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74" r:id="rId3"/>
    <p:sldId id="270" r:id="rId4"/>
    <p:sldId id="271" r:id="rId5"/>
    <p:sldId id="273" r:id="rId6"/>
    <p:sldId id="275" r:id="rId7"/>
    <p:sldId id="276" r:id="rId8"/>
    <p:sldId id="279" r:id="rId9"/>
    <p:sldId id="277" r:id="rId10"/>
    <p:sldId id="278" r:id="rId11"/>
    <p:sldId id="280" r:id="rId12"/>
    <p:sldId id="281" r:id="rId13"/>
    <p:sldId id="284" r:id="rId14"/>
    <p:sldId id="282" r:id="rId15"/>
    <p:sldId id="283" r:id="rId16"/>
    <p:sldId id="285" r:id="rId17"/>
  </p:sldIdLst>
  <p:sldSz cx="9144000" cy="5143500" type="screen16x9"/>
  <p:notesSz cx="6858000" cy="9144000"/>
  <p:embeddedFontLst>
    <p:embeddedFont>
      <p:font typeface="Georgia" pitchFamily="18" charset="0"/>
      <p:regular r:id="rId19"/>
      <p:bold r:id="rId20"/>
      <p:italic r:id="rId21"/>
      <p:boldItalic r:id="rId22"/>
    </p:embeddedFont>
    <p:embeddedFont>
      <p:font typeface="Roboto" charset="0"/>
      <p:regular r:id="rId23"/>
      <p:bold r:id="rId24"/>
      <p:italic r:id="rId25"/>
      <p:boldItalic r:id="rId26"/>
    </p:embeddedFont>
    <p:embeddedFont>
      <p:font typeface="Verdana" pitchFamily="34" charset="0"/>
      <p:regular r:id="rId27"/>
      <p:bold r:id="rId28"/>
      <p:italic r:id="rId29"/>
      <p:boldItalic r:id="rId30"/>
    </p:embeddedFont>
    <p:embeddedFont>
      <p:font typeface="Merriweather" charset="-52"/>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showPr>
  <p:clrMru>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112" d="100"/>
          <a:sy n="112" d="100"/>
        </p:scale>
        <p:origin x="-610" y="-7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72e09f833e_1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72e09f833e_1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72e09f833e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72e09f833e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72e09f833e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72e09f833e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72e09f833e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72e09f833e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72e09f833e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72e09f833e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72e09f833e_1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72e09f833e_1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2e09f833e_1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72e09f833e_1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72e09f833e_1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72e09f833e_1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72e09f833e_1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72e09f833e_1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72e09f833e_1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72e09f833e_1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2e09f833e_1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72e09f833e_1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2e09f833e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72e09f833e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2e09f833e_1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72e09f833e_1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72e09f833e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72e09f833e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72e09f833e_1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72e09f833e_1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transition spd="slow" advClick="0" advTm="10000">
    <p:wheel spokes="8"/>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transition spd="slow" advClick="0" advTm="10000">
    <p:wheel spokes="8"/>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transition spd="slow" advClick="0" advTm="10000">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transition spd="slow" advClick="0" advTm="10000">
    <p:wheel spokes="8"/>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transition spd="slow" advClick="0" advTm="10000">
    <p:wheel spokes="8"/>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transition spd="slow" advClick="0" advTm="10000">
    <p:wheel spokes="8"/>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transition spd="slow" advClick="0" advTm="10000">
    <p:wheel spokes="8"/>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transition spd="slow" advClick="0" advTm="10000">
    <p:wheel spokes="8"/>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transition spd="slow" advClick="0" advTm="10000">
    <p:wheel spokes="8"/>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transition spd="slow" advClick="0" advTm="10000">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transition spd="slow" advClick="0" advTm="10000">
    <p:wheel spokes="8"/>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slow" advClick="0" advTm="10000">
    <p:wheel spokes="8"/>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file:///D:\users\kalinychenko.ia\DeskTop\Akashic_Records_-_New_Technology_Presentation__corporate_electronic_.mp3"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84"/>
        <p:cNvGrpSpPr/>
        <p:nvPr/>
      </p:nvGrpSpPr>
      <p:grpSpPr>
        <a:xfrm>
          <a:off x="0" y="0"/>
          <a:ext cx="0" cy="0"/>
          <a:chOff x="0" y="0"/>
          <a:chExt cx="0" cy="0"/>
        </a:xfrm>
      </p:grpSpPr>
      <p:pic>
        <p:nvPicPr>
          <p:cNvPr id="8" name="Akashic_Records_-_New_Technology_Presentation__corporate_electronic_.mp3">
            <a:hlinkClick r:id="" action="ppaction://media"/>
          </p:cNvPr>
          <p:cNvPicPr>
            <a:picLocks noRot="1" noChangeAspect="1"/>
          </p:cNvPicPr>
          <p:nvPr>
            <a:audioFile r:link="rId1"/>
          </p:nvPr>
        </p:nvPicPr>
        <p:blipFill>
          <a:blip r:embed="rId4"/>
          <a:stretch>
            <a:fillRect/>
          </a:stretch>
        </p:blipFill>
        <p:spPr>
          <a:xfrm>
            <a:off x="8629877" y="257010"/>
            <a:ext cx="244475" cy="244475"/>
          </a:xfrm>
          <a:prstGeom prst="rect">
            <a:avLst/>
          </a:prstGeom>
        </p:spPr>
      </p:pic>
      <p:sp>
        <p:nvSpPr>
          <p:cNvPr id="85" name="Google Shape;85;p13"/>
          <p:cNvSpPr txBox="1">
            <a:spLocks noGrp="1"/>
          </p:cNvSpPr>
          <p:nvPr>
            <p:ph type="ctrTitle"/>
          </p:nvPr>
        </p:nvSpPr>
        <p:spPr>
          <a:xfrm>
            <a:off x="488559" y="1333992"/>
            <a:ext cx="8222100" cy="1480782"/>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ru" sz="4800" b="1" dirty="0">
                <a:solidFill>
                  <a:srgbClr val="20124D"/>
                </a:solidFill>
                <a:latin typeface="Georgia"/>
                <a:ea typeface="Georgia"/>
                <a:cs typeface="Georgia"/>
                <a:sym typeface="Georgia"/>
              </a:rPr>
              <a:t>НОВІ НАДХОДЖЕННЯ</a:t>
            </a:r>
            <a:endParaRPr sz="4800" b="1">
              <a:solidFill>
                <a:srgbClr val="20124D"/>
              </a:solidFill>
              <a:latin typeface="Georgia"/>
              <a:ea typeface="Georgia"/>
              <a:cs typeface="Georgia"/>
              <a:sym typeface="Georgia"/>
            </a:endParaRPr>
          </a:p>
          <a:p>
            <a:pPr marL="0" lvl="0" indent="0" algn="ctr" rtl="0">
              <a:spcBef>
                <a:spcPts val="0"/>
              </a:spcBef>
              <a:spcAft>
                <a:spcPts val="0"/>
              </a:spcAft>
              <a:buNone/>
            </a:pPr>
            <a:r>
              <a:rPr lang="ru" sz="4800" b="1" dirty="0">
                <a:solidFill>
                  <a:srgbClr val="20124D"/>
                </a:solidFill>
                <a:latin typeface="Georgia"/>
                <a:ea typeface="Georgia"/>
                <a:cs typeface="Georgia"/>
                <a:sym typeface="Georgia"/>
              </a:rPr>
              <a:t>2019 року</a:t>
            </a:r>
            <a:endParaRPr sz="4800" b="1">
              <a:solidFill>
                <a:srgbClr val="20124D"/>
              </a:solidFill>
              <a:latin typeface="Georgia"/>
              <a:ea typeface="Georgia"/>
              <a:cs typeface="Georgia"/>
              <a:sym typeface="Georgia"/>
            </a:endParaRPr>
          </a:p>
        </p:txBody>
      </p:sp>
      <p:sp>
        <p:nvSpPr>
          <p:cNvPr id="86" name="Google Shape;86;p13"/>
          <p:cNvSpPr txBox="1">
            <a:spLocks noGrp="1"/>
          </p:cNvSpPr>
          <p:nvPr>
            <p:ph type="subTitle" idx="1"/>
          </p:nvPr>
        </p:nvSpPr>
        <p:spPr>
          <a:xfrm>
            <a:off x="194340" y="2974026"/>
            <a:ext cx="8465164" cy="16812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ru" sz="4800" b="1" dirty="0" smtClean="0">
                <a:latin typeface="Georgia"/>
                <a:ea typeface="Georgia"/>
                <a:cs typeface="Georgia"/>
                <a:sym typeface="Georgia"/>
              </a:rPr>
              <a:t>АНАТОМІЯ (Частина </a:t>
            </a:r>
            <a:r>
              <a:rPr lang="uk-UA" sz="4800" b="1" dirty="0" smtClean="0">
                <a:latin typeface="Georgia"/>
                <a:ea typeface="Georgia"/>
                <a:cs typeface="Georgia"/>
                <a:sym typeface="Georgia"/>
              </a:rPr>
              <a:t>ІІ</a:t>
            </a:r>
            <a:r>
              <a:rPr lang="ru" sz="4800" b="1" dirty="0" smtClean="0">
                <a:latin typeface="Georgia"/>
                <a:ea typeface="Georgia"/>
                <a:cs typeface="Georgia"/>
                <a:sym typeface="Georgia"/>
              </a:rPr>
              <a:t>)</a:t>
            </a:r>
            <a:endParaRPr sz="4800" b="1">
              <a:latin typeface="Georgia"/>
              <a:ea typeface="Georgia"/>
              <a:cs typeface="Georgia"/>
              <a:sym typeface="Georgia"/>
            </a:endParaRPr>
          </a:p>
          <a:p>
            <a:pPr marL="0" lvl="0" indent="0" algn="l" rtl="0">
              <a:spcBef>
                <a:spcPts val="0"/>
              </a:spcBef>
              <a:spcAft>
                <a:spcPts val="0"/>
              </a:spcAft>
              <a:buNone/>
            </a:pPr>
            <a:r>
              <a:rPr lang="ru" sz="4800" b="1" dirty="0">
                <a:latin typeface="Georgia"/>
                <a:ea typeface="Georgia"/>
                <a:cs typeface="Georgia"/>
                <a:sym typeface="Georgia"/>
              </a:rPr>
              <a:t>ГІСТОЛОГІЯ</a:t>
            </a:r>
            <a:endParaRPr sz="4800" b="1">
              <a:latin typeface="Georgia"/>
              <a:ea typeface="Georgia"/>
              <a:cs typeface="Georgia"/>
              <a:sym typeface="Georgia"/>
            </a:endParaRPr>
          </a:p>
        </p:txBody>
      </p:sp>
      <p:pic>
        <p:nvPicPr>
          <p:cNvPr id="87" name="Google Shape;87;p13"/>
          <p:cNvPicPr preferRelativeResize="0"/>
          <p:nvPr/>
        </p:nvPicPr>
        <p:blipFill rotWithShape="1">
          <a:blip r:embed="rId5">
            <a:alphaModFix/>
          </a:blip>
          <a:srcRect l="4025" t="15684" r="77924" b="31433"/>
          <a:stretch/>
        </p:blipFill>
        <p:spPr>
          <a:xfrm>
            <a:off x="102575" y="124550"/>
            <a:ext cx="1125999" cy="1043225"/>
          </a:xfrm>
          <a:prstGeom prst="rect">
            <a:avLst/>
          </a:prstGeom>
          <a:noFill/>
          <a:ln>
            <a:noFill/>
          </a:ln>
        </p:spPr>
      </p:pic>
      <p:sp>
        <p:nvSpPr>
          <p:cNvPr id="88" name="Google Shape;88;p13"/>
          <p:cNvSpPr txBox="1"/>
          <p:nvPr/>
        </p:nvSpPr>
        <p:spPr>
          <a:xfrm>
            <a:off x="660400" y="124550"/>
            <a:ext cx="8418600" cy="571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ru" sz="2400" b="1" dirty="0">
                <a:solidFill>
                  <a:schemeClr val="lt1"/>
                </a:solidFill>
                <a:latin typeface="Roboto"/>
                <a:ea typeface="Roboto"/>
                <a:cs typeface="Roboto"/>
                <a:sym typeface="Roboto"/>
              </a:rPr>
              <a:t>Запорізький державний медичний </a:t>
            </a:r>
            <a:r>
              <a:rPr lang="ru" sz="2400" b="1" dirty="0" smtClean="0">
                <a:solidFill>
                  <a:schemeClr val="lt1"/>
                </a:solidFill>
                <a:latin typeface="Roboto"/>
                <a:ea typeface="Roboto"/>
                <a:cs typeface="Roboto"/>
                <a:sym typeface="Roboto"/>
              </a:rPr>
              <a:t>університет</a:t>
            </a:r>
          </a:p>
          <a:p>
            <a:pPr marL="0" lvl="0" indent="0" algn="ctr" rtl="0">
              <a:spcBef>
                <a:spcPts val="0"/>
              </a:spcBef>
              <a:spcAft>
                <a:spcPts val="0"/>
              </a:spcAft>
              <a:buNone/>
            </a:pPr>
            <a:r>
              <a:rPr lang="ru-RU" sz="2400" b="1" dirty="0" smtClean="0">
                <a:solidFill>
                  <a:schemeClr val="lt1"/>
                </a:solidFill>
                <a:latin typeface="Roboto"/>
                <a:ea typeface="Roboto"/>
                <a:cs typeface="Roboto"/>
                <a:sym typeface="Roboto"/>
              </a:rPr>
              <a:t>Н</a:t>
            </a:r>
            <a:r>
              <a:rPr lang="ru" sz="2400" b="1" dirty="0" smtClean="0">
                <a:solidFill>
                  <a:schemeClr val="lt1"/>
                </a:solidFill>
                <a:latin typeface="Roboto"/>
                <a:ea typeface="Roboto"/>
                <a:cs typeface="Roboto"/>
                <a:sym typeface="Roboto"/>
              </a:rPr>
              <a:t>аукова бібліотека </a:t>
            </a:r>
            <a:endParaRPr sz="2400" b="1">
              <a:solidFill>
                <a:schemeClr val="lt1"/>
              </a:solidFill>
              <a:latin typeface="Roboto"/>
              <a:ea typeface="Roboto"/>
              <a:cs typeface="Roboto"/>
              <a:sym typeface="Roboto"/>
            </a:endParaRPr>
          </a:p>
        </p:txBody>
      </p:sp>
    </p:spTree>
  </p:cSld>
  <p:clrMapOvr>
    <a:masterClrMapping/>
  </p:clrMapOvr>
  <p:transition spd="slow" advClick="0" advTm="10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3" presetClass="entr" presetSubtype="16" fill="hold" nodeType="afterEffect">
                                  <p:stCondLst>
                                    <p:cond delay="0"/>
                                  </p:stCondLst>
                                  <p:childTnLst>
                                    <p:set>
                                      <p:cBhvr>
                                        <p:cTn id="9" dur="1" fill="hold">
                                          <p:stCondLst>
                                            <p:cond delay="0"/>
                                          </p:stCondLst>
                                        </p:cTn>
                                        <p:tgtEl>
                                          <p:spTgt spid="87"/>
                                        </p:tgtEl>
                                        <p:attrNameLst>
                                          <p:attrName>style.visibility</p:attrName>
                                        </p:attrNameLst>
                                      </p:cBhvr>
                                      <p:to>
                                        <p:strVal val="visible"/>
                                      </p:to>
                                    </p:set>
                                    <p:anim calcmode="lin" valueType="num">
                                      <p:cBhvr additive="base">
                                        <p:cTn id="10" dur="1000"/>
                                        <p:tgtEl>
                                          <p:spTgt spid="87"/>
                                        </p:tgtEl>
                                        <p:attrNameLst>
                                          <p:attrName>ppt_w</p:attrName>
                                        </p:attrNameLst>
                                      </p:cBhvr>
                                      <p:tavLst>
                                        <p:tav tm="0">
                                          <p:val>
                                            <p:strVal val="0"/>
                                          </p:val>
                                        </p:tav>
                                        <p:tav tm="100000">
                                          <p:val>
                                            <p:strVal val="#ppt_w"/>
                                          </p:val>
                                        </p:tav>
                                      </p:tavLst>
                                    </p:anim>
                                    <p:anim calcmode="lin" valueType="num">
                                      <p:cBhvr additive="base">
                                        <p:cTn id="11" dur="1000"/>
                                        <p:tgtEl>
                                          <p:spTgt spid="87"/>
                                        </p:tgtEl>
                                        <p:attrNameLst>
                                          <p:attrName>ppt_h</p:attrName>
                                        </p:attrNameLst>
                                      </p:cBhvr>
                                      <p:tavLst>
                                        <p:tav tm="0">
                                          <p:val>
                                            <p:strVal val="0"/>
                                          </p:val>
                                        </p:tav>
                                        <p:tav tm="100000">
                                          <p:val>
                                            <p:strVal val="#ppt_h"/>
                                          </p:val>
                                        </p:tav>
                                      </p:tavLst>
                                    </p:anim>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88"/>
                                        </p:tgtEl>
                                        <p:attrNameLst>
                                          <p:attrName>style.visibility</p:attrName>
                                        </p:attrNameLst>
                                      </p:cBhvr>
                                      <p:to>
                                        <p:strVal val="visible"/>
                                      </p:to>
                                    </p:set>
                                    <p:anim calcmode="lin" valueType="num">
                                      <p:cBhvr additive="base">
                                        <p:cTn id="15" dur="1000"/>
                                        <p:tgtEl>
                                          <p:spTgt spid="8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3" presetClass="entr" presetSubtype="16" fill="hold" nodeType="afterEffect">
                                  <p:stCondLst>
                                    <p:cond delay="0"/>
                                  </p:stCondLst>
                                  <p:childTnLst>
                                    <p:set>
                                      <p:cBhvr>
                                        <p:cTn id="18" dur="1" fill="hold">
                                          <p:stCondLst>
                                            <p:cond delay="0"/>
                                          </p:stCondLst>
                                        </p:cTn>
                                        <p:tgtEl>
                                          <p:spTgt spid="85"/>
                                        </p:tgtEl>
                                        <p:attrNameLst>
                                          <p:attrName>style.visibility</p:attrName>
                                        </p:attrNameLst>
                                      </p:cBhvr>
                                      <p:to>
                                        <p:strVal val="visible"/>
                                      </p:to>
                                    </p:set>
                                    <p:anim calcmode="lin" valueType="num">
                                      <p:cBhvr additive="base">
                                        <p:cTn id="19" dur="1000"/>
                                        <p:tgtEl>
                                          <p:spTgt spid="85"/>
                                        </p:tgtEl>
                                        <p:attrNameLst>
                                          <p:attrName>ppt_w</p:attrName>
                                        </p:attrNameLst>
                                      </p:cBhvr>
                                      <p:tavLst>
                                        <p:tav tm="0">
                                          <p:val>
                                            <p:strVal val="0"/>
                                          </p:val>
                                        </p:tav>
                                        <p:tav tm="100000">
                                          <p:val>
                                            <p:strVal val="#ppt_w"/>
                                          </p:val>
                                        </p:tav>
                                      </p:tavLst>
                                    </p:anim>
                                    <p:anim calcmode="lin" valueType="num">
                                      <p:cBhvr additive="base">
                                        <p:cTn id="20" dur="1000"/>
                                        <p:tgtEl>
                                          <p:spTgt spid="85"/>
                                        </p:tgtEl>
                                        <p:attrNameLst>
                                          <p:attrName>ppt_h</p:attrName>
                                        </p:attrNameLst>
                                      </p:cBhvr>
                                      <p:tavLst>
                                        <p:tav tm="0">
                                          <p:val>
                                            <p:strVal val="0"/>
                                          </p:val>
                                        </p:tav>
                                        <p:tav tm="100000">
                                          <p:val>
                                            <p:strVal val="#ppt_h"/>
                                          </p:val>
                                        </p:tav>
                                      </p:tavLst>
                                    </p:anim>
                                  </p:childTnLst>
                                </p:cTn>
                              </p:par>
                            </p:childTnLst>
                          </p:cTn>
                        </p:par>
                        <p:par>
                          <p:cTn id="21" fill="hold">
                            <p:stCondLst>
                              <p:cond delay="3000"/>
                            </p:stCondLst>
                            <p:childTnLst>
                              <p:par>
                                <p:cTn id="22" presetID="2" presetClass="entr" presetSubtype="8" fill="hold" nodeType="afterEffect">
                                  <p:stCondLst>
                                    <p:cond delay="0"/>
                                  </p:stCondLst>
                                  <p:childTnLst>
                                    <p:set>
                                      <p:cBhvr>
                                        <p:cTn id="23" dur="1" fill="hold">
                                          <p:stCondLst>
                                            <p:cond delay="0"/>
                                          </p:stCondLst>
                                        </p:cTn>
                                        <p:tgtEl>
                                          <p:spTgt spid="86">
                                            <p:txEl>
                                              <p:pRg st="0" end="0"/>
                                            </p:txEl>
                                          </p:spTgt>
                                        </p:tgtEl>
                                        <p:attrNameLst>
                                          <p:attrName>style.visibility</p:attrName>
                                        </p:attrNameLst>
                                      </p:cBhvr>
                                      <p:to>
                                        <p:strVal val="visible"/>
                                      </p:to>
                                    </p:set>
                                    <p:anim calcmode="lin" valueType="num">
                                      <p:cBhvr additive="base">
                                        <p:cTn id="24" dur="1000"/>
                                        <p:tgtEl>
                                          <p:spTgt spid="86">
                                            <p:txEl>
                                              <p:pRg st="0" end="0"/>
                                            </p:txEl>
                                          </p:spTgt>
                                        </p:tgtEl>
                                        <p:attrNameLst>
                                          <p:attrName>ppt_x</p:attrName>
                                        </p:attrNameLst>
                                      </p:cBhvr>
                                      <p:tavLst>
                                        <p:tav tm="0">
                                          <p:val>
                                            <p:strVal val="#ppt_x-1"/>
                                          </p:val>
                                        </p:tav>
                                        <p:tav tm="100000">
                                          <p:val>
                                            <p:strVal val="#ppt_x"/>
                                          </p:val>
                                        </p:tav>
                                      </p:tavLst>
                                    </p:anim>
                                  </p:childTnLst>
                                </p:cTn>
                              </p:par>
                            </p:childTnLst>
                          </p:cTn>
                        </p:par>
                        <p:par>
                          <p:cTn id="25" fill="hold">
                            <p:stCondLst>
                              <p:cond delay="4000"/>
                            </p:stCondLst>
                            <p:childTnLst>
                              <p:par>
                                <p:cTn id="26" presetID="2" presetClass="entr" presetSubtype="8" fill="hold" nodeType="afterEffect">
                                  <p:stCondLst>
                                    <p:cond delay="0"/>
                                  </p:stCondLst>
                                  <p:childTnLst>
                                    <p:set>
                                      <p:cBhvr>
                                        <p:cTn id="27" dur="1" fill="hold">
                                          <p:stCondLst>
                                            <p:cond delay="0"/>
                                          </p:stCondLst>
                                        </p:cTn>
                                        <p:tgtEl>
                                          <p:spTgt spid="86">
                                            <p:txEl>
                                              <p:pRg st="1" end="1"/>
                                            </p:txEl>
                                          </p:spTgt>
                                        </p:tgtEl>
                                        <p:attrNameLst>
                                          <p:attrName>style.visibility</p:attrName>
                                        </p:attrNameLst>
                                      </p:cBhvr>
                                      <p:to>
                                        <p:strVal val="visible"/>
                                      </p:to>
                                    </p:set>
                                    <p:anim calcmode="lin" valueType="num">
                                      <p:cBhvr additive="base">
                                        <p:cTn id="28" dur="1000"/>
                                        <p:tgtEl>
                                          <p:spTgt spid="86">
                                            <p:txEl>
                                              <p:pRg st="1" end="1"/>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29" repeatCount="indefinite"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5"/>
          <p:cNvPicPr preferRelativeResize="0"/>
          <p:nvPr/>
        </p:nvPicPr>
        <p:blipFill>
          <a:blip r:embed="rId3">
            <a:alphaModFix/>
          </a:blip>
          <a:stretch>
            <a:fillRect/>
          </a:stretch>
        </p:blipFill>
        <p:spPr>
          <a:xfrm>
            <a:off x="97721" y="111682"/>
            <a:ext cx="3692501" cy="4669723"/>
          </a:xfrm>
          <a:prstGeom prst="rect">
            <a:avLst/>
          </a:prstGeom>
          <a:ln>
            <a:noFill/>
          </a:ln>
          <a:effectLst>
            <a:outerShdw blurRad="292100" dist="139700" dir="2700000" algn="tl" rotWithShape="0">
              <a:srgbClr val="333333">
                <a:alpha val="65000"/>
              </a:srgbClr>
            </a:outerShdw>
          </a:effectLst>
        </p:spPr>
      </p:pic>
      <p:sp>
        <p:nvSpPr>
          <p:cNvPr id="235" name="Google Shape;235;p35"/>
          <p:cNvSpPr txBox="1"/>
          <p:nvPr/>
        </p:nvSpPr>
        <p:spPr>
          <a:xfrm>
            <a:off x="3928384" y="995370"/>
            <a:ext cx="5103933" cy="165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b="1" i="1" dirty="0">
                <a:solidFill>
                  <a:srgbClr val="0000FF"/>
                </a:solidFill>
                <a:highlight>
                  <a:srgbClr val="FFFFFF"/>
                </a:highlight>
                <a:latin typeface="Georgia" pitchFamily="18" charset="0"/>
              </a:rPr>
              <a:t>Easy to read, superbly illustrated, and clinically relevant, Gray’s Anatomy for Students, 4th Edition, is medical students’ go-to text for essential information in human anatomy. This fully revised volume focuses on the core information students need to know, in an easy-access format and with additional multimedia tools that facilitate effective study and mastery of the material. A team of expert authors and global advisors share their extensive teaching and clinical experience, highlighted by more than 1,000 innovative, original illustrations throughout the text.</a:t>
            </a:r>
            <a:endParaRPr b="1" i="1">
              <a:solidFill>
                <a:srgbClr val="0000FF"/>
              </a:solidFill>
              <a:latin typeface="Georgia" pitchFamily="18" charset="0"/>
            </a:endParaRPr>
          </a:p>
        </p:txBody>
      </p:sp>
      <p:sp>
        <p:nvSpPr>
          <p:cNvPr id="236" name="Google Shape;236;p35"/>
          <p:cNvSpPr txBox="1"/>
          <p:nvPr/>
        </p:nvSpPr>
        <p:spPr>
          <a:xfrm>
            <a:off x="4020568" y="232575"/>
            <a:ext cx="4934968" cy="5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b="1" dirty="0" smtClean="0">
                <a:solidFill>
                  <a:schemeClr val="accent5">
                    <a:lumMod val="50000"/>
                  </a:schemeClr>
                </a:solidFill>
                <a:latin typeface="Georgia" pitchFamily="18" charset="0"/>
              </a:rPr>
              <a:t>Gray</a:t>
            </a:r>
            <a:r>
              <a:rPr lang="en-US" b="1" dirty="0" smtClean="0">
                <a:solidFill>
                  <a:schemeClr val="accent5">
                    <a:lumMod val="50000"/>
                  </a:schemeClr>
                </a:solidFill>
                <a:latin typeface="Georgia" pitchFamily="18" charset="0"/>
              </a:rPr>
              <a:t>’</a:t>
            </a:r>
            <a:r>
              <a:rPr lang="ru" b="1" dirty="0" smtClean="0">
                <a:solidFill>
                  <a:schemeClr val="accent5">
                    <a:lumMod val="50000"/>
                  </a:schemeClr>
                </a:solidFill>
                <a:latin typeface="Georgia" pitchFamily="18" charset="0"/>
              </a:rPr>
              <a:t>s </a:t>
            </a:r>
            <a:r>
              <a:rPr lang="ru" b="1" dirty="0">
                <a:solidFill>
                  <a:schemeClr val="accent5">
                    <a:lumMod val="50000"/>
                  </a:schemeClr>
                </a:solidFill>
                <a:latin typeface="Georgia" pitchFamily="18" charset="0"/>
              </a:rPr>
              <a:t>anatomy for students / R. L. Drake [et al</a:t>
            </a:r>
            <a:r>
              <a:rPr lang="ru" b="1" dirty="0" smtClean="0">
                <a:solidFill>
                  <a:schemeClr val="accent5">
                    <a:lumMod val="50000"/>
                  </a:schemeClr>
                </a:solidFill>
                <a:latin typeface="Georgia" pitchFamily="18" charset="0"/>
              </a:rPr>
              <a:t>.].</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 </a:t>
            </a:r>
            <a:r>
              <a:rPr lang="ru" b="1" dirty="0">
                <a:solidFill>
                  <a:schemeClr val="accent5">
                    <a:lumMod val="50000"/>
                  </a:schemeClr>
                </a:solidFill>
                <a:latin typeface="Georgia" pitchFamily="18" charset="0"/>
              </a:rPr>
              <a:t>1st south Asia ed. - India : Elsevier, 2017. - 1264 p.</a:t>
            </a:r>
            <a:endParaRPr b="1">
              <a:solidFill>
                <a:schemeClr val="accent5">
                  <a:lumMod val="50000"/>
                </a:schemeClr>
              </a:solidFill>
              <a:latin typeface="Georgia" pitchFamily="18" charset="0"/>
            </a:endParaRPr>
          </a:p>
        </p:txBody>
      </p:sp>
    </p:spTree>
  </p:cSld>
  <p:clrMapOvr>
    <a:masterClrMapping/>
  </p:clrMapOvr>
  <p:transition spd="slow" advClick="0" advTm="10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34"/>
                                        </p:tgtEl>
                                        <p:attrNameLst>
                                          <p:attrName>style.visibility</p:attrName>
                                        </p:attrNameLst>
                                      </p:cBhvr>
                                      <p:to>
                                        <p:strVal val="visible"/>
                                      </p:to>
                                    </p:set>
                                    <p:anim calcmode="lin" valueType="num">
                                      <p:cBhvr>
                                        <p:cTn id="7" dur="1000" fill="hold"/>
                                        <p:tgtEl>
                                          <p:spTgt spid="234"/>
                                        </p:tgtEl>
                                        <p:attrNameLst>
                                          <p:attrName>ppt_w</p:attrName>
                                        </p:attrNameLst>
                                      </p:cBhvr>
                                      <p:tavLst>
                                        <p:tav tm="0">
                                          <p:val>
                                            <p:fltVal val="0"/>
                                          </p:val>
                                        </p:tav>
                                        <p:tav tm="100000">
                                          <p:val>
                                            <p:strVal val="#ppt_w"/>
                                          </p:val>
                                        </p:tav>
                                      </p:tavLst>
                                    </p:anim>
                                    <p:anim calcmode="lin" valueType="num">
                                      <p:cBhvr>
                                        <p:cTn id="8" dur="1000" fill="hold"/>
                                        <p:tgtEl>
                                          <p:spTgt spid="23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1" presetClass="entr" presetSubtype="0" fill="hold" grpId="0" nodeType="afterEffect">
                                  <p:stCondLst>
                                    <p:cond delay="0"/>
                                  </p:stCondLst>
                                  <p:childTnLst>
                                    <p:set>
                                      <p:cBhvr>
                                        <p:cTn id="11" dur="1" fill="hold">
                                          <p:stCondLst>
                                            <p:cond delay="0"/>
                                          </p:stCondLst>
                                        </p:cTn>
                                        <p:tgtEl>
                                          <p:spTgt spid="236"/>
                                        </p:tgtEl>
                                        <p:attrNameLst>
                                          <p:attrName>style.visibility</p:attrName>
                                        </p:attrNameLst>
                                      </p:cBhvr>
                                      <p:to>
                                        <p:strVal val="visible"/>
                                      </p:to>
                                    </p:set>
                                    <p:animEffect transition="in" filter="fade">
                                      <p:cBhvr>
                                        <p:cTn id="12" dur="770" decel="100000"/>
                                        <p:tgtEl>
                                          <p:spTgt spid="236"/>
                                        </p:tgtEl>
                                      </p:cBhvr>
                                    </p:animEffect>
                                    <p:animScale>
                                      <p:cBhvr>
                                        <p:cTn id="13" dur="770" decel="100000"/>
                                        <p:tgtEl>
                                          <p:spTgt spid="236"/>
                                        </p:tgtEl>
                                      </p:cBhvr>
                                      <p:from x="10000" y="10000"/>
                                      <p:to x="200000" y="450000"/>
                                    </p:animScale>
                                    <p:animScale>
                                      <p:cBhvr>
                                        <p:cTn id="14" dur="1230" accel="100000" fill="hold">
                                          <p:stCondLst>
                                            <p:cond delay="770"/>
                                          </p:stCondLst>
                                        </p:cTn>
                                        <p:tgtEl>
                                          <p:spTgt spid="236"/>
                                        </p:tgtEl>
                                      </p:cBhvr>
                                      <p:from x="200000" y="450000"/>
                                      <p:to x="100000" y="100000"/>
                                    </p:animScale>
                                    <p:set>
                                      <p:cBhvr>
                                        <p:cTn id="15" dur="770" fill="hold"/>
                                        <p:tgtEl>
                                          <p:spTgt spid="236"/>
                                        </p:tgtEl>
                                        <p:attrNameLst>
                                          <p:attrName>ppt_x</p:attrName>
                                        </p:attrNameLst>
                                      </p:cBhvr>
                                      <p:to>
                                        <p:strVal val="(0.5)"/>
                                      </p:to>
                                    </p:set>
                                    <p:anim from="(0.5)" to="(#ppt_x)" calcmode="lin" valueType="num">
                                      <p:cBhvr>
                                        <p:cTn id="16" dur="1230" accel="100000" fill="hold">
                                          <p:stCondLst>
                                            <p:cond delay="770"/>
                                          </p:stCondLst>
                                        </p:cTn>
                                        <p:tgtEl>
                                          <p:spTgt spid="236"/>
                                        </p:tgtEl>
                                        <p:attrNameLst>
                                          <p:attrName>ppt_x</p:attrName>
                                        </p:attrNameLst>
                                      </p:cBhvr>
                                    </p:anim>
                                    <p:set>
                                      <p:cBhvr>
                                        <p:cTn id="17" dur="770" fill="hold"/>
                                        <p:tgtEl>
                                          <p:spTgt spid="236"/>
                                        </p:tgtEl>
                                        <p:attrNameLst>
                                          <p:attrName>ppt_y</p:attrName>
                                        </p:attrNameLst>
                                      </p:cBhvr>
                                      <p:to>
                                        <p:strVal val="(#ppt_y+0.4)"/>
                                      </p:to>
                                    </p:set>
                                    <p:anim from="(#ppt_y+0.4)" to="(#ppt_y)" calcmode="lin" valueType="num">
                                      <p:cBhvr>
                                        <p:cTn id="18" dur="1230" accel="100000" fill="hold">
                                          <p:stCondLst>
                                            <p:cond delay="770"/>
                                          </p:stCondLst>
                                        </p:cTn>
                                        <p:tgtEl>
                                          <p:spTgt spid="236"/>
                                        </p:tgtEl>
                                        <p:attrNameLst>
                                          <p:attrName>ppt_y</p:attrName>
                                        </p:attrNameLst>
                                      </p:cBhvr>
                                    </p:anim>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235"/>
                                        </p:tgtEl>
                                        <p:attrNameLst>
                                          <p:attrName>style.visibility</p:attrName>
                                        </p:attrNameLst>
                                      </p:cBhvr>
                                      <p:to>
                                        <p:strVal val="visible"/>
                                      </p:to>
                                    </p:set>
                                    <p:animEffect transition="in" filter="fade">
                                      <p:cBhvr>
                                        <p:cTn id="22" dur="2000"/>
                                        <p:tgtEl>
                                          <p:spTgt spid="235"/>
                                        </p:tgtEl>
                                      </p:cBhvr>
                                    </p:animEffect>
                                    <p:anim calcmode="lin" valueType="num">
                                      <p:cBhvr>
                                        <p:cTn id="23" dur="2000" fill="hold"/>
                                        <p:tgtEl>
                                          <p:spTgt spid="235"/>
                                        </p:tgtEl>
                                        <p:attrNameLst>
                                          <p:attrName>ppt_x</p:attrName>
                                        </p:attrNameLst>
                                      </p:cBhvr>
                                      <p:tavLst>
                                        <p:tav tm="0">
                                          <p:val>
                                            <p:strVal val="#ppt_x"/>
                                          </p:val>
                                        </p:tav>
                                        <p:tav tm="100000">
                                          <p:val>
                                            <p:strVal val="#ppt_x"/>
                                          </p:val>
                                        </p:tav>
                                      </p:tavLst>
                                    </p:anim>
                                    <p:anim calcmode="lin" valueType="num">
                                      <p:cBhvr>
                                        <p:cTn id="24" dur="2000" fill="hold"/>
                                        <p:tgtEl>
                                          <p:spTgt spid="2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P spid="2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7"/>
          <p:cNvSpPr txBox="1">
            <a:spLocks noGrp="1"/>
          </p:cNvSpPr>
          <p:nvPr>
            <p:ph type="title"/>
          </p:nvPr>
        </p:nvSpPr>
        <p:spPr>
          <a:xfrm>
            <a:off x="3846064" y="209600"/>
            <a:ext cx="5297936"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400" b="1" dirty="0">
                <a:solidFill>
                  <a:srgbClr val="741B47"/>
                </a:solidFill>
                <a:latin typeface="Georgia" pitchFamily="18" charset="0"/>
              </a:rPr>
              <a:t>Netter, F. Atlas of Human Anatomy / F. Netter. - </a:t>
            </a:r>
            <a:r>
              <a:rPr lang="ru" sz="1400" b="1" dirty="0" smtClean="0">
                <a:solidFill>
                  <a:srgbClr val="741B47"/>
                </a:solidFill>
                <a:latin typeface="Georgia" pitchFamily="18" charset="0"/>
              </a:rPr>
              <a:t>7th</a:t>
            </a:r>
            <a:r>
              <a:rPr lang="en-US" sz="1400" b="1" dirty="0" smtClean="0">
                <a:solidFill>
                  <a:srgbClr val="741B47"/>
                </a:solidFill>
                <a:latin typeface="Georgia" pitchFamily="18" charset="0"/>
              </a:rPr>
              <a:t> </a:t>
            </a:r>
            <a:r>
              <a:rPr lang="ru" sz="1400" b="1" dirty="0" smtClean="0">
                <a:solidFill>
                  <a:srgbClr val="741B47"/>
                </a:solidFill>
                <a:latin typeface="Georgia" pitchFamily="18" charset="0"/>
              </a:rPr>
              <a:t>ed</a:t>
            </a:r>
            <a:r>
              <a:rPr lang="ru" sz="1400" b="1" dirty="0">
                <a:solidFill>
                  <a:srgbClr val="741B47"/>
                </a:solidFill>
                <a:latin typeface="Georgia" pitchFamily="18" charset="0"/>
              </a:rPr>
              <a:t>. - Philadelphia : Elsevier, 2019. - 535 p.</a:t>
            </a:r>
            <a:endParaRPr sz="1400" b="1">
              <a:solidFill>
                <a:srgbClr val="741B47"/>
              </a:solidFill>
              <a:latin typeface="Georgia" pitchFamily="18" charset="0"/>
            </a:endParaRPr>
          </a:p>
          <a:p>
            <a:pPr marL="0" lvl="0" indent="0" algn="l" rtl="0">
              <a:spcBef>
                <a:spcPts val="0"/>
              </a:spcBef>
              <a:spcAft>
                <a:spcPts val="0"/>
              </a:spcAft>
              <a:buNone/>
            </a:pPr>
            <a:endParaRPr sz="1800" b="1">
              <a:solidFill>
                <a:srgbClr val="741B47"/>
              </a:solidFill>
            </a:endParaRPr>
          </a:p>
        </p:txBody>
      </p:sp>
      <p:sp>
        <p:nvSpPr>
          <p:cNvPr id="249" name="Google Shape;249;p37"/>
          <p:cNvSpPr txBox="1">
            <a:spLocks noGrp="1"/>
          </p:cNvSpPr>
          <p:nvPr>
            <p:ph type="body" idx="1"/>
          </p:nvPr>
        </p:nvSpPr>
        <p:spPr>
          <a:xfrm>
            <a:off x="3969045" y="986967"/>
            <a:ext cx="5042332" cy="1497967"/>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ru" sz="1400" b="1" i="1" dirty="0">
                <a:solidFill>
                  <a:srgbClr val="0000FF"/>
                </a:solidFill>
                <a:highlight>
                  <a:srgbClr val="FFFFFF"/>
                </a:highlight>
                <a:latin typeface="Georgia" pitchFamily="18" charset="0"/>
                <a:ea typeface="Arial"/>
                <a:cs typeface="Arial"/>
                <a:sym typeface="Arial"/>
              </a:rPr>
              <a:t>The only anatomy atlas illustrated by physicians, Atlas of Human Anatomy, 7th edition, brings you world-renowned, exquisitely clear views of the human body with a clinical perspective. In addition to the famous work of Dr. Frank Netter, you’ll also find nearly 100 paintings by Dr. Carlos A. G. Machado, one of today’s foremost medical illustrators. Together, these two uniquely talented physician-artists highlight the most clinically relevant views of the human body.</a:t>
            </a:r>
            <a:endParaRPr sz="1400" b="1" i="1">
              <a:solidFill>
                <a:srgbClr val="0000FF"/>
              </a:solidFill>
              <a:latin typeface="Georgia" pitchFamily="18" charset="0"/>
            </a:endParaRPr>
          </a:p>
        </p:txBody>
      </p:sp>
      <p:pic>
        <p:nvPicPr>
          <p:cNvPr id="250" name="Google Shape;250;p37"/>
          <p:cNvPicPr preferRelativeResize="0"/>
          <p:nvPr/>
        </p:nvPicPr>
        <p:blipFill>
          <a:blip r:embed="rId3">
            <a:alphaModFix/>
          </a:blip>
          <a:stretch>
            <a:fillRect/>
          </a:stretch>
        </p:blipFill>
        <p:spPr>
          <a:xfrm>
            <a:off x="90742" y="125643"/>
            <a:ext cx="3663057" cy="469131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Click="0" advTm="10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50"/>
                                        </p:tgtEl>
                                        <p:attrNameLst>
                                          <p:attrName>style.visibility</p:attrName>
                                        </p:attrNameLst>
                                      </p:cBhvr>
                                      <p:to>
                                        <p:strVal val="visible"/>
                                      </p:to>
                                    </p:set>
                                    <p:anim calcmode="lin" valueType="num">
                                      <p:cBhvr>
                                        <p:cTn id="7" dur="1000" fill="hold"/>
                                        <p:tgtEl>
                                          <p:spTgt spid="250"/>
                                        </p:tgtEl>
                                        <p:attrNameLst>
                                          <p:attrName>ppt_w</p:attrName>
                                        </p:attrNameLst>
                                      </p:cBhvr>
                                      <p:tavLst>
                                        <p:tav tm="0">
                                          <p:val>
                                            <p:fltVal val="0"/>
                                          </p:val>
                                        </p:tav>
                                        <p:tav tm="100000">
                                          <p:val>
                                            <p:strVal val="#ppt_w"/>
                                          </p:val>
                                        </p:tav>
                                      </p:tavLst>
                                    </p:anim>
                                    <p:anim calcmode="lin" valueType="num">
                                      <p:cBhvr>
                                        <p:cTn id="8" dur="1000" fill="hold"/>
                                        <p:tgtEl>
                                          <p:spTgt spid="250"/>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1" presetClass="entr" presetSubtype="0" fill="hold" grpId="0" nodeType="afterEffect">
                                  <p:stCondLst>
                                    <p:cond delay="0"/>
                                  </p:stCondLst>
                                  <p:childTnLst>
                                    <p:set>
                                      <p:cBhvr>
                                        <p:cTn id="11" dur="1" fill="hold">
                                          <p:stCondLst>
                                            <p:cond delay="0"/>
                                          </p:stCondLst>
                                        </p:cTn>
                                        <p:tgtEl>
                                          <p:spTgt spid="248"/>
                                        </p:tgtEl>
                                        <p:attrNameLst>
                                          <p:attrName>style.visibility</p:attrName>
                                        </p:attrNameLst>
                                      </p:cBhvr>
                                      <p:to>
                                        <p:strVal val="visible"/>
                                      </p:to>
                                    </p:set>
                                    <p:animEffect transition="in" filter="fade">
                                      <p:cBhvr>
                                        <p:cTn id="12" dur="770" decel="100000"/>
                                        <p:tgtEl>
                                          <p:spTgt spid="248"/>
                                        </p:tgtEl>
                                      </p:cBhvr>
                                    </p:animEffect>
                                    <p:animScale>
                                      <p:cBhvr>
                                        <p:cTn id="13" dur="770" decel="100000"/>
                                        <p:tgtEl>
                                          <p:spTgt spid="248"/>
                                        </p:tgtEl>
                                      </p:cBhvr>
                                      <p:from x="10000" y="10000"/>
                                      <p:to x="200000" y="450000"/>
                                    </p:animScale>
                                    <p:animScale>
                                      <p:cBhvr>
                                        <p:cTn id="14" dur="1230" accel="100000" fill="hold">
                                          <p:stCondLst>
                                            <p:cond delay="770"/>
                                          </p:stCondLst>
                                        </p:cTn>
                                        <p:tgtEl>
                                          <p:spTgt spid="248"/>
                                        </p:tgtEl>
                                      </p:cBhvr>
                                      <p:from x="200000" y="450000"/>
                                      <p:to x="100000" y="100000"/>
                                    </p:animScale>
                                    <p:set>
                                      <p:cBhvr>
                                        <p:cTn id="15" dur="770" fill="hold"/>
                                        <p:tgtEl>
                                          <p:spTgt spid="248"/>
                                        </p:tgtEl>
                                        <p:attrNameLst>
                                          <p:attrName>ppt_x</p:attrName>
                                        </p:attrNameLst>
                                      </p:cBhvr>
                                      <p:to>
                                        <p:strVal val="(0.5)"/>
                                      </p:to>
                                    </p:set>
                                    <p:anim from="(0.5)" to="(#ppt_x)" calcmode="lin" valueType="num">
                                      <p:cBhvr>
                                        <p:cTn id="16" dur="1230" accel="100000" fill="hold">
                                          <p:stCondLst>
                                            <p:cond delay="770"/>
                                          </p:stCondLst>
                                        </p:cTn>
                                        <p:tgtEl>
                                          <p:spTgt spid="248"/>
                                        </p:tgtEl>
                                        <p:attrNameLst>
                                          <p:attrName>ppt_x</p:attrName>
                                        </p:attrNameLst>
                                      </p:cBhvr>
                                    </p:anim>
                                    <p:set>
                                      <p:cBhvr>
                                        <p:cTn id="17" dur="770" fill="hold"/>
                                        <p:tgtEl>
                                          <p:spTgt spid="248"/>
                                        </p:tgtEl>
                                        <p:attrNameLst>
                                          <p:attrName>ppt_y</p:attrName>
                                        </p:attrNameLst>
                                      </p:cBhvr>
                                      <p:to>
                                        <p:strVal val="(#ppt_y+0.4)"/>
                                      </p:to>
                                    </p:set>
                                    <p:anim from="(#ppt_y+0.4)" to="(#ppt_y)" calcmode="lin" valueType="num">
                                      <p:cBhvr>
                                        <p:cTn id="18" dur="1230" accel="100000" fill="hold">
                                          <p:stCondLst>
                                            <p:cond delay="770"/>
                                          </p:stCondLst>
                                        </p:cTn>
                                        <p:tgtEl>
                                          <p:spTgt spid="248"/>
                                        </p:tgtEl>
                                        <p:attrNameLst>
                                          <p:attrName>ppt_y</p:attrName>
                                        </p:attrNameLst>
                                      </p:cBhvr>
                                    </p:anim>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249">
                                            <p:txEl>
                                              <p:pRg st="0" end="0"/>
                                            </p:txEl>
                                          </p:spTgt>
                                        </p:tgtEl>
                                        <p:attrNameLst>
                                          <p:attrName>style.visibility</p:attrName>
                                        </p:attrNameLst>
                                      </p:cBhvr>
                                      <p:to>
                                        <p:strVal val="visible"/>
                                      </p:to>
                                    </p:set>
                                    <p:animEffect transition="in" filter="fade">
                                      <p:cBhvr>
                                        <p:cTn id="22" dur="2000"/>
                                        <p:tgtEl>
                                          <p:spTgt spid="249">
                                            <p:txEl>
                                              <p:pRg st="0" end="0"/>
                                            </p:txEl>
                                          </p:spTgt>
                                        </p:tgtEl>
                                      </p:cBhvr>
                                    </p:animEffect>
                                    <p:anim calcmode="lin" valueType="num">
                                      <p:cBhvr>
                                        <p:cTn id="23" dur="2000" fill="hold"/>
                                        <p:tgtEl>
                                          <p:spTgt spid="249">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24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p:bldP spid="24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a:spLocks noGrp="1"/>
          </p:cNvSpPr>
          <p:nvPr>
            <p:ph type="title"/>
          </p:nvPr>
        </p:nvSpPr>
        <p:spPr>
          <a:xfrm>
            <a:off x="3504037" y="249675"/>
            <a:ext cx="5542241" cy="86714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400" b="1" dirty="0">
                <a:solidFill>
                  <a:schemeClr val="accent5">
                    <a:lumMod val="50000"/>
                  </a:schemeClr>
                </a:solidFill>
                <a:latin typeface="Georgia" pitchFamily="18" charset="0"/>
              </a:rPr>
              <a:t>Snell, Richard S. Clinical anatomy by Regions / R. </a:t>
            </a:r>
            <a:r>
              <a:rPr lang="ru" sz="1400" b="1" dirty="0" smtClean="0">
                <a:solidFill>
                  <a:schemeClr val="accent5">
                    <a:lumMod val="50000"/>
                  </a:schemeClr>
                </a:solidFill>
                <a:latin typeface="Georgia" pitchFamily="18" charset="0"/>
              </a:rPr>
              <a:t>S.</a:t>
            </a:r>
            <a:r>
              <a:rPr lang="en-US" sz="1400" b="1" dirty="0" smtClean="0">
                <a:solidFill>
                  <a:schemeClr val="accent5">
                    <a:lumMod val="50000"/>
                  </a:schemeClr>
                </a:solidFill>
                <a:latin typeface="Georgia" pitchFamily="18" charset="0"/>
              </a:rPr>
              <a:t> </a:t>
            </a:r>
            <a:r>
              <a:rPr lang="ru" sz="1400" b="1" dirty="0" smtClean="0">
                <a:solidFill>
                  <a:schemeClr val="accent5">
                    <a:lumMod val="50000"/>
                  </a:schemeClr>
                </a:solidFill>
                <a:latin typeface="Georgia" pitchFamily="18" charset="0"/>
              </a:rPr>
              <a:t>Snell</a:t>
            </a:r>
            <a:r>
              <a:rPr lang="ru" sz="1400" b="1" dirty="0">
                <a:solidFill>
                  <a:schemeClr val="accent5">
                    <a:lumMod val="50000"/>
                  </a:schemeClr>
                </a:solidFill>
                <a:latin typeface="Georgia" pitchFamily="18" charset="0"/>
              </a:rPr>
              <a:t>. - 8h ed. - Philadelphia : Lippincott Williams &amp; Wilkins, 2008. - 926 p.</a:t>
            </a:r>
            <a:endParaRPr sz="1400" b="1">
              <a:solidFill>
                <a:schemeClr val="accent5">
                  <a:lumMod val="50000"/>
                </a:schemeClr>
              </a:solidFill>
              <a:latin typeface="Georgia" pitchFamily="18" charset="0"/>
            </a:endParaRPr>
          </a:p>
          <a:p>
            <a:pPr marL="0" lvl="0" indent="0" algn="l" rtl="0">
              <a:spcBef>
                <a:spcPts val="0"/>
              </a:spcBef>
              <a:spcAft>
                <a:spcPts val="0"/>
              </a:spcAft>
              <a:buNone/>
            </a:pPr>
            <a:endParaRPr sz="1400" b="1">
              <a:solidFill>
                <a:schemeClr val="accent5">
                  <a:lumMod val="50000"/>
                </a:schemeClr>
              </a:solidFill>
              <a:latin typeface="Georgia" pitchFamily="18" charset="0"/>
            </a:endParaRPr>
          </a:p>
        </p:txBody>
      </p:sp>
      <p:sp>
        <p:nvSpPr>
          <p:cNvPr id="256" name="Google Shape;256;p38"/>
          <p:cNvSpPr txBox="1">
            <a:spLocks noGrp="1"/>
          </p:cNvSpPr>
          <p:nvPr>
            <p:ph type="body" idx="1"/>
          </p:nvPr>
        </p:nvSpPr>
        <p:spPr>
          <a:xfrm>
            <a:off x="3575226" y="1417468"/>
            <a:ext cx="5478032" cy="1074446"/>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ru" sz="1400" b="1" i="1" dirty="0">
                <a:solidFill>
                  <a:srgbClr val="0000FF"/>
                </a:solidFill>
                <a:highlight>
                  <a:srgbClr val="FFFFFF"/>
                </a:highlight>
                <a:latin typeface="Georgia" pitchFamily="18" charset="0"/>
                <a:ea typeface="Merriweather"/>
                <a:cs typeface="Merriweather"/>
                <a:sym typeface="Merriweather"/>
              </a:rPr>
              <a:t>The book is organized by body region, from surface to deep structures. This edition introduces Embryologic Notes and includes up-to-date new Clinical Notes, Clinical Problems, and review questions. All illustrations have been recolored, and all Surface Anatomy illustrations are now in color. Upgraded clinical imaging includes radiographs, CT scans, MRIs, and sonograms.</a:t>
            </a:r>
            <a:endParaRPr sz="1400" b="1" i="1">
              <a:solidFill>
                <a:srgbClr val="0000FF"/>
              </a:solidFill>
              <a:latin typeface="Georgia" pitchFamily="18" charset="0"/>
            </a:endParaRPr>
          </a:p>
        </p:txBody>
      </p:sp>
      <p:pic>
        <p:nvPicPr>
          <p:cNvPr id="257" name="Google Shape;257;p38"/>
          <p:cNvPicPr preferRelativeResize="0"/>
          <p:nvPr/>
        </p:nvPicPr>
        <p:blipFill>
          <a:blip r:embed="rId3">
            <a:alphaModFix/>
          </a:blip>
          <a:stretch>
            <a:fillRect/>
          </a:stretch>
        </p:blipFill>
        <p:spPr>
          <a:xfrm>
            <a:off x="152400" y="152400"/>
            <a:ext cx="3254325" cy="4558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Click="0" advTm="10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57"/>
                                        </p:tgtEl>
                                        <p:attrNameLst>
                                          <p:attrName>style.visibility</p:attrName>
                                        </p:attrNameLst>
                                      </p:cBhvr>
                                      <p:to>
                                        <p:strVal val="visible"/>
                                      </p:to>
                                    </p:set>
                                    <p:anim calcmode="lin" valueType="num">
                                      <p:cBhvr>
                                        <p:cTn id="7" dur="1000" fill="hold"/>
                                        <p:tgtEl>
                                          <p:spTgt spid="257"/>
                                        </p:tgtEl>
                                        <p:attrNameLst>
                                          <p:attrName>ppt_w</p:attrName>
                                        </p:attrNameLst>
                                      </p:cBhvr>
                                      <p:tavLst>
                                        <p:tav tm="0">
                                          <p:val>
                                            <p:fltVal val="0"/>
                                          </p:val>
                                        </p:tav>
                                        <p:tav tm="100000">
                                          <p:val>
                                            <p:strVal val="#ppt_w"/>
                                          </p:val>
                                        </p:tav>
                                      </p:tavLst>
                                    </p:anim>
                                    <p:anim calcmode="lin" valueType="num">
                                      <p:cBhvr>
                                        <p:cTn id="8" dur="1000" fill="hold"/>
                                        <p:tgtEl>
                                          <p:spTgt spid="257"/>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1" presetClass="entr" presetSubtype="0" fill="hold" grpId="0" nodeType="afterEffect">
                                  <p:stCondLst>
                                    <p:cond delay="0"/>
                                  </p:stCondLst>
                                  <p:childTnLst>
                                    <p:set>
                                      <p:cBhvr>
                                        <p:cTn id="11" dur="1" fill="hold">
                                          <p:stCondLst>
                                            <p:cond delay="0"/>
                                          </p:stCondLst>
                                        </p:cTn>
                                        <p:tgtEl>
                                          <p:spTgt spid="255"/>
                                        </p:tgtEl>
                                        <p:attrNameLst>
                                          <p:attrName>style.visibility</p:attrName>
                                        </p:attrNameLst>
                                      </p:cBhvr>
                                      <p:to>
                                        <p:strVal val="visible"/>
                                      </p:to>
                                    </p:set>
                                    <p:animEffect transition="in" filter="fade">
                                      <p:cBhvr>
                                        <p:cTn id="12" dur="770" decel="100000"/>
                                        <p:tgtEl>
                                          <p:spTgt spid="255"/>
                                        </p:tgtEl>
                                      </p:cBhvr>
                                    </p:animEffect>
                                    <p:animScale>
                                      <p:cBhvr>
                                        <p:cTn id="13" dur="770" decel="100000"/>
                                        <p:tgtEl>
                                          <p:spTgt spid="255"/>
                                        </p:tgtEl>
                                      </p:cBhvr>
                                      <p:from x="10000" y="10000"/>
                                      <p:to x="200000" y="450000"/>
                                    </p:animScale>
                                    <p:animScale>
                                      <p:cBhvr>
                                        <p:cTn id="14" dur="1230" accel="100000" fill="hold">
                                          <p:stCondLst>
                                            <p:cond delay="770"/>
                                          </p:stCondLst>
                                        </p:cTn>
                                        <p:tgtEl>
                                          <p:spTgt spid="255"/>
                                        </p:tgtEl>
                                      </p:cBhvr>
                                      <p:from x="200000" y="450000"/>
                                      <p:to x="100000" y="100000"/>
                                    </p:animScale>
                                    <p:set>
                                      <p:cBhvr>
                                        <p:cTn id="15" dur="770" fill="hold"/>
                                        <p:tgtEl>
                                          <p:spTgt spid="255"/>
                                        </p:tgtEl>
                                        <p:attrNameLst>
                                          <p:attrName>ppt_x</p:attrName>
                                        </p:attrNameLst>
                                      </p:cBhvr>
                                      <p:to>
                                        <p:strVal val="(0.5)"/>
                                      </p:to>
                                    </p:set>
                                    <p:anim from="(0.5)" to="(#ppt_x)" calcmode="lin" valueType="num">
                                      <p:cBhvr>
                                        <p:cTn id="16" dur="1230" accel="100000" fill="hold">
                                          <p:stCondLst>
                                            <p:cond delay="770"/>
                                          </p:stCondLst>
                                        </p:cTn>
                                        <p:tgtEl>
                                          <p:spTgt spid="255"/>
                                        </p:tgtEl>
                                        <p:attrNameLst>
                                          <p:attrName>ppt_x</p:attrName>
                                        </p:attrNameLst>
                                      </p:cBhvr>
                                    </p:anim>
                                    <p:set>
                                      <p:cBhvr>
                                        <p:cTn id="17" dur="770" fill="hold"/>
                                        <p:tgtEl>
                                          <p:spTgt spid="255"/>
                                        </p:tgtEl>
                                        <p:attrNameLst>
                                          <p:attrName>ppt_y</p:attrName>
                                        </p:attrNameLst>
                                      </p:cBhvr>
                                      <p:to>
                                        <p:strVal val="(#ppt_y+0.4)"/>
                                      </p:to>
                                    </p:set>
                                    <p:anim from="(#ppt_y+0.4)" to="(#ppt_y)" calcmode="lin" valueType="num">
                                      <p:cBhvr>
                                        <p:cTn id="18" dur="1230" accel="100000" fill="hold">
                                          <p:stCondLst>
                                            <p:cond delay="770"/>
                                          </p:stCondLst>
                                        </p:cTn>
                                        <p:tgtEl>
                                          <p:spTgt spid="255"/>
                                        </p:tgtEl>
                                        <p:attrNameLst>
                                          <p:attrName>ppt_y</p:attrName>
                                        </p:attrNameLst>
                                      </p:cBhvr>
                                    </p:anim>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256">
                                            <p:txEl>
                                              <p:pRg st="0" end="0"/>
                                            </p:txEl>
                                          </p:spTgt>
                                        </p:tgtEl>
                                        <p:attrNameLst>
                                          <p:attrName>style.visibility</p:attrName>
                                        </p:attrNameLst>
                                      </p:cBhvr>
                                      <p:to>
                                        <p:strVal val="visible"/>
                                      </p:to>
                                    </p:set>
                                    <p:animEffect transition="in" filter="fade">
                                      <p:cBhvr>
                                        <p:cTn id="22" dur="2000"/>
                                        <p:tgtEl>
                                          <p:spTgt spid="256">
                                            <p:txEl>
                                              <p:pRg st="0" end="0"/>
                                            </p:txEl>
                                          </p:spTgt>
                                        </p:tgtEl>
                                      </p:cBhvr>
                                    </p:animEffect>
                                    <p:anim calcmode="lin" valueType="num">
                                      <p:cBhvr>
                                        <p:cTn id="23" dur="2000" fill="hold"/>
                                        <p:tgtEl>
                                          <p:spTgt spid="256">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25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p:bldP spid="25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1"/>
          <p:cNvSpPr txBox="1"/>
          <p:nvPr/>
        </p:nvSpPr>
        <p:spPr>
          <a:xfrm>
            <a:off x="3469083" y="760837"/>
            <a:ext cx="5563235" cy="103306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b="1" dirty="0">
                <a:solidFill>
                  <a:schemeClr val="accent5">
                    <a:lumMod val="50000"/>
                  </a:schemeClr>
                </a:solidFill>
              </a:rPr>
              <a:t>Цитологія органів і тканин людини : </a:t>
            </a:r>
            <a:r>
              <a:rPr lang="ru" b="1" dirty="0" smtClean="0">
                <a:solidFill>
                  <a:schemeClr val="accent5">
                    <a:lumMod val="50000"/>
                  </a:schemeClr>
                </a:solidFill>
              </a:rPr>
              <a:t>навч.</a:t>
            </a:r>
            <a:r>
              <a:rPr lang="ru" b="1" dirty="0">
                <a:solidFill>
                  <a:schemeClr val="accent5">
                    <a:lumMod val="50000"/>
                  </a:schemeClr>
                </a:solidFill>
              </a:rPr>
              <a:t> </a:t>
            </a:r>
            <a:r>
              <a:rPr lang="ru" b="1" dirty="0" smtClean="0">
                <a:solidFill>
                  <a:schemeClr val="accent5">
                    <a:lumMod val="50000"/>
                  </a:schemeClr>
                </a:solidFill>
              </a:rPr>
              <a:t>посіб</a:t>
            </a:r>
            <a:r>
              <a:rPr lang="ru" b="1" dirty="0">
                <a:solidFill>
                  <a:schemeClr val="accent5">
                    <a:lumMod val="50000"/>
                  </a:schemeClr>
                </a:solidFill>
              </a:rPr>
              <a:t>. / Л. С. Болгова [та ін.] ; за ред.: проф. Л. </a:t>
            </a:r>
            <a:r>
              <a:rPr lang="ru" b="1" dirty="0" smtClean="0">
                <a:solidFill>
                  <a:schemeClr val="accent5">
                    <a:lumMod val="50000"/>
                  </a:schemeClr>
                </a:solidFill>
              </a:rPr>
              <a:t>С.</a:t>
            </a:r>
            <a:r>
              <a:rPr lang="ru" b="1" dirty="0">
                <a:solidFill>
                  <a:schemeClr val="accent5">
                    <a:lumMod val="50000"/>
                  </a:schemeClr>
                </a:solidFill>
              </a:rPr>
              <a:t> </a:t>
            </a:r>
            <a:r>
              <a:rPr lang="ru" b="1" dirty="0" smtClean="0">
                <a:solidFill>
                  <a:schemeClr val="accent5">
                    <a:lumMod val="50000"/>
                  </a:schemeClr>
                </a:solidFill>
              </a:rPr>
              <a:t>Болгової </a:t>
            </a:r>
            <a:r>
              <a:rPr lang="ru" b="1" dirty="0">
                <a:solidFill>
                  <a:schemeClr val="accent5">
                    <a:lumMod val="50000"/>
                  </a:schemeClr>
                </a:solidFill>
              </a:rPr>
              <a:t>; рец.: Д. Ф. Глузман, М. Е. Дзержинський </a:t>
            </a:r>
            <a:r>
              <a:rPr lang="ru" b="1" dirty="0" smtClean="0">
                <a:solidFill>
                  <a:schemeClr val="accent5">
                    <a:lumMod val="50000"/>
                  </a:schemeClr>
                </a:solidFill>
              </a:rPr>
              <a:t>;</a:t>
            </a:r>
            <a:r>
              <a:rPr lang="ru" b="1" dirty="0">
                <a:solidFill>
                  <a:schemeClr val="accent5">
                    <a:lumMod val="50000"/>
                  </a:schemeClr>
                </a:solidFill>
              </a:rPr>
              <a:t> </a:t>
            </a:r>
            <a:r>
              <a:rPr lang="ru" b="1" dirty="0" smtClean="0">
                <a:solidFill>
                  <a:schemeClr val="accent5">
                    <a:lumMod val="50000"/>
                  </a:schemeClr>
                </a:solidFill>
              </a:rPr>
              <a:t>МОЗ </a:t>
            </a:r>
            <a:r>
              <a:rPr lang="ru" b="1" dirty="0">
                <a:solidFill>
                  <a:schemeClr val="accent5">
                    <a:lumMod val="50000"/>
                  </a:schemeClr>
                </a:solidFill>
              </a:rPr>
              <a:t>України, Нац. ін-т раку МОЗ України. - Київ </a:t>
            </a:r>
            <a:r>
              <a:rPr lang="ru" b="1" dirty="0" smtClean="0">
                <a:solidFill>
                  <a:schemeClr val="accent5">
                    <a:lumMod val="50000"/>
                  </a:schemeClr>
                </a:solidFill>
              </a:rPr>
              <a:t>:</a:t>
            </a:r>
            <a:r>
              <a:rPr lang="ru" b="1" dirty="0">
                <a:solidFill>
                  <a:schemeClr val="accent5">
                    <a:lumMod val="50000"/>
                  </a:schemeClr>
                </a:solidFill>
              </a:rPr>
              <a:t> </a:t>
            </a:r>
            <a:r>
              <a:rPr lang="ru" b="1" dirty="0" smtClean="0">
                <a:solidFill>
                  <a:schemeClr val="accent5">
                    <a:lumMod val="50000"/>
                  </a:schemeClr>
                </a:solidFill>
              </a:rPr>
              <a:t>Книга-плюс</a:t>
            </a:r>
            <a:r>
              <a:rPr lang="ru" b="1" dirty="0">
                <a:solidFill>
                  <a:schemeClr val="accent5">
                    <a:lumMod val="50000"/>
                  </a:schemeClr>
                </a:solidFill>
              </a:rPr>
              <a:t>, 2018. - 288 с.</a:t>
            </a:r>
            <a:endParaRPr b="1">
              <a:solidFill>
                <a:schemeClr val="accent5">
                  <a:lumMod val="50000"/>
                </a:schemeClr>
              </a:solidFill>
            </a:endParaRPr>
          </a:p>
        </p:txBody>
      </p:sp>
      <p:pic>
        <p:nvPicPr>
          <p:cNvPr id="277" name="Google Shape;277;p41"/>
          <p:cNvPicPr preferRelativeResize="0"/>
          <p:nvPr/>
        </p:nvPicPr>
        <p:blipFill>
          <a:blip r:embed="rId3">
            <a:alphaModFix/>
          </a:blip>
          <a:stretch>
            <a:fillRect/>
          </a:stretch>
        </p:blipFill>
        <p:spPr>
          <a:xfrm>
            <a:off x="139025" y="0"/>
            <a:ext cx="3241000" cy="4861500"/>
          </a:xfrm>
          <a:prstGeom prst="rect">
            <a:avLst/>
          </a:prstGeom>
          <a:ln>
            <a:noFill/>
          </a:ln>
          <a:effectLst>
            <a:outerShdw blurRad="292100" dist="139700" dir="2700000" algn="tl" rotWithShape="0">
              <a:srgbClr val="333333">
                <a:alpha val="65000"/>
              </a:srgbClr>
            </a:outerShdw>
          </a:effectLst>
        </p:spPr>
      </p:pic>
      <p:sp>
        <p:nvSpPr>
          <p:cNvPr id="278" name="Google Shape;278;p41"/>
          <p:cNvSpPr txBox="1"/>
          <p:nvPr/>
        </p:nvSpPr>
        <p:spPr>
          <a:xfrm>
            <a:off x="3464228" y="1756589"/>
            <a:ext cx="54774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200" b="1" i="1" dirty="0" smtClean="0">
                <a:solidFill>
                  <a:srgbClr val="0000FF"/>
                </a:solidFill>
                <a:latin typeface="Georgia" pitchFamily="18" charset="0"/>
              </a:rPr>
              <a:t>      У </a:t>
            </a:r>
            <a:r>
              <a:rPr lang="ru" sz="1200" b="1" i="1" dirty="0">
                <a:solidFill>
                  <a:srgbClr val="0000FF"/>
                </a:solidFill>
                <a:latin typeface="Georgia" pitchFamily="18" charset="0"/>
              </a:rPr>
              <a:t>навчальному посібнику розкрито структуру клітин органів і тканин людини на клітинному рівні, на чому базується метод цитологічної діагностики онкологічних та неонкологічних захворювань, що його використовують для ранньої діагностики передракових станів і ракових захворювань. Посібник може стати доповненням нових видань підручника «Гістологія», в якому на цей час викладено матеріали лише за гістологічними зрізами або за електронно-мікроскопічною будовою клітин. </a:t>
            </a:r>
            <a:endParaRPr sz="1200" b="1" i="1">
              <a:solidFill>
                <a:srgbClr val="0000FF"/>
              </a:solidFill>
              <a:latin typeface="Georgia" pitchFamily="18" charset="0"/>
            </a:endParaRPr>
          </a:p>
          <a:p>
            <a:pPr marL="0" lvl="0" indent="0" algn="l" rtl="0">
              <a:spcBef>
                <a:spcPts val="0"/>
              </a:spcBef>
              <a:spcAft>
                <a:spcPts val="0"/>
              </a:spcAft>
              <a:buNone/>
            </a:pPr>
            <a:r>
              <a:rPr lang="ru" sz="1200" b="1" i="1" dirty="0" smtClean="0">
                <a:solidFill>
                  <a:srgbClr val="0000FF"/>
                </a:solidFill>
                <a:latin typeface="Georgia" pitchFamily="18" charset="0"/>
              </a:rPr>
              <a:t>     Для </a:t>
            </a:r>
            <a:r>
              <a:rPr lang="ru" sz="1200" b="1" i="1" dirty="0">
                <a:solidFill>
                  <a:srgbClr val="0000FF"/>
                </a:solidFill>
                <a:latin typeface="Georgia" pitchFamily="18" charset="0"/>
              </a:rPr>
              <a:t>лікарів, які займаються цитологічною чи гістологічною діагностикою онкологічних і неонкологічних захворювань, судових медиків, курсантів медичних післядипломних навчальних закладів, студентів медичних університетів, зокрема біологічних факультетів та наукових співробітників.</a:t>
            </a:r>
            <a:endParaRPr sz="1200" b="1" i="1">
              <a:solidFill>
                <a:srgbClr val="0000FF"/>
              </a:solidFill>
              <a:latin typeface="Georgia" pitchFamily="18" charset="0"/>
            </a:endParaRPr>
          </a:p>
        </p:txBody>
      </p:sp>
      <p:sp>
        <p:nvSpPr>
          <p:cNvPr id="6" name="Прямоугольник 5"/>
          <p:cNvSpPr/>
          <p:nvPr/>
        </p:nvSpPr>
        <p:spPr>
          <a:xfrm>
            <a:off x="3594778" y="142332"/>
            <a:ext cx="4934968" cy="707886"/>
          </a:xfrm>
          <a:prstGeom prst="rect">
            <a:avLst/>
          </a:prstGeom>
        </p:spPr>
        <p:txBody>
          <a:bodyPr wrap="square">
            <a:spAutoFit/>
          </a:bodyPr>
          <a:lstStyle/>
          <a:p>
            <a:pPr algn="ctr"/>
            <a:r>
              <a:rPr lang="ru" sz="4000" b="1" dirty="0" smtClean="0">
                <a:solidFill>
                  <a:schemeClr val="accent5">
                    <a:lumMod val="75000"/>
                  </a:schemeClr>
                </a:solidFill>
                <a:latin typeface="Georgia" pitchFamily="18" charset="0"/>
              </a:rPr>
              <a:t>ГІСТОЛОГІЯ</a:t>
            </a:r>
            <a:endParaRPr lang="ru-RU" sz="4000" dirty="0">
              <a:latin typeface="Georgia" pitchFamily="18" charset="0"/>
            </a:endParaRPr>
          </a:p>
        </p:txBody>
      </p:sp>
    </p:spTree>
  </p:cSld>
  <p:clrMapOvr>
    <a:masterClrMapping/>
  </p:clrMapOvr>
  <p:transition spd="slow" advClick="0" advTm="10000">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39"/>
          <p:cNvSpPr txBox="1">
            <a:spLocks noGrp="1"/>
          </p:cNvSpPr>
          <p:nvPr>
            <p:ph type="body" idx="1"/>
          </p:nvPr>
        </p:nvSpPr>
        <p:spPr>
          <a:xfrm>
            <a:off x="3371414" y="293777"/>
            <a:ext cx="5605062" cy="89983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400" b="1" dirty="0">
                <a:solidFill>
                  <a:schemeClr val="accent5">
                    <a:lumMod val="50000"/>
                  </a:schemeClr>
                </a:solidFill>
                <a:latin typeface="Georgia" pitchFamily="18" charset="0"/>
              </a:rPr>
              <a:t>Melnyk, N. O. Histology, cytology and embryology (short course) / N. O. Melnyk ; ed. by: N. O. Melnyk. - Kyiv : Book-plus, 2018. - 304 p.</a:t>
            </a:r>
            <a:endParaRPr sz="1400" b="1">
              <a:solidFill>
                <a:schemeClr val="accent5">
                  <a:lumMod val="50000"/>
                </a:schemeClr>
              </a:solidFill>
              <a:latin typeface="Georgia" pitchFamily="18" charset="0"/>
            </a:endParaRPr>
          </a:p>
          <a:p>
            <a:pPr marL="0" lvl="0" indent="0" algn="l" rtl="0">
              <a:buNone/>
            </a:pPr>
            <a:r>
              <a:rPr lang="ru" sz="1200" b="1" i="1" dirty="0" smtClean="0">
                <a:solidFill>
                  <a:srgbClr val="0000FF"/>
                </a:solidFill>
                <a:highlight>
                  <a:srgbClr val="FFFFFF"/>
                </a:highlight>
                <a:latin typeface="Georgia" pitchFamily="18" charset="0"/>
                <a:ea typeface="Arial"/>
                <a:cs typeface="Arial"/>
                <a:sym typeface="Arial"/>
              </a:rPr>
              <a:t>        </a:t>
            </a:r>
            <a:endParaRPr sz="1200" b="1" i="1">
              <a:solidFill>
                <a:srgbClr val="0000FF"/>
              </a:solidFill>
              <a:latin typeface="Georgia" pitchFamily="18" charset="0"/>
            </a:endParaRPr>
          </a:p>
        </p:txBody>
      </p:sp>
      <p:pic>
        <p:nvPicPr>
          <p:cNvPr id="264" name="Google Shape;264;p39"/>
          <p:cNvPicPr preferRelativeResize="0"/>
          <p:nvPr/>
        </p:nvPicPr>
        <p:blipFill>
          <a:blip r:embed="rId3">
            <a:alphaModFix/>
          </a:blip>
          <a:stretch>
            <a:fillRect/>
          </a:stretch>
        </p:blipFill>
        <p:spPr>
          <a:xfrm>
            <a:off x="152400" y="222950"/>
            <a:ext cx="3120724" cy="4535750"/>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3462155" y="1340191"/>
            <a:ext cx="5493381" cy="2492990"/>
          </a:xfrm>
          <a:prstGeom prst="rect">
            <a:avLst/>
          </a:prstGeom>
        </p:spPr>
        <p:txBody>
          <a:bodyPr wrap="square">
            <a:spAutoFit/>
          </a:bodyPr>
          <a:lstStyle/>
          <a:p>
            <a:pPr lvl="0"/>
            <a:r>
              <a:rPr lang="en-US" sz="1300" b="1" i="1" dirty="0" smtClean="0">
                <a:solidFill>
                  <a:srgbClr val="0000FF"/>
                </a:solidFill>
                <a:highlight>
                  <a:srgbClr val="FFFFFF"/>
                </a:highlight>
                <a:latin typeface="Georgia" pitchFamily="18" charset="0"/>
              </a:rPr>
              <a:t>The textbook has been written to comply with the curriculum in histology, cytology and embryology for the medical and dentist faculties of a broad range of institutions of higher education of the 3th and 4th levels of accreditation. The textbook contains main chapters of histology, cytology and embryology, outlines the principal characteristics of each tissues and system of organs.</a:t>
            </a:r>
          </a:p>
          <a:p>
            <a:pPr lvl="0"/>
            <a:r>
              <a:rPr lang="en-US" sz="1300" b="1" i="1" dirty="0" smtClean="0">
                <a:solidFill>
                  <a:srgbClr val="0000FF"/>
                </a:solidFill>
                <a:highlight>
                  <a:srgbClr val="FFFFFF"/>
                </a:highlight>
                <a:latin typeface="Georgia" pitchFamily="18" charset="0"/>
              </a:rPr>
              <a:t>     The presented material was based on the most recent developments of the world histology, cytology and embryology, taking advantage of terminology in accordance with the requirements to the international nomenclature (histological, anatomical and physiological).</a:t>
            </a:r>
            <a:endParaRPr lang="en-US" sz="1300" b="1" i="1" dirty="0">
              <a:solidFill>
                <a:srgbClr val="0000FF"/>
              </a:solidFill>
              <a:latin typeface="Georgia" pitchFamily="18" charset="0"/>
            </a:endParaRPr>
          </a:p>
        </p:txBody>
      </p:sp>
    </p:spTree>
  </p:cSld>
  <p:clrMapOvr>
    <a:masterClrMapping/>
  </p:clrMapOvr>
  <p:transition spd="slow" advClick="0" advTm="10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4"/>
                                        </p:tgtEl>
                                        <p:attrNameLst>
                                          <p:attrName>style.visibility</p:attrName>
                                        </p:attrNameLst>
                                      </p:cBhvr>
                                      <p:to>
                                        <p:strVal val="visible"/>
                                      </p:to>
                                    </p:set>
                                    <p:anim calcmode="lin" valueType="num">
                                      <p:cBhvr>
                                        <p:cTn id="7" dur="1000" fill="hold"/>
                                        <p:tgtEl>
                                          <p:spTgt spid="264"/>
                                        </p:tgtEl>
                                        <p:attrNameLst>
                                          <p:attrName>ppt_w</p:attrName>
                                        </p:attrNameLst>
                                      </p:cBhvr>
                                      <p:tavLst>
                                        <p:tav tm="0">
                                          <p:val>
                                            <p:fltVal val="0"/>
                                          </p:val>
                                        </p:tav>
                                        <p:tav tm="100000">
                                          <p:val>
                                            <p:strVal val="#ppt_w"/>
                                          </p:val>
                                        </p:tav>
                                      </p:tavLst>
                                    </p:anim>
                                    <p:anim calcmode="lin" valueType="num">
                                      <p:cBhvr>
                                        <p:cTn id="8" dur="1000" fill="hold"/>
                                        <p:tgtEl>
                                          <p:spTgt spid="26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1" presetClass="entr" presetSubtype="0" fill="hold" grpId="0" nodeType="afterEffect">
                                  <p:stCondLst>
                                    <p:cond delay="0"/>
                                  </p:stCondLst>
                                  <p:childTnLst>
                                    <p:set>
                                      <p:cBhvr>
                                        <p:cTn id="11" dur="1" fill="hold">
                                          <p:stCondLst>
                                            <p:cond delay="0"/>
                                          </p:stCondLst>
                                        </p:cTn>
                                        <p:tgtEl>
                                          <p:spTgt spid="263">
                                            <p:txEl>
                                              <p:pRg st="0" end="0"/>
                                            </p:txEl>
                                          </p:spTgt>
                                        </p:tgtEl>
                                        <p:attrNameLst>
                                          <p:attrName>style.visibility</p:attrName>
                                        </p:attrNameLst>
                                      </p:cBhvr>
                                      <p:to>
                                        <p:strVal val="visible"/>
                                      </p:to>
                                    </p:set>
                                    <p:animEffect transition="in" filter="fade">
                                      <p:cBhvr>
                                        <p:cTn id="12" dur="770" decel="100000"/>
                                        <p:tgtEl>
                                          <p:spTgt spid="263">
                                            <p:txEl>
                                              <p:pRg st="0" end="0"/>
                                            </p:txEl>
                                          </p:spTgt>
                                        </p:tgtEl>
                                      </p:cBhvr>
                                    </p:animEffect>
                                    <p:animScale>
                                      <p:cBhvr>
                                        <p:cTn id="13" dur="770" decel="100000"/>
                                        <p:tgtEl>
                                          <p:spTgt spid="263">
                                            <p:txEl>
                                              <p:pRg st="0" end="0"/>
                                            </p:txEl>
                                          </p:spTgt>
                                        </p:tgtEl>
                                      </p:cBhvr>
                                      <p:from x="10000" y="10000"/>
                                      <p:to x="200000" y="450000"/>
                                    </p:animScale>
                                    <p:animScale>
                                      <p:cBhvr>
                                        <p:cTn id="14" dur="1230" accel="100000" fill="hold">
                                          <p:stCondLst>
                                            <p:cond delay="770"/>
                                          </p:stCondLst>
                                        </p:cTn>
                                        <p:tgtEl>
                                          <p:spTgt spid="263">
                                            <p:txEl>
                                              <p:pRg st="0" end="0"/>
                                            </p:txEl>
                                          </p:spTgt>
                                        </p:tgtEl>
                                      </p:cBhvr>
                                      <p:from x="200000" y="450000"/>
                                      <p:to x="100000" y="100000"/>
                                    </p:animScale>
                                    <p:set>
                                      <p:cBhvr>
                                        <p:cTn id="15" dur="770" fill="hold"/>
                                        <p:tgtEl>
                                          <p:spTgt spid="263">
                                            <p:txEl>
                                              <p:pRg st="0" end="0"/>
                                            </p:txEl>
                                          </p:spTgt>
                                        </p:tgtEl>
                                        <p:attrNameLst>
                                          <p:attrName>ppt_x</p:attrName>
                                        </p:attrNameLst>
                                      </p:cBhvr>
                                      <p:to>
                                        <p:strVal val="(0.5)"/>
                                      </p:to>
                                    </p:set>
                                    <p:anim from="(0.5)" to="(#ppt_x)" calcmode="lin" valueType="num">
                                      <p:cBhvr>
                                        <p:cTn id="16" dur="1230" accel="100000" fill="hold">
                                          <p:stCondLst>
                                            <p:cond delay="770"/>
                                          </p:stCondLst>
                                        </p:cTn>
                                        <p:tgtEl>
                                          <p:spTgt spid="263">
                                            <p:txEl>
                                              <p:pRg st="0" end="0"/>
                                            </p:txEl>
                                          </p:spTgt>
                                        </p:tgtEl>
                                        <p:attrNameLst>
                                          <p:attrName>ppt_x</p:attrName>
                                        </p:attrNameLst>
                                      </p:cBhvr>
                                    </p:anim>
                                    <p:set>
                                      <p:cBhvr>
                                        <p:cTn id="17" dur="770" fill="hold"/>
                                        <p:tgtEl>
                                          <p:spTgt spid="263">
                                            <p:txEl>
                                              <p:pRg st="0" end="0"/>
                                            </p:txEl>
                                          </p:spTgt>
                                        </p:tgtEl>
                                        <p:attrNameLst>
                                          <p:attrName>ppt_y</p:attrName>
                                        </p:attrNameLst>
                                      </p:cBhvr>
                                      <p:to>
                                        <p:strVal val="(#ppt_y+0.4)"/>
                                      </p:to>
                                    </p:set>
                                    <p:anim from="(#ppt_y+0.4)" to="(#ppt_y)" calcmode="lin" valueType="num">
                                      <p:cBhvr>
                                        <p:cTn id="18" dur="1230" accel="100000" fill="hold">
                                          <p:stCondLst>
                                            <p:cond delay="770"/>
                                          </p:stCondLst>
                                        </p:cTn>
                                        <p:tgtEl>
                                          <p:spTgt spid="263">
                                            <p:txEl>
                                              <p:pRg st="0" end="0"/>
                                            </p:txEl>
                                          </p:spTgt>
                                        </p:tgtEl>
                                        <p:attrNameLst>
                                          <p:attrName>ppt_y</p:attrName>
                                        </p:attrNameLst>
                                      </p:cBhvr>
                                    </p:anim>
                                  </p:childTnLst>
                                </p:cTn>
                              </p:par>
                            </p:childTnLst>
                          </p:cTn>
                        </p:par>
                        <p:par>
                          <p:cTn id="19" fill="hold">
                            <p:stCondLst>
                              <p:cond delay="3000"/>
                            </p:stCondLst>
                            <p:childTnLst>
                              <p:par>
                                <p:cTn id="20" presetID="51" presetClass="entr" presetSubtype="0" fill="hold" grpId="0" nodeType="afterEffect">
                                  <p:stCondLst>
                                    <p:cond delay="0"/>
                                  </p:stCondLst>
                                  <p:childTnLst>
                                    <p:set>
                                      <p:cBhvr>
                                        <p:cTn id="21" dur="1" fill="hold">
                                          <p:stCondLst>
                                            <p:cond delay="0"/>
                                          </p:stCondLst>
                                        </p:cTn>
                                        <p:tgtEl>
                                          <p:spTgt spid="263">
                                            <p:txEl>
                                              <p:pRg st="1" end="1"/>
                                            </p:txEl>
                                          </p:spTgt>
                                        </p:tgtEl>
                                        <p:attrNameLst>
                                          <p:attrName>style.visibility</p:attrName>
                                        </p:attrNameLst>
                                      </p:cBhvr>
                                      <p:to>
                                        <p:strVal val="visible"/>
                                      </p:to>
                                    </p:set>
                                    <p:animEffect transition="in" filter="fade">
                                      <p:cBhvr>
                                        <p:cTn id="22" dur="770" decel="100000"/>
                                        <p:tgtEl>
                                          <p:spTgt spid="263">
                                            <p:txEl>
                                              <p:pRg st="1" end="1"/>
                                            </p:txEl>
                                          </p:spTgt>
                                        </p:tgtEl>
                                      </p:cBhvr>
                                    </p:animEffect>
                                    <p:animScale>
                                      <p:cBhvr>
                                        <p:cTn id="23" dur="770" decel="100000"/>
                                        <p:tgtEl>
                                          <p:spTgt spid="263">
                                            <p:txEl>
                                              <p:pRg st="1" end="1"/>
                                            </p:txEl>
                                          </p:spTgt>
                                        </p:tgtEl>
                                      </p:cBhvr>
                                      <p:from x="10000" y="10000"/>
                                      <p:to x="200000" y="450000"/>
                                    </p:animScale>
                                    <p:animScale>
                                      <p:cBhvr>
                                        <p:cTn id="24" dur="1230" accel="100000" fill="hold">
                                          <p:stCondLst>
                                            <p:cond delay="770"/>
                                          </p:stCondLst>
                                        </p:cTn>
                                        <p:tgtEl>
                                          <p:spTgt spid="263">
                                            <p:txEl>
                                              <p:pRg st="1" end="1"/>
                                            </p:txEl>
                                          </p:spTgt>
                                        </p:tgtEl>
                                      </p:cBhvr>
                                      <p:from x="200000" y="450000"/>
                                      <p:to x="100000" y="100000"/>
                                    </p:animScale>
                                    <p:set>
                                      <p:cBhvr>
                                        <p:cTn id="25" dur="770" fill="hold"/>
                                        <p:tgtEl>
                                          <p:spTgt spid="263">
                                            <p:txEl>
                                              <p:pRg st="1" end="1"/>
                                            </p:txEl>
                                          </p:spTgt>
                                        </p:tgtEl>
                                        <p:attrNameLst>
                                          <p:attrName>ppt_x</p:attrName>
                                        </p:attrNameLst>
                                      </p:cBhvr>
                                      <p:to>
                                        <p:strVal val="(0.5)"/>
                                      </p:to>
                                    </p:set>
                                    <p:anim from="(0.5)" to="(#ppt_x)" calcmode="lin" valueType="num">
                                      <p:cBhvr>
                                        <p:cTn id="26" dur="1230" accel="100000" fill="hold">
                                          <p:stCondLst>
                                            <p:cond delay="770"/>
                                          </p:stCondLst>
                                        </p:cTn>
                                        <p:tgtEl>
                                          <p:spTgt spid="263">
                                            <p:txEl>
                                              <p:pRg st="1" end="1"/>
                                            </p:txEl>
                                          </p:spTgt>
                                        </p:tgtEl>
                                        <p:attrNameLst>
                                          <p:attrName>ppt_x</p:attrName>
                                        </p:attrNameLst>
                                      </p:cBhvr>
                                    </p:anim>
                                    <p:set>
                                      <p:cBhvr>
                                        <p:cTn id="27" dur="770" fill="hold"/>
                                        <p:tgtEl>
                                          <p:spTgt spid="263">
                                            <p:txEl>
                                              <p:pRg st="1" end="1"/>
                                            </p:txEl>
                                          </p:spTgt>
                                        </p:tgtEl>
                                        <p:attrNameLst>
                                          <p:attrName>ppt_y</p:attrName>
                                        </p:attrNameLst>
                                      </p:cBhvr>
                                      <p:to>
                                        <p:strVal val="(#ppt_y+0.4)"/>
                                      </p:to>
                                    </p:set>
                                    <p:anim from="(#ppt_y+0.4)" to="(#ppt_y)" calcmode="lin" valueType="num">
                                      <p:cBhvr>
                                        <p:cTn id="28" dur="1230" accel="100000" fill="hold">
                                          <p:stCondLst>
                                            <p:cond delay="770"/>
                                          </p:stCondLst>
                                        </p:cTn>
                                        <p:tgtEl>
                                          <p:spTgt spid="263">
                                            <p:txEl>
                                              <p:pRg st="1" end="1"/>
                                            </p:txEl>
                                          </p:spTgt>
                                        </p:tgtEl>
                                        <p:attrNameLst>
                                          <p:attrName>ppt_y</p:attrName>
                                        </p:attrNameLst>
                                      </p:cBhvr>
                                    </p:anim>
                                  </p:childTnLst>
                                </p:cTn>
                              </p:par>
                            </p:childTnLst>
                          </p:cTn>
                        </p:par>
                        <p:par>
                          <p:cTn id="29" fill="hold">
                            <p:stCondLst>
                              <p:cond delay="5000"/>
                            </p:stCondLst>
                            <p:childTnLst>
                              <p:par>
                                <p:cTn id="30" presetID="42"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anim calcmode="lin" valueType="num">
                                      <p:cBhvr>
                                        <p:cTn id="33" dur="2000" fill="hold"/>
                                        <p:tgtEl>
                                          <p:spTgt spid="5"/>
                                        </p:tgtEl>
                                        <p:attrNameLst>
                                          <p:attrName>ppt_x</p:attrName>
                                        </p:attrNameLst>
                                      </p:cBhvr>
                                      <p:tavLst>
                                        <p:tav tm="0">
                                          <p:val>
                                            <p:strVal val="#ppt_x"/>
                                          </p:val>
                                        </p:tav>
                                        <p:tav tm="100000">
                                          <p:val>
                                            <p:strVal val="#ppt_x"/>
                                          </p:val>
                                        </p:tav>
                                      </p:tavLst>
                                    </p:anim>
                                    <p:anim calcmode="lin" valueType="num">
                                      <p:cBhvr>
                                        <p:cTn id="34"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build="p"/>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40"/>
          <p:cNvPicPr preferRelativeResize="0"/>
          <p:nvPr/>
        </p:nvPicPr>
        <p:blipFill>
          <a:blip r:embed="rId3">
            <a:alphaModFix/>
          </a:blip>
          <a:stretch>
            <a:fillRect/>
          </a:stretch>
        </p:blipFill>
        <p:spPr>
          <a:xfrm>
            <a:off x="152400" y="152400"/>
            <a:ext cx="3491552" cy="4590300"/>
          </a:xfrm>
          <a:prstGeom prst="rect">
            <a:avLst/>
          </a:prstGeom>
          <a:ln>
            <a:noFill/>
          </a:ln>
          <a:effectLst>
            <a:outerShdw blurRad="292100" dist="139700" dir="2700000" algn="tl" rotWithShape="0">
              <a:srgbClr val="333333">
                <a:alpha val="65000"/>
              </a:srgbClr>
            </a:outerShdw>
          </a:effectLst>
        </p:spPr>
      </p:pic>
      <p:sp>
        <p:nvSpPr>
          <p:cNvPr id="270" name="Google Shape;270;p40"/>
          <p:cNvSpPr txBox="1"/>
          <p:nvPr/>
        </p:nvSpPr>
        <p:spPr>
          <a:xfrm>
            <a:off x="3855493" y="376655"/>
            <a:ext cx="5015257" cy="86998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b="1" dirty="0">
                <a:solidFill>
                  <a:schemeClr val="accent5">
                    <a:lumMod val="50000"/>
                  </a:schemeClr>
                </a:solidFill>
                <a:latin typeface="Georgia" pitchFamily="18" charset="0"/>
              </a:rPr>
              <a:t>Ross, Michael </a:t>
            </a:r>
            <a:r>
              <a:rPr lang="ru" b="1" dirty="0" smtClean="0">
                <a:solidFill>
                  <a:schemeClr val="accent5">
                    <a:lumMod val="50000"/>
                  </a:schemeClr>
                </a:solidFill>
                <a:latin typeface="Georgia" pitchFamily="18" charset="0"/>
              </a:rPr>
              <a:t>H.</a:t>
            </a:r>
            <a:r>
              <a:rPr lang="ru" b="1" dirty="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Histology </a:t>
            </a:r>
            <a:r>
              <a:rPr lang="ru" b="1" dirty="0">
                <a:solidFill>
                  <a:schemeClr val="accent5">
                    <a:lumMod val="50000"/>
                  </a:schemeClr>
                </a:solidFill>
                <a:latin typeface="Georgia" pitchFamily="18" charset="0"/>
              </a:rPr>
              <a:t>: a text and atlas / Michael H. </a:t>
            </a:r>
            <a:r>
              <a:rPr lang="ru" b="1" dirty="0" smtClean="0">
                <a:solidFill>
                  <a:schemeClr val="accent5">
                    <a:lumMod val="50000"/>
                  </a:schemeClr>
                </a:solidFill>
                <a:latin typeface="Georgia" pitchFamily="18" charset="0"/>
              </a:rPr>
              <a:t>Ross,</a:t>
            </a:r>
            <a:r>
              <a:rPr lang="ru" b="1" dirty="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P</a:t>
            </a:r>
            <a:r>
              <a:rPr lang="ru" b="1" dirty="0">
                <a:solidFill>
                  <a:schemeClr val="accent5">
                    <a:lumMod val="50000"/>
                  </a:schemeClr>
                </a:solidFill>
                <a:latin typeface="Georgia" pitchFamily="18" charset="0"/>
              </a:rPr>
              <a:t>. Wojciech. - 5th ed. - India : Lippincott </a:t>
            </a:r>
            <a:r>
              <a:rPr lang="ru" b="1" dirty="0" smtClean="0">
                <a:solidFill>
                  <a:schemeClr val="accent5">
                    <a:lumMod val="50000"/>
                  </a:schemeClr>
                </a:solidFill>
                <a:latin typeface="Georgia" pitchFamily="18" charset="0"/>
              </a:rPr>
              <a:t>Williams</a:t>
            </a:r>
            <a:r>
              <a:rPr lang="ru" b="1" dirty="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and </a:t>
            </a:r>
            <a:r>
              <a:rPr lang="ru" b="1" dirty="0">
                <a:solidFill>
                  <a:schemeClr val="accent5">
                    <a:lumMod val="50000"/>
                  </a:schemeClr>
                </a:solidFill>
                <a:latin typeface="Georgia" pitchFamily="18" charset="0"/>
              </a:rPr>
              <a:t>Wilkins, 2006. - 906 p.</a:t>
            </a:r>
            <a:endParaRPr b="1">
              <a:solidFill>
                <a:schemeClr val="accent5">
                  <a:lumMod val="50000"/>
                </a:schemeClr>
              </a:solidFill>
              <a:latin typeface="Georgia" pitchFamily="18" charset="0"/>
            </a:endParaRPr>
          </a:p>
        </p:txBody>
      </p:sp>
      <p:sp>
        <p:nvSpPr>
          <p:cNvPr id="271" name="Google Shape;271;p40"/>
          <p:cNvSpPr txBox="1"/>
          <p:nvPr/>
        </p:nvSpPr>
        <p:spPr>
          <a:xfrm>
            <a:off x="3821373" y="1509432"/>
            <a:ext cx="5183024" cy="112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600" b="1" i="1" dirty="0" smtClean="0">
                <a:solidFill>
                  <a:srgbClr val="0000FF"/>
                </a:solidFill>
                <a:highlight>
                  <a:srgbClr val="FFFFFF"/>
                </a:highlight>
                <a:latin typeface="Georgia" pitchFamily="18" charset="0"/>
                <a:ea typeface="Merriweather"/>
                <a:cs typeface="Merriweather"/>
                <a:sym typeface="Merriweather"/>
              </a:rPr>
              <a:t>    Now </a:t>
            </a:r>
            <a:r>
              <a:rPr lang="ru" sz="1600" b="1" i="1" dirty="0">
                <a:solidFill>
                  <a:srgbClr val="0000FF"/>
                </a:solidFill>
                <a:highlight>
                  <a:srgbClr val="FFFFFF"/>
                </a:highlight>
                <a:latin typeface="Georgia" pitchFamily="18" charset="0"/>
                <a:ea typeface="Merriweather"/>
                <a:cs typeface="Merriweather"/>
                <a:sym typeface="Merriweather"/>
              </a:rPr>
              <a:t>it its Fifth Edition, this best-selling text and atlas is the perfect text for medical, health professions, and undergraduate biology students. It combines a detailed textbook that emphasizes clinical and functional correlates of histology with a beautifully illustrated atlas featuring full-color digital micrographs of the highest quality.</a:t>
            </a:r>
            <a:endParaRPr sz="1600" b="1" i="1">
              <a:solidFill>
                <a:srgbClr val="0000FF"/>
              </a:solidFill>
              <a:latin typeface="Georgia" pitchFamily="18" charset="0"/>
            </a:endParaRPr>
          </a:p>
        </p:txBody>
      </p:sp>
    </p:spTree>
  </p:cSld>
  <p:clrMapOvr>
    <a:masterClrMapping/>
  </p:clrMapOvr>
  <p:transition spd="slow" advClick="0" advTm="10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9"/>
                                        </p:tgtEl>
                                        <p:attrNameLst>
                                          <p:attrName>style.visibility</p:attrName>
                                        </p:attrNameLst>
                                      </p:cBhvr>
                                      <p:to>
                                        <p:strVal val="visible"/>
                                      </p:to>
                                    </p:set>
                                    <p:anim calcmode="lin" valueType="num">
                                      <p:cBhvr>
                                        <p:cTn id="7" dur="1000" fill="hold"/>
                                        <p:tgtEl>
                                          <p:spTgt spid="269"/>
                                        </p:tgtEl>
                                        <p:attrNameLst>
                                          <p:attrName>ppt_w</p:attrName>
                                        </p:attrNameLst>
                                      </p:cBhvr>
                                      <p:tavLst>
                                        <p:tav tm="0">
                                          <p:val>
                                            <p:fltVal val="0"/>
                                          </p:val>
                                        </p:tav>
                                        <p:tav tm="100000">
                                          <p:val>
                                            <p:strVal val="#ppt_w"/>
                                          </p:val>
                                        </p:tav>
                                      </p:tavLst>
                                    </p:anim>
                                    <p:anim calcmode="lin" valueType="num">
                                      <p:cBhvr>
                                        <p:cTn id="8" dur="1000" fill="hold"/>
                                        <p:tgtEl>
                                          <p:spTgt spid="26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1" presetClass="entr" presetSubtype="0" fill="hold" grpId="0" nodeType="afterEffect">
                                  <p:stCondLst>
                                    <p:cond delay="0"/>
                                  </p:stCondLst>
                                  <p:childTnLst>
                                    <p:set>
                                      <p:cBhvr>
                                        <p:cTn id="11" dur="1" fill="hold">
                                          <p:stCondLst>
                                            <p:cond delay="0"/>
                                          </p:stCondLst>
                                        </p:cTn>
                                        <p:tgtEl>
                                          <p:spTgt spid="270"/>
                                        </p:tgtEl>
                                        <p:attrNameLst>
                                          <p:attrName>style.visibility</p:attrName>
                                        </p:attrNameLst>
                                      </p:cBhvr>
                                      <p:to>
                                        <p:strVal val="visible"/>
                                      </p:to>
                                    </p:set>
                                    <p:animEffect transition="in" filter="fade">
                                      <p:cBhvr>
                                        <p:cTn id="12" dur="770" decel="100000"/>
                                        <p:tgtEl>
                                          <p:spTgt spid="270"/>
                                        </p:tgtEl>
                                      </p:cBhvr>
                                    </p:animEffect>
                                    <p:animScale>
                                      <p:cBhvr>
                                        <p:cTn id="13" dur="770" decel="100000"/>
                                        <p:tgtEl>
                                          <p:spTgt spid="270"/>
                                        </p:tgtEl>
                                      </p:cBhvr>
                                      <p:from x="10000" y="10000"/>
                                      <p:to x="200000" y="450000"/>
                                    </p:animScale>
                                    <p:animScale>
                                      <p:cBhvr>
                                        <p:cTn id="14" dur="1230" accel="100000" fill="hold">
                                          <p:stCondLst>
                                            <p:cond delay="770"/>
                                          </p:stCondLst>
                                        </p:cTn>
                                        <p:tgtEl>
                                          <p:spTgt spid="270"/>
                                        </p:tgtEl>
                                      </p:cBhvr>
                                      <p:from x="200000" y="450000"/>
                                      <p:to x="100000" y="100000"/>
                                    </p:animScale>
                                    <p:set>
                                      <p:cBhvr>
                                        <p:cTn id="15" dur="770" fill="hold"/>
                                        <p:tgtEl>
                                          <p:spTgt spid="270"/>
                                        </p:tgtEl>
                                        <p:attrNameLst>
                                          <p:attrName>ppt_x</p:attrName>
                                        </p:attrNameLst>
                                      </p:cBhvr>
                                      <p:to>
                                        <p:strVal val="(0.5)"/>
                                      </p:to>
                                    </p:set>
                                    <p:anim from="(0.5)" to="(#ppt_x)" calcmode="lin" valueType="num">
                                      <p:cBhvr>
                                        <p:cTn id="16" dur="1230" accel="100000" fill="hold">
                                          <p:stCondLst>
                                            <p:cond delay="770"/>
                                          </p:stCondLst>
                                        </p:cTn>
                                        <p:tgtEl>
                                          <p:spTgt spid="270"/>
                                        </p:tgtEl>
                                        <p:attrNameLst>
                                          <p:attrName>ppt_x</p:attrName>
                                        </p:attrNameLst>
                                      </p:cBhvr>
                                    </p:anim>
                                    <p:set>
                                      <p:cBhvr>
                                        <p:cTn id="17" dur="770" fill="hold"/>
                                        <p:tgtEl>
                                          <p:spTgt spid="270"/>
                                        </p:tgtEl>
                                        <p:attrNameLst>
                                          <p:attrName>ppt_y</p:attrName>
                                        </p:attrNameLst>
                                      </p:cBhvr>
                                      <p:to>
                                        <p:strVal val="(#ppt_y+0.4)"/>
                                      </p:to>
                                    </p:set>
                                    <p:anim from="(#ppt_y+0.4)" to="(#ppt_y)" calcmode="lin" valueType="num">
                                      <p:cBhvr>
                                        <p:cTn id="18" dur="1230" accel="100000" fill="hold">
                                          <p:stCondLst>
                                            <p:cond delay="770"/>
                                          </p:stCondLst>
                                        </p:cTn>
                                        <p:tgtEl>
                                          <p:spTgt spid="270"/>
                                        </p:tgtEl>
                                        <p:attrNameLst>
                                          <p:attrName>ppt_y</p:attrName>
                                        </p:attrNameLst>
                                      </p:cBhvr>
                                    </p:anim>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271"/>
                                        </p:tgtEl>
                                        <p:attrNameLst>
                                          <p:attrName>style.visibility</p:attrName>
                                        </p:attrNameLst>
                                      </p:cBhvr>
                                      <p:to>
                                        <p:strVal val="visible"/>
                                      </p:to>
                                    </p:set>
                                    <p:animEffect transition="in" filter="fade">
                                      <p:cBhvr>
                                        <p:cTn id="22" dur="2000"/>
                                        <p:tgtEl>
                                          <p:spTgt spid="271"/>
                                        </p:tgtEl>
                                      </p:cBhvr>
                                    </p:animEffect>
                                    <p:anim calcmode="lin" valueType="num">
                                      <p:cBhvr>
                                        <p:cTn id="23" dur="2000" fill="hold"/>
                                        <p:tgtEl>
                                          <p:spTgt spid="271"/>
                                        </p:tgtEl>
                                        <p:attrNameLst>
                                          <p:attrName>ppt_x</p:attrName>
                                        </p:attrNameLst>
                                      </p:cBhvr>
                                      <p:tavLst>
                                        <p:tav tm="0">
                                          <p:val>
                                            <p:strVal val="#ppt_x"/>
                                          </p:val>
                                        </p:tav>
                                        <p:tav tm="100000">
                                          <p:val>
                                            <p:strVal val="#ppt_x"/>
                                          </p:val>
                                        </p:tav>
                                      </p:tavLst>
                                    </p:anim>
                                    <p:anim calcmode="lin" valueType="num">
                                      <p:cBhvr>
                                        <p:cTn id="24" dur="2000" fill="hold"/>
                                        <p:tgtEl>
                                          <p:spTgt spid="2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p:bldP spid="27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5122" name="Picture 2" descr="Нафтопереробна промисловість України&quot; - презентація з хімії"/>
          <p:cNvPicPr>
            <a:picLocks noChangeAspect="1" noChangeArrowheads="1"/>
          </p:cNvPicPr>
          <p:nvPr/>
        </p:nvPicPr>
        <p:blipFill>
          <a:blip r:embed="rId3"/>
          <a:srcRect t="10324" b="21999"/>
          <a:stretch>
            <a:fillRect/>
          </a:stretch>
        </p:blipFill>
        <p:spPr bwMode="auto">
          <a:xfrm>
            <a:off x="336885" y="268132"/>
            <a:ext cx="8291476" cy="3980734"/>
          </a:xfrm>
          <a:prstGeom prst="rect">
            <a:avLst/>
          </a:prstGeom>
          <a:noFill/>
        </p:spPr>
      </p:pic>
    </p:spTree>
  </p:cSld>
  <p:clrMapOvr>
    <a:masterClrMapping/>
  </p:clrMapOvr>
  <p:transition spd="slow" advClick="0" advTm="10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5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1"/>
          <p:cNvSpPr txBox="1"/>
          <p:nvPr/>
        </p:nvSpPr>
        <p:spPr>
          <a:xfrm>
            <a:off x="3636660" y="160300"/>
            <a:ext cx="5507340" cy="207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b="1" dirty="0">
                <a:solidFill>
                  <a:schemeClr val="accent5">
                    <a:lumMod val="50000"/>
                  </a:schemeClr>
                </a:solidFill>
                <a:latin typeface="Georgia" pitchFamily="18" charset="0"/>
              </a:rPr>
              <a:t>Чорнокульський, С. </a:t>
            </a:r>
            <a:r>
              <a:rPr lang="ru" b="1" dirty="0" smtClean="0">
                <a:solidFill>
                  <a:schemeClr val="accent5">
                    <a:lumMod val="50000"/>
                  </a:schemeClr>
                </a:solidFill>
                <a:latin typeface="Georgia" pitchFamily="18" charset="0"/>
              </a:rPr>
              <a:t>Т.</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Анатомія </a:t>
            </a:r>
            <a:r>
              <a:rPr lang="ru" b="1" dirty="0">
                <a:solidFill>
                  <a:schemeClr val="accent5">
                    <a:lumMod val="50000"/>
                  </a:schemeClr>
                </a:solidFill>
                <a:latin typeface="Georgia" pitchFamily="18" charset="0"/>
              </a:rPr>
              <a:t>судин та нервів </a:t>
            </a:r>
            <a:r>
              <a:rPr lang="ru" b="1" dirty="0" smtClean="0">
                <a:solidFill>
                  <a:schemeClr val="accent5">
                    <a:lumMod val="50000"/>
                  </a:schemeClr>
                </a:solidFill>
                <a:latin typeface="Georgia" pitchFamily="18" charset="0"/>
              </a:rPr>
              <a:t>тулуба</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(ангіоневрологія</a:t>
            </a:r>
            <a:r>
              <a:rPr lang="ru" b="1" dirty="0">
                <a:solidFill>
                  <a:schemeClr val="accent5">
                    <a:lumMod val="50000"/>
                  </a:schemeClr>
                </a:solidFill>
                <a:latin typeface="Georgia" pitchFamily="18" charset="0"/>
              </a:rPr>
              <a:t>) : навч.-метод. посіб. для</a:t>
            </a:r>
            <a:endParaRPr b="1">
              <a:solidFill>
                <a:schemeClr val="accent5">
                  <a:lumMod val="50000"/>
                </a:schemeClr>
              </a:solidFill>
              <a:latin typeface="Georgia" pitchFamily="18" charset="0"/>
            </a:endParaRPr>
          </a:p>
          <a:p>
            <a:pPr marL="0" lvl="0" indent="0" algn="l" rtl="0">
              <a:spcBef>
                <a:spcPts val="0"/>
              </a:spcBef>
              <a:spcAft>
                <a:spcPts val="0"/>
              </a:spcAft>
              <a:buNone/>
            </a:pPr>
            <a:r>
              <a:rPr lang="ru" b="1" dirty="0">
                <a:solidFill>
                  <a:schemeClr val="accent5">
                    <a:lumMod val="50000"/>
                  </a:schemeClr>
                </a:solidFill>
                <a:latin typeface="Georgia" pitchFamily="18" charset="0"/>
              </a:rPr>
              <a:t>студентів вищ. мед. навч. закл. III-IV </a:t>
            </a:r>
            <a:r>
              <a:rPr lang="ru" b="1" dirty="0" smtClean="0">
                <a:solidFill>
                  <a:schemeClr val="accent5">
                    <a:lumMod val="50000"/>
                  </a:schemeClr>
                </a:solidFill>
                <a:latin typeface="Georgia" pitchFamily="18" charset="0"/>
              </a:rPr>
              <a:t>рівнів</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акредитації </a:t>
            </a:r>
            <a:r>
              <a:rPr lang="ru" b="1" dirty="0">
                <a:solidFill>
                  <a:schemeClr val="accent5">
                    <a:lumMod val="50000"/>
                  </a:schemeClr>
                </a:solidFill>
                <a:latin typeface="Georgia" pitchFamily="18" charset="0"/>
              </a:rPr>
              <a:t>/ С. Т. Чорнокульський ; рец.: В. </a:t>
            </a:r>
            <a:r>
              <a:rPr lang="ru" b="1" dirty="0" smtClean="0">
                <a:solidFill>
                  <a:schemeClr val="accent5">
                    <a:lumMod val="50000"/>
                  </a:schemeClr>
                </a:solidFill>
                <a:latin typeface="Georgia" pitchFamily="18" charset="0"/>
              </a:rPr>
              <a:t>І.</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Талько</a:t>
            </a:r>
            <a:r>
              <a:rPr lang="ru" b="1" dirty="0">
                <a:solidFill>
                  <a:schemeClr val="accent5">
                    <a:lumMod val="50000"/>
                  </a:schemeClr>
                </a:solidFill>
                <a:latin typeface="Georgia" pitchFamily="18" charset="0"/>
              </a:rPr>
              <a:t>, М. П. Ковальський ; М-во </a:t>
            </a:r>
            <a:r>
              <a:rPr lang="ru" b="1" dirty="0" smtClean="0">
                <a:solidFill>
                  <a:schemeClr val="accent5">
                    <a:lumMod val="50000"/>
                  </a:schemeClr>
                </a:solidFill>
                <a:latin typeface="Georgia" pitchFamily="18" charset="0"/>
              </a:rPr>
              <a:t>освіти</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України</a:t>
            </a:r>
            <a:r>
              <a:rPr lang="ru" b="1" dirty="0">
                <a:solidFill>
                  <a:schemeClr val="accent5">
                    <a:lumMod val="50000"/>
                  </a:schemeClr>
                </a:solidFill>
                <a:latin typeface="Georgia" pitchFamily="18" charset="0"/>
              </a:rPr>
              <a:t>, МОЗ України, Нац. мед. ун-т ім. О. </a:t>
            </a:r>
            <a:r>
              <a:rPr lang="ru" b="1" dirty="0" smtClean="0">
                <a:solidFill>
                  <a:schemeClr val="accent5">
                    <a:lumMod val="50000"/>
                  </a:schemeClr>
                </a:solidFill>
                <a:latin typeface="Georgia" pitchFamily="18" charset="0"/>
              </a:rPr>
              <a:t>О.</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Богомольця</a:t>
            </a:r>
            <a:r>
              <a:rPr lang="ru" b="1" dirty="0">
                <a:solidFill>
                  <a:schemeClr val="accent5">
                    <a:lumMod val="50000"/>
                  </a:schemeClr>
                </a:solidFill>
                <a:latin typeface="Georgia" pitchFamily="18" charset="0"/>
              </a:rPr>
              <a:t>. - Київ : Книга-плюс, 2016. - 119 с.</a:t>
            </a:r>
            <a:endParaRPr b="1">
              <a:solidFill>
                <a:schemeClr val="accent5">
                  <a:lumMod val="50000"/>
                </a:schemeClr>
              </a:solidFill>
              <a:latin typeface="Georgia" pitchFamily="18" charset="0"/>
            </a:endParaRPr>
          </a:p>
        </p:txBody>
      </p:sp>
      <p:pic>
        <p:nvPicPr>
          <p:cNvPr id="210" name="Google Shape;210;p31"/>
          <p:cNvPicPr preferRelativeResize="0"/>
          <p:nvPr/>
        </p:nvPicPr>
        <p:blipFill>
          <a:blip r:embed="rId3">
            <a:alphaModFix/>
          </a:blip>
          <a:stretch>
            <a:fillRect/>
          </a:stretch>
        </p:blipFill>
        <p:spPr>
          <a:xfrm>
            <a:off x="152400" y="152400"/>
            <a:ext cx="3294425" cy="4700325"/>
          </a:xfrm>
          <a:prstGeom prst="rect">
            <a:avLst/>
          </a:prstGeom>
          <a:ln>
            <a:noFill/>
          </a:ln>
          <a:effectLst>
            <a:outerShdw blurRad="292100" dist="139700" dir="2700000" algn="tl" rotWithShape="0">
              <a:srgbClr val="333333">
                <a:alpha val="65000"/>
              </a:srgbClr>
            </a:outerShdw>
          </a:effectLst>
        </p:spPr>
      </p:pic>
      <p:sp>
        <p:nvSpPr>
          <p:cNvPr id="211" name="Google Shape;211;p31"/>
          <p:cNvSpPr txBox="1"/>
          <p:nvPr/>
        </p:nvSpPr>
        <p:spPr>
          <a:xfrm>
            <a:off x="3650619" y="1812391"/>
            <a:ext cx="5402639" cy="14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i="1" dirty="0" smtClean="0">
                <a:solidFill>
                  <a:srgbClr val="0000FF"/>
                </a:solidFill>
                <a:highlight>
                  <a:srgbClr val="FFFFFF"/>
                </a:highlight>
                <a:latin typeface="Georgia" pitchFamily="18" charset="0"/>
                <a:ea typeface="Times New Roman"/>
                <a:cs typeface="Times New Roman"/>
                <a:sym typeface="Times New Roman"/>
              </a:rPr>
              <a:t>     </a:t>
            </a:r>
            <a:r>
              <a:rPr lang="ru" sz="1200" b="1" i="1" dirty="0" smtClean="0">
                <a:solidFill>
                  <a:srgbClr val="0000FF"/>
                </a:solidFill>
                <a:highlight>
                  <a:srgbClr val="FFFFFF"/>
                </a:highlight>
                <a:latin typeface="Georgia" pitchFamily="18" charset="0"/>
                <a:ea typeface="Times New Roman"/>
                <a:cs typeface="Times New Roman"/>
                <a:sym typeface="Times New Roman"/>
              </a:rPr>
              <a:t>У </a:t>
            </a:r>
            <a:r>
              <a:rPr lang="ru" sz="1200" b="1" i="1" dirty="0">
                <a:solidFill>
                  <a:srgbClr val="0000FF"/>
                </a:solidFill>
                <a:highlight>
                  <a:srgbClr val="FFFFFF"/>
                </a:highlight>
                <a:latin typeface="Georgia" pitchFamily="18" charset="0"/>
                <a:ea typeface="Times New Roman"/>
                <a:cs typeface="Times New Roman"/>
                <a:sym typeface="Times New Roman"/>
              </a:rPr>
              <a:t>посібнику подані сучасні теоретичні відомості та систематизовані матеріали учбової і монографічної літератури з анатомії судин та нервів тулуба з використанням авторських схем та наукових препаратів. Обсяг поданого матеріалу знаходиться у відповідності з навчальною програмою, затвердженою Міністерством охорони здоров'я України. У посібнику впроваджена сучасна Міжнародна анатомічна номенклатура відповідних латинських термінів (Сан-Пауло, 1997), український стандарт (Київ, 2001). Посібник рекомендується студентам і викладачам медичних університетів, коледжів, аспірантам, лікарям</a:t>
            </a:r>
            <a:endParaRPr sz="1200" b="1" i="1">
              <a:solidFill>
                <a:srgbClr val="0000FF"/>
              </a:solidFill>
              <a:latin typeface="Georgia" pitchFamily="18" charset="0"/>
            </a:endParaRPr>
          </a:p>
        </p:txBody>
      </p:sp>
    </p:spTree>
  </p:cSld>
  <p:clrMapOvr>
    <a:masterClrMapping/>
  </p:clrMapOvr>
  <p:transition spd="slow" advClick="0" advTm="10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10"/>
                                        </p:tgtEl>
                                        <p:attrNameLst>
                                          <p:attrName>style.visibility</p:attrName>
                                        </p:attrNameLst>
                                      </p:cBhvr>
                                      <p:to>
                                        <p:strVal val="visible"/>
                                      </p:to>
                                    </p:set>
                                    <p:anim calcmode="lin" valueType="num">
                                      <p:cBhvr>
                                        <p:cTn id="7" dur="1000" fill="hold"/>
                                        <p:tgtEl>
                                          <p:spTgt spid="210"/>
                                        </p:tgtEl>
                                        <p:attrNameLst>
                                          <p:attrName>ppt_w</p:attrName>
                                        </p:attrNameLst>
                                      </p:cBhvr>
                                      <p:tavLst>
                                        <p:tav tm="0">
                                          <p:val>
                                            <p:fltVal val="0"/>
                                          </p:val>
                                        </p:tav>
                                        <p:tav tm="100000">
                                          <p:val>
                                            <p:strVal val="#ppt_w"/>
                                          </p:val>
                                        </p:tav>
                                      </p:tavLst>
                                    </p:anim>
                                    <p:anim calcmode="lin" valueType="num">
                                      <p:cBhvr>
                                        <p:cTn id="8" dur="1000" fill="hold"/>
                                        <p:tgtEl>
                                          <p:spTgt spid="210"/>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1" presetClass="entr" presetSubtype="0" fill="hold" grpId="0" nodeType="afterEffect">
                                  <p:stCondLst>
                                    <p:cond delay="0"/>
                                  </p:stCondLst>
                                  <p:childTnLst>
                                    <p:set>
                                      <p:cBhvr>
                                        <p:cTn id="11" dur="1" fill="hold">
                                          <p:stCondLst>
                                            <p:cond delay="0"/>
                                          </p:stCondLst>
                                        </p:cTn>
                                        <p:tgtEl>
                                          <p:spTgt spid="209"/>
                                        </p:tgtEl>
                                        <p:attrNameLst>
                                          <p:attrName>style.visibility</p:attrName>
                                        </p:attrNameLst>
                                      </p:cBhvr>
                                      <p:to>
                                        <p:strVal val="visible"/>
                                      </p:to>
                                    </p:set>
                                    <p:animEffect transition="in" filter="fade">
                                      <p:cBhvr>
                                        <p:cTn id="12" dur="770" decel="100000"/>
                                        <p:tgtEl>
                                          <p:spTgt spid="209"/>
                                        </p:tgtEl>
                                      </p:cBhvr>
                                    </p:animEffect>
                                    <p:animScale>
                                      <p:cBhvr>
                                        <p:cTn id="13" dur="770" decel="100000"/>
                                        <p:tgtEl>
                                          <p:spTgt spid="209"/>
                                        </p:tgtEl>
                                      </p:cBhvr>
                                      <p:from x="10000" y="10000"/>
                                      <p:to x="200000" y="450000"/>
                                    </p:animScale>
                                    <p:animScale>
                                      <p:cBhvr>
                                        <p:cTn id="14" dur="1230" accel="100000" fill="hold">
                                          <p:stCondLst>
                                            <p:cond delay="770"/>
                                          </p:stCondLst>
                                        </p:cTn>
                                        <p:tgtEl>
                                          <p:spTgt spid="209"/>
                                        </p:tgtEl>
                                      </p:cBhvr>
                                      <p:from x="200000" y="450000"/>
                                      <p:to x="100000" y="100000"/>
                                    </p:animScale>
                                    <p:set>
                                      <p:cBhvr>
                                        <p:cTn id="15" dur="770" fill="hold"/>
                                        <p:tgtEl>
                                          <p:spTgt spid="209"/>
                                        </p:tgtEl>
                                        <p:attrNameLst>
                                          <p:attrName>ppt_x</p:attrName>
                                        </p:attrNameLst>
                                      </p:cBhvr>
                                      <p:to>
                                        <p:strVal val="(0.5)"/>
                                      </p:to>
                                    </p:set>
                                    <p:anim from="(0.5)" to="(#ppt_x)" calcmode="lin" valueType="num">
                                      <p:cBhvr>
                                        <p:cTn id="16" dur="1230" accel="100000" fill="hold">
                                          <p:stCondLst>
                                            <p:cond delay="770"/>
                                          </p:stCondLst>
                                        </p:cTn>
                                        <p:tgtEl>
                                          <p:spTgt spid="209"/>
                                        </p:tgtEl>
                                        <p:attrNameLst>
                                          <p:attrName>ppt_x</p:attrName>
                                        </p:attrNameLst>
                                      </p:cBhvr>
                                    </p:anim>
                                    <p:set>
                                      <p:cBhvr>
                                        <p:cTn id="17" dur="770" fill="hold"/>
                                        <p:tgtEl>
                                          <p:spTgt spid="209"/>
                                        </p:tgtEl>
                                        <p:attrNameLst>
                                          <p:attrName>ppt_y</p:attrName>
                                        </p:attrNameLst>
                                      </p:cBhvr>
                                      <p:to>
                                        <p:strVal val="(#ppt_y+0.4)"/>
                                      </p:to>
                                    </p:set>
                                    <p:anim from="(#ppt_y+0.4)" to="(#ppt_y)" calcmode="lin" valueType="num">
                                      <p:cBhvr>
                                        <p:cTn id="18" dur="1230" accel="100000" fill="hold">
                                          <p:stCondLst>
                                            <p:cond delay="770"/>
                                          </p:stCondLst>
                                        </p:cTn>
                                        <p:tgtEl>
                                          <p:spTgt spid="209"/>
                                        </p:tgtEl>
                                        <p:attrNameLst>
                                          <p:attrName>ppt_y</p:attrName>
                                        </p:attrNameLst>
                                      </p:cBhvr>
                                    </p:anim>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211"/>
                                        </p:tgtEl>
                                        <p:attrNameLst>
                                          <p:attrName>style.visibility</p:attrName>
                                        </p:attrNameLst>
                                      </p:cBhvr>
                                      <p:to>
                                        <p:strVal val="visible"/>
                                      </p:to>
                                    </p:set>
                                    <p:animEffect transition="in" filter="fade">
                                      <p:cBhvr>
                                        <p:cTn id="22" dur="2000"/>
                                        <p:tgtEl>
                                          <p:spTgt spid="211"/>
                                        </p:tgtEl>
                                      </p:cBhvr>
                                    </p:animEffect>
                                    <p:anim calcmode="lin" valueType="num">
                                      <p:cBhvr>
                                        <p:cTn id="23" dur="2000" fill="hold"/>
                                        <p:tgtEl>
                                          <p:spTgt spid="211"/>
                                        </p:tgtEl>
                                        <p:attrNameLst>
                                          <p:attrName>ppt_x</p:attrName>
                                        </p:attrNameLst>
                                      </p:cBhvr>
                                      <p:tavLst>
                                        <p:tav tm="0">
                                          <p:val>
                                            <p:strVal val="#ppt_x"/>
                                          </p:val>
                                        </p:tav>
                                        <p:tav tm="100000">
                                          <p:val>
                                            <p:strVal val="#ppt_x"/>
                                          </p:val>
                                        </p:tav>
                                      </p:tavLst>
                                    </p:anim>
                                    <p:anim calcmode="lin" valueType="num">
                                      <p:cBhvr>
                                        <p:cTn id="24" dur="2000" fill="hold"/>
                                        <p:tgtEl>
                                          <p:spTgt spid="2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2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7"/>
          <p:cNvPicPr preferRelativeResize="0"/>
          <p:nvPr/>
        </p:nvPicPr>
        <p:blipFill rotWithShape="1">
          <a:blip r:embed="rId3">
            <a:alphaModFix/>
          </a:blip>
          <a:srcRect t="7452" b="7273"/>
          <a:stretch/>
        </p:blipFill>
        <p:spPr>
          <a:xfrm>
            <a:off x="85600" y="53450"/>
            <a:ext cx="3624175" cy="4635825"/>
          </a:xfrm>
          <a:prstGeom prst="rect">
            <a:avLst/>
          </a:prstGeom>
          <a:ln>
            <a:noFill/>
          </a:ln>
          <a:effectLst>
            <a:outerShdw blurRad="292100" dist="139700" dir="2700000" algn="tl" rotWithShape="0">
              <a:srgbClr val="333333">
                <a:alpha val="65000"/>
              </a:srgbClr>
            </a:outerShdw>
          </a:effectLst>
        </p:spPr>
      </p:pic>
      <p:sp>
        <p:nvSpPr>
          <p:cNvPr id="184" name="Google Shape;184;p27"/>
          <p:cNvSpPr txBox="1"/>
          <p:nvPr/>
        </p:nvSpPr>
        <p:spPr>
          <a:xfrm>
            <a:off x="3846064" y="53450"/>
            <a:ext cx="5214174" cy="150312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b="1" dirty="0">
                <a:solidFill>
                  <a:schemeClr val="accent5">
                    <a:lumMod val="50000"/>
                  </a:schemeClr>
                </a:solidFill>
                <a:latin typeface="Georgia" pitchFamily="18" charset="0"/>
              </a:rPr>
              <a:t>Чорнокульський, С. </a:t>
            </a:r>
            <a:r>
              <a:rPr lang="ru" b="1" dirty="0" smtClean="0">
                <a:solidFill>
                  <a:schemeClr val="accent5">
                    <a:lumMod val="50000"/>
                  </a:schemeClr>
                </a:solidFill>
                <a:latin typeface="Georgia" pitchFamily="18" charset="0"/>
              </a:rPr>
              <a:t>Т.</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Анатомія </a:t>
            </a:r>
            <a:r>
              <a:rPr lang="ru" b="1" dirty="0">
                <a:solidFill>
                  <a:schemeClr val="accent5">
                    <a:lumMod val="50000"/>
                  </a:schemeClr>
                </a:solidFill>
                <a:latin typeface="Georgia" pitchFamily="18" charset="0"/>
              </a:rPr>
              <a:t>м'язів (міологія) : атлас схем та малюнків: навч.-метод. посіб. для студентів </a:t>
            </a:r>
            <a:r>
              <a:rPr lang="ru" b="1" dirty="0" smtClean="0">
                <a:solidFill>
                  <a:schemeClr val="accent5">
                    <a:lumMod val="50000"/>
                  </a:schemeClr>
                </a:solidFill>
                <a:latin typeface="Georgia" pitchFamily="18" charset="0"/>
              </a:rPr>
              <a:t>та</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виклад</a:t>
            </a:r>
            <a:r>
              <a:rPr lang="ru" b="1" dirty="0">
                <a:solidFill>
                  <a:schemeClr val="accent5">
                    <a:lumMod val="50000"/>
                  </a:schemeClr>
                </a:solidFill>
                <a:latin typeface="Georgia" pitchFamily="18" charset="0"/>
              </a:rPr>
              <a:t>. вищ. мед. навч. закл. III-IV </a:t>
            </a:r>
            <a:r>
              <a:rPr lang="ru" b="1" dirty="0" smtClean="0">
                <a:solidFill>
                  <a:schemeClr val="accent5">
                    <a:lumMod val="50000"/>
                  </a:schemeClr>
                </a:solidFill>
                <a:latin typeface="Georgia" pitchFamily="18" charset="0"/>
              </a:rPr>
              <a:t>рівнів</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акредитації </a:t>
            </a:r>
            <a:r>
              <a:rPr lang="ru" b="1" dirty="0">
                <a:solidFill>
                  <a:schemeClr val="accent5">
                    <a:lumMod val="50000"/>
                  </a:schemeClr>
                </a:solidFill>
                <a:latin typeface="Georgia" pitchFamily="18" charset="0"/>
              </a:rPr>
              <a:t>/ С. Т. Чорнокульський ; рец.: П. </a:t>
            </a:r>
            <a:r>
              <a:rPr lang="ru" b="1" dirty="0" smtClean="0">
                <a:solidFill>
                  <a:schemeClr val="accent5">
                    <a:lumMod val="50000"/>
                  </a:schemeClr>
                </a:solidFill>
                <a:latin typeface="Georgia" pitchFamily="18" charset="0"/>
              </a:rPr>
              <a:t>П.</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Шапоренко</a:t>
            </a:r>
            <a:r>
              <a:rPr lang="ru" b="1" dirty="0">
                <a:solidFill>
                  <a:schemeClr val="accent5">
                    <a:lumMod val="50000"/>
                  </a:schemeClr>
                </a:solidFill>
                <a:latin typeface="Georgia" pitchFamily="18" charset="0"/>
              </a:rPr>
              <a:t>, В. І. Талько. - 2-е вид., допов. - Київ :</a:t>
            </a:r>
            <a:endParaRPr b="1">
              <a:solidFill>
                <a:schemeClr val="accent5">
                  <a:lumMod val="50000"/>
                </a:schemeClr>
              </a:solidFill>
              <a:latin typeface="Georgia" pitchFamily="18" charset="0"/>
            </a:endParaRPr>
          </a:p>
          <a:p>
            <a:pPr marL="0" lvl="0" indent="0" algn="l" rtl="0">
              <a:spcBef>
                <a:spcPts val="0"/>
              </a:spcBef>
              <a:spcAft>
                <a:spcPts val="0"/>
              </a:spcAft>
              <a:buNone/>
            </a:pPr>
            <a:r>
              <a:rPr lang="ru" b="1" dirty="0">
                <a:solidFill>
                  <a:schemeClr val="accent5">
                    <a:lumMod val="50000"/>
                  </a:schemeClr>
                </a:solidFill>
                <a:latin typeface="Georgia" pitchFamily="18" charset="0"/>
              </a:rPr>
              <a:t>Книга-плюс, 2016. - 160 с.</a:t>
            </a:r>
            <a:endParaRPr b="1">
              <a:solidFill>
                <a:schemeClr val="accent5">
                  <a:lumMod val="50000"/>
                </a:schemeClr>
              </a:solidFill>
              <a:latin typeface="Georgia" pitchFamily="18" charset="0"/>
            </a:endParaRPr>
          </a:p>
        </p:txBody>
      </p:sp>
      <p:sp>
        <p:nvSpPr>
          <p:cNvPr id="185" name="Google Shape;185;p27"/>
          <p:cNvSpPr txBox="1"/>
          <p:nvPr/>
        </p:nvSpPr>
        <p:spPr>
          <a:xfrm>
            <a:off x="3936806" y="1573446"/>
            <a:ext cx="4983829" cy="140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ru" b="1" i="1" dirty="0" smtClean="0">
                <a:solidFill>
                  <a:srgbClr val="0000FF"/>
                </a:solidFill>
                <a:highlight>
                  <a:srgbClr val="FFFFFF"/>
                </a:highlight>
                <a:latin typeface="Georgia" pitchFamily="18" charset="0"/>
                <a:ea typeface="Roboto"/>
                <a:cs typeface="Roboto"/>
                <a:sym typeface="Roboto"/>
              </a:rPr>
              <a:t>     У книзі </a:t>
            </a:r>
            <a:r>
              <a:rPr lang="ru" b="1" i="1" dirty="0">
                <a:solidFill>
                  <a:srgbClr val="0000FF"/>
                </a:solidFill>
                <a:highlight>
                  <a:srgbClr val="FFFFFF"/>
                </a:highlight>
                <a:latin typeface="Georgia" pitchFamily="18" charset="0"/>
                <a:ea typeface="Roboto"/>
                <a:cs typeface="Roboto"/>
                <a:sym typeface="Roboto"/>
              </a:rPr>
              <a:t>систематизовані теоретичні та ілюстративні матеріали учбової і монографічної літератури з анатомії м'язів людини. Подана послідовнологічна структура міології: класифікація, схема м'яза, його анатомічний вигляд, стисла текстова частина. В кінці кожного </a:t>
            </a:r>
            <a:r>
              <a:rPr lang="ru" b="1" i="1" dirty="0" smtClean="0">
                <a:solidFill>
                  <a:srgbClr val="0000FF"/>
                </a:solidFill>
                <a:highlight>
                  <a:srgbClr val="FFFFFF"/>
                </a:highlight>
                <a:latin typeface="Georgia" pitchFamily="18" charset="0"/>
                <a:ea typeface="Roboto"/>
                <a:cs typeface="Roboto"/>
                <a:sym typeface="Roboto"/>
              </a:rPr>
              <a:t>розділу</a:t>
            </a:r>
            <a:r>
              <a:rPr lang="en-US" b="1" i="1" dirty="0" smtClean="0">
                <a:solidFill>
                  <a:srgbClr val="0000FF"/>
                </a:solidFill>
                <a:highlight>
                  <a:srgbClr val="FFFFFF"/>
                </a:highlight>
                <a:latin typeface="Georgia" pitchFamily="18" charset="0"/>
                <a:ea typeface="Roboto"/>
                <a:cs typeface="Roboto"/>
                <a:sym typeface="Roboto"/>
              </a:rPr>
              <a:t> </a:t>
            </a:r>
            <a:r>
              <a:rPr lang="ru" b="1" i="1" dirty="0" smtClean="0">
                <a:solidFill>
                  <a:srgbClr val="0000FF"/>
                </a:solidFill>
                <a:highlight>
                  <a:srgbClr val="FFFFFF"/>
                </a:highlight>
                <a:latin typeface="Georgia" pitchFamily="18" charset="0"/>
                <a:ea typeface="Roboto"/>
                <a:cs typeface="Roboto"/>
                <a:sym typeface="Roboto"/>
              </a:rPr>
              <a:t>пропонуються </a:t>
            </a:r>
            <a:r>
              <a:rPr lang="ru" b="1" i="1" dirty="0">
                <a:solidFill>
                  <a:srgbClr val="0000FF"/>
                </a:solidFill>
                <a:highlight>
                  <a:srgbClr val="FFFFFF"/>
                </a:highlight>
                <a:latin typeface="Georgia" pitchFamily="18" charset="0"/>
                <a:ea typeface="Roboto"/>
                <a:cs typeface="Roboto"/>
                <a:sym typeface="Roboto"/>
              </a:rPr>
              <a:t>ілюстраціїанотованих, з точки зору міології та артрології, натуральних кісток скелета людини</a:t>
            </a:r>
            <a:endParaRPr b="1" i="1">
              <a:solidFill>
                <a:srgbClr val="0000FF"/>
              </a:solidFill>
              <a:highlight>
                <a:srgbClr val="FFFFFF"/>
              </a:highlight>
              <a:latin typeface="Georgia" pitchFamily="18" charset="0"/>
              <a:ea typeface="Roboto"/>
              <a:cs typeface="Roboto"/>
              <a:sym typeface="Roboto"/>
            </a:endParaRPr>
          </a:p>
          <a:p>
            <a:pPr marL="0" lvl="0" indent="0" algn="l" rtl="0">
              <a:lnSpc>
                <a:spcPct val="115000"/>
              </a:lnSpc>
              <a:spcBef>
                <a:spcPts val="0"/>
              </a:spcBef>
              <a:spcAft>
                <a:spcPts val="0"/>
              </a:spcAft>
              <a:buNone/>
            </a:pPr>
            <a:endParaRPr sz="1100"/>
          </a:p>
        </p:txBody>
      </p:sp>
    </p:spTree>
  </p:cSld>
  <p:clrMapOvr>
    <a:masterClrMapping/>
  </p:clrMapOvr>
  <p:transition spd="slow" advClick="0" advTm="10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83"/>
                                        </p:tgtEl>
                                        <p:attrNameLst>
                                          <p:attrName>style.visibility</p:attrName>
                                        </p:attrNameLst>
                                      </p:cBhvr>
                                      <p:to>
                                        <p:strVal val="visible"/>
                                      </p:to>
                                    </p:set>
                                    <p:anim calcmode="lin" valueType="num">
                                      <p:cBhvr>
                                        <p:cTn id="7" dur="1000" fill="hold"/>
                                        <p:tgtEl>
                                          <p:spTgt spid="183"/>
                                        </p:tgtEl>
                                        <p:attrNameLst>
                                          <p:attrName>ppt_w</p:attrName>
                                        </p:attrNameLst>
                                      </p:cBhvr>
                                      <p:tavLst>
                                        <p:tav tm="0">
                                          <p:val>
                                            <p:fltVal val="0"/>
                                          </p:val>
                                        </p:tav>
                                        <p:tav tm="100000">
                                          <p:val>
                                            <p:strVal val="#ppt_w"/>
                                          </p:val>
                                        </p:tav>
                                      </p:tavLst>
                                    </p:anim>
                                    <p:anim calcmode="lin" valueType="num">
                                      <p:cBhvr>
                                        <p:cTn id="8" dur="1000" fill="hold"/>
                                        <p:tgtEl>
                                          <p:spTgt spid="183"/>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1" presetClass="entr" presetSubtype="0" fill="hold" grpId="0" nodeType="afterEffect">
                                  <p:stCondLst>
                                    <p:cond delay="0"/>
                                  </p:stCondLst>
                                  <p:childTnLst>
                                    <p:set>
                                      <p:cBhvr>
                                        <p:cTn id="11" dur="1" fill="hold">
                                          <p:stCondLst>
                                            <p:cond delay="0"/>
                                          </p:stCondLst>
                                        </p:cTn>
                                        <p:tgtEl>
                                          <p:spTgt spid="184"/>
                                        </p:tgtEl>
                                        <p:attrNameLst>
                                          <p:attrName>style.visibility</p:attrName>
                                        </p:attrNameLst>
                                      </p:cBhvr>
                                      <p:to>
                                        <p:strVal val="visible"/>
                                      </p:to>
                                    </p:set>
                                    <p:animEffect transition="in" filter="fade">
                                      <p:cBhvr>
                                        <p:cTn id="12" dur="770" decel="100000"/>
                                        <p:tgtEl>
                                          <p:spTgt spid="184"/>
                                        </p:tgtEl>
                                      </p:cBhvr>
                                    </p:animEffect>
                                    <p:animScale>
                                      <p:cBhvr>
                                        <p:cTn id="13" dur="770" decel="100000"/>
                                        <p:tgtEl>
                                          <p:spTgt spid="184"/>
                                        </p:tgtEl>
                                      </p:cBhvr>
                                      <p:from x="10000" y="10000"/>
                                      <p:to x="200000" y="450000"/>
                                    </p:animScale>
                                    <p:animScale>
                                      <p:cBhvr>
                                        <p:cTn id="14" dur="1230" accel="100000" fill="hold">
                                          <p:stCondLst>
                                            <p:cond delay="770"/>
                                          </p:stCondLst>
                                        </p:cTn>
                                        <p:tgtEl>
                                          <p:spTgt spid="184"/>
                                        </p:tgtEl>
                                      </p:cBhvr>
                                      <p:from x="200000" y="450000"/>
                                      <p:to x="100000" y="100000"/>
                                    </p:animScale>
                                    <p:set>
                                      <p:cBhvr>
                                        <p:cTn id="15" dur="770" fill="hold"/>
                                        <p:tgtEl>
                                          <p:spTgt spid="184"/>
                                        </p:tgtEl>
                                        <p:attrNameLst>
                                          <p:attrName>ppt_x</p:attrName>
                                        </p:attrNameLst>
                                      </p:cBhvr>
                                      <p:to>
                                        <p:strVal val="(0.5)"/>
                                      </p:to>
                                    </p:set>
                                    <p:anim from="(0.5)" to="(#ppt_x)" calcmode="lin" valueType="num">
                                      <p:cBhvr>
                                        <p:cTn id="16" dur="1230" accel="100000" fill="hold">
                                          <p:stCondLst>
                                            <p:cond delay="770"/>
                                          </p:stCondLst>
                                        </p:cTn>
                                        <p:tgtEl>
                                          <p:spTgt spid="184"/>
                                        </p:tgtEl>
                                        <p:attrNameLst>
                                          <p:attrName>ppt_x</p:attrName>
                                        </p:attrNameLst>
                                      </p:cBhvr>
                                    </p:anim>
                                    <p:set>
                                      <p:cBhvr>
                                        <p:cTn id="17" dur="770" fill="hold"/>
                                        <p:tgtEl>
                                          <p:spTgt spid="184"/>
                                        </p:tgtEl>
                                        <p:attrNameLst>
                                          <p:attrName>ppt_y</p:attrName>
                                        </p:attrNameLst>
                                      </p:cBhvr>
                                      <p:to>
                                        <p:strVal val="(#ppt_y+0.4)"/>
                                      </p:to>
                                    </p:set>
                                    <p:anim from="(#ppt_y+0.4)" to="(#ppt_y)" calcmode="lin" valueType="num">
                                      <p:cBhvr>
                                        <p:cTn id="18" dur="1230" accel="100000" fill="hold">
                                          <p:stCondLst>
                                            <p:cond delay="770"/>
                                          </p:stCondLst>
                                        </p:cTn>
                                        <p:tgtEl>
                                          <p:spTgt spid="184"/>
                                        </p:tgtEl>
                                        <p:attrNameLst>
                                          <p:attrName>ppt_y</p:attrName>
                                        </p:attrNameLst>
                                      </p:cBhvr>
                                    </p:anim>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fade">
                                      <p:cBhvr>
                                        <p:cTn id="22" dur="1000"/>
                                        <p:tgtEl>
                                          <p:spTgt spid="185"/>
                                        </p:tgtEl>
                                      </p:cBhvr>
                                    </p:animEffect>
                                    <p:anim calcmode="lin" valueType="num">
                                      <p:cBhvr>
                                        <p:cTn id="23" dur="1000" fill="hold"/>
                                        <p:tgtEl>
                                          <p:spTgt spid="185"/>
                                        </p:tgtEl>
                                        <p:attrNameLst>
                                          <p:attrName>ppt_x</p:attrName>
                                        </p:attrNameLst>
                                      </p:cBhvr>
                                      <p:tavLst>
                                        <p:tav tm="0">
                                          <p:val>
                                            <p:strVal val="#ppt_x"/>
                                          </p:val>
                                        </p:tav>
                                        <p:tav tm="100000">
                                          <p:val>
                                            <p:strVal val="#ppt_x"/>
                                          </p:val>
                                        </p:tav>
                                      </p:tavLst>
                                    </p:anim>
                                    <p:anim calcmode="lin" valueType="num">
                                      <p:cBhvr>
                                        <p:cTn id="24" dur="1000" fill="hold"/>
                                        <p:tgtEl>
                                          <p:spTgt spid="1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P spid="18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txBox="1"/>
          <p:nvPr/>
        </p:nvSpPr>
        <p:spPr>
          <a:xfrm>
            <a:off x="3901049" y="227125"/>
            <a:ext cx="5242951" cy="13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b="1" dirty="0">
                <a:solidFill>
                  <a:schemeClr val="accent5">
                    <a:lumMod val="50000"/>
                  </a:schemeClr>
                </a:solidFill>
                <a:latin typeface="Georgia" pitchFamily="18" charset="0"/>
              </a:rPr>
              <a:t>Чорнокульський, С. Т. Анатомія кісток та їх з'єднань (остео-артросиндесмологія) : атлас схем і фотоілюстрацій : навч.-метод. посіб. для студентів та викл. вищ. мед. закл. освіти III-IV </a:t>
            </a:r>
            <a:r>
              <a:rPr lang="ru" b="1" dirty="0" smtClean="0">
                <a:solidFill>
                  <a:schemeClr val="accent5">
                    <a:lumMod val="50000"/>
                  </a:schemeClr>
                </a:solidFill>
                <a:latin typeface="Georgia" pitchFamily="18" charset="0"/>
              </a:rPr>
              <a:t>рівнів</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акредитації </a:t>
            </a:r>
            <a:r>
              <a:rPr lang="ru" b="1" dirty="0">
                <a:solidFill>
                  <a:schemeClr val="accent5">
                    <a:lumMod val="50000"/>
                  </a:schemeClr>
                </a:solidFill>
                <a:latin typeface="Georgia" pitchFamily="18" charset="0"/>
              </a:rPr>
              <a:t>/ С. Т. Чорнокульський, В. О. Єрмольєв ; рец.: М. І. Сіморот, В. І. Талько. - </a:t>
            </a:r>
            <a:r>
              <a:rPr lang="ru" b="1" dirty="0" smtClean="0">
                <a:solidFill>
                  <a:schemeClr val="accent5">
                    <a:lumMod val="50000"/>
                  </a:schemeClr>
                </a:solidFill>
                <a:latin typeface="Georgia" pitchFamily="18" charset="0"/>
              </a:rPr>
              <a:t>4-те</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вид</a:t>
            </a:r>
            <a:r>
              <a:rPr lang="ru" b="1" dirty="0">
                <a:solidFill>
                  <a:schemeClr val="accent5">
                    <a:lumMod val="50000"/>
                  </a:schemeClr>
                </a:solidFill>
                <a:latin typeface="Georgia" pitchFamily="18" charset="0"/>
              </a:rPr>
              <a:t>., допов. - Київ : Книга-плюс, 2015. - 160 с.</a:t>
            </a:r>
            <a:endParaRPr b="1">
              <a:solidFill>
                <a:schemeClr val="accent5">
                  <a:lumMod val="50000"/>
                </a:schemeClr>
              </a:solidFill>
              <a:latin typeface="Georgia" pitchFamily="18" charset="0"/>
            </a:endParaRPr>
          </a:p>
        </p:txBody>
      </p:sp>
      <p:pic>
        <p:nvPicPr>
          <p:cNvPr id="191" name="Google Shape;191;p28"/>
          <p:cNvPicPr preferRelativeResize="0"/>
          <p:nvPr/>
        </p:nvPicPr>
        <p:blipFill>
          <a:blip r:embed="rId3">
            <a:alphaModFix/>
          </a:blip>
          <a:stretch>
            <a:fillRect/>
          </a:stretch>
        </p:blipFill>
        <p:spPr>
          <a:xfrm>
            <a:off x="152400" y="152400"/>
            <a:ext cx="3596250" cy="4673299"/>
          </a:xfrm>
          <a:prstGeom prst="rect">
            <a:avLst/>
          </a:prstGeom>
          <a:ln>
            <a:noFill/>
          </a:ln>
          <a:effectLst>
            <a:outerShdw blurRad="292100" dist="139700" dir="2700000" algn="tl" rotWithShape="0">
              <a:srgbClr val="333333">
                <a:alpha val="65000"/>
              </a:srgbClr>
            </a:outerShdw>
          </a:effectLst>
        </p:spPr>
      </p:pic>
      <p:sp>
        <p:nvSpPr>
          <p:cNvPr id="192" name="Google Shape;192;p28"/>
          <p:cNvSpPr txBox="1"/>
          <p:nvPr/>
        </p:nvSpPr>
        <p:spPr>
          <a:xfrm>
            <a:off x="3921990" y="1874710"/>
            <a:ext cx="5049900" cy="14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i="1" dirty="0" smtClean="0">
                <a:solidFill>
                  <a:srgbClr val="0000FF"/>
                </a:solidFill>
                <a:highlight>
                  <a:srgbClr val="FFFFFF"/>
                </a:highlight>
                <a:latin typeface="Georgia" pitchFamily="18" charset="0"/>
                <a:ea typeface="Verdana"/>
                <a:cs typeface="Verdana"/>
                <a:sym typeface="Verdana"/>
              </a:rPr>
              <a:t>      </a:t>
            </a:r>
            <a:r>
              <a:rPr lang="ru" sz="1200" b="1" i="1" dirty="0" smtClean="0">
                <a:solidFill>
                  <a:srgbClr val="0000FF"/>
                </a:solidFill>
                <a:highlight>
                  <a:srgbClr val="FFFFFF"/>
                </a:highlight>
                <a:latin typeface="Georgia" pitchFamily="18" charset="0"/>
                <a:ea typeface="Verdana"/>
                <a:cs typeface="Verdana"/>
                <a:sym typeface="Verdana"/>
              </a:rPr>
              <a:t>У </a:t>
            </a:r>
            <a:r>
              <a:rPr lang="ru" sz="1200" b="1" i="1" dirty="0">
                <a:solidFill>
                  <a:srgbClr val="0000FF"/>
                </a:solidFill>
                <a:highlight>
                  <a:srgbClr val="FFFFFF"/>
                </a:highlight>
                <a:latin typeface="Georgia" pitchFamily="18" charset="0"/>
                <a:ea typeface="Verdana"/>
                <a:cs typeface="Verdana"/>
                <a:sym typeface="Verdana"/>
              </a:rPr>
              <a:t>посібнику подані сучасні теоретичні відомості про будову пасивної частини опорно-рухового апарату в стислій формі з використанням оригінальних схем та фотоілюстрацій натуральних кісток і суглобів людини. Матеріали для практичних занять знаходяться у відповідності з навчальною програмою, затвердженою Міністерством охорони здоров'я України і призначені для студентів, аспірантів та викладачів медичних вузів III—IV рівнів акредитації та лікарів хірургічного профілю. Латинські терміни наведені у відповідності з сучасною Міжнародною анатомічною номенклатурою (Сан-Пауло, 1997) та її українським стандартом (Київ, 2001).</a:t>
            </a:r>
            <a:endParaRPr sz="1200" b="1" i="1">
              <a:solidFill>
                <a:srgbClr val="0000FF"/>
              </a:solidFill>
              <a:latin typeface="Georgia" pitchFamily="18" charset="0"/>
            </a:endParaRPr>
          </a:p>
        </p:txBody>
      </p:sp>
    </p:spTree>
  </p:cSld>
  <p:clrMapOvr>
    <a:masterClrMapping/>
  </p:clrMapOvr>
  <p:transition spd="slow" advClick="0" advTm="10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91"/>
                                        </p:tgtEl>
                                        <p:attrNameLst>
                                          <p:attrName>style.visibility</p:attrName>
                                        </p:attrNameLst>
                                      </p:cBhvr>
                                      <p:to>
                                        <p:strVal val="visible"/>
                                      </p:to>
                                    </p:set>
                                    <p:anim calcmode="lin" valueType="num">
                                      <p:cBhvr>
                                        <p:cTn id="7" dur="1000" fill="hold"/>
                                        <p:tgtEl>
                                          <p:spTgt spid="191"/>
                                        </p:tgtEl>
                                        <p:attrNameLst>
                                          <p:attrName>ppt_w</p:attrName>
                                        </p:attrNameLst>
                                      </p:cBhvr>
                                      <p:tavLst>
                                        <p:tav tm="0">
                                          <p:val>
                                            <p:fltVal val="0"/>
                                          </p:val>
                                        </p:tav>
                                        <p:tav tm="100000">
                                          <p:val>
                                            <p:strVal val="#ppt_w"/>
                                          </p:val>
                                        </p:tav>
                                      </p:tavLst>
                                    </p:anim>
                                    <p:anim calcmode="lin" valueType="num">
                                      <p:cBhvr>
                                        <p:cTn id="8" dur="1000" fill="hold"/>
                                        <p:tgtEl>
                                          <p:spTgt spid="191"/>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1" presetClass="entr" presetSubtype="0" fill="hold" grpId="0" nodeType="after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fade">
                                      <p:cBhvr>
                                        <p:cTn id="12" dur="770" decel="100000"/>
                                        <p:tgtEl>
                                          <p:spTgt spid="190"/>
                                        </p:tgtEl>
                                      </p:cBhvr>
                                    </p:animEffect>
                                    <p:animScale>
                                      <p:cBhvr>
                                        <p:cTn id="13" dur="770" decel="100000"/>
                                        <p:tgtEl>
                                          <p:spTgt spid="190"/>
                                        </p:tgtEl>
                                      </p:cBhvr>
                                      <p:from x="10000" y="10000"/>
                                      <p:to x="200000" y="450000"/>
                                    </p:animScale>
                                    <p:animScale>
                                      <p:cBhvr>
                                        <p:cTn id="14" dur="1230" accel="100000" fill="hold">
                                          <p:stCondLst>
                                            <p:cond delay="770"/>
                                          </p:stCondLst>
                                        </p:cTn>
                                        <p:tgtEl>
                                          <p:spTgt spid="190"/>
                                        </p:tgtEl>
                                      </p:cBhvr>
                                      <p:from x="200000" y="450000"/>
                                      <p:to x="100000" y="100000"/>
                                    </p:animScale>
                                    <p:set>
                                      <p:cBhvr>
                                        <p:cTn id="15" dur="770" fill="hold"/>
                                        <p:tgtEl>
                                          <p:spTgt spid="190"/>
                                        </p:tgtEl>
                                        <p:attrNameLst>
                                          <p:attrName>ppt_x</p:attrName>
                                        </p:attrNameLst>
                                      </p:cBhvr>
                                      <p:to>
                                        <p:strVal val="(0.5)"/>
                                      </p:to>
                                    </p:set>
                                    <p:anim from="(0.5)" to="(#ppt_x)" calcmode="lin" valueType="num">
                                      <p:cBhvr>
                                        <p:cTn id="16" dur="1230" accel="100000" fill="hold">
                                          <p:stCondLst>
                                            <p:cond delay="770"/>
                                          </p:stCondLst>
                                        </p:cTn>
                                        <p:tgtEl>
                                          <p:spTgt spid="190"/>
                                        </p:tgtEl>
                                        <p:attrNameLst>
                                          <p:attrName>ppt_x</p:attrName>
                                        </p:attrNameLst>
                                      </p:cBhvr>
                                    </p:anim>
                                    <p:set>
                                      <p:cBhvr>
                                        <p:cTn id="17" dur="770" fill="hold"/>
                                        <p:tgtEl>
                                          <p:spTgt spid="190"/>
                                        </p:tgtEl>
                                        <p:attrNameLst>
                                          <p:attrName>ppt_y</p:attrName>
                                        </p:attrNameLst>
                                      </p:cBhvr>
                                      <p:to>
                                        <p:strVal val="(#ppt_y+0.4)"/>
                                      </p:to>
                                    </p:set>
                                    <p:anim from="(#ppt_y+0.4)" to="(#ppt_y)" calcmode="lin" valueType="num">
                                      <p:cBhvr>
                                        <p:cTn id="18" dur="1230" accel="100000" fill="hold">
                                          <p:stCondLst>
                                            <p:cond delay="770"/>
                                          </p:stCondLst>
                                        </p:cTn>
                                        <p:tgtEl>
                                          <p:spTgt spid="190"/>
                                        </p:tgtEl>
                                        <p:attrNameLst>
                                          <p:attrName>ppt_y</p:attrName>
                                        </p:attrNameLst>
                                      </p:cBhvr>
                                    </p:anim>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192"/>
                                        </p:tgtEl>
                                        <p:attrNameLst>
                                          <p:attrName>style.visibility</p:attrName>
                                        </p:attrNameLst>
                                      </p:cBhvr>
                                      <p:to>
                                        <p:strVal val="visible"/>
                                      </p:to>
                                    </p:set>
                                    <p:animEffect transition="in" filter="fade">
                                      <p:cBhvr>
                                        <p:cTn id="22" dur="2000"/>
                                        <p:tgtEl>
                                          <p:spTgt spid="192"/>
                                        </p:tgtEl>
                                      </p:cBhvr>
                                    </p:animEffect>
                                    <p:anim calcmode="lin" valueType="num">
                                      <p:cBhvr>
                                        <p:cTn id="23" dur="2000" fill="hold"/>
                                        <p:tgtEl>
                                          <p:spTgt spid="192"/>
                                        </p:tgtEl>
                                        <p:attrNameLst>
                                          <p:attrName>ppt_x</p:attrName>
                                        </p:attrNameLst>
                                      </p:cBhvr>
                                      <p:tavLst>
                                        <p:tav tm="0">
                                          <p:val>
                                            <p:strVal val="#ppt_x"/>
                                          </p:val>
                                        </p:tav>
                                        <p:tav tm="100000">
                                          <p:val>
                                            <p:strVal val="#ppt_x"/>
                                          </p:val>
                                        </p:tav>
                                      </p:tavLst>
                                    </p:anim>
                                    <p:anim calcmode="lin" valueType="num">
                                      <p:cBhvr>
                                        <p:cTn id="24" dur="2000" fill="hold"/>
                                        <p:tgtEl>
                                          <p:spTgt spid="1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P spid="19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0"/>
          <p:cNvSpPr txBox="1"/>
          <p:nvPr/>
        </p:nvSpPr>
        <p:spPr>
          <a:xfrm>
            <a:off x="3954475" y="125642"/>
            <a:ext cx="5091804" cy="169617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300" b="1" dirty="0">
                <a:solidFill>
                  <a:schemeClr val="accent5">
                    <a:lumMod val="50000"/>
                  </a:schemeClr>
                </a:solidFill>
                <a:latin typeface="Georgia" pitchFamily="18" charset="0"/>
              </a:rPr>
              <a:t>Чорнокульський, С. </a:t>
            </a:r>
            <a:r>
              <a:rPr lang="ru" sz="1300" b="1" dirty="0" smtClean="0">
                <a:solidFill>
                  <a:schemeClr val="accent5">
                    <a:lumMod val="50000"/>
                  </a:schemeClr>
                </a:solidFill>
                <a:latin typeface="Georgia" pitchFamily="18" charset="0"/>
              </a:rPr>
              <a:t>Т.</a:t>
            </a:r>
            <a:r>
              <a:rPr lang="en-US" sz="1300" b="1" dirty="0" smtClean="0">
                <a:solidFill>
                  <a:schemeClr val="accent5">
                    <a:lumMod val="50000"/>
                  </a:schemeClr>
                </a:solidFill>
                <a:latin typeface="Georgia" pitchFamily="18" charset="0"/>
              </a:rPr>
              <a:t> </a:t>
            </a:r>
            <a:r>
              <a:rPr lang="ru" sz="1300" b="1" dirty="0" smtClean="0">
                <a:solidFill>
                  <a:schemeClr val="accent5">
                    <a:lumMod val="50000"/>
                  </a:schemeClr>
                </a:solidFill>
                <a:latin typeface="Georgia" pitchFamily="18" charset="0"/>
              </a:rPr>
              <a:t>Анатомія </a:t>
            </a:r>
            <a:r>
              <a:rPr lang="ru" sz="1300" b="1" dirty="0">
                <a:solidFill>
                  <a:schemeClr val="accent5">
                    <a:lumMod val="50000"/>
                  </a:schemeClr>
                </a:solidFill>
                <a:latin typeface="Georgia" pitchFamily="18" charset="0"/>
              </a:rPr>
              <a:t>внутрішніх </a:t>
            </a:r>
            <a:r>
              <a:rPr lang="ru" sz="1300" b="1" dirty="0" smtClean="0">
                <a:solidFill>
                  <a:schemeClr val="accent5">
                    <a:lumMod val="50000"/>
                  </a:schemeClr>
                </a:solidFill>
                <a:latin typeface="Georgia" pitchFamily="18" charset="0"/>
              </a:rPr>
              <a:t>органів</a:t>
            </a:r>
            <a:r>
              <a:rPr lang="en-US" sz="1300" b="1" dirty="0" smtClean="0">
                <a:solidFill>
                  <a:schemeClr val="accent5">
                    <a:lumMod val="50000"/>
                  </a:schemeClr>
                </a:solidFill>
                <a:latin typeface="Georgia" pitchFamily="18" charset="0"/>
              </a:rPr>
              <a:t> </a:t>
            </a:r>
            <a:r>
              <a:rPr lang="ru" sz="1300" b="1" dirty="0" smtClean="0">
                <a:solidFill>
                  <a:schemeClr val="accent5">
                    <a:lumMod val="50000"/>
                  </a:schemeClr>
                </a:solidFill>
                <a:latin typeface="Georgia" pitchFamily="18" charset="0"/>
              </a:rPr>
              <a:t>(спланхнологія</a:t>
            </a:r>
            <a:r>
              <a:rPr lang="ru" sz="1300" b="1" dirty="0">
                <a:solidFill>
                  <a:schemeClr val="accent5">
                    <a:lumMod val="50000"/>
                  </a:schemeClr>
                </a:solidFill>
                <a:latin typeface="Georgia" pitchFamily="18" charset="0"/>
              </a:rPr>
              <a:t>) : навч.-метод. посіб. </a:t>
            </a:r>
            <a:r>
              <a:rPr lang="ru-RU" sz="1300" b="1" dirty="0" smtClean="0">
                <a:solidFill>
                  <a:schemeClr val="accent5">
                    <a:lumMod val="50000"/>
                  </a:schemeClr>
                </a:solidFill>
                <a:latin typeface="Georgia" pitchFamily="18" charset="0"/>
              </a:rPr>
              <a:t>Д</a:t>
            </a:r>
            <a:r>
              <a:rPr lang="ru" sz="1300" b="1" dirty="0" smtClean="0">
                <a:solidFill>
                  <a:schemeClr val="accent5">
                    <a:lumMod val="50000"/>
                  </a:schemeClr>
                </a:solidFill>
                <a:latin typeface="Georgia" pitchFamily="18" charset="0"/>
              </a:rPr>
              <a:t>ля</a:t>
            </a:r>
            <a:r>
              <a:rPr lang="en-US" sz="1300" b="1" dirty="0" smtClean="0">
                <a:solidFill>
                  <a:schemeClr val="accent5">
                    <a:lumMod val="50000"/>
                  </a:schemeClr>
                </a:solidFill>
                <a:latin typeface="Georgia" pitchFamily="18" charset="0"/>
              </a:rPr>
              <a:t> </a:t>
            </a:r>
            <a:r>
              <a:rPr lang="ru" sz="1300" b="1" dirty="0" smtClean="0">
                <a:solidFill>
                  <a:schemeClr val="accent5">
                    <a:lumMod val="50000"/>
                  </a:schemeClr>
                </a:solidFill>
                <a:latin typeface="Georgia" pitchFamily="18" charset="0"/>
              </a:rPr>
              <a:t>студентів </a:t>
            </a:r>
            <a:r>
              <a:rPr lang="ru" sz="1300" b="1" dirty="0">
                <a:solidFill>
                  <a:schemeClr val="accent5">
                    <a:lumMod val="50000"/>
                  </a:schemeClr>
                </a:solidFill>
                <a:latin typeface="Georgia" pitchFamily="18" charset="0"/>
              </a:rPr>
              <a:t>та викл. вищ. мед. закл. освіти </a:t>
            </a:r>
            <a:r>
              <a:rPr lang="ru" sz="1300" b="1" dirty="0" smtClean="0">
                <a:solidFill>
                  <a:schemeClr val="accent5">
                    <a:lumMod val="50000"/>
                  </a:schemeClr>
                </a:solidFill>
                <a:latin typeface="Georgia" pitchFamily="18" charset="0"/>
              </a:rPr>
              <a:t>III-IV</a:t>
            </a:r>
            <a:r>
              <a:rPr lang="en-US" sz="1300" b="1" dirty="0" smtClean="0">
                <a:solidFill>
                  <a:schemeClr val="accent5">
                    <a:lumMod val="50000"/>
                  </a:schemeClr>
                </a:solidFill>
                <a:latin typeface="Georgia" pitchFamily="18" charset="0"/>
              </a:rPr>
              <a:t> </a:t>
            </a:r>
            <a:r>
              <a:rPr lang="ru" sz="1300" b="1" dirty="0" smtClean="0">
                <a:solidFill>
                  <a:schemeClr val="accent5">
                    <a:lumMod val="50000"/>
                  </a:schemeClr>
                </a:solidFill>
                <a:latin typeface="Georgia" pitchFamily="18" charset="0"/>
              </a:rPr>
              <a:t>рівнів </a:t>
            </a:r>
            <a:r>
              <a:rPr lang="ru" sz="1300" b="1" dirty="0">
                <a:solidFill>
                  <a:schemeClr val="accent5">
                    <a:lumMod val="50000"/>
                  </a:schemeClr>
                </a:solidFill>
                <a:latin typeface="Georgia" pitchFamily="18" charset="0"/>
              </a:rPr>
              <a:t>акредитації / С. </a:t>
            </a:r>
            <a:r>
              <a:rPr lang="ru" sz="1300" b="1" dirty="0" smtClean="0">
                <a:solidFill>
                  <a:schemeClr val="accent5">
                    <a:lumMod val="50000"/>
                  </a:schemeClr>
                </a:solidFill>
                <a:latin typeface="Georgia" pitchFamily="18" charset="0"/>
              </a:rPr>
              <a:t>Т.</a:t>
            </a:r>
            <a:r>
              <a:rPr lang="en-US" sz="1300" b="1" dirty="0" smtClean="0">
                <a:solidFill>
                  <a:schemeClr val="accent5">
                    <a:lumMod val="50000"/>
                  </a:schemeClr>
                </a:solidFill>
                <a:latin typeface="Georgia" pitchFamily="18" charset="0"/>
              </a:rPr>
              <a:t> </a:t>
            </a:r>
            <a:r>
              <a:rPr lang="ru" sz="1300" b="1" dirty="0" smtClean="0">
                <a:solidFill>
                  <a:schemeClr val="accent5">
                    <a:lumMod val="50000"/>
                  </a:schemeClr>
                </a:solidFill>
                <a:latin typeface="Georgia" pitchFamily="18" charset="0"/>
              </a:rPr>
              <a:t>Чорнокульський</a:t>
            </a:r>
            <a:r>
              <a:rPr lang="ru" sz="1300" b="1" dirty="0">
                <a:solidFill>
                  <a:schemeClr val="accent5">
                    <a:lumMod val="50000"/>
                  </a:schemeClr>
                </a:solidFill>
                <a:latin typeface="Georgia" pitchFamily="18" charset="0"/>
              </a:rPr>
              <a:t>, В. </a:t>
            </a:r>
            <a:r>
              <a:rPr lang="ru" sz="1300" b="1" dirty="0" smtClean="0">
                <a:solidFill>
                  <a:schemeClr val="accent5">
                    <a:lumMod val="50000"/>
                  </a:schemeClr>
                </a:solidFill>
                <a:latin typeface="Georgia" pitchFamily="18" charset="0"/>
              </a:rPr>
              <a:t>О.</a:t>
            </a:r>
            <a:r>
              <a:rPr lang="en-US" sz="1300" b="1" dirty="0" smtClean="0">
                <a:solidFill>
                  <a:schemeClr val="accent5">
                    <a:lumMod val="50000"/>
                  </a:schemeClr>
                </a:solidFill>
                <a:latin typeface="Georgia" pitchFamily="18" charset="0"/>
              </a:rPr>
              <a:t> </a:t>
            </a:r>
            <a:r>
              <a:rPr lang="ru" sz="1300" b="1" dirty="0" smtClean="0">
                <a:solidFill>
                  <a:schemeClr val="accent5">
                    <a:lumMod val="50000"/>
                  </a:schemeClr>
                </a:solidFill>
                <a:latin typeface="Georgia" pitchFamily="18" charset="0"/>
              </a:rPr>
              <a:t>Єрмольєв </a:t>
            </a:r>
            <a:r>
              <a:rPr lang="ru" sz="1300" b="1" dirty="0">
                <a:solidFill>
                  <a:schemeClr val="accent5">
                    <a:lumMod val="50000"/>
                  </a:schemeClr>
                </a:solidFill>
                <a:latin typeface="Georgia" pitchFamily="18" charset="0"/>
              </a:rPr>
              <a:t>; рец.: І. І. Ільїн, В. І. Талько, Г. </a:t>
            </a:r>
            <a:r>
              <a:rPr lang="ru" sz="1300" b="1" dirty="0" smtClean="0">
                <a:solidFill>
                  <a:schemeClr val="accent5">
                    <a:lumMod val="50000"/>
                  </a:schemeClr>
                </a:solidFill>
                <a:latin typeface="Georgia" pitchFamily="18" charset="0"/>
              </a:rPr>
              <a:t>Я.</a:t>
            </a:r>
            <a:r>
              <a:rPr lang="en-US" sz="1300" b="1" dirty="0" smtClean="0">
                <a:solidFill>
                  <a:schemeClr val="accent5">
                    <a:lumMod val="50000"/>
                  </a:schemeClr>
                </a:solidFill>
                <a:latin typeface="Georgia" pitchFamily="18" charset="0"/>
              </a:rPr>
              <a:t> </a:t>
            </a:r>
            <a:r>
              <a:rPr lang="ru" sz="1300" b="1" dirty="0" smtClean="0">
                <a:solidFill>
                  <a:schemeClr val="accent5">
                    <a:lumMod val="50000"/>
                  </a:schemeClr>
                </a:solidFill>
                <a:latin typeface="Georgia" pitchFamily="18" charset="0"/>
              </a:rPr>
              <a:t>Костюк</a:t>
            </a:r>
            <a:r>
              <a:rPr lang="ru" sz="1300" b="1" dirty="0">
                <a:solidFill>
                  <a:schemeClr val="accent5">
                    <a:lumMod val="50000"/>
                  </a:schemeClr>
                </a:solidFill>
                <a:latin typeface="Georgia" pitchFamily="18" charset="0"/>
              </a:rPr>
              <a:t>. - 5-те вид</a:t>
            </a:r>
            <a:r>
              <a:rPr lang="ru" sz="1300" b="1" dirty="0" smtClean="0">
                <a:solidFill>
                  <a:schemeClr val="accent5">
                    <a:lumMod val="50000"/>
                  </a:schemeClr>
                </a:solidFill>
                <a:latin typeface="Georgia" pitchFamily="18" charset="0"/>
              </a:rPr>
              <a:t>.,</a:t>
            </a:r>
            <a:r>
              <a:rPr lang="en-US" sz="1300" b="1" dirty="0" smtClean="0">
                <a:solidFill>
                  <a:schemeClr val="accent5">
                    <a:lumMod val="50000"/>
                  </a:schemeClr>
                </a:solidFill>
                <a:latin typeface="Georgia" pitchFamily="18" charset="0"/>
              </a:rPr>
              <a:t> </a:t>
            </a:r>
            <a:r>
              <a:rPr lang="ru" sz="1300" b="1" dirty="0" smtClean="0">
                <a:solidFill>
                  <a:schemeClr val="accent5">
                    <a:lumMod val="50000"/>
                  </a:schemeClr>
                </a:solidFill>
                <a:latin typeface="Georgia" pitchFamily="18" charset="0"/>
              </a:rPr>
              <a:t>допов</a:t>
            </a:r>
            <a:r>
              <a:rPr lang="ru" sz="1300" b="1" dirty="0">
                <a:solidFill>
                  <a:schemeClr val="accent5">
                    <a:lumMod val="50000"/>
                  </a:schemeClr>
                </a:solidFill>
                <a:latin typeface="Georgia" pitchFamily="18" charset="0"/>
              </a:rPr>
              <a:t>. - Київ : </a:t>
            </a:r>
            <a:r>
              <a:rPr lang="ru" sz="1300" b="1" dirty="0" smtClean="0">
                <a:solidFill>
                  <a:schemeClr val="accent5">
                    <a:lumMod val="50000"/>
                  </a:schemeClr>
                </a:solidFill>
                <a:latin typeface="Georgia" pitchFamily="18" charset="0"/>
              </a:rPr>
              <a:t>Книга-плюс,</a:t>
            </a:r>
            <a:r>
              <a:rPr lang="en-US" sz="1300" b="1" dirty="0" smtClean="0">
                <a:solidFill>
                  <a:schemeClr val="accent5">
                    <a:lumMod val="50000"/>
                  </a:schemeClr>
                </a:solidFill>
                <a:latin typeface="Georgia" pitchFamily="18" charset="0"/>
              </a:rPr>
              <a:t> </a:t>
            </a:r>
            <a:r>
              <a:rPr lang="ru" sz="1300" b="1" dirty="0" smtClean="0">
                <a:solidFill>
                  <a:schemeClr val="accent5">
                    <a:lumMod val="50000"/>
                  </a:schemeClr>
                </a:solidFill>
                <a:latin typeface="Georgia" pitchFamily="18" charset="0"/>
              </a:rPr>
              <a:t>2016</a:t>
            </a:r>
            <a:r>
              <a:rPr lang="ru" sz="1300" b="1" dirty="0">
                <a:solidFill>
                  <a:schemeClr val="accent5">
                    <a:lumMod val="50000"/>
                  </a:schemeClr>
                </a:solidFill>
                <a:latin typeface="Georgia" pitchFamily="18" charset="0"/>
              </a:rPr>
              <a:t>. - 152 с.</a:t>
            </a:r>
            <a:endParaRPr sz="1300" b="1">
              <a:solidFill>
                <a:schemeClr val="accent5">
                  <a:lumMod val="50000"/>
                </a:schemeClr>
              </a:solidFill>
              <a:latin typeface="Georgia" pitchFamily="18" charset="0"/>
            </a:endParaRPr>
          </a:p>
        </p:txBody>
      </p:sp>
      <p:pic>
        <p:nvPicPr>
          <p:cNvPr id="203" name="Google Shape;203;p30"/>
          <p:cNvPicPr preferRelativeResize="0"/>
          <p:nvPr/>
        </p:nvPicPr>
        <p:blipFill rotWithShape="1">
          <a:blip r:embed="rId3">
            <a:alphaModFix/>
          </a:blip>
          <a:srcRect t="7416" b="6738"/>
          <a:stretch/>
        </p:blipFill>
        <p:spPr>
          <a:xfrm>
            <a:off x="152400" y="87775"/>
            <a:ext cx="3646000" cy="4695000"/>
          </a:xfrm>
          <a:prstGeom prst="rect">
            <a:avLst/>
          </a:prstGeom>
          <a:ln>
            <a:noFill/>
          </a:ln>
          <a:effectLst>
            <a:outerShdw blurRad="292100" dist="139700" dir="2700000" algn="tl" rotWithShape="0">
              <a:srgbClr val="333333">
                <a:alpha val="65000"/>
              </a:srgbClr>
            </a:outerShdw>
          </a:effectLst>
        </p:spPr>
      </p:pic>
      <p:sp>
        <p:nvSpPr>
          <p:cNvPr id="204" name="Google Shape;204;p30"/>
          <p:cNvSpPr txBox="1"/>
          <p:nvPr/>
        </p:nvSpPr>
        <p:spPr>
          <a:xfrm>
            <a:off x="3926710" y="1575979"/>
            <a:ext cx="5119724" cy="141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300" b="1" i="1" dirty="0">
                <a:solidFill>
                  <a:srgbClr val="0000FF"/>
                </a:solidFill>
                <a:highlight>
                  <a:srgbClr val="FFFFFF"/>
                </a:highlight>
                <a:latin typeface="Georgia" pitchFamily="18" charset="0"/>
                <a:ea typeface="Roboto"/>
                <a:cs typeface="Roboto"/>
                <a:sym typeface="Roboto"/>
              </a:rPr>
              <a:t>У посібнику подані сучасні теоретичні відомості з анатомії внутрішніх органів у стислій формі з використанням авторських схем. Травна, дихальна, сечова, статева системи та ендокринні органи представлені в схемах та малюнках в обсязі навчальної програми з анатомії людини, затвердженої Міністерством охорони здоров'я України. Українські та латинські анатомічні терміни наведені у відповідності з сучасною Міжнародною номенклатурою (Сан-Пауло, 1997), українським стандартом (Київ, 2001).</a:t>
            </a:r>
            <a:endParaRPr sz="1300" b="1" i="1">
              <a:solidFill>
                <a:srgbClr val="0000FF"/>
              </a:solidFill>
              <a:highlight>
                <a:srgbClr val="FFFFFF"/>
              </a:highlight>
              <a:latin typeface="Georgia" pitchFamily="18" charset="0"/>
              <a:ea typeface="Roboto"/>
              <a:cs typeface="Roboto"/>
              <a:sym typeface="Roboto"/>
            </a:endParaRPr>
          </a:p>
        </p:txBody>
      </p:sp>
    </p:spTree>
  </p:cSld>
  <p:clrMapOvr>
    <a:masterClrMapping/>
  </p:clrMapOvr>
  <p:transition spd="slow" advClick="0" advTm="10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03"/>
                                        </p:tgtEl>
                                        <p:attrNameLst>
                                          <p:attrName>style.visibility</p:attrName>
                                        </p:attrNameLst>
                                      </p:cBhvr>
                                      <p:to>
                                        <p:strVal val="visible"/>
                                      </p:to>
                                    </p:set>
                                    <p:anim calcmode="lin" valueType="num">
                                      <p:cBhvr>
                                        <p:cTn id="7" dur="1000" fill="hold"/>
                                        <p:tgtEl>
                                          <p:spTgt spid="203"/>
                                        </p:tgtEl>
                                        <p:attrNameLst>
                                          <p:attrName>ppt_w</p:attrName>
                                        </p:attrNameLst>
                                      </p:cBhvr>
                                      <p:tavLst>
                                        <p:tav tm="0">
                                          <p:val>
                                            <p:fltVal val="0"/>
                                          </p:val>
                                        </p:tav>
                                        <p:tav tm="100000">
                                          <p:val>
                                            <p:strVal val="#ppt_w"/>
                                          </p:val>
                                        </p:tav>
                                      </p:tavLst>
                                    </p:anim>
                                    <p:anim calcmode="lin" valueType="num">
                                      <p:cBhvr>
                                        <p:cTn id="8" dur="1000" fill="hold"/>
                                        <p:tgtEl>
                                          <p:spTgt spid="203"/>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1" presetClass="entr" presetSubtype="0" fill="hold" grpId="0" nodeType="afterEffect">
                                  <p:stCondLst>
                                    <p:cond delay="0"/>
                                  </p:stCondLst>
                                  <p:childTnLst>
                                    <p:set>
                                      <p:cBhvr>
                                        <p:cTn id="11" dur="1" fill="hold">
                                          <p:stCondLst>
                                            <p:cond delay="0"/>
                                          </p:stCondLst>
                                        </p:cTn>
                                        <p:tgtEl>
                                          <p:spTgt spid="202"/>
                                        </p:tgtEl>
                                        <p:attrNameLst>
                                          <p:attrName>style.visibility</p:attrName>
                                        </p:attrNameLst>
                                      </p:cBhvr>
                                      <p:to>
                                        <p:strVal val="visible"/>
                                      </p:to>
                                    </p:set>
                                    <p:animEffect transition="in" filter="fade">
                                      <p:cBhvr>
                                        <p:cTn id="12" dur="770" decel="100000"/>
                                        <p:tgtEl>
                                          <p:spTgt spid="202"/>
                                        </p:tgtEl>
                                      </p:cBhvr>
                                    </p:animEffect>
                                    <p:animScale>
                                      <p:cBhvr>
                                        <p:cTn id="13" dur="770" decel="100000"/>
                                        <p:tgtEl>
                                          <p:spTgt spid="202"/>
                                        </p:tgtEl>
                                      </p:cBhvr>
                                      <p:from x="10000" y="10000"/>
                                      <p:to x="200000" y="450000"/>
                                    </p:animScale>
                                    <p:animScale>
                                      <p:cBhvr>
                                        <p:cTn id="14" dur="1230" accel="100000" fill="hold">
                                          <p:stCondLst>
                                            <p:cond delay="770"/>
                                          </p:stCondLst>
                                        </p:cTn>
                                        <p:tgtEl>
                                          <p:spTgt spid="202"/>
                                        </p:tgtEl>
                                      </p:cBhvr>
                                      <p:from x="200000" y="450000"/>
                                      <p:to x="100000" y="100000"/>
                                    </p:animScale>
                                    <p:set>
                                      <p:cBhvr>
                                        <p:cTn id="15" dur="770" fill="hold"/>
                                        <p:tgtEl>
                                          <p:spTgt spid="202"/>
                                        </p:tgtEl>
                                        <p:attrNameLst>
                                          <p:attrName>ppt_x</p:attrName>
                                        </p:attrNameLst>
                                      </p:cBhvr>
                                      <p:to>
                                        <p:strVal val="(0.5)"/>
                                      </p:to>
                                    </p:set>
                                    <p:anim from="(0.5)" to="(#ppt_x)" calcmode="lin" valueType="num">
                                      <p:cBhvr>
                                        <p:cTn id="16" dur="1230" accel="100000" fill="hold">
                                          <p:stCondLst>
                                            <p:cond delay="770"/>
                                          </p:stCondLst>
                                        </p:cTn>
                                        <p:tgtEl>
                                          <p:spTgt spid="202"/>
                                        </p:tgtEl>
                                        <p:attrNameLst>
                                          <p:attrName>ppt_x</p:attrName>
                                        </p:attrNameLst>
                                      </p:cBhvr>
                                    </p:anim>
                                    <p:set>
                                      <p:cBhvr>
                                        <p:cTn id="17" dur="770" fill="hold"/>
                                        <p:tgtEl>
                                          <p:spTgt spid="202"/>
                                        </p:tgtEl>
                                        <p:attrNameLst>
                                          <p:attrName>ppt_y</p:attrName>
                                        </p:attrNameLst>
                                      </p:cBhvr>
                                      <p:to>
                                        <p:strVal val="(#ppt_y+0.4)"/>
                                      </p:to>
                                    </p:set>
                                    <p:anim from="(#ppt_y+0.4)" to="(#ppt_y)" calcmode="lin" valueType="num">
                                      <p:cBhvr>
                                        <p:cTn id="18" dur="1230" accel="100000" fill="hold">
                                          <p:stCondLst>
                                            <p:cond delay="770"/>
                                          </p:stCondLst>
                                        </p:cTn>
                                        <p:tgtEl>
                                          <p:spTgt spid="202"/>
                                        </p:tgtEl>
                                        <p:attrNameLst>
                                          <p:attrName>ppt_y</p:attrName>
                                        </p:attrNameLst>
                                      </p:cBhvr>
                                    </p:anim>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204"/>
                                        </p:tgtEl>
                                        <p:attrNameLst>
                                          <p:attrName>style.visibility</p:attrName>
                                        </p:attrNameLst>
                                      </p:cBhvr>
                                      <p:to>
                                        <p:strVal val="visible"/>
                                      </p:to>
                                    </p:set>
                                    <p:animEffect transition="in" filter="fade">
                                      <p:cBhvr>
                                        <p:cTn id="22" dur="2000"/>
                                        <p:tgtEl>
                                          <p:spTgt spid="204"/>
                                        </p:tgtEl>
                                      </p:cBhvr>
                                    </p:animEffect>
                                    <p:anim calcmode="lin" valueType="num">
                                      <p:cBhvr>
                                        <p:cTn id="23" dur="2000" fill="hold"/>
                                        <p:tgtEl>
                                          <p:spTgt spid="204"/>
                                        </p:tgtEl>
                                        <p:attrNameLst>
                                          <p:attrName>ppt_x</p:attrName>
                                        </p:attrNameLst>
                                      </p:cBhvr>
                                      <p:tavLst>
                                        <p:tav tm="0">
                                          <p:val>
                                            <p:strVal val="#ppt_x"/>
                                          </p:val>
                                        </p:tav>
                                        <p:tav tm="100000">
                                          <p:val>
                                            <p:strVal val="#ppt_x"/>
                                          </p:val>
                                        </p:tav>
                                      </p:tavLst>
                                    </p:anim>
                                    <p:anim calcmode="lin" valueType="num">
                                      <p:cBhvr>
                                        <p:cTn id="24" dur="2000" fill="hold"/>
                                        <p:tgtEl>
                                          <p:spTgt spid="2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p:bldP spid="2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2"/>
          <p:cNvSpPr txBox="1"/>
          <p:nvPr/>
        </p:nvSpPr>
        <p:spPr>
          <a:xfrm>
            <a:off x="3485719" y="142753"/>
            <a:ext cx="5658281" cy="16720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b="1" dirty="0">
                <a:solidFill>
                  <a:schemeClr val="accent5">
                    <a:lumMod val="50000"/>
                  </a:schemeClr>
                </a:solidFill>
                <a:latin typeface="Georgia" pitchFamily="18" charset="0"/>
              </a:rPr>
              <a:t>Волошин, M. </a:t>
            </a:r>
            <a:r>
              <a:rPr lang="ru" b="1" dirty="0" smtClean="0">
                <a:solidFill>
                  <a:schemeClr val="accent5">
                    <a:lumMod val="50000"/>
                  </a:schemeClr>
                </a:solidFill>
                <a:latin typeface="Georgia" pitchFamily="18" charset="0"/>
              </a:rPr>
              <a:t>A.</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Анатомія </a:t>
            </a:r>
            <a:r>
              <a:rPr lang="ru" b="1" dirty="0">
                <a:solidFill>
                  <a:schemeClr val="accent5">
                    <a:lumMod val="50000"/>
                  </a:schemeClr>
                </a:solidFill>
                <a:latin typeface="Georgia" pitchFamily="18" charset="0"/>
              </a:rPr>
              <a:t>ендокринного апарату : навч. </a:t>
            </a:r>
            <a:r>
              <a:rPr lang="ru" b="1" dirty="0" smtClean="0">
                <a:solidFill>
                  <a:schemeClr val="accent5">
                    <a:lumMod val="50000"/>
                  </a:schemeClr>
                </a:solidFill>
                <a:latin typeface="Georgia" pitchFamily="18" charset="0"/>
              </a:rPr>
              <a:t>посіб.</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для </a:t>
            </a:r>
            <a:r>
              <a:rPr lang="ru" b="1" dirty="0">
                <a:solidFill>
                  <a:schemeClr val="accent5">
                    <a:lumMod val="50000"/>
                  </a:schemeClr>
                </a:solidFill>
                <a:latin typeface="Georgia" pitchFamily="18" charset="0"/>
              </a:rPr>
              <a:t>самостійної роботи студентів мед. та фармац. </a:t>
            </a:r>
            <a:r>
              <a:rPr lang="ru" b="1" dirty="0" smtClean="0">
                <a:solidFill>
                  <a:schemeClr val="accent5">
                    <a:lumMod val="50000"/>
                  </a:schemeClr>
                </a:solidFill>
                <a:latin typeface="Georgia" pitchFamily="18" charset="0"/>
              </a:rPr>
              <a:t>ф-тів</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 </a:t>
            </a:r>
            <a:r>
              <a:rPr lang="ru" b="1" dirty="0">
                <a:solidFill>
                  <a:schemeClr val="accent5">
                    <a:lumMod val="50000"/>
                  </a:schemeClr>
                </a:solidFill>
                <a:latin typeface="Georgia" pitchFamily="18" charset="0"/>
              </a:rPr>
              <a:t>M. A. Волошин, М. Б. Вовченко, С. В. Чугін ; рец.: </a:t>
            </a:r>
            <a:r>
              <a:rPr lang="ru" b="1" dirty="0" smtClean="0">
                <a:solidFill>
                  <a:schemeClr val="accent5">
                    <a:lumMod val="50000"/>
                  </a:schemeClr>
                </a:solidFill>
                <a:latin typeface="Georgia" pitchFamily="18" charset="0"/>
              </a:rPr>
              <a:t>В.</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К</a:t>
            </a:r>
            <a:r>
              <a:rPr lang="ru" b="1" dirty="0">
                <a:solidFill>
                  <a:schemeClr val="accent5">
                    <a:lumMod val="50000"/>
                  </a:schemeClr>
                </a:solidFill>
                <a:latin typeface="Georgia" pitchFamily="18" charset="0"/>
              </a:rPr>
              <a:t>. Сирцов, О. А. </a:t>
            </a:r>
            <a:r>
              <a:rPr lang="ru" b="1" dirty="0" smtClean="0">
                <a:solidFill>
                  <a:schemeClr val="accent5">
                    <a:lumMod val="50000"/>
                  </a:schemeClr>
                </a:solidFill>
                <a:latin typeface="Georgia" pitchFamily="18" charset="0"/>
              </a:rPr>
              <a:t>Григор</a:t>
            </a:r>
            <a:r>
              <a:rPr lang="en-US" b="1" dirty="0" smtClean="0">
                <a:solidFill>
                  <a:schemeClr val="accent5">
                    <a:lumMod val="50000"/>
                  </a:schemeClr>
                </a:solidFill>
                <a:latin typeface="Georgia" pitchFamily="18" charset="0"/>
              </a:rPr>
              <a:t>’</a:t>
            </a:r>
            <a:r>
              <a:rPr lang="ru" b="1" dirty="0" smtClean="0">
                <a:solidFill>
                  <a:schemeClr val="accent5">
                    <a:lumMod val="50000"/>
                  </a:schemeClr>
                </a:solidFill>
                <a:latin typeface="Georgia" pitchFamily="18" charset="0"/>
              </a:rPr>
              <a:t>єва </a:t>
            </a:r>
            <a:r>
              <a:rPr lang="ru" b="1" dirty="0">
                <a:solidFill>
                  <a:schemeClr val="accent5">
                    <a:lumMod val="50000"/>
                  </a:schemeClr>
                </a:solidFill>
                <a:latin typeface="Georgia" pitchFamily="18" charset="0"/>
              </a:rPr>
              <a:t>; МО3 України, </a:t>
            </a:r>
            <a:r>
              <a:rPr lang="ru" b="1" dirty="0" smtClean="0">
                <a:solidFill>
                  <a:schemeClr val="accent5">
                    <a:lumMod val="50000"/>
                  </a:schemeClr>
                </a:solidFill>
                <a:latin typeface="Georgia" pitchFamily="18" charset="0"/>
              </a:rPr>
              <a:t>Запоріз.</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держ</a:t>
            </a:r>
            <a:r>
              <a:rPr lang="ru" b="1" dirty="0">
                <a:solidFill>
                  <a:schemeClr val="accent5">
                    <a:lumMod val="50000"/>
                  </a:schemeClr>
                </a:solidFill>
                <a:latin typeface="Georgia" pitchFamily="18" charset="0"/>
              </a:rPr>
              <a:t>. мед.ун-т, Кафедра анатомії людини, </a:t>
            </a:r>
            <a:r>
              <a:rPr lang="ru" b="1" dirty="0" smtClean="0">
                <a:solidFill>
                  <a:schemeClr val="accent5">
                    <a:lumMod val="50000"/>
                  </a:schemeClr>
                </a:solidFill>
                <a:latin typeface="Georgia" pitchFamily="18" charset="0"/>
              </a:rPr>
              <a:t>оперативної</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хірургії </a:t>
            </a:r>
            <a:r>
              <a:rPr lang="ru" b="1" dirty="0">
                <a:solidFill>
                  <a:schemeClr val="accent5">
                    <a:lumMod val="50000"/>
                  </a:schemeClr>
                </a:solidFill>
                <a:latin typeface="Georgia" pitchFamily="18" charset="0"/>
              </a:rPr>
              <a:t>та топографічної анатомії. - Запоріжжя </a:t>
            </a:r>
            <a:r>
              <a:rPr lang="ru" b="1" dirty="0" smtClean="0">
                <a:solidFill>
                  <a:schemeClr val="accent5">
                    <a:lumMod val="50000"/>
                  </a:schemeClr>
                </a:solidFill>
                <a:latin typeface="Georgia" pitchFamily="18" charset="0"/>
              </a:rPr>
              <a:t>:</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ЗДМУ</a:t>
            </a:r>
            <a:r>
              <a:rPr lang="ru" b="1" dirty="0">
                <a:solidFill>
                  <a:schemeClr val="accent5">
                    <a:lumMod val="50000"/>
                  </a:schemeClr>
                </a:solidFill>
                <a:latin typeface="Georgia" pitchFamily="18" charset="0"/>
              </a:rPr>
              <a:t>, 2017. - 99 с.</a:t>
            </a:r>
            <a:endParaRPr b="1">
              <a:solidFill>
                <a:schemeClr val="accent5">
                  <a:lumMod val="50000"/>
                </a:schemeClr>
              </a:solidFill>
              <a:latin typeface="Georgia" pitchFamily="18" charset="0"/>
            </a:endParaRPr>
          </a:p>
        </p:txBody>
      </p:sp>
      <p:pic>
        <p:nvPicPr>
          <p:cNvPr id="1026" name="Picture 2" descr="\\192.168.1.7\home_vol\HOME\Library\Комар-ВІТ\tityl.jpg"/>
          <p:cNvPicPr>
            <a:picLocks noChangeAspect="1" noChangeArrowheads="1"/>
          </p:cNvPicPr>
          <p:nvPr/>
        </p:nvPicPr>
        <p:blipFill>
          <a:blip r:embed="rId3"/>
          <a:srcRect/>
          <a:stretch>
            <a:fillRect/>
          </a:stretch>
        </p:blipFill>
        <p:spPr bwMode="auto">
          <a:xfrm>
            <a:off x="130629" y="103128"/>
            <a:ext cx="3219405" cy="475075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497056" y="1877661"/>
            <a:ext cx="5455875" cy="2677656"/>
          </a:xfrm>
          <a:prstGeom prst="rect">
            <a:avLst/>
          </a:prstGeom>
          <a:noFill/>
        </p:spPr>
        <p:txBody>
          <a:bodyPr wrap="square" rtlCol="0">
            <a:spAutoFit/>
          </a:bodyPr>
          <a:lstStyle/>
          <a:p>
            <a:r>
              <a:rPr lang="uk-UA" b="1" i="1" dirty="0" smtClean="0">
                <a:solidFill>
                  <a:srgbClr val="0000FF"/>
                </a:solidFill>
                <a:latin typeface="Georgia" pitchFamily="18" charset="0"/>
              </a:rPr>
              <a:t>     Навчальний посібник призначений для організації самостійної роботи студентів в рамках кредитно-модульної системи навчання, а також для підготовки до ліцензійного державного екзамену “Крок1”. Навчальний посібник складено відповідно з типовою програмою з навчальної дисципліни </a:t>
            </a:r>
            <a:r>
              <a:rPr lang="uk-UA" b="1" i="1" dirty="0" err="1" smtClean="0">
                <a:solidFill>
                  <a:srgbClr val="0000FF"/>
                </a:solidFill>
                <a:latin typeface="Georgia" pitchFamily="18" charset="0"/>
              </a:rPr>
              <a:t>“Анатомія</a:t>
            </a:r>
            <a:r>
              <a:rPr lang="uk-UA" b="1" i="1" dirty="0" smtClean="0">
                <a:solidFill>
                  <a:srgbClr val="0000FF"/>
                </a:solidFill>
                <a:latin typeface="Georgia" pitchFamily="18" charset="0"/>
              </a:rPr>
              <a:t> </a:t>
            </a:r>
            <a:r>
              <a:rPr lang="uk-UA" b="1" i="1" dirty="0" err="1" smtClean="0">
                <a:solidFill>
                  <a:srgbClr val="0000FF"/>
                </a:solidFill>
                <a:latin typeface="Georgia" pitchFamily="18" charset="0"/>
              </a:rPr>
              <a:t>людини”</a:t>
            </a:r>
            <a:r>
              <a:rPr lang="uk-UA" b="1" i="1" dirty="0" smtClean="0">
                <a:solidFill>
                  <a:srgbClr val="0000FF"/>
                </a:solidFill>
                <a:latin typeface="Georgia" pitchFamily="18" charset="0"/>
              </a:rPr>
              <a:t> для студентів вищих медичних навчальних закладів ІІІ-І</a:t>
            </a:r>
            <a:r>
              <a:rPr lang="en-US" b="1" i="1" dirty="0" smtClean="0">
                <a:solidFill>
                  <a:srgbClr val="0000FF"/>
                </a:solidFill>
                <a:latin typeface="Georgia" pitchFamily="18" charset="0"/>
              </a:rPr>
              <a:t>V</a:t>
            </a:r>
            <a:r>
              <a:rPr lang="uk-UA" b="1" i="1" dirty="0" smtClean="0">
                <a:solidFill>
                  <a:srgbClr val="0000FF"/>
                </a:solidFill>
                <a:latin typeface="Georgia" pitchFamily="18" charset="0"/>
              </a:rPr>
              <a:t> рівнів акредитації. В навчальному посібнику на сучасному навчальному та методичному рівні на основі міждисциплінарної інтеграції викладені основи ендокринної системи.  </a:t>
            </a:r>
          </a:p>
          <a:p>
            <a:endParaRPr lang="ru-RU" dirty="0"/>
          </a:p>
        </p:txBody>
      </p:sp>
    </p:spTree>
  </p:cSld>
  <p:clrMapOvr>
    <a:masterClrMapping/>
  </p:clrMapOvr>
  <p:transition spd="slow" advClick="0" advTm="10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1" presetClass="entr" presetSubtype="0" fill="hold" grpId="0" nodeType="afterEffect">
                                  <p:stCondLst>
                                    <p:cond delay="0"/>
                                  </p:stCondLst>
                                  <p:childTnLst>
                                    <p:set>
                                      <p:cBhvr>
                                        <p:cTn id="11" dur="1" fill="hold">
                                          <p:stCondLst>
                                            <p:cond delay="0"/>
                                          </p:stCondLst>
                                        </p:cTn>
                                        <p:tgtEl>
                                          <p:spTgt spid="216"/>
                                        </p:tgtEl>
                                        <p:attrNameLst>
                                          <p:attrName>style.visibility</p:attrName>
                                        </p:attrNameLst>
                                      </p:cBhvr>
                                      <p:to>
                                        <p:strVal val="visible"/>
                                      </p:to>
                                    </p:set>
                                    <p:animEffect transition="in" filter="fade">
                                      <p:cBhvr>
                                        <p:cTn id="12" dur="770" decel="100000"/>
                                        <p:tgtEl>
                                          <p:spTgt spid="216"/>
                                        </p:tgtEl>
                                      </p:cBhvr>
                                    </p:animEffect>
                                    <p:animScale>
                                      <p:cBhvr>
                                        <p:cTn id="13" dur="770" decel="100000"/>
                                        <p:tgtEl>
                                          <p:spTgt spid="216"/>
                                        </p:tgtEl>
                                      </p:cBhvr>
                                      <p:from x="10000" y="10000"/>
                                      <p:to x="200000" y="450000"/>
                                    </p:animScale>
                                    <p:animScale>
                                      <p:cBhvr>
                                        <p:cTn id="14" dur="1230" accel="100000" fill="hold">
                                          <p:stCondLst>
                                            <p:cond delay="770"/>
                                          </p:stCondLst>
                                        </p:cTn>
                                        <p:tgtEl>
                                          <p:spTgt spid="216"/>
                                        </p:tgtEl>
                                      </p:cBhvr>
                                      <p:from x="200000" y="450000"/>
                                      <p:to x="100000" y="100000"/>
                                    </p:animScale>
                                    <p:set>
                                      <p:cBhvr>
                                        <p:cTn id="15" dur="770" fill="hold"/>
                                        <p:tgtEl>
                                          <p:spTgt spid="216"/>
                                        </p:tgtEl>
                                        <p:attrNameLst>
                                          <p:attrName>ppt_x</p:attrName>
                                        </p:attrNameLst>
                                      </p:cBhvr>
                                      <p:to>
                                        <p:strVal val="(0.5)"/>
                                      </p:to>
                                    </p:set>
                                    <p:anim from="(0.5)" to="(#ppt_x)" calcmode="lin" valueType="num">
                                      <p:cBhvr>
                                        <p:cTn id="16" dur="1230" accel="100000" fill="hold">
                                          <p:stCondLst>
                                            <p:cond delay="770"/>
                                          </p:stCondLst>
                                        </p:cTn>
                                        <p:tgtEl>
                                          <p:spTgt spid="216"/>
                                        </p:tgtEl>
                                        <p:attrNameLst>
                                          <p:attrName>ppt_x</p:attrName>
                                        </p:attrNameLst>
                                      </p:cBhvr>
                                    </p:anim>
                                    <p:set>
                                      <p:cBhvr>
                                        <p:cTn id="17" dur="770" fill="hold"/>
                                        <p:tgtEl>
                                          <p:spTgt spid="216"/>
                                        </p:tgtEl>
                                        <p:attrNameLst>
                                          <p:attrName>ppt_y</p:attrName>
                                        </p:attrNameLst>
                                      </p:cBhvr>
                                      <p:to>
                                        <p:strVal val="(#ppt_y+0.4)"/>
                                      </p:to>
                                    </p:set>
                                    <p:anim from="(#ppt_y+0.4)" to="(#ppt_y)" calcmode="lin" valueType="num">
                                      <p:cBhvr>
                                        <p:cTn id="18" dur="1230" accel="100000" fill="hold">
                                          <p:stCondLst>
                                            <p:cond delay="770"/>
                                          </p:stCondLst>
                                        </p:cTn>
                                        <p:tgtEl>
                                          <p:spTgt spid="216"/>
                                        </p:tgtEl>
                                        <p:attrNameLst>
                                          <p:attrName>ppt_y</p:attrName>
                                        </p:attrNameLst>
                                      </p:cBhvr>
                                    </p:anim>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anim calcmode="lin" valueType="num">
                                      <p:cBhvr>
                                        <p:cTn id="23" dur="2000" fill="hold"/>
                                        <p:tgtEl>
                                          <p:spTgt spid="4"/>
                                        </p:tgtEl>
                                        <p:attrNameLst>
                                          <p:attrName>ppt_x</p:attrName>
                                        </p:attrNameLst>
                                      </p:cBhvr>
                                      <p:tavLst>
                                        <p:tav tm="0">
                                          <p:val>
                                            <p:strVal val="#ppt_x"/>
                                          </p:val>
                                        </p:tav>
                                        <p:tav tm="100000">
                                          <p:val>
                                            <p:strVal val="#ppt_x"/>
                                          </p:val>
                                        </p:tav>
                                      </p:tavLst>
                                    </p:anim>
                                    <p:anim calcmode="lin" valueType="num">
                                      <p:cBhvr>
                                        <p:cTn id="24"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3"/>
          <p:cNvPicPr preferRelativeResize="0"/>
          <p:nvPr/>
        </p:nvPicPr>
        <p:blipFill>
          <a:blip r:embed="rId3">
            <a:alphaModFix/>
          </a:blip>
          <a:stretch>
            <a:fillRect/>
          </a:stretch>
        </p:blipFill>
        <p:spPr>
          <a:xfrm>
            <a:off x="124480" y="90742"/>
            <a:ext cx="3387925" cy="4702302"/>
          </a:xfrm>
          <a:prstGeom prst="rect">
            <a:avLst/>
          </a:prstGeom>
          <a:ln>
            <a:noFill/>
          </a:ln>
          <a:effectLst>
            <a:outerShdw blurRad="292100" dist="139700" dir="2700000" algn="tl" rotWithShape="0">
              <a:srgbClr val="333333">
                <a:alpha val="65000"/>
              </a:srgbClr>
            </a:outerShdw>
          </a:effectLst>
        </p:spPr>
      </p:pic>
      <p:sp>
        <p:nvSpPr>
          <p:cNvPr id="222" name="Google Shape;222;p33"/>
          <p:cNvSpPr txBox="1"/>
          <p:nvPr/>
        </p:nvSpPr>
        <p:spPr>
          <a:xfrm>
            <a:off x="3646614" y="117499"/>
            <a:ext cx="5497386" cy="121571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b="1" dirty="0">
                <a:solidFill>
                  <a:schemeClr val="accent5">
                    <a:lumMod val="50000"/>
                  </a:schemeClr>
                </a:solidFill>
                <a:latin typeface="Georgia" pitchFamily="18" charset="0"/>
              </a:rPr>
              <a:t>Клінічна анатомія нижньої кінцівки : навч.</a:t>
            </a:r>
            <a:endParaRPr b="1">
              <a:solidFill>
                <a:schemeClr val="accent5">
                  <a:lumMod val="50000"/>
                </a:schemeClr>
              </a:solidFill>
              <a:latin typeface="Georgia" pitchFamily="18" charset="0"/>
            </a:endParaRPr>
          </a:p>
          <a:p>
            <a:pPr marL="0" lvl="0" indent="0" algn="l" rtl="0">
              <a:spcBef>
                <a:spcPts val="0"/>
              </a:spcBef>
              <a:spcAft>
                <a:spcPts val="0"/>
              </a:spcAft>
              <a:buNone/>
            </a:pPr>
            <a:r>
              <a:rPr lang="ru" b="1" dirty="0">
                <a:solidFill>
                  <a:schemeClr val="accent5">
                    <a:lumMod val="50000"/>
                  </a:schemeClr>
                </a:solidFill>
                <a:latin typeface="Georgia" pitchFamily="18" charset="0"/>
              </a:rPr>
              <a:t>посіб. для студентів мед. ф-тів вищ. мед. навч. закл. </a:t>
            </a:r>
            <a:r>
              <a:rPr lang="ru" b="1" dirty="0" smtClean="0">
                <a:solidFill>
                  <a:schemeClr val="accent5">
                    <a:lumMod val="50000"/>
                  </a:schemeClr>
                </a:solidFill>
                <a:latin typeface="Georgia" pitchFamily="18" charset="0"/>
              </a:rPr>
              <a:t>IV</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рівня </a:t>
            </a:r>
            <a:r>
              <a:rPr lang="ru" b="1" dirty="0">
                <a:solidFill>
                  <a:schemeClr val="accent5">
                    <a:lumMod val="50000"/>
                  </a:schemeClr>
                </a:solidFill>
                <a:latin typeface="Georgia" pitchFamily="18" charset="0"/>
              </a:rPr>
              <a:t>акредитації / В. І. Півторак [та ін.] ; рец.: М. </a:t>
            </a:r>
            <a:r>
              <a:rPr lang="ru" b="1" dirty="0" smtClean="0">
                <a:solidFill>
                  <a:schemeClr val="accent5">
                    <a:lumMod val="50000"/>
                  </a:schemeClr>
                </a:solidFill>
                <a:latin typeface="Georgia" pitchFamily="18" charset="0"/>
              </a:rPr>
              <a:t>С.</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Гнатюк</a:t>
            </a:r>
            <a:r>
              <a:rPr lang="ru" b="1" dirty="0">
                <a:solidFill>
                  <a:schemeClr val="accent5">
                    <a:lumMod val="50000"/>
                  </a:schemeClr>
                </a:solidFill>
                <a:latin typeface="Georgia" pitchFamily="18" charset="0"/>
              </a:rPr>
              <a:t>, О. О. Слободян, В. Г. Черкасов. - Вінниця :</a:t>
            </a:r>
            <a:endParaRPr b="1">
              <a:solidFill>
                <a:schemeClr val="accent5">
                  <a:lumMod val="50000"/>
                </a:schemeClr>
              </a:solidFill>
              <a:latin typeface="Georgia" pitchFamily="18" charset="0"/>
            </a:endParaRPr>
          </a:p>
          <a:p>
            <a:pPr marL="0" lvl="0" indent="0" algn="l" rtl="0">
              <a:spcBef>
                <a:spcPts val="0"/>
              </a:spcBef>
              <a:spcAft>
                <a:spcPts val="0"/>
              </a:spcAft>
              <a:buNone/>
            </a:pPr>
            <a:r>
              <a:rPr lang="ru" b="1" dirty="0">
                <a:solidFill>
                  <a:schemeClr val="accent5">
                    <a:lumMod val="50000"/>
                  </a:schemeClr>
                </a:solidFill>
                <a:latin typeface="Georgia" pitchFamily="18" charset="0"/>
              </a:rPr>
              <a:t>Нова книга, 2019. - 152 с.</a:t>
            </a:r>
            <a:endParaRPr b="1">
              <a:solidFill>
                <a:schemeClr val="accent5">
                  <a:lumMod val="50000"/>
                </a:schemeClr>
              </a:solidFill>
              <a:latin typeface="Georgia" pitchFamily="18" charset="0"/>
            </a:endParaRPr>
          </a:p>
        </p:txBody>
      </p:sp>
      <p:sp>
        <p:nvSpPr>
          <p:cNvPr id="223" name="Google Shape;223;p33"/>
          <p:cNvSpPr txBox="1"/>
          <p:nvPr/>
        </p:nvSpPr>
        <p:spPr>
          <a:xfrm>
            <a:off x="3671247" y="1322103"/>
            <a:ext cx="5308979" cy="1963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200" b="1" i="1" dirty="0" smtClean="0">
                <a:solidFill>
                  <a:srgbClr val="0000FF"/>
                </a:solidFill>
                <a:highlight>
                  <a:srgbClr val="F9F9F9"/>
                </a:highlight>
                <a:latin typeface="Georgia" pitchFamily="18" charset="0"/>
              </a:rPr>
              <a:t>     </a:t>
            </a:r>
            <a:r>
              <a:rPr lang="ru" sz="1200" b="1" i="1" dirty="0" smtClean="0">
                <a:solidFill>
                  <a:srgbClr val="0000FF"/>
                </a:solidFill>
                <a:highlight>
                  <a:srgbClr val="F9F9F9"/>
                </a:highlight>
                <a:latin typeface="Georgia" pitchFamily="18" charset="0"/>
              </a:rPr>
              <a:t>Посібник </a:t>
            </a:r>
            <a:r>
              <a:rPr lang="ru" sz="1200" b="1" i="1" dirty="0">
                <a:solidFill>
                  <a:srgbClr val="0000FF"/>
                </a:solidFill>
                <a:highlight>
                  <a:srgbClr val="F9F9F9"/>
                </a:highlight>
                <a:latin typeface="Georgia" pitchFamily="18" charset="0"/>
              </a:rPr>
              <a:t>створено у відповідності з новою навчальною програмою для медичних факультетів з урахуванням рекомендацій МОН та МОЗ України. Особливу </a:t>
            </a:r>
            <a:r>
              <a:rPr lang="ru" sz="1200" b="1" i="1" dirty="0" smtClean="0">
                <a:solidFill>
                  <a:srgbClr val="0000FF"/>
                </a:solidFill>
                <a:highlight>
                  <a:srgbClr val="F9F9F9"/>
                </a:highlight>
                <a:latin typeface="Georgia" pitchFamily="18" charset="0"/>
              </a:rPr>
              <a:t>увагу</a:t>
            </a:r>
            <a:r>
              <a:rPr lang="en-US" sz="1200" b="1" i="1" dirty="0" smtClean="0">
                <a:solidFill>
                  <a:srgbClr val="0000FF"/>
                </a:solidFill>
                <a:highlight>
                  <a:srgbClr val="F9F9F9"/>
                </a:highlight>
                <a:latin typeface="Georgia" pitchFamily="18" charset="0"/>
              </a:rPr>
              <a:t> </a:t>
            </a:r>
            <a:r>
              <a:rPr lang="ru" sz="1200" b="1" i="1" dirty="0" smtClean="0">
                <a:solidFill>
                  <a:srgbClr val="0000FF"/>
                </a:solidFill>
                <a:highlight>
                  <a:srgbClr val="F9F9F9"/>
                </a:highlight>
                <a:latin typeface="Georgia" pitchFamily="18" charset="0"/>
              </a:rPr>
              <a:t>звернуто </a:t>
            </a:r>
            <a:r>
              <a:rPr lang="ru" sz="1200" b="1" i="1" dirty="0">
                <a:solidFill>
                  <a:srgbClr val="0000FF"/>
                </a:solidFill>
                <a:highlight>
                  <a:srgbClr val="F9F9F9"/>
                </a:highlight>
                <a:latin typeface="Georgia" pitchFamily="18" charset="0"/>
              </a:rPr>
              <a:t>на топографоанатомічне обґрунтування клінічних симптомів і синдромів при захворюваннях і травмах нижньої кінцівки. Усі назви анатомічних елементів відповідають Міжнародній анатомічній номенклатурі, прийнятій у м. Сан-Паулу (Бразилія). Українські еквіваленти назв на- ведено за виданням “Міжнародна анатомічна термінологія (латинські, українські, російські та англійські еквіваленти)” за ред. В. Г. Черкасова (2010). </a:t>
            </a:r>
            <a:endParaRPr lang="en-US" sz="1200" b="1" i="1" dirty="0" smtClean="0">
              <a:solidFill>
                <a:srgbClr val="0000FF"/>
              </a:solidFill>
              <a:highlight>
                <a:srgbClr val="F9F9F9"/>
              </a:highlight>
              <a:latin typeface="Georgia" pitchFamily="18" charset="0"/>
            </a:endParaRPr>
          </a:p>
          <a:p>
            <a:pPr marL="0" lvl="0" indent="0" algn="just" rtl="0">
              <a:spcBef>
                <a:spcPts val="0"/>
              </a:spcBef>
              <a:spcAft>
                <a:spcPts val="0"/>
              </a:spcAft>
              <a:buNone/>
            </a:pPr>
            <a:r>
              <a:rPr lang="en-US" sz="1200" b="1" i="1" dirty="0" smtClean="0">
                <a:solidFill>
                  <a:srgbClr val="0000FF"/>
                </a:solidFill>
                <a:highlight>
                  <a:srgbClr val="F9F9F9"/>
                </a:highlight>
                <a:latin typeface="Georgia" pitchFamily="18" charset="0"/>
              </a:rPr>
              <a:t>      </a:t>
            </a:r>
            <a:r>
              <a:rPr lang="ru" sz="1200" b="1" i="1" dirty="0" smtClean="0">
                <a:solidFill>
                  <a:srgbClr val="0000FF"/>
                </a:solidFill>
                <a:highlight>
                  <a:srgbClr val="F9F9F9"/>
                </a:highlight>
                <a:latin typeface="Georgia" pitchFamily="18" charset="0"/>
              </a:rPr>
              <a:t>Для </a:t>
            </a:r>
            <a:r>
              <a:rPr lang="ru" sz="1200" b="1" i="1" dirty="0">
                <a:solidFill>
                  <a:srgbClr val="0000FF"/>
                </a:solidFill>
                <a:highlight>
                  <a:srgbClr val="F9F9F9"/>
                </a:highlight>
                <a:latin typeface="Georgia" pitchFamily="18" charset="0"/>
              </a:rPr>
              <a:t>студентів вищих медичних навчальних закладів ІV рівня акредитації, інтернів-травматологів і молодих спеціалістів, що приступають до самостійної робо- ти та підвищують кваліфікацію. </a:t>
            </a:r>
            <a:endParaRPr sz="1200" b="1" i="1">
              <a:solidFill>
                <a:srgbClr val="0000FF"/>
              </a:solidFill>
              <a:latin typeface="Georgia" pitchFamily="18" charset="0"/>
            </a:endParaRPr>
          </a:p>
        </p:txBody>
      </p:sp>
    </p:spTree>
  </p:cSld>
  <p:clrMapOvr>
    <a:masterClrMapping/>
  </p:clrMapOvr>
  <p:transition spd="slow" advClick="0" advTm="10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p:cTn id="7" dur="1000" fill="hold"/>
                                        <p:tgtEl>
                                          <p:spTgt spid="221"/>
                                        </p:tgtEl>
                                        <p:attrNameLst>
                                          <p:attrName>ppt_w</p:attrName>
                                        </p:attrNameLst>
                                      </p:cBhvr>
                                      <p:tavLst>
                                        <p:tav tm="0">
                                          <p:val>
                                            <p:fltVal val="0"/>
                                          </p:val>
                                        </p:tav>
                                        <p:tav tm="100000">
                                          <p:val>
                                            <p:strVal val="#ppt_w"/>
                                          </p:val>
                                        </p:tav>
                                      </p:tavLst>
                                    </p:anim>
                                    <p:anim calcmode="lin" valueType="num">
                                      <p:cBhvr>
                                        <p:cTn id="8" dur="1000" fill="hold"/>
                                        <p:tgtEl>
                                          <p:spTgt spid="221"/>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1" presetClass="entr" presetSubtype="0" fill="hold" grpId="0" nodeType="afterEffect">
                                  <p:stCondLst>
                                    <p:cond delay="0"/>
                                  </p:stCondLst>
                                  <p:childTnLst>
                                    <p:set>
                                      <p:cBhvr>
                                        <p:cTn id="11" dur="1" fill="hold">
                                          <p:stCondLst>
                                            <p:cond delay="0"/>
                                          </p:stCondLst>
                                        </p:cTn>
                                        <p:tgtEl>
                                          <p:spTgt spid="222"/>
                                        </p:tgtEl>
                                        <p:attrNameLst>
                                          <p:attrName>style.visibility</p:attrName>
                                        </p:attrNameLst>
                                      </p:cBhvr>
                                      <p:to>
                                        <p:strVal val="visible"/>
                                      </p:to>
                                    </p:set>
                                    <p:animEffect transition="in" filter="fade">
                                      <p:cBhvr>
                                        <p:cTn id="12" dur="770" decel="100000"/>
                                        <p:tgtEl>
                                          <p:spTgt spid="222"/>
                                        </p:tgtEl>
                                      </p:cBhvr>
                                    </p:animEffect>
                                    <p:animScale>
                                      <p:cBhvr>
                                        <p:cTn id="13" dur="770" decel="100000"/>
                                        <p:tgtEl>
                                          <p:spTgt spid="222"/>
                                        </p:tgtEl>
                                      </p:cBhvr>
                                      <p:from x="10000" y="10000"/>
                                      <p:to x="200000" y="450000"/>
                                    </p:animScale>
                                    <p:animScale>
                                      <p:cBhvr>
                                        <p:cTn id="14" dur="1230" accel="100000" fill="hold">
                                          <p:stCondLst>
                                            <p:cond delay="770"/>
                                          </p:stCondLst>
                                        </p:cTn>
                                        <p:tgtEl>
                                          <p:spTgt spid="222"/>
                                        </p:tgtEl>
                                      </p:cBhvr>
                                      <p:from x="200000" y="450000"/>
                                      <p:to x="100000" y="100000"/>
                                    </p:animScale>
                                    <p:set>
                                      <p:cBhvr>
                                        <p:cTn id="15" dur="770" fill="hold"/>
                                        <p:tgtEl>
                                          <p:spTgt spid="222"/>
                                        </p:tgtEl>
                                        <p:attrNameLst>
                                          <p:attrName>ppt_x</p:attrName>
                                        </p:attrNameLst>
                                      </p:cBhvr>
                                      <p:to>
                                        <p:strVal val="(0.5)"/>
                                      </p:to>
                                    </p:set>
                                    <p:anim from="(0.5)" to="(#ppt_x)" calcmode="lin" valueType="num">
                                      <p:cBhvr>
                                        <p:cTn id="16" dur="1230" accel="100000" fill="hold">
                                          <p:stCondLst>
                                            <p:cond delay="770"/>
                                          </p:stCondLst>
                                        </p:cTn>
                                        <p:tgtEl>
                                          <p:spTgt spid="222"/>
                                        </p:tgtEl>
                                        <p:attrNameLst>
                                          <p:attrName>ppt_x</p:attrName>
                                        </p:attrNameLst>
                                      </p:cBhvr>
                                    </p:anim>
                                    <p:set>
                                      <p:cBhvr>
                                        <p:cTn id="17" dur="770" fill="hold"/>
                                        <p:tgtEl>
                                          <p:spTgt spid="222"/>
                                        </p:tgtEl>
                                        <p:attrNameLst>
                                          <p:attrName>ppt_y</p:attrName>
                                        </p:attrNameLst>
                                      </p:cBhvr>
                                      <p:to>
                                        <p:strVal val="(#ppt_y+0.4)"/>
                                      </p:to>
                                    </p:set>
                                    <p:anim from="(#ppt_y+0.4)" to="(#ppt_y)" calcmode="lin" valueType="num">
                                      <p:cBhvr>
                                        <p:cTn id="18" dur="1230" accel="100000" fill="hold">
                                          <p:stCondLst>
                                            <p:cond delay="770"/>
                                          </p:stCondLst>
                                        </p:cTn>
                                        <p:tgtEl>
                                          <p:spTgt spid="222"/>
                                        </p:tgtEl>
                                        <p:attrNameLst>
                                          <p:attrName>ppt_y</p:attrName>
                                        </p:attrNameLst>
                                      </p:cBhvr>
                                    </p:anim>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223"/>
                                        </p:tgtEl>
                                        <p:attrNameLst>
                                          <p:attrName>style.visibility</p:attrName>
                                        </p:attrNameLst>
                                      </p:cBhvr>
                                      <p:to>
                                        <p:strVal val="visible"/>
                                      </p:to>
                                    </p:set>
                                    <p:animEffect transition="in" filter="fade">
                                      <p:cBhvr>
                                        <p:cTn id="22" dur="2000"/>
                                        <p:tgtEl>
                                          <p:spTgt spid="223"/>
                                        </p:tgtEl>
                                      </p:cBhvr>
                                    </p:animEffect>
                                    <p:anim calcmode="lin" valueType="num">
                                      <p:cBhvr>
                                        <p:cTn id="23" dur="2000" fill="hold"/>
                                        <p:tgtEl>
                                          <p:spTgt spid="223"/>
                                        </p:tgtEl>
                                        <p:attrNameLst>
                                          <p:attrName>ppt_x</p:attrName>
                                        </p:attrNameLst>
                                      </p:cBhvr>
                                      <p:tavLst>
                                        <p:tav tm="0">
                                          <p:val>
                                            <p:strVal val="#ppt_x"/>
                                          </p:val>
                                        </p:tav>
                                        <p:tav tm="100000">
                                          <p:val>
                                            <p:strVal val="#ppt_x"/>
                                          </p:val>
                                        </p:tav>
                                      </p:tavLst>
                                    </p:anim>
                                    <p:anim calcmode="lin" valueType="num">
                                      <p:cBhvr>
                                        <p:cTn id="24" dur="2000" fill="hold"/>
                                        <p:tgtEl>
                                          <p:spTgt spid="2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p:bldP spid="2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2" name="Google Shape;242;p36"/>
          <p:cNvPicPr preferRelativeResize="0"/>
          <p:nvPr/>
        </p:nvPicPr>
        <p:blipFill>
          <a:blip r:embed="rId3">
            <a:alphaModFix/>
          </a:blip>
          <a:stretch>
            <a:fillRect/>
          </a:stretch>
        </p:blipFill>
        <p:spPr>
          <a:xfrm>
            <a:off x="111682" y="104702"/>
            <a:ext cx="3553699" cy="4722525"/>
          </a:xfrm>
          <a:prstGeom prst="rect">
            <a:avLst/>
          </a:prstGeom>
          <a:ln>
            <a:noFill/>
          </a:ln>
          <a:effectLst>
            <a:outerShdw blurRad="292100" dist="139700" dir="2700000" algn="tl" rotWithShape="0">
              <a:srgbClr val="333333">
                <a:alpha val="65000"/>
              </a:srgbClr>
            </a:outerShdw>
          </a:effectLst>
        </p:spPr>
      </p:pic>
      <p:sp>
        <p:nvSpPr>
          <p:cNvPr id="243" name="Google Shape;243;p36"/>
          <p:cNvSpPr txBox="1"/>
          <p:nvPr/>
        </p:nvSpPr>
        <p:spPr>
          <a:xfrm>
            <a:off x="3804183" y="113253"/>
            <a:ext cx="5235114" cy="13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b="1" dirty="0">
                <a:solidFill>
                  <a:schemeClr val="accent5">
                    <a:lumMod val="50000"/>
                  </a:schemeClr>
                </a:solidFill>
                <a:latin typeface="Georgia" pitchFamily="18" charset="0"/>
              </a:rPr>
              <a:t>Human anatomy : textbook for students of higher</a:t>
            </a:r>
            <a:endParaRPr b="1">
              <a:solidFill>
                <a:schemeClr val="accent5">
                  <a:lumMod val="50000"/>
                </a:schemeClr>
              </a:solidFill>
              <a:latin typeface="Georgia" pitchFamily="18" charset="0"/>
            </a:endParaRPr>
          </a:p>
          <a:p>
            <a:pPr marL="0" lvl="0" indent="0" algn="l" rtl="0">
              <a:spcBef>
                <a:spcPts val="0"/>
              </a:spcBef>
              <a:spcAft>
                <a:spcPts val="0"/>
              </a:spcAft>
              <a:buNone/>
            </a:pPr>
            <a:r>
              <a:rPr lang="ru" b="1" dirty="0">
                <a:solidFill>
                  <a:schemeClr val="accent5">
                    <a:lumMod val="50000"/>
                  </a:schemeClr>
                </a:solidFill>
                <a:latin typeface="Georgia" pitchFamily="18" charset="0"/>
              </a:rPr>
              <a:t>medical educational institutions / V. G. Cherkasov [et al.] </a:t>
            </a:r>
            <a:r>
              <a:rPr lang="ru" b="1" dirty="0" smtClean="0">
                <a:solidFill>
                  <a:schemeClr val="accent5">
                    <a:lumMod val="50000"/>
                  </a:schemeClr>
                </a:solidFill>
                <a:latin typeface="Georgia" pitchFamily="18" charset="0"/>
              </a:rPr>
              <a:t>;</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reviewers</a:t>
            </a:r>
            <a:r>
              <a:rPr lang="ru" b="1" dirty="0">
                <a:solidFill>
                  <a:schemeClr val="accent5">
                    <a:lumMod val="50000"/>
                  </a:schemeClr>
                </a:solidFill>
                <a:latin typeface="Georgia" pitchFamily="18" charset="0"/>
              </a:rPr>
              <a:t>: O. L. Kholodkova, L. R. Mateshuk-Vatseba, </a:t>
            </a:r>
            <a:r>
              <a:rPr lang="ru" b="1" dirty="0" smtClean="0">
                <a:solidFill>
                  <a:schemeClr val="accent5">
                    <a:lumMod val="50000"/>
                  </a:schemeClr>
                </a:solidFill>
                <a:latin typeface="Georgia" pitchFamily="18" charset="0"/>
              </a:rPr>
              <a:t>V.</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O</a:t>
            </a:r>
            <a:r>
              <a:rPr lang="ru" b="1" dirty="0">
                <a:solidFill>
                  <a:schemeClr val="accent5">
                    <a:lumMod val="50000"/>
                  </a:schemeClr>
                </a:solidFill>
                <a:latin typeface="Georgia" pitchFamily="18" charset="0"/>
              </a:rPr>
              <a:t>. Tykholaz. - 2nd ed. - Vinnytsia : Nova Knyha, 2019. </a:t>
            </a:r>
            <a:r>
              <a:rPr lang="ru" b="1" dirty="0" smtClean="0">
                <a:solidFill>
                  <a:schemeClr val="accent5">
                    <a:lumMod val="50000"/>
                  </a:schemeClr>
                </a:solidFill>
                <a:latin typeface="Georgia" pitchFamily="18" charset="0"/>
              </a:rPr>
              <a:t>-</a:t>
            </a:r>
            <a:r>
              <a:rPr lang="en-US" b="1" dirty="0" smtClean="0">
                <a:solidFill>
                  <a:schemeClr val="accent5">
                    <a:lumMod val="50000"/>
                  </a:schemeClr>
                </a:solidFill>
                <a:latin typeface="Georgia" pitchFamily="18" charset="0"/>
              </a:rPr>
              <a:t> </a:t>
            </a:r>
            <a:r>
              <a:rPr lang="ru" b="1" dirty="0" smtClean="0">
                <a:solidFill>
                  <a:schemeClr val="accent5">
                    <a:lumMod val="50000"/>
                  </a:schemeClr>
                </a:solidFill>
                <a:latin typeface="Georgia" pitchFamily="18" charset="0"/>
              </a:rPr>
              <a:t>472 </a:t>
            </a:r>
            <a:r>
              <a:rPr lang="ru" b="1" dirty="0">
                <a:solidFill>
                  <a:schemeClr val="accent5">
                    <a:lumMod val="50000"/>
                  </a:schemeClr>
                </a:solidFill>
                <a:latin typeface="Georgia" pitchFamily="18" charset="0"/>
              </a:rPr>
              <a:t>p.</a:t>
            </a:r>
            <a:endParaRPr b="1">
              <a:solidFill>
                <a:schemeClr val="accent5">
                  <a:lumMod val="50000"/>
                </a:schemeClr>
              </a:solidFill>
              <a:latin typeface="Georgia" pitchFamily="18" charset="0"/>
            </a:endParaRPr>
          </a:p>
        </p:txBody>
      </p:sp>
      <p:sp>
        <p:nvSpPr>
          <p:cNvPr id="5" name="Прямоугольник 4"/>
          <p:cNvSpPr/>
          <p:nvPr/>
        </p:nvSpPr>
        <p:spPr>
          <a:xfrm>
            <a:off x="3867005" y="1483266"/>
            <a:ext cx="5276995" cy="2246769"/>
          </a:xfrm>
          <a:prstGeom prst="rect">
            <a:avLst/>
          </a:prstGeom>
        </p:spPr>
        <p:txBody>
          <a:bodyPr wrap="square">
            <a:spAutoFit/>
          </a:bodyPr>
          <a:lstStyle/>
          <a:p>
            <a:r>
              <a:rPr lang="en-US" b="1" i="1" dirty="0" smtClean="0">
                <a:solidFill>
                  <a:srgbClr val="0000FF"/>
                </a:solidFill>
                <a:latin typeface="Georgia" pitchFamily="18" charset="0"/>
              </a:rPr>
              <a:t>     </a:t>
            </a:r>
            <a:r>
              <a:rPr lang="uk-UA" b="1" i="1" dirty="0" smtClean="0">
                <a:solidFill>
                  <a:srgbClr val="0000FF"/>
                </a:solidFill>
                <a:latin typeface="Georgia" pitchFamily="18" charset="0"/>
              </a:rPr>
              <a:t>Це ілюстроване видання зручне у використанні: матеріал поділений у секції за системами. Висвітлено такі питання з анатомії: кістки, суглоби, м’язи, тканини, органи, кровопостачання та іннервація органів. Кольорові ілюстрації додають наочності. Ця книга призначена для широкого кола читачів. Також буде корисна для англомовних студентів медичних університетів та коледжів, а також професіоналам, які працюють в галузі медицини. </a:t>
            </a:r>
            <a:endParaRPr lang="uk-UA" b="1" i="1" dirty="0">
              <a:solidFill>
                <a:srgbClr val="0000FF"/>
              </a:solidFill>
              <a:latin typeface="Georgia" pitchFamily="18" charset="0"/>
            </a:endParaRPr>
          </a:p>
        </p:txBody>
      </p:sp>
    </p:spTree>
  </p:cSld>
  <p:clrMapOvr>
    <a:masterClrMapping/>
  </p:clrMapOvr>
  <p:transition spd="slow" advClick="0" advTm="10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42"/>
                                        </p:tgtEl>
                                        <p:attrNameLst>
                                          <p:attrName>style.visibility</p:attrName>
                                        </p:attrNameLst>
                                      </p:cBhvr>
                                      <p:to>
                                        <p:strVal val="visible"/>
                                      </p:to>
                                    </p:set>
                                    <p:anim calcmode="lin" valueType="num">
                                      <p:cBhvr>
                                        <p:cTn id="7" dur="1000" fill="hold"/>
                                        <p:tgtEl>
                                          <p:spTgt spid="242"/>
                                        </p:tgtEl>
                                        <p:attrNameLst>
                                          <p:attrName>ppt_w</p:attrName>
                                        </p:attrNameLst>
                                      </p:cBhvr>
                                      <p:tavLst>
                                        <p:tav tm="0">
                                          <p:val>
                                            <p:fltVal val="0"/>
                                          </p:val>
                                        </p:tav>
                                        <p:tav tm="100000">
                                          <p:val>
                                            <p:strVal val="#ppt_w"/>
                                          </p:val>
                                        </p:tav>
                                      </p:tavLst>
                                    </p:anim>
                                    <p:anim calcmode="lin" valueType="num">
                                      <p:cBhvr>
                                        <p:cTn id="8" dur="1000" fill="hold"/>
                                        <p:tgtEl>
                                          <p:spTgt spid="24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1" presetClass="entr" presetSubtype="0" fill="hold" grpId="0" nodeType="afterEffect">
                                  <p:stCondLst>
                                    <p:cond delay="0"/>
                                  </p:stCondLst>
                                  <p:childTnLst>
                                    <p:set>
                                      <p:cBhvr>
                                        <p:cTn id="11" dur="1" fill="hold">
                                          <p:stCondLst>
                                            <p:cond delay="0"/>
                                          </p:stCondLst>
                                        </p:cTn>
                                        <p:tgtEl>
                                          <p:spTgt spid="243"/>
                                        </p:tgtEl>
                                        <p:attrNameLst>
                                          <p:attrName>style.visibility</p:attrName>
                                        </p:attrNameLst>
                                      </p:cBhvr>
                                      <p:to>
                                        <p:strVal val="visible"/>
                                      </p:to>
                                    </p:set>
                                    <p:animEffect transition="in" filter="fade">
                                      <p:cBhvr>
                                        <p:cTn id="12" dur="770" decel="100000"/>
                                        <p:tgtEl>
                                          <p:spTgt spid="243"/>
                                        </p:tgtEl>
                                      </p:cBhvr>
                                    </p:animEffect>
                                    <p:animScale>
                                      <p:cBhvr>
                                        <p:cTn id="13" dur="770" decel="100000"/>
                                        <p:tgtEl>
                                          <p:spTgt spid="243"/>
                                        </p:tgtEl>
                                      </p:cBhvr>
                                      <p:from x="10000" y="10000"/>
                                      <p:to x="200000" y="450000"/>
                                    </p:animScale>
                                    <p:animScale>
                                      <p:cBhvr>
                                        <p:cTn id="14" dur="1230" accel="100000" fill="hold">
                                          <p:stCondLst>
                                            <p:cond delay="770"/>
                                          </p:stCondLst>
                                        </p:cTn>
                                        <p:tgtEl>
                                          <p:spTgt spid="243"/>
                                        </p:tgtEl>
                                      </p:cBhvr>
                                      <p:from x="200000" y="450000"/>
                                      <p:to x="100000" y="100000"/>
                                    </p:animScale>
                                    <p:set>
                                      <p:cBhvr>
                                        <p:cTn id="15" dur="770" fill="hold"/>
                                        <p:tgtEl>
                                          <p:spTgt spid="243"/>
                                        </p:tgtEl>
                                        <p:attrNameLst>
                                          <p:attrName>ppt_x</p:attrName>
                                        </p:attrNameLst>
                                      </p:cBhvr>
                                      <p:to>
                                        <p:strVal val="(0.5)"/>
                                      </p:to>
                                    </p:set>
                                    <p:anim from="(0.5)" to="(#ppt_x)" calcmode="lin" valueType="num">
                                      <p:cBhvr>
                                        <p:cTn id="16" dur="1230" accel="100000" fill="hold">
                                          <p:stCondLst>
                                            <p:cond delay="770"/>
                                          </p:stCondLst>
                                        </p:cTn>
                                        <p:tgtEl>
                                          <p:spTgt spid="243"/>
                                        </p:tgtEl>
                                        <p:attrNameLst>
                                          <p:attrName>ppt_x</p:attrName>
                                        </p:attrNameLst>
                                      </p:cBhvr>
                                    </p:anim>
                                    <p:set>
                                      <p:cBhvr>
                                        <p:cTn id="17" dur="770" fill="hold"/>
                                        <p:tgtEl>
                                          <p:spTgt spid="243"/>
                                        </p:tgtEl>
                                        <p:attrNameLst>
                                          <p:attrName>ppt_y</p:attrName>
                                        </p:attrNameLst>
                                      </p:cBhvr>
                                      <p:to>
                                        <p:strVal val="(#ppt_y+0.4)"/>
                                      </p:to>
                                    </p:set>
                                    <p:anim from="(#ppt_y+0.4)" to="(#ppt_y)" calcmode="lin" valueType="num">
                                      <p:cBhvr>
                                        <p:cTn id="18" dur="1230" accel="100000" fill="hold">
                                          <p:stCondLst>
                                            <p:cond delay="770"/>
                                          </p:stCondLst>
                                        </p:cTn>
                                        <p:tgtEl>
                                          <p:spTgt spid="243"/>
                                        </p:tgtEl>
                                        <p:attrNameLst>
                                          <p:attrName>ppt_y</p:attrName>
                                        </p:attrNameLst>
                                      </p:cBhvr>
                                    </p:anim>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ppt_x</p:attrName>
                                        </p:attrNameLst>
                                      </p:cBhvr>
                                      <p:tavLst>
                                        <p:tav tm="0">
                                          <p:val>
                                            <p:strVal val="#ppt_x"/>
                                          </p:val>
                                        </p:tav>
                                        <p:tav tm="100000">
                                          <p:val>
                                            <p:strVal val="#ppt_x"/>
                                          </p:val>
                                        </p:tav>
                                      </p:tavLst>
                                    </p:anim>
                                    <p:anim calcmode="lin" valueType="num">
                                      <p:cBhvr>
                                        <p:cTn id="24"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34"/>
          <p:cNvPicPr preferRelativeResize="0"/>
          <p:nvPr/>
        </p:nvPicPr>
        <p:blipFill>
          <a:blip r:embed="rId3">
            <a:alphaModFix/>
          </a:blip>
          <a:stretch>
            <a:fillRect/>
          </a:stretch>
        </p:blipFill>
        <p:spPr>
          <a:xfrm>
            <a:off x="152400" y="152400"/>
            <a:ext cx="3348425" cy="4590300"/>
          </a:xfrm>
          <a:prstGeom prst="rect">
            <a:avLst/>
          </a:prstGeom>
          <a:ln>
            <a:noFill/>
          </a:ln>
          <a:effectLst>
            <a:outerShdw blurRad="292100" dist="139700" dir="2700000" algn="tl" rotWithShape="0">
              <a:srgbClr val="333333">
                <a:alpha val="65000"/>
              </a:srgbClr>
            </a:outerShdw>
          </a:effectLst>
        </p:spPr>
      </p:pic>
      <p:sp>
        <p:nvSpPr>
          <p:cNvPr id="229" name="Google Shape;229;p34"/>
          <p:cNvSpPr txBox="1"/>
          <p:nvPr/>
        </p:nvSpPr>
        <p:spPr>
          <a:xfrm>
            <a:off x="3664580" y="152400"/>
            <a:ext cx="5367738" cy="123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b="1" dirty="0">
                <a:solidFill>
                  <a:schemeClr val="accent5">
                    <a:lumMod val="50000"/>
                  </a:schemeClr>
                </a:solidFill>
                <a:latin typeface="Georgia" pitchFamily="18" charset="0"/>
              </a:rPr>
              <a:t>New across a complete review of short subjects : a</a:t>
            </a:r>
            <a:endParaRPr b="1">
              <a:solidFill>
                <a:schemeClr val="accent5">
                  <a:lumMod val="50000"/>
                </a:schemeClr>
              </a:solidFill>
              <a:latin typeface="Georgia" pitchFamily="18" charset="0"/>
            </a:endParaRPr>
          </a:p>
          <a:p>
            <a:pPr marL="0" lvl="0" indent="0" algn="l" rtl="0">
              <a:spcBef>
                <a:spcPts val="0"/>
              </a:spcBef>
              <a:spcAft>
                <a:spcPts val="0"/>
              </a:spcAft>
              <a:buNone/>
            </a:pPr>
            <a:r>
              <a:rPr lang="ru" b="1" dirty="0">
                <a:solidFill>
                  <a:schemeClr val="accent5">
                    <a:lumMod val="50000"/>
                  </a:schemeClr>
                </a:solidFill>
                <a:latin typeface="Georgia" pitchFamily="18" charset="0"/>
              </a:rPr>
              <a:t>unique book for NEET, DNB, AIIMS, PGI, FMGE and</a:t>
            </a:r>
            <a:endParaRPr b="1">
              <a:solidFill>
                <a:schemeClr val="accent5">
                  <a:lumMod val="50000"/>
                </a:schemeClr>
              </a:solidFill>
              <a:latin typeface="Georgia" pitchFamily="18" charset="0"/>
            </a:endParaRPr>
          </a:p>
          <a:p>
            <a:pPr marL="0" lvl="0" indent="0" algn="l" rtl="0">
              <a:spcBef>
                <a:spcPts val="0"/>
              </a:spcBef>
              <a:spcAft>
                <a:spcPts val="0"/>
              </a:spcAft>
              <a:buNone/>
            </a:pPr>
            <a:r>
              <a:rPr lang="ru" b="1" dirty="0">
                <a:solidFill>
                  <a:schemeClr val="accent5">
                    <a:lumMod val="50000"/>
                  </a:schemeClr>
                </a:solidFill>
                <a:latin typeface="Georgia" pitchFamily="18" charset="0"/>
              </a:rPr>
              <a:t>State-level examinations. Vol. 4. Anatomy. Forensic</a:t>
            </a:r>
            <a:endParaRPr b="1">
              <a:solidFill>
                <a:schemeClr val="accent5">
                  <a:lumMod val="50000"/>
                </a:schemeClr>
              </a:solidFill>
              <a:latin typeface="Georgia" pitchFamily="18" charset="0"/>
            </a:endParaRPr>
          </a:p>
          <a:p>
            <a:pPr marL="0" lvl="0" indent="0" algn="l" rtl="0">
              <a:spcBef>
                <a:spcPts val="0"/>
              </a:spcBef>
              <a:spcAft>
                <a:spcPts val="0"/>
              </a:spcAft>
              <a:buNone/>
            </a:pPr>
            <a:r>
              <a:rPr lang="ru" b="1" dirty="0">
                <a:solidFill>
                  <a:schemeClr val="accent5">
                    <a:lumMod val="50000"/>
                  </a:schemeClr>
                </a:solidFill>
                <a:latin typeface="Georgia" pitchFamily="18" charset="0"/>
              </a:rPr>
              <a:t>medicine and toxicology / S. Shukla [et al.]. - 8th ed. -</a:t>
            </a:r>
            <a:endParaRPr b="1">
              <a:solidFill>
                <a:schemeClr val="accent5">
                  <a:lumMod val="50000"/>
                </a:schemeClr>
              </a:solidFill>
              <a:latin typeface="Georgia" pitchFamily="18" charset="0"/>
            </a:endParaRPr>
          </a:p>
          <a:p>
            <a:pPr marL="0" lvl="0" indent="0" algn="l" rtl="0">
              <a:spcBef>
                <a:spcPts val="0"/>
              </a:spcBef>
              <a:spcAft>
                <a:spcPts val="0"/>
              </a:spcAft>
              <a:buNone/>
            </a:pPr>
            <a:r>
              <a:rPr lang="ru" b="1" dirty="0">
                <a:solidFill>
                  <a:schemeClr val="accent5">
                    <a:lumMod val="50000"/>
                  </a:schemeClr>
                </a:solidFill>
                <a:latin typeface="Georgia" pitchFamily="18" charset="0"/>
              </a:rPr>
              <a:t>New Deli : The Health Sciences Publisher, 2017. - 654 p.</a:t>
            </a:r>
            <a:endParaRPr b="1">
              <a:solidFill>
                <a:schemeClr val="accent5">
                  <a:lumMod val="50000"/>
                </a:schemeClr>
              </a:solidFill>
              <a:latin typeface="Georgia" pitchFamily="18" charset="0"/>
            </a:endParaRPr>
          </a:p>
        </p:txBody>
      </p:sp>
      <p:sp>
        <p:nvSpPr>
          <p:cNvPr id="5" name="Прямоугольник 4"/>
          <p:cNvSpPr/>
          <p:nvPr/>
        </p:nvSpPr>
        <p:spPr>
          <a:xfrm>
            <a:off x="3713442" y="1496089"/>
            <a:ext cx="5228136" cy="2492990"/>
          </a:xfrm>
          <a:prstGeom prst="rect">
            <a:avLst/>
          </a:prstGeom>
        </p:spPr>
        <p:txBody>
          <a:bodyPr wrap="square">
            <a:spAutoFit/>
          </a:bodyPr>
          <a:lstStyle/>
          <a:p>
            <a:r>
              <a:rPr lang="en-US" sz="1300" b="1" i="1" dirty="0" smtClean="0">
                <a:solidFill>
                  <a:srgbClr val="0000FF"/>
                </a:solidFill>
                <a:latin typeface="Georgia" pitchFamily="18" charset="0"/>
              </a:rPr>
              <a:t>The first and the most sought after subject wise book for PGMEE and the bestselling MCQs book on short subjects. The book which has given a new approach and horizon to PGMEE preparation thoroughly revised and updated edition with new layout book covers all questions from 2001 onwards all MCQs of all India (NBE pattern), AIIMS, PGI, DNB and State-based MCQs up to 2016 have been included detailed, yet concise, short notes are added for each chapter subjects divided into theory and MCQs and further divided into chapters and subchapters, according to their topics such that the study material is easily retainable and understandable for students</a:t>
            </a:r>
            <a:endParaRPr lang="ru-RU" sz="1300" b="1" i="1" dirty="0">
              <a:solidFill>
                <a:srgbClr val="0000FF"/>
              </a:solidFill>
              <a:latin typeface="Georgia" pitchFamily="18" charset="0"/>
            </a:endParaRPr>
          </a:p>
        </p:txBody>
      </p:sp>
    </p:spTree>
  </p:cSld>
  <p:clrMapOvr>
    <a:masterClrMapping/>
  </p:clrMapOvr>
  <p:transition spd="slow" advClick="0" advTm="10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28"/>
                                        </p:tgtEl>
                                        <p:attrNameLst>
                                          <p:attrName>style.visibility</p:attrName>
                                        </p:attrNameLst>
                                      </p:cBhvr>
                                      <p:to>
                                        <p:strVal val="visible"/>
                                      </p:to>
                                    </p:set>
                                    <p:anim calcmode="lin" valueType="num">
                                      <p:cBhvr>
                                        <p:cTn id="7" dur="1000" fill="hold"/>
                                        <p:tgtEl>
                                          <p:spTgt spid="228"/>
                                        </p:tgtEl>
                                        <p:attrNameLst>
                                          <p:attrName>ppt_w</p:attrName>
                                        </p:attrNameLst>
                                      </p:cBhvr>
                                      <p:tavLst>
                                        <p:tav tm="0">
                                          <p:val>
                                            <p:fltVal val="0"/>
                                          </p:val>
                                        </p:tav>
                                        <p:tav tm="100000">
                                          <p:val>
                                            <p:strVal val="#ppt_w"/>
                                          </p:val>
                                        </p:tav>
                                      </p:tavLst>
                                    </p:anim>
                                    <p:anim calcmode="lin" valueType="num">
                                      <p:cBhvr>
                                        <p:cTn id="8" dur="1000" fill="hold"/>
                                        <p:tgtEl>
                                          <p:spTgt spid="228"/>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1" presetClass="entr" presetSubtype="0" fill="hold" grpId="0" nodeType="afterEffect">
                                  <p:stCondLst>
                                    <p:cond delay="0"/>
                                  </p:stCondLst>
                                  <p:childTnLst>
                                    <p:set>
                                      <p:cBhvr>
                                        <p:cTn id="11" dur="1" fill="hold">
                                          <p:stCondLst>
                                            <p:cond delay="0"/>
                                          </p:stCondLst>
                                        </p:cTn>
                                        <p:tgtEl>
                                          <p:spTgt spid="229"/>
                                        </p:tgtEl>
                                        <p:attrNameLst>
                                          <p:attrName>style.visibility</p:attrName>
                                        </p:attrNameLst>
                                      </p:cBhvr>
                                      <p:to>
                                        <p:strVal val="visible"/>
                                      </p:to>
                                    </p:set>
                                    <p:animEffect transition="in" filter="fade">
                                      <p:cBhvr>
                                        <p:cTn id="12" dur="770" decel="100000"/>
                                        <p:tgtEl>
                                          <p:spTgt spid="229"/>
                                        </p:tgtEl>
                                      </p:cBhvr>
                                    </p:animEffect>
                                    <p:animScale>
                                      <p:cBhvr>
                                        <p:cTn id="13" dur="770" decel="100000"/>
                                        <p:tgtEl>
                                          <p:spTgt spid="229"/>
                                        </p:tgtEl>
                                      </p:cBhvr>
                                      <p:from x="10000" y="10000"/>
                                      <p:to x="200000" y="450000"/>
                                    </p:animScale>
                                    <p:animScale>
                                      <p:cBhvr>
                                        <p:cTn id="14" dur="1230" accel="100000" fill="hold">
                                          <p:stCondLst>
                                            <p:cond delay="770"/>
                                          </p:stCondLst>
                                        </p:cTn>
                                        <p:tgtEl>
                                          <p:spTgt spid="229"/>
                                        </p:tgtEl>
                                      </p:cBhvr>
                                      <p:from x="200000" y="450000"/>
                                      <p:to x="100000" y="100000"/>
                                    </p:animScale>
                                    <p:set>
                                      <p:cBhvr>
                                        <p:cTn id="15" dur="770" fill="hold"/>
                                        <p:tgtEl>
                                          <p:spTgt spid="229"/>
                                        </p:tgtEl>
                                        <p:attrNameLst>
                                          <p:attrName>ppt_x</p:attrName>
                                        </p:attrNameLst>
                                      </p:cBhvr>
                                      <p:to>
                                        <p:strVal val="(0.5)"/>
                                      </p:to>
                                    </p:set>
                                    <p:anim from="(0.5)" to="(#ppt_x)" calcmode="lin" valueType="num">
                                      <p:cBhvr>
                                        <p:cTn id="16" dur="1230" accel="100000" fill="hold">
                                          <p:stCondLst>
                                            <p:cond delay="770"/>
                                          </p:stCondLst>
                                        </p:cTn>
                                        <p:tgtEl>
                                          <p:spTgt spid="229"/>
                                        </p:tgtEl>
                                        <p:attrNameLst>
                                          <p:attrName>ppt_x</p:attrName>
                                        </p:attrNameLst>
                                      </p:cBhvr>
                                    </p:anim>
                                    <p:set>
                                      <p:cBhvr>
                                        <p:cTn id="17" dur="770" fill="hold"/>
                                        <p:tgtEl>
                                          <p:spTgt spid="229"/>
                                        </p:tgtEl>
                                        <p:attrNameLst>
                                          <p:attrName>ppt_y</p:attrName>
                                        </p:attrNameLst>
                                      </p:cBhvr>
                                      <p:to>
                                        <p:strVal val="(#ppt_y+0.4)"/>
                                      </p:to>
                                    </p:set>
                                    <p:anim from="(#ppt_y+0.4)" to="(#ppt_y)" calcmode="lin" valueType="num">
                                      <p:cBhvr>
                                        <p:cTn id="18" dur="1230" accel="100000" fill="hold">
                                          <p:stCondLst>
                                            <p:cond delay="770"/>
                                          </p:stCondLst>
                                        </p:cTn>
                                        <p:tgtEl>
                                          <p:spTgt spid="229"/>
                                        </p:tgtEl>
                                        <p:attrNameLst>
                                          <p:attrName>ppt_y</p:attrName>
                                        </p:attrNameLst>
                                      </p:cBhvr>
                                    </p:anim>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ppt_x</p:attrName>
                                        </p:attrNameLst>
                                      </p:cBhvr>
                                      <p:tavLst>
                                        <p:tav tm="0">
                                          <p:val>
                                            <p:strVal val="#ppt_x"/>
                                          </p:val>
                                        </p:tav>
                                        <p:tav tm="100000">
                                          <p:val>
                                            <p:strVal val="#ppt_x"/>
                                          </p:val>
                                        </p:tav>
                                      </p:tavLst>
                                    </p:anim>
                                    <p:anim calcmode="lin" valueType="num">
                                      <p:cBhvr>
                                        <p:cTn id="24"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5" grpId="0"/>
    </p:bldLst>
  </p:timing>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TotalTime>
  <Words>2029</Words>
  <PresentationFormat>Экран (16:9)</PresentationFormat>
  <Paragraphs>48</Paragraphs>
  <Slides>16</Slides>
  <Notes>16</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16</vt:i4>
      </vt:variant>
    </vt:vector>
  </HeadingPairs>
  <TitlesOfParts>
    <vt:vector size="23" baseType="lpstr">
      <vt:lpstr>Arial</vt:lpstr>
      <vt:lpstr>Georgia</vt:lpstr>
      <vt:lpstr>Roboto</vt:lpstr>
      <vt:lpstr>Times New Roman</vt:lpstr>
      <vt:lpstr>Verdana</vt:lpstr>
      <vt:lpstr>Merriweather</vt:lpstr>
      <vt:lpstr>Geometric</vt:lpstr>
      <vt:lpstr>НОВІ НАДХОДЖЕННЯ 2019 року</vt:lpstr>
      <vt:lpstr>Слайд 2</vt:lpstr>
      <vt:lpstr>Слайд 3</vt:lpstr>
      <vt:lpstr>Слайд 4</vt:lpstr>
      <vt:lpstr>Слайд 5</vt:lpstr>
      <vt:lpstr>Слайд 6</vt:lpstr>
      <vt:lpstr>Слайд 7</vt:lpstr>
      <vt:lpstr>Слайд 8</vt:lpstr>
      <vt:lpstr>Слайд 9</vt:lpstr>
      <vt:lpstr>Слайд 10</vt:lpstr>
      <vt:lpstr>Netter, F. Atlas of Human Anatomy / F. Netter. - 7th ed. - Philadelphia : Elsevier, 2019. - 535 p. </vt:lpstr>
      <vt:lpstr>Snell, Richard S. Clinical anatomy by Regions / R. S. Snell. - 8h ed. - Philadelphia : Lippincott Williams &amp; Wilkins, 2008. - 926 p. </vt:lpstr>
      <vt:lpstr>Слайд 13</vt:lpstr>
      <vt:lpstr>Слайд 14</vt:lpstr>
      <vt:lpstr>Слайд 15</vt:lpstr>
      <vt:lpstr>Слайд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НОВІ НАДХОДЖЕННЯ 2019 року</dc:title>
  <dc:creator>Каліниченко Ірина Анатоліївна</dc:creator>
  <cp:lastModifiedBy>kalinychenko.ia</cp:lastModifiedBy>
  <cp:revision>43</cp:revision>
  <dcterms:modified xsi:type="dcterms:W3CDTF">2020-04-09T07:28:16Z</dcterms:modified>
</cp:coreProperties>
</file>