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0" r:id="rId3"/>
    <p:sldId id="276" r:id="rId4"/>
    <p:sldId id="277" r:id="rId5"/>
    <p:sldId id="264" r:id="rId6"/>
    <p:sldId id="274" r:id="rId7"/>
    <p:sldId id="275" r:id="rId8"/>
    <p:sldId id="282" r:id="rId9"/>
    <p:sldId id="281" r:id="rId10"/>
    <p:sldId id="301" r:id="rId11"/>
    <p:sldId id="302" r:id="rId12"/>
    <p:sldId id="303" r:id="rId13"/>
    <p:sldId id="294" r:id="rId14"/>
    <p:sldId id="293" r:id="rId15"/>
    <p:sldId id="304" r:id="rId16"/>
    <p:sldId id="295" r:id="rId17"/>
    <p:sldId id="298" r:id="rId18"/>
    <p:sldId id="300" r:id="rId19"/>
    <p:sldId id="299" r:id="rId20"/>
    <p:sldId id="305" r:id="rId21"/>
    <p:sldId id="296" r:id="rId22"/>
    <p:sldId id="308" r:id="rId23"/>
    <p:sldId id="311" r:id="rId24"/>
    <p:sldId id="310" r:id="rId25"/>
    <p:sldId id="312" r:id="rId26"/>
    <p:sldId id="307" r:id="rId27"/>
    <p:sldId id="306" r:id="rId28"/>
    <p:sldId id="268" r:id="rId29"/>
    <p:sldId id="297" r:id="rId30"/>
    <p:sldId id="317" r:id="rId31"/>
    <p:sldId id="315" r:id="rId32"/>
    <p:sldId id="284" r:id="rId33"/>
    <p:sldId id="288" r:id="rId34"/>
    <p:sldId id="286" r:id="rId35"/>
    <p:sldId id="316" r:id="rId36"/>
    <p:sldId id="291" r:id="rId37"/>
    <p:sldId id="290" r:id="rId38"/>
    <p:sldId id="318" r:id="rId39"/>
    <p:sldId id="292" r:id="rId40"/>
    <p:sldId id="262" r:id="rId41"/>
    <p:sldId id="319" r:id="rId42"/>
    <p:sldId id="320" r:id="rId43"/>
    <p:sldId id="272" r:id="rId44"/>
    <p:sldId id="273" r:id="rId45"/>
    <p:sldId id="324" r:id="rId46"/>
    <p:sldId id="325" r:id="rId47"/>
    <p:sldId id="279" r:id="rId48"/>
    <p:sldId id="321" r:id="rId49"/>
    <p:sldId id="314" r:id="rId50"/>
    <p:sldId id="278" r:id="rId51"/>
    <p:sldId id="323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4D2CF93-DA21-4C69-A76D-D46B2BCDF846}">
          <p14:sldIdLst>
            <p14:sldId id="256"/>
            <p14:sldId id="280"/>
            <p14:sldId id="276"/>
            <p14:sldId id="277"/>
            <p14:sldId id="264"/>
            <p14:sldId id="274"/>
            <p14:sldId id="275"/>
            <p14:sldId id="282"/>
            <p14:sldId id="281"/>
            <p14:sldId id="301"/>
            <p14:sldId id="302"/>
            <p14:sldId id="303"/>
            <p14:sldId id="294"/>
            <p14:sldId id="293"/>
            <p14:sldId id="304"/>
            <p14:sldId id="295"/>
            <p14:sldId id="298"/>
            <p14:sldId id="300"/>
            <p14:sldId id="299"/>
          </p14:sldIdLst>
        </p14:section>
        <p14:section name="Раздел без заголовка" id="{E3D8AE53-D63B-4CF2-AF4B-CA99443A85FE}">
          <p14:sldIdLst>
            <p14:sldId id="305"/>
            <p14:sldId id="296"/>
            <p14:sldId id="308"/>
            <p14:sldId id="311"/>
            <p14:sldId id="310"/>
            <p14:sldId id="312"/>
            <p14:sldId id="307"/>
            <p14:sldId id="306"/>
            <p14:sldId id="268"/>
            <p14:sldId id="297"/>
            <p14:sldId id="317"/>
            <p14:sldId id="315"/>
            <p14:sldId id="284"/>
            <p14:sldId id="288"/>
            <p14:sldId id="286"/>
            <p14:sldId id="316"/>
            <p14:sldId id="291"/>
            <p14:sldId id="290"/>
            <p14:sldId id="318"/>
            <p14:sldId id="292"/>
            <p14:sldId id="262"/>
            <p14:sldId id="319"/>
            <p14:sldId id="320"/>
            <p14:sldId id="272"/>
            <p14:sldId id="273"/>
            <p14:sldId id="324"/>
            <p14:sldId id="325"/>
            <p14:sldId id="279"/>
            <p14:sldId id="321"/>
            <p14:sldId id="314"/>
            <p14:sldId id="278"/>
            <p14:sldId id="3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06CA-EEB7-4692-A7D5-95154443C6CA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BCB-EDE0-4334-8B27-3492D655A1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06CA-EEB7-4692-A7D5-95154443C6CA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BCB-EDE0-4334-8B27-3492D655A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06CA-EEB7-4692-A7D5-95154443C6CA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BCB-EDE0-4334-8B27-3492D655A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06CA-EEB7-4692-A7D5-95154443C6CA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BCB-EDE0-4334-8B27-3492D655A1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06CA-EEB7-4692-A7D5-95154443C6CA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BCB-EDE0-4334-8B27-3492D655A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06CA-EEB7-4692-A7D5-95154443C6CA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BCB-EDE0-4334-8B27-3492D655A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06CA-EEB7-4692-A7D5-95154443C6CA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BCB-EDE0-4334-8B27-3492D655A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06CA-EEB7-4692-A7D5-95154443C6CA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BCB-EDE0-4334-8B27-3492D655A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06CA-EEB7-4692-A7D5-95154443C6CA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BCB-EDE0-4334-8B27-3492D655A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06CA-EEB7-4692-A7D5-95154443C6CA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BCB-EDE0-4334-8B27-3492D655A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06CA-EEB7-4692-A7D5-95154443C6CA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4BCB-EDE0-4334-8B27-3492D655A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22406CA-EEB7-4692-A7D5-95154443C6CA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15A4BCB-EDE0-4334-8B27-3492D655A16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Проф. Сулаева О.Н.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smtClean="0"/>
              <a:t>О Р Г А Н Ы ЧУВСТВ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8812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wpt.ru/uploads/presentation_screenshots/aa404208ae7671e0974ddcb9cc251f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9" y="404663"/>
            <a:ext cx="7248803" cy="5436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5962054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smtClean="0"/>
              <a:t>АППАРАТ</a:t>
            </a:r>
            <a:r>
              <a:rPr lang="ru-RU" b="1" smtClean="0"/>
              <a:t>Ы     ГЛАЗА</a:t>
            </a:r>
          </a:p>
          <a:p>
            <a:pPr marL="342900" indent="-342900">
              <a:buAutoNum type="arabicPeriod"/>
            </a:pPr>
            <a:r>
              <a:rPr lang="ru-RU" smtClean="0"/>
              <a:t>Диоптрический</a:t>
            </a:r>
          </a:p>
          <a:p>
            <a:pPr marL="342900" indent="-342900">
              <a:buAutoNum type="arabicPeriod"/>
            </a:pPr>
            <a:r>
              <a:rPr lang="ru-RU" smtClean="0"/>
              <a:t>Аккомодационный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016" y="5962054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smtClean="0"/>
              <a:t>АППАРАТ</a:t>
            </a:r>
            <a:r>
              <a:rPr lang="ru-RU" b="1" smtClean="0"/>
              <a:t>Ы     ГЛАЗА</a:t>
            </a:r>
          </a:p>
          <a:p>
            <a:r>
              <a:rPr lang="ru-RU" smtClean="0"/>
              <a:t>3. Фотосенсорный</a:t>
            </a:r>
          </a:p>
          <a:p>
            <a:r>
              <a:rPr lang="ru-RU" smtClean="0"/>
              <a:t>4.  Вспомогательный</a:t>
            </a:r>
          </a:p>
        </p:txBody>
      </p:sp>
    </p:spTree>
    <p:extLst>
      <p:ext uri="{BB962C8B-B14F-4D97-AF65-F5344CB8AC3E}">
        <p14:creationId xmlns:p14="http://schemas.microsoft.com/office/powerpoint/2010/main" val="7759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Диоптрический аппарат</a:t>
            </a:r>
            <a:endParaRPr lang="ru-RU" b="1"/>
          </a:p>
        </p:txBody>
      </p:sp>
      <p:sp>
        <p:nvSpPr>
          <p:cNvPr id="3" name="TextBox 2"/>
          <p:cNvSpPr txBox="1"/>
          <p:nvPr/>
        </p:nvSpPr>
        <p:spPr>
          <a:xfrm>
            <a:off x="1259632" y="2244928"/>
            <a:ext cx="2592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/>
              <a:t>Роговица</a:t>
            </a:r>
          </a:p>
          <a:p>
            <a:endParaRPr lang="ru-RU" sz="2400" smtClean="0"/>
          </a:p>
          <a:p>
            <a:r>
              <a:rPr lang="ru-RU" sz="2400" smtClean="0"/>
              <a:t>Водянистая влага</a:t>
            </a:r>
          </a:p>
          <a:p>
            <a:endParaRPr lang="ru-RU" sz="2400" smtClean="0"/>
          </a:p>
          <a:p>
            <a:r>
              <a:rPr lang="ru-RU" sz="2400" smtClean="0"/>
              <a:t>Хрусталик</a:t>
            </a:r>
          </a:p>
          <a:p>
            <a:endParaRPr lang="ru-RU" sz="2400" smtClean="0"/>
          </a:p>
          <a:p>
            <a:r>
              <a:rPr lang="ru-RU" sz="2400" smtClean="0"/>
              <a:t>Стекловидное тело</a:t>
            </a:r>
            <a:endParaRPr lang="ru-RU" sz="2400"/>
          </a:p>
        </p:txBody>
      </p:sp>
      <p:sp>
        <p:nvSpPr>
          <p:cNvPr id="4" name="TextBox 3"/>
          <p:cNvSpPr txBox="1"/>
          <p:nvPr/>
        </p:nvSpPr>
        <p:spPr>
          <a:xfrm>
            <a:off x="5292080" y="2636912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/>
              <a:t>ПРОЗРАЧНОСТЬ!</a:t>
            </a:r>
          </a:p>
          <a:p>
            <a:endParaRPr lang="ru-RU" sz="2400" b="1"/>
          </a:p>
          <a:p>
            <a:r>
              <a:rPr lang="ru-RU" sz="2400" b="1" smtClean="0"/>
              <a:t>ПРЕЛОМЛЯЮЩАЯ СИЛА</a:t>
            </a:r>
            <a:endParaRPr lang="ru-RU" sz="2400" b="1"/>
          </a:p>
        </p:txBody>
      </p:sp>
    </p:spTree>
    <p:extLst>
      <p:ext uri="{BB962C8B-B14F-4D97-AF65-F5344CB8AC3E}">
        <p14:creationId xmlns:p14="http://schemas.microsoft.com/office/powerpoint/2010/main" val="210762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lasses.midlandstech.edu/carterp/Courses/bio110/chap09/Slide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5616624" cy="6686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2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600200"/>
          </a:xfrm>
        </p:spPr>
        <p:txBody>
          <a:bodyPr/>
          <a:lstStyle/>
          <a:p>
            <a:r>
              <a:rPr lang="ru-RU" b="1"/>
              <a:t>Р</a:t>
            </a:r>
            <a:r>
              <a:rPr lang="ru-RU" b="1" smtClean="0"/>
              <a:t>оговица</a:t>
            </a:r>
            <a:endParaRPr lang="ru-RU" b="1"/>
          </a:p>
        </p:txBody>
      </p:sp>
      <p:pic>
        <p:nvPicPr>
          <p:cNvPr id="1028" name="Picture 4" descr="http://vmede.org/sait/content/Gistologiya_atlas_bikov_ushk_2013/img/9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2879332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vmede.org/sait/content/Gistologiya_embriol_cit_afanasev_2012/img/106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500" y="1484784"/>
            <a:ext cx="2002972" cy="4276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1772816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mtClean="0"/>
              <a:t>Передний эпителий – защита, нервы</a:t>
            </a:r>
            <a:endParaRPr lang="ru-RU" sz="1600"/>
          </a:p>
        </p:txBody>
      </p:sp>
      <p:sp>
        <p:nvSpPr>
          <p:cNvPr id="7" name="TextBox 6"/>
          <p:cNvSpPr txBox="1"/>
          <p:nvPr/>
        </p:nvSpPr>
        <p:spPr>
          <a:xfrm>
            <a:off x="3203848" y="2132856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mtClean="0"/>
              <a:t>Боуменова мембрана - барьер</a:t>
            </a:r>
            <a:endParaRPr lang="ru-RU" sz="1600"/>
          </a:p>
        </p:txBody>
      </p:sp>
      <p:sp>
        <p:nvSpPr>
          <p:cNvPr id="8" name="TextBox 7"/>
          <p:cNvSpPr txBox="1"/>
          <p:nvPr/>
        </p:nvSpPr>
        <p:spPr>
          <a:xfrm>
            <a:off x="3203848" y="2988241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mtClean="0"/>
              <a:t>Собственное вещество (строма) - прозрачность</a:t>
            </a:r>
            <a:endParaRPr lang="ru-RU" sz="1600"/>
          </a:p>
        </p:txBody>
      </p:sp>
      <p:sp>
        <p:nvSpPr>
          <p:cNvPr id="9" name="TextBox 8"/>
          <p:cNvSpPr txBox="1"/>
          <p:nvPr/>
        </p:nvSpPr>
        <p:spPr>
          <a:xfrm>
            <a:off x="3203848" y="5034662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mtClean="0"/>
              <a:t>Десцеметова мембрана - барьер</a:t>
            </a:r>
            <a:endParaRPr lang="ru-RU" sz="1600"/>
          </a:p>
        </p:txBody>
      </p:sp>
      <p:sp>
        <p:nvSpPr>
          <p:cNvPr id="10" name="TextBox 9"/>
          <p:cNvSpPr txBox="1"/>
          <p:nvPr/>
        </p:nvSpPr>
        <p:spPr>
          <a:xfrm>
            <a:off x="3203848" y="5322694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mtClean="0"/>
              <a:t>Задний эпителий (эндотелий) - транспорт</a:t>
            </a:r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40912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600200"/>
          </a:xfrm>
        </p:spPr>
        <p:txBody>
          <a:bodyPr/>
          <a:lstStyle/>
          <a:p>
            <a:r>
              <a:rPr lang="ru-RU" b="1" smtClean="0"/>
              <a:t>Почему роговица прозрачна?</a:t>
            </a:r>
            <a:endParaRPr lang="ru-RU" b="1"/>
          </a:p>
        </p:txBody>
      </p:sp>
      <p:pic>
        <p:nvPicPr>
          <p:cNvPr id="1030" name="Picture 6" descr="http://www.eophtha.com/eophtha/Anatomy/Cornea/corneal%20str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333723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1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648" y="44624"/>
            <a:ext cx="7924800" cy="1143000"/>
          </a:xfrm>
        </p:spPr>
        <p:txBody>
          <a:bodyPr/>
          <a:lstStyle/>
          <a:p>
            <a:r>
              <a:rPr lang="ru-RU" b="1" smtClean="0"/>
              <a:t>Трофика роговицы</a:t>
            </a:r>
            <a:endParaRPr lang="ru-RU" b="1"/>
          </a:p>
        </p:txBody>
      </p:sp>
      <p:pic>
        <p:nvPicPr>
          <p:cNvPr id="3" name="Picture 2" descr="http://dic.academic.ru/pictures/enc_medicine/02433635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4863313" cy="4015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2160" y="1916832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mtClean="0"/>
              <a:t>Сосуды лимба</a:t>
            </a:r>
            <a:endParaRPr lang="en-US" smtClean="0"/>
          </a:p>
          <a:p>
            <a:pPr marL="342900" indent="-342900">
              <a:buAutoNum type="arabicPeriod"/>
            </a:pPr>
            <a:endParaRPr lang="ru-RU" smtClean="0"/>
          </a:p>
          <a:p>
            <a:pPr marL="342900" indent="-342900">
              <a:buAutoNum type="arabicPeriod"/>
            </a:pPr>
            <a:r>
              <a:rPr lang="ru-RU" smtClean="0"/>
              <a:t>Водянистая влага</a:t>
            </a:r>
            <a:endParaRPr lang="en-US" smtClean="0"/>
          </a:p>
          <a:p>
            <a:pPr marL="342900" indent="-342900">
              <a:buAutoNum type="arabicPeriod"/>
            </a:pPr>
            <a:endParaRPr lang="ru-RU" smtClean="0"/>
          </a:p>
          <a:p>
            <a:pPr marL="342900" indent="-342900">
              <a:buAutoNum type="arabicPeriod"/>
            </a:pPr>
            <a:r>
              <a:rPr lang="ru-RU" smtClean="0"/>
              <a:t>Слезная жидкость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0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-603448"/>
            <a:ext cx="8229600" cy="1600200"/>
          </a:xfrm>
        </p:spPr>
        <p:txBody>
          <a:bodyPr/>
          <a:lstStyle/>
          <a:p>
            <a:r>
              <a:rPr lang="ru-RU" b="1" smtClean="0"/>
              <a:t>Регенерация роговицы</a:t>
            </a:r>
            <a:endParaRPr lang="ru-RU" b="1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505" y="1268760"/>
            <a:ext cx="4824536" cy="38766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1800" smtClean="0">
                <a:solidFill>
                  <a:schemeClr val="tx1"/>
                </a:solidFill>
                <a:latin typeface="Cambria" pitchFamily="18" charset="0"/>
              </a:rPr>
              <a:t>Передний эпителий роговицы обновляется</a:t>
            </a:r>
          </a:p>
          <a:p>
            <a:endParaRPr lang="ru-RU" sz="180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1800" smtClean="0">
                <a:solidFill>
                  <a:schemeClr val="tx1"/>
                </a:solidFill>
                <a:latin typeface="Cambria" pitchFamily="18" charset="0"/>
              </a:rPr>
              <a:t>Регенерация – каждый 7 сут </a:t>
            </a:r>
          </a:p>
          <a:p>
            <a:endParaRPr lang="ru-RU" sz="180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1800" smtClean="0">
                <a:solidFill>
                  <a:schemeClr val="tx1"/>
                </a:solidFill>
                <a:latin typeface="Cambria" pitchFamily="18" charset="0"/>
              </a:rPr>
              <a:t>Источник регенерации – мультипотентные СК</a:t>
            </a:r>
          </a:p>
          <a:p>
            <a:endParaRPr lang="ru-RU" sz="180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1800" smtClean="0">
                <a:solidFill>
                  <a:schemeClr val="tx1"/>
                </a:solidFill>
                <a:latin typeface="Cambria" pitchFamily="18" charset="0"/>
              </a:rPr>
              <a:t>СК расположены в области лимба (переход в конъюнктиву) </a:t>
            </a:r>
            <a:endParaRPr lang="en-IN" sz="1800" b="1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en-IN" sz="180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en-IN" sz="1800" smtClean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7" name="Picture 8" descr="C:\Users\HP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3" y="4725144"/>
            <a:ext cx="8782565" cy="180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4256037" y="1052736"/>
            <a:ext cx="4780459" cy="40324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zh-CN" sz="1800" b="1" smtClean="0">
                <a:solidFill>
                  <a:schemeClr val="tx1"/>
                </a:solidFill>
                <a:latin typeface="Cambria" pitchFamily="18" charset="0"/>
                <a:ea typeface="宋体" charset="-122"/>
              </a:rPr>
              <a:t>Исторические факты:</a:t>
            </a:r>
          </a:p>
          <a:p>
            <a:endParaRPr lang="ru-RU" altLang="zh-CN" sz="1800" smtClean="0">
              <a:solidFill>
                <a:schemeClr val="tx1"/>
              </a:solidFill>
              <a:latin typeface="Cambria" pitchFamily="18" charset="0"/>
              <a:ea typeface="宋体" charset="-122"/>
            </a:endParaRPr>
          </a:p>
          <a:p>
            <a:r>
              <a:rPr lang="en-US" altLang="zh-CN" sz="1800" smtClean="0">
                <a:solidFill>
                  <a:schemeClr val="tx1"/>
                </a:solidFill>
                <a:latin typeface="Cambria" pitchFamily="18" charset="0"/>
                <a:ea typeface="宋体" charset="-122"/>
              </a:rPr>
              <a:t>1971</a:t>
            </a:r>
            <a:r>
              <a:rPr lang="ru-RU" altLang="zh-CN" sz="1800" smtClean="0">
                <a:solidFill>
                  <a:schemeClr val="tx1"/>
                </a:solidFill>
                <a:latin typeface="Cambria" pitchFamily="18" charset="0"/>
                <a:ea typeface="宋体" charset="-122"/>
              </a:rPr>
              <a:t> </a:t>
            </a:r>
            <a:r>
              <a:rPr lang="en-US" altLang="zh-CN" sz="1800" smtClean="0">
                <a:solidFill>
                  <a:schemeClr val="tx1"/>
                </a:solidFill>
                <a:latin typeface="Cambria" pitchFamily="18" charset="0"/>
                <a:ea typeface="宋体" charset="-122"/>
              </a:rPr>
              <a:t>– </a:t>
            </a:r>
            <a:r>
              <a:rPr lang="ru-RU" altLang="zh-CN" sz="1800" smtClean="0">
                <a:solidFill>
                  <a:schemeClr val="tx1"/>
                </a:solidFill>
                <a:latin typeface="Cambria" pitchFamily="18" charset="0"/>
                <a:ea typeface="宋体" charset="-122"/>
              </a:rPr>
              <a:t>Давангер и Эвенсен обнаружили, что лимб роговицы является источником СК</a:t>
            </a:r>
          </a:p>
          <a:p>
            <a:endParaRPr lang="en-US" altLang="zh-CN" sz="1800" smtClean="0">
              <a:solidFill>
                <a:schemeClr val="tx1"/>
              </a:solidFill>
              <a:latin typeface="Cambria" pitchFamily="18" charset="0"/>
              <a:ea typeface="宋体" charset="-122"/>
            </a:endParaRPr>
          </a:p>
          <a:p>
            <a:r>
              <a:rPr lang="en-US" altLang="zh-CN" sz="1800" smtClean="0">
                <a:solidFill>
                  <a:schemeClr val="tx1"/>
                </a:solidFill>
                <a:latin typeface="Cambria" pitchFamily="18" charset="0"/>
                <a:ea typeface="楷体_GB2312" pitchFamily="49" charset="-122"/>
              </a:rPr>
              <a:t>1983</a:t>
            </a:r>
            <a:r>
              <a:rPr lang="ru-RU" altLang="zh-CN" sz="1800" smtClean="0">
                <a:solidFill>
                  <a:schemeClr val="tx1"/>
                </a:solidFill>
                <a:latin typeface="Cambria" pitchFamily="18" charset="0"/>
                <a:ea typeface="楷体_GB2312" pitchFamily="49" charset="-122"/>
              </a:rPr>
              <a:t> </a:t>
            </a:r>
            <a:r>
              <a:rPr lang="en-US" altLang="zh-CN" sz="1800" smtClean="0">
                <a:solidFill>
                  <a:schemeClr val="tx1"/>
                </a:solidFill>
                <a:latin typeface="Cambria" pitchFamily="18" charset="0"/>
                <a:ea typeface="楷体_GB2312" pitchFamily="49" charset="-122"/>
              </a:rPr>
              <a:t>-</a:t>
            </a:r>
            <a:r>
              <a:rPr lang="ru-RU" altLang="zh-CN" sz="1800" smtClean="0">
                <a:solidFill>
                  <a:schemeClr val="tx1"/>
                </a:solidFill>
                <a:latin typeface="Cambria" pitchFamily="18" charset="0"/>
                <a:ea typeface="楷体_GB2312" pitchFamily="49" charset="-122"/>
              </a:rPr>
              <a:t> Шефилд с соавт. преложил  «теорию ниши»</a:t>
            </a:r>
          </a:p>
          <a:p>
            <a:endParaRPr lang="en-US" altLang="zh-CN" sz="1800" smtClean="0">
              <a:solidFill>
                <a:schemeClr val="tx1"/>
              </a:solidFill>
              <a:latin typeface="Cambria" pitchFamily="18" charset="0"/>
              <a:ea typeface="楷体_GB2312" pitchFamily="49" charset="-122"/>
            </a:endParaRPr>
          </a:p>
          <a:p>
            <a:r>
              <a:rPr lang="en-US" altLang="zh-CN" sz="1800" smtClean="0">
                <a:solidFill>
                  <a:schemeClr val="tx1"/>
                </a:solidFill>
                <a:latin typeface="Cambria" pitchFamily="18" charset="0"/>
                <a:ea typeface="楷体_GB2312" pitchFamily="49" charset="-122"/>
              </a:rPr>
              <a:t>1986</a:t>
            </a:r>
            <a:r>
              <a:rPr lang="ru-RU" altLang="zh-CN" sz="1800" smtClean="0">
                <a:solidFill>
                  <a:schemeClr val="tx1"/>
                </a:solidFill>
                <a:latin typeface="Cambria" pitchFamily="18" charset="0"/>
                <a:ea typeface="楷体_GB2312" pitchFamily="49" charset="-122"/>
              </a:rPr>
              <a:t> </a:t>
            </a:r>
            <a:r>
              <a:rPr lang="en-US" altLang="zh-CN" sz="1800" smtClean="0">
                <a:solidFill>
                  <a:schemeClr val="tx1"/>
                </a:solidFill>
                <a:latin typeface="Cambria" pitchFamily="18" charset="0"/>
                <a:ea typeface="楷体_GB2312" pitchFamily="49" charset="-122"/>
              </a:rPr>
              <a:t>– </a:t>
            </a:r>
            <a:r>
              <a:rPr lang="ru-RU" altLang="zh-CN" sz="1800" smtClean="0">
                <a:solidFill>
                  <a:schemeClr val="tx1"/>
                </a:solidFill>
                <a:latin typeface="Cambria" pitchFamily="18" charset="0"/>
                <a:ea typeface="楷体_GB2312" pitchFamily="49" charset="-122"/>
              </a:rPr>
              <a:t>Шермер и соавт. определили маркеры лимбальных СК</a:t>
            </a:r>
            <a:r>
              <a:rPr lang="en-US" altLang="zh-CN" sz="1800" smtClean="0">
                <a:solidFill>
                  <a:schemeClr val="tx1"/>
                </a:solidFill>
                <a:latin typeface="Cambria" pitchFamily="18" charset="0"/>
                <a:ea typeface="楷体_GB2312" pitchFamily="49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98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/>
          <a:lstStyle/>
          <a:p>
            <a:r>
              <a:rPr lang="ru-RU" b="1" smtClean="0"/>
              <a:t>Лимбальные стволовые клетки</a:t>
            </a:r>
            <a:endParaRPr lang="ru-RU" b="1"/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179512" y="1927274"/>
            <a:ext cx="3528392" cy="42380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altLang="zh-CN" sz="1600" smtClean="0">
                <a:solidFill>
                  <a:schemeClr val="tx1"/>
                </a:solidFill>
                <a:latin typeface="Cambria" pitchFamily="18" charset="0"/>
                <a:ea typeface="宋体" charset="-122"/>
              </a:rPr>
              <a:t>Характеристики лимбальн</a:t>
            </a:r>
            <a:r>
              <a:rPr lang="ru-RU" altLang="zh-CN" sz="1600" smtClean="0">
                <a:solidFill>
                  <a:schemeClr val="tx1"/>
                </a:solidFill>
                <a:latin typeface="Cambria" pitchFamily="18" charset="0"/>
                <a:ea typeface="宋体" charset="-122"/>
              </a:rPr>
              <a:t>ы</a:t>
            </a:r>
            <a:r>
              <a:rPr lang="uk-UA" altLang="zh-CN" sz="1600" smtClean="0">
                <a:solidFill>
                  <a:schemeClr val="tx1"/>
                </a:solidFill>
                <a:latin typeface="Cambria" pitchFamily="18" charset="0"/>
                <a:ea typeface="宋体" charset="-122"/>
              </a:rPr>
              <a:t>х СК</a:t>
            </a:r>
            <a:endParaRPr lang="en-US" altLang="zh-CN" sz="1600" smtClean="0">
              <a:solidFill>
                <a:schemeClr val="tx1"/>
              </a:solidFill>
              <a:latin typeface="Cambria" pitchFamily="18" charset="0"/>
              <a:ea typeface="宋体" charset="-122"/>
            </a:endParaRPr>
          </a:p>
          <a:p>
            <a:pPr lvl="1"/>
            <a:r>
              <a:rPr lang="ru-RU" altLang="zh-CN" smtClean="0">
                <a:solidFill>
                  <a:schemeClr val="tx1"/>
                </a:solidFill>
                <a:latin typeface="Cambria" pitchFamily="18" charset="0"/>
                <a:ea typeface="宋体" charset="-122"/>
              </a:rPr>
              <a:t>Недифференцированные клетки</a:t>
            </a:r>
          </a:p>
          <a:p>
            <a:pPr lvl="1"/>
            <a:r>
              <a:rPr lang="ru-RU" altLang="zh-CN" smtClean="0">
                <a:solidFill>
                  <a:schemeClr val="tx1"/>
                </a:solidFill>
                <a:latin typeface="Cambria" pitchFamily="18" charset="0"/>
                <a:ea typeface="宋体" charset="-122"/>
              </a:rPr>
              <a:t>Составляют </a:t>
            </a:r>
            <a:r>
              <a:rPr lang="en-US" altLang="zh-CN" smtClean="0">
                <a:solidFill>
                  <a:schemeClr val="tx1"/>
                </a:solidFill>
                <a:latin typeface="Cambria" pitchFamily="18" charset="0"/>
                <a:ea typeface="宋体" charset="-122"/>
              </a:rPr>
              <a:t>0.5%-10% </a:t>
            </a:r>
            <a:r>
              <a:rPr lang="ru-RU" altLang="zh-CN" smtClean="0">
                <a:solidFill>
                  <a:schemeClr val="tx1"/>
                </a:solidFill>
                <a:latin typeface="Cambria" pitchFamily="18" charset="0"/>
                <a:ea typeface="宋体" charset="-122"/>
              </a:rPr>
              <a:t>от общей популяции клеток</a:t>
            </a:r>
          </a:p>
          <a:p>
            <a:pPr lvl="1"/>
            <a:r>
              <a:rPr lang="ru-RU" altLang="zh-CN" smtClean="0">
                <a:solidFill>
                  <a:schemeClr val="tx1"/>
                </a:solidFill>
                <a:latin typeface="Cambria" pitchFamily="18" charset="0"/>
                <a:ea typeface="宋体" charset="-122"/>
              </a:rPr>
              <a:t>Длительно живущие </a:t>
            </a:r>
          </a:p>
          <a:p>
            <a:pPr lvl="1"/>
            <a:r>
              <a:rPr lang="ru-RU" altLang="zh-CN" smtClean="0">
                <a:solidFill>
                  <a:schemeClr val="tx1"/>
                </a:solidFill>
                <a:latin typeface="Cambria" pitchFamily="18" charset="0"/>
                <a:ea typeface="宋体" charset="-122"/>
              </a:rPr>
              <a:t>Способны к самоподдержанию</a:t>
            </a:r>
          </a:p>
          <a:p>
            <a:pPr lvl="1"/>
            <a:r>
              <a:rPr lang="ru-RU" altLang="zh-CN" smtClean="0">
                <a:solidFill>
                  <a:schemeClr val="tx1"/>
                </a:solidFill>
                <a:latin typeface="Cambria" pitchFamily="18" charset="0"/>
                <a:ea typeface="宋体" charset="-122"/>
              </a:rPr>
              <a:t>Способны к асимметричному делению и дифференцировке</a:t>
            </a:r>
            <a:endParaRPr lang="en-US" altLang="zh-CN" smtClean="0">
              <a:solidFill>
                <a:schemeClr val="tx1"/>
              </a:solidFill>
              <a:latin typeface="Cambria" pitchFamily="18" charset="0"/>
              <a:ea typeface="宋体" charset="-122"/>
            </a:endParaRPr>
          </a:p>
        </p:txBody>
      </p:sp>
      <p:pic>
        <p:nvPicPr>
          <p:cNvPr id="6" name="Picture 4" descr="http://www.eurostemcell.org/files/images/corneal_repair_17Aug.img_assist_custom-486x2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46040"/>
            <a:ext cx="5293563" cy="3159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18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ture.com/nm/journal/v7/n3/images/nm0301_294_F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045" y="188640"/>
            <a:ext cx="4878771" cy="6408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-468560" y="1052736"/>
            <a:ext cx="2664296" cy="42380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ru-RU" altLang="zh-CN" b="1" smtClean="0">
                <a:solidFill>
                  <a:schemeClr val="tx1"/>
                </a:solidFill>
                <a:latin typeface="Cambria" pitchFamily="18" charset="0"/>
                <a:ea typeface="宋体" charset="-122"/>
              </a:rPr>
              <a:t>Образование ВВ</a:t>
            </a:r>
            <a:endParaRPr lang="en-US" altLang="zh-CN" b="1" smtClean="0">
              <a:solidFill>
                <a:schemeClr val="tx1"/>
              </a:solidFill>
              <a:latin typeface="Cambria" pitchFamily="18" charset="0"/>
              <a:ea typeface="宋体" charset="-122"/>
            </a:endParaRPr>
          </a:p>
          <a:p>
            <a:pPr lvl="1"/>
            <a:r>
              <a:rPr lang="uk-UA" altLang="zh-CN" smtClean="0">
                <a:solidFill>
                  <a:schemeClr val="tx1"/>
                </a:solidFill>
                <a:latin typeface="Cambria" pitchFamily="18" charset="0"/>
                <a:ea typeface="宋体" charset="-122"/>
              </a:rPr>
              <a:t>В задней камере</a:t>
            </a:r>
            <a:endParaRPr lang="ru-RU" altLang="zh-CN" smtClean="0">
              <a:solidFill>
                <a:schemeClr val="tx1"/>
              </a:solidFill>
              <a:latin typeface="Cambria" pitchFamily="18" charset="0"/>
              <a:ea typeface="宋体" charset="-122"/>
            </a:endParaRPr>
          </a:p>
          <a:p>
            <a:pPr lvl="1"/>
            <a:r>
              <a:rPr lang="ru-RU" altLang="zh-CN" smtClean="0">
                <a:solidFill>
                  <a:schemeClr val="tx1"/>
                </a:solidFill>
                <a:latin typeface="Cambria" pitchFamily="18" charset="0"/>
                <a:ea typeface="宋体" charset="-122"/>
              </a:rPr>
              <a:t>Фильтрация</a:t>
            </a:r>
          </a:p>
          <a:p>
            <a:pPr lvl="1"/>
            <a:r>
              <a:rPr lang="uk-UA" altLang="zh-CN" smtClean="0">
                <a:solidFill>
                  <a:schemeClr val="tx1"/>
                </a:solidFill>
                <a:latin typeface="Cambria" pitchFamily="18" charset="0"/>
                <a:ea typeface="宋体" charset="-122"/>
              </a:rPr>
              <a:t>Цилиарн</a:t>
            </a:r>
            <a:r>
              <a:rPr lang="ru-RU" altLang="zh-CN" smtClean="0">
                <a:solidFill>
                  <a:schemeClr val="tx1"/>
                </a:solidFill>
                <a:latin typeface="Cambria" pitchFamily="18" charset="0"/>
                <a:ea typeface="宋体" charset="-122"/>
              </a:rPr>
              <a:t>ы</a:t>
            </a:r>
            <a:r>
              <a:rPr lang="uk-UA" altLang="zh-CN" smtClean="0">
                <a:solidFill>
                  <a:schemeClr val="tx1"/>
                </a:solidFill>
                <a:latin typeface="Cambria" pitchFamily="18" charset="0"/>
                <a:ea typeface="宋体" charset="-122"/>
              </a:rPr>
              <a:t>е отростки</a:t>
            </a:r>
          </a:p>
          <a:p>
            <a:pPr lvl="1"/>
            <a:r>
              <a:rPr lang="uk-UA" altLang="zh-CN" smtClean="0">
                <a:solidFill>
                  <a:schemeClr val="tx1"/>
                </a:solidFill>
                <a:latin typeface="Cambria" pitchFamily="18" charset="0"/>
                <a:ea typeface="宋体" charset="-122"/>
              </a:rPr>
              <a:t>Гемато-офтальмический барьер – контроль состава ВВ</a:t>
            </a:r>
            <a:endParaRPr lang="en-US" altLang="zh-CN" smtClean="0">
              <a:solidFill>
                <a:schemeClr val="tx1"/>
              </a:solidFill>
              <a:latin typeface="Cambria" pitchFamily="18" charset="0"/>
              <a:ea typeface="宋体" charset="-122"/>
            </a:endParaRPr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6588224" y="3367434"/>
            <a:ext cx="2664296" cy="30859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ru-RU" altLang="zh-CN" b="1" smtClean="0">
                <a:solidFill>
                  <a:schemeClr val="tx1"/>
                </a:solidFill>
                <a:latin typeface="Cambria" pitchFamily="18" charset="0"/>
                <a:ea typeface="宋体" charset="-122"/>
              </a:rPr>
              <a:t>Отток ВВ</a:t>
            </a:r>
            <a:endParaRPr lang="en-US" altLang="zh-CN" b="1" smtClean="0">
              <a:solidFill>
                <a:schemeClr val="tx1"/>
              </a:solidFill>
              <a:latin typeface="Cambria" pitchFamily="18" charset="0"/>
              <a:ea typeface="宋体" charset="-122"/>
            </a:endParaRPr>
          </a:p>
          <a:p>
            <a:pPr lvl="1"/>
            <a:r>
              <a:rPr lang="uk-UA" altLang="zh-CN" smtClean="0">
                <a:solidFill>
                  <a:schemeClr val="tx1"/>
                </a:solidFill>
                <a:latin typeface="Cambria" pitchFamily="18" charset="0"/>
                <a:ea typeface="宋体" charset="-122"/>
              </a:rPr>
              <a:t>В передней камере</a:t>
            </a:r>
            <a:endParaRPr lang="ru-RU" altLang="zh-CN" smtClean="0">
              <a:solidFill>
                <a:schemeClr val="tx1"/>
              </a:solidFill>
              <a:latin typeface="Cambria" pitchFamily="18" charset="0"/>
              <a:ea typeface="宋体" charset="-122"/>
            </a:endParaRPr>
          </a:p>
          <a:p>
            <a:pPr lvl="1"/>
            <a:r>
              <a:rPr lang="ru-RU" altLang="zh-CN" smtClean="0">
                <a:solidFill>
                  <a:schemeClr val="tx1"/>
                </a:solidFill>
                <a:latin typeface="Cambria" pitchFamily="18" charset="0"/>
                <a:ea typeface="宋体" charset="-122"/>
              </a:rPr>
              <a:t>Реабсорбция</a:t>
            </a:r>
          </a:p>
          <a:p>
            <a:pPr lvl="1"/>
            <a:r>
              <a:rPr lang="ru-RU" altLang="zh-CN" smtClean="0">
                <a:solidFill>
                  <a:schemeClr val="tx1"/>
                </a:solidFill>
                <a:latin typeface="Cambria" pitchFamily="18" charset="0"/>
                <a:ea typeface="宋体" charset="-122"/>
              </a:rPr>
              <a:t>Трабекулярная сеть</a:t>
            </a:r>
            <a:endParaRPr lang="uk-UA" altLang="zh-CN" smtClean="0">
              <a:solidFill>
                <a:schemeClr val="tx1"/>
              </a:solidFill>
              <a:latin typeface="Cambria" pitchFamily="18" charset="0"/>
              <a:ea typeface="宋体" charset="-122"/>
            </a:endParaRPr>
          </a:p>
          <a:p>
            <a:pPr lvl="1"/>
            <a:r>
              <a:rPr lang="uk-UA" altLang="zh-CN" smtClean="0">
                <a:solidFill>
                  <a:schemeClr val="tx1"/>
                </a:solidFill>
                <a:latin typeface="Cambria" pitchFamily="18" charset="0"/>
                <a:ea typeface="宋体" charset="-122"/>
              </a:rPr>
              <a:t>Трабекулярные клетки</a:t>
            </a:r>
          </a:p>
          <a:p>
            <a:pPr lvl="1"/>
            <a:r>
              <a:rPr lang="uk-UA" altLang="zh-CN" smtClean="0">
                <a:solidFill>
                  <a:schemeClr val="tx1"/>
                </a:solidFill>
                <a:latin typeface="Cambria" pitchFamily="18" charset="0"/>
                <a:ea typeface="宋体" charset="-122"/>
              </a:rPr>
              <a:t>Шлеммов канал</a:t>
            </a:r>
            <a:endParaRPr lang="en-US" altLang="zh-CN" smtClean="0">
              <a:solidFill>
                <a:schemeClr val="tx1"/>
              </a:solidFill>
              <a:latin typeface="Cambria" pitchFamily="18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63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332656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000" smtClean="0">
                <a:solidFill>
                  <a:schemeClr val="tx1"/>
                </a:solidFill>
              </a:rPr>
              <a:t>Циркуляция водянистой влаги</a:t>
            </a:r>
            <a:endParaRPr lang="ru-RU" sz="4000">
              <a:solidFill>
                <a:schemeClr val="tx1"/>
              </a:solidFill>
            </a:endParaRPr>
          </a:p>
        </p:txBody>
      </p:sp>
      <p:pic>
        <p:nvPicPr>
          <p:cNvPr id="5" name="Picture 4" descr="http://www.missionforvisionusa.org/anatomy/uploaded_images/publicAngleRecmicro-7135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676" y="1360894"/>
            <a:ext cx="6470692" cy="4444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94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368152"/>
          </a:xfrm>
        </p:spPr>
        <p:txBody>
          <a:bodyPr/>
          <a:lstStyle/>
          <a:p>
            <a:r>
              <a:rPr lang="ru-RU" b="1" smtClean="0"/>
              <a:t>Анализатор</a:t>
            </a:r>
            <a:endParaRPr lang="ru-RU" b="1"/>
          </a:p>
        </p:txBody>
      </p:sp>
      <p:pic>
        <p:nvPicPr>
          <p:cNvPr id="3" name="Picture 2" descr="http://www.autismangelspurse.com/images/clip_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6668186" cy="5301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7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354888" cy="1143000"/>
          </a:xfrm>
        </p:spPr>
        <p:txBody>
          <a:bodyPr/>
          <a:lstStyle/>
          <a:p>
            <a:r>
              <a:rPr lang="ru-RU" sz="4000" b="1" smtClean="0"/>
              <a:t>Фильтрация  водянистой  влаги</a:t>
            </a:r>
            <a:endParaRPr lang="ru-RU" sz="4000" b="1"/>
          </a:p>
        </p:txBody>
      </p:sp>
      <p:pic>
        <p:nvPicPr>
          <p:cNvPr id="4102" name="Picture 6" descr="http://faculty.une.edu/com/abell/histo/CiliaryProcess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70"/>
          <a:stretch/>
        </p:blipFill>
        <p:spPr bwMode="auto">
          <a:xfrm>
            <a:off x="225551" y="1844824"/>
            <a:ext cx="4295766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5598368"/>
            <a:ext cx="83548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smtClean="0"/>
              <a:t>Гемато-аквеозный барьер</a:t>
            </a:r>
            <a:endParaRPr lang="ru-RU" sz="4000" b="1"/>
          </a:p>
        </p:txBody>
      </p:sp>
      <p:sp>
        <p:nvSpPr>
          <p:cNvPr id="3" name="TextBox 2"/>
          <p:cNvSpPr txBox="1"/>
          <p:nvPr/>
        </p:nvSpPr>
        <p:spPr>
          <a:xfrm>
            <a:off x="5148064" y="1731580"/>
            <a:ext cx="3674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Водянистая влага</a:t>
            </a:r>
          </a:p>
          <a:p>
            <a:pPr marL="285750" indent="-285750">
              <a:buFontTx/>
              <a:buChar char="-"/>
            </a:pPr>
            <a:r>
              <a:rPr lang="ru-RU" smtClean="0"/>
              <a:t>Объем – 0,31</a:t>
            </a:r>
          </a:p>
          <a:p>
            <a:pPr marL="285750" indent="-285750">
              <a:buFontTx/>
              <a:buChar char="-"/>
            </a:pPr>
            <a:r>
              <a:rPr lang="ru-RU" smtClean="0"/>
              <a:t>Гиперосмотична</a:t>
            </a:r>
          </a:p>
          <a:p>
            <a:pPr marL="285750" indent="-285750">
              <a:buFontTx/>
              <a:buChar char="-"/>
            </a:pPr>
            <a:r>
              <a:rPr lang="ru-RU" smtClean="0"/>
              <a:t>Белки – 5-16 мг/100 мл  (1/100 плазменной)</a:t>
            </a:r>
          </a:p>
          <a:p>
            <a:pPr marL="285750" indent="-285750">
              <a:buFontTx/>
              <a:buChar char="-"/>
            </a:pPr>
            <a:r>
              <a:rPr lang="ru-RU" smtClean="0"/>
              <a:t>Глюкоза – 75% от концентрации в плазме крови</a:t>
            </a:r>
          </a:p>
          <a:p>
            <a:pPr marL="285750" indent="-285750">
              <a:buFontTx/>
              <a:buChar char="-"/>
            </a:pPr>
            <a:r>
              <a:rPr lang="en-US" smtClean="0">
                <a:sym typeface="Symbol" pitchFamily="18" charset="2"/>
              </a:rPr>
              <a:t>Cl</a:t>
            </a:r>
            <a:r>
              <a:rPr lang="ru-RU" smtClean="0">
                <a:sym typeface="Symbol" pitchFamily="18" charset="2"/>
              </a:rPr>
              <a:t> </a:t>
            </a:r>
            <a:r>
              <a:rPr lang="en-US" smtClean="0">
                <a:sym typeface="Symbol" pitchFamily="18" charset="2"/>
              </a:rPr>
              <a:t>&gt;</a:t>
            </a:r>
            <a:r>
              <a:rPr lang="ru-RU" smtClean="0">
                <a:sym typeface="Symbol" pitchFamily="18" charset="2"/>
              </a:rPr>
              <a:t>, а </a:t>
            </a:r>
            <a:r>
              <a:rPr lang="ru-RU">
                <a:sym typeface="Symbol" pitchFamily="18" charset="2"/>
              </a:rPr>
              <a:t>Фосфор  </a:t>
            </a:r>
            <a:r>
              <a:rPr lang="en-US" smtClean="0">
                <a:sym typeface="Symbol" pitchFamily="18" charset="2"/>
              </a:rPr>
              <a:t>&lt;</a:t>
            </a:r>
            <a:r>
              <a:rPr lang="ru-RU" smtClean="0">
                <a:sym typeface="Symbol" pitchFamily="18" charset="2"/>
              </a:rPr>
              <a:t>, </a:t>
            </a:r>
            <a:r>
              <a:rPr lang="en-US" smtClean="0">
                <a:sym typeface="Symbol" pitchFamily="18" charset="2"/>
              </a:rPr>
              <a:t> </a:t>
            </a:r>
            <a:r>
              <a:rPr lang="ru-RU" smtClean="0">
                <a:sym typeface="Symbol" pitchFamily="18" charset="2"/>
              </a:rPr>
              <a:t>чем в плазме. </a:t>
            </a:r>
            <a:endParaRPr lang="ru-RU" smtClean="0"/>
          </a:p>
          <a:p>
            <a:pPr marL="285750" indent="-285750">
              <a:buFontTx/>
              <a:buChar char="-"/>
            </a:pPr>
            <a:r>
              <a:rPr lang="ru-RU" smtClean="0"/>
              <a:t>Высокая концентрация аскорбиновой кислоты</a:t>
            </a:r>
          </a:p>
          <a:p>
            <a:pPr marL="285750" indent="-285750">
              <a:buFontTx/>
              <a:buChar char="-"/>
            </a:pPr>
            <a:r>
              <a:rPr lang="ru-RU" smtClean="0"/>
              <a:t>Много противовспалительных факторов (</a:t>
            </a:r>
            <a:r>
              <a:rPr lang="en-US" smtClean="0"/>
              <a:t>TGF</a:t>
            </a:r>
            <a:r>
              <a:rPr lang="ru-RU" smtClean="0"/>
              <a:t>β)</a:t>
            </a:r>
          </a:p>
          <a:p>
            <a:pPr marL="285750" indent="-285750">
              <a:buFontTx/>
              <a:buChar char="-"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23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32656"/>
            <a:ext cx="7924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smtClean="0"/>
              <a:t>Отток  водянистой влаги</a:t>
            </a:r>
            <a:endParaRPr lang="ru-RU" sz="4000" b="1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5958408"/>
            <a:ext cx="7924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smtClean="0"/>
              <a:t>Трабекулярная сеть</a:t>
            </a:r>
            <a:endParaRPr lang="ru-RU" sz="4000" b="1"/>
          </a:p>
        </p:txBody>
      </p:sp>
      <p:pic>
        <p:nvPicPr>
          <p:cNvPr id="6" name="Picture 1" descr="C:\Users\user\Desktop\F1_large.jpg"/>
          <p:cNvPicPr>
            <a:picLocks noChangeAspect="1" noChangeArrowheads="1"/>
          </p:cNvPicPr>
          <p:nvPr/>
        </p:nvPicPr>
        <p:blipFill>
          <a:blip r:embed="rId2"/>
          <a:srcRect l="833" t="900" r="69167" b="27905"/>
          <a:stretch>
            <a:fillRect/>
          </a:stretch>
        </p:blipFill>
        <p:spPr bwMode="auto">
          <a:xfrm>
            <a:off x="427206" y="1340768"/>
            <a:ext cx="2699792" cy="4499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 descr="C:\Users\user\Desktop\1-s2_0-S1063582308004079-gr2.jpg"/>
          <p:cNvPicPr>
            <a:picLocks noChangeAspect="1" noChangeArrowheads="1"/>
          </p:cNvPicPr>
          <p:nvPr/>
        </p:nvPicPr>
        <p:blipFill rotWithShape="1">
          <a:blip r:embed="rId3"/>
          <a:srcRect l="2814" r="428"/>
          <a:stretch/>
        </p:blipFill>
        <p:spPr bwMode="auto">
          <a:xfrm>
            <a:off x="3275856" y="1340767"/>
            <a:ext cx="5804958" cy="4499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540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79648" y="341784"/>
            <a:ext cx="7924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smtClean="0"/>
              <a:t>Хрусталик</a:t>
            </a:r>
            <a:endParaRPr lang="ru-RU" b="1"/>
          </a:p>
        </p:txBody>
      </p:sp>
      <p:pic>
        <p:nvPicPr>
          <p:cNvPr id="1028" name="Picture 4" descr="http://dic.academic.ru/pictures/wiki/files/67/Cataract_in_human_ey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47" y="1124744"/>
            <a:ext cx="4173401" cy="2880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048" y="3068960"/>
            <a:ext cx="4173401" cy="2860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88024" y="1153716"/>
            <a:ext cx="388843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smtClean="0"/>
              <a:t>Нарушение прозрачности - катаракта</a:t>
            </a:r>
            <a:endParaRPr lang="ru-RU" sz="2800" b="1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3568" y="4158208"/>
            <a:ext cx="3888432" cy="571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smtClean="0"/>
              <a:t>Части:</a:t>
            </a:r>
          </a:p>
          <a:p>
            <a:endParaRPr lang="ru-RU" sz="2800" b="1"/>
          </a:p>
        </p:txBody>
      </p:sp>
      <p:sp>
        <p:nvSpPr>
          <p:cNvPr id="2" name="TextBox 1"/>
          <p:cNvSpPr txBox="1"/>
          <p:nvPr/>
        </p:nvSpPr>
        <p:spPr>
          <a:xfrm>
            <a:off x="2051720" y="4194954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Капсула</a:t>
            </a:r>
          </a:p>
          <a:p>
            <a:r>
              <a:rPr lang="ru-RU" smtClean="0"/>
              <a:t>Экватор</a:t>
            </a:r>
          </a:p>
          <a:p>
            <a:r>
              <a:rPr lang="ru-RU" smtClean="0"/>
              <a:t>Передний эпителий</a:t>
            </a:r>
          </a:p>
          <a:p>
            <a:r>
              <a:rPr lang="ru-RU" smtClean="0"/>
              <a:t>Хрусталиковые волокна</a:t>
            </a:r>
          </a:p>
          <a:p>
            <a:r>
              <a:rPr lang="ru-RU" smtClean="0"/>
              <a:t>Ядро хрусталика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0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j.iop.org/images/1367-2630/13/8/085016/Full/nj377004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32" y="1521147"/>
            <a:ext cx="8361040" cy="3996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79648" y="341784"/>
            <a:ext cx="7924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smtClean="0"/>
              <a:t>Хрусталик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31881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frontiersin.org/files/Articles/47175/fphar-04-00043-r2/image_m/fphar-04-00043-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13" y="1052736"/>
            <a:ext cx="8424936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79648" y="341784"/>
            <a:ext cx="7924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smtClean="0"/>
              <a:t>Хрусталик</a:t>
            </a:r>
            <a:endParaRPr lang="ru-RU" b="1"/>
          </a:p>
        </p:txBody>
      </p:sp>
      <p:sp>
        <p:nvSpPr>
          <p:cNvPr id="6" name="TextBox 5"/>
          <p:cNvSpPr txBox="1"/>
          <p:nvPr/>
        </p:nvSpPr>
        <p:spPr>
          <a:xfrm>
            <a:off x="899592" y="4699010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Факторы, оределяющие прозрачность:</a:t>
            </a:r>
          </a:p>
          <a:p>
            <a:r>
              <a:rPr lang="ru-RU" smtClean="0"/>
              <a:t>Скорость пролиферации клеток и созревания ХВ </a:t>
            </a:r>
          </a:p>
          <a:p>
            <a:r>
              <a:rPr lang="ru-RU" smtClean="0"/>
              <a:t> </a:t>
            </a: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716016" y="4653136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Передний эпителий – аквапорин 1</a:t>
            </a:r>
          </a:p>
          <a:p>
            <a:r>
              <a:rPr lang="ru-RU" smtClean="0"/>
              <a:t>Хрусталиковые волокна – аквапорин 0, коннексины</a:t>
            </a:r>
          </a:p>
          <a:p>
            <a:r>
              <a:rPr lang="ru-RU"/>
              <a:t>К</a:t>
            </a:r>
            <a:r>
              <a:rPr lang="ru-RU" smtClean="0"/>
              <a:t>ристаллин</a:t>
            </a:r>
          </a:p>
          <a:p>
            <a:endParaRPr lang="ru-RU" smtClean="0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2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171400"/>
            <a:ext cx="7924800" cy="1143000"/>
          </a:xfrm>
        </p:spPr>
        <p:txBody>
          <a:bodyPr/>
          <a:lstStyle/>
          <a:p>
            <a:r>
              <a:rPr lang="ru-RU" b="1" smtClean="0"/>
              <a:t>Нарушение  прозрачности  хрусталика</a:t>
            </a:r>
            <a:endParaRPr lang="ru-RU" b="1"/>
          </a:p>
        </p:txBody>
      </p:sp>
      <p:pic>
        <p:nvPicPr>
          <p:cNvPr id="5122" name="Picture 2" descr="http://www.nature.com/nrm/journal/v14/n1/images/nrm3496-f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268759"/>
            <a:ext cx="7443906" cy="4993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26360"/>
            <a:ext cx="7924800" cy="1143000"/>
          </a:xfrm>
        </p:spPr>
        <p:txBody>
          <a:bodyPr/>
          <a:lstStyle/>
          <a:p>
            <a:r>
              <a:rPr lang="ru-RU" b="1" smtClean="0"/>
              <a:t>Аккомодационный аппарат</a:t>
            </a:r>
            <a:endParaRPr lang="ru-RU" b="1"/>
          </a:p>
        </p:txBody>
      </p:sp>
      <p:pic>
        <p:nvPicPr>
          <p:cNvPr id="5124" name="Picture 4" descr="http://intranet.tdmu.edu.ua/data/kafedra/internal/normal_phiz/classes_stud/en/nurse/Bacchaour%20of%20sciences%20in%20nurses/BSN/15%20%20physiology%20of%20eye.files/image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r="4574"/>
          <a:stretch/>
        </p:blipFill>
        <p:spPr bwMode="auto">
          <a:xfrm>
            <a:off x="4788024" y="423658"/>
            <a:ext cx="3311610" cy="5434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shi25707_12_3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" b="2412"/>
          <a:stretch/>
        </p:blipFill>
        <p:spPr bwMode="auto">
          <a:xfrm>
            <a:off x="683568" y="423658"/>
            <a:ext cx="3168353" cy="5417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1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lasses.midlandstech.edu/carterp/Courses/bio110/chap09/Slid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980728"/>
            <a:ext cx="8734425" cy="4276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-252536" y="5933256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schemeClr val="tx1"/>
                </a:solidFill>
              </a:rPr>
              <a:t>Фотосенсорный аппарат</a:t>
            </a:r>
          </a:p>
          <a:p>
            <a:r>
              <a:rPr lang="ru-RU" smtClean="0">
                <a:solidFill>
                  <a:schemeClr val="tx1"/>
                </a:solidFill>
              </a:rPr>
              <a:t> </a:t>
            </a: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900igr.net/datai/biologija/Zritelnyj-analizator/0010-011-Zritelnyj-analiza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488832" cy="4970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828600" y="6014133"/>
            <a:ext cx="8229600" cy="1087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schemeClr val="tx1"/>
                </a:solidFill>
              </a:rPr>
              <a:t>Нейроны сетчатки </a:t>
            </a: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mede.org/sait/content/Gistologiya_atlas_kuznetsov_gemonov_2013/img/101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2117" r="2033" b="2015"/>
          <a:stretch/>
        </p:blipFill>
        <p:spPr bwMode="auto">
          <a:xfrm>
            <a:off x="1297459" y="627783"/>
            <a:ext cx="6450227" cy="5177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34888" y="5942125"/>
            <a:ext cx="8229600" cy="1087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mtClean="0">
                <a:solidFill>
                  <a:schemeClr val="tx1"/>
                </a:solidFill>
              </a:rPr>
              <a:t>Слои сетчатки </a:t>
            </a: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6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-475456"/>
            <a:ext cx="8229600" cy="1600200"/>
          </a:xfrm>
        </p:spPr>
        <p:txBody>
          <a:bodyPr/>
          <a:lstStyle/>
          <a:p>
            <a:r>
              <a:rPr lang="ru-RU" b="1" smtClean="0"/>
              <a:t>Роль анализаторов</a:t>
            </a:r>
            <a:endParaRPr lang="ru-RU" b="1"/>
          </a:p>
        </p:txBody>
      </p:sp>
      <p:pic>
        <p:nvPicPr>
          <p:cNvPr id="6146" name="Picture 2" descr="http://www.proprofs.com/flashcards/upload/a7106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610475" cy="484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5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.quizlet.com/SVfpHWpXNQkCzR.4XG-7E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144670" cy="4529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34888" y="5942125"/>
            <a:ext cx="8229600" cy="1087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mtClean="0">
                <a:solidFill>
                  <a:schemeClr val="tx1"/>
                </a:solidFill>
              </a:rPr>
              <a:t>Механизмы цветовосприятия </a:t>
            </a: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1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o.quizlet.com/yNc0mNZJ5WLsOUr-oAjar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904" y="332656"/>
            <a:ext cx="4458399" cy="5295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34888" y="5942125"/>
            <a:ext cx="8229600" cy="1087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mtClean="0">
                <a:solidFill>
                  <a:schemeClr val="tx1"/>
                </a:solidFill>
              </a:rPr>
              <a:t>Механизмы цветовосприятия </a:t>
            </a: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5942125"/>
            <a:ext cx="8229600" cy="1087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4000" smtClean="0">
                <a:solidFill>
                  <a:schemeClr val="tx1"/>
                </a:solidFill>
              </a:rPr>
              <a:t>Цветное зрение: виды колбочек</a:t>
            </a:r>
            <a:endParaRPr lang="ru-RU" sz="4000">
              <a:solidFill>
                <a:schemeClr val="tx1"/>
              </a:solidFill>
            </a:endParaRPr>
          </a:p>
        </p:txBody>
      </p:sp>
      <p:pic>
        <p:nvPicPr>
          <p:cNvPr id="6148" name="Picture 4" descr="http://dp32016005.lolipop.jp/e/images/eye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0" t="-1087" b="7299"/>
          <a:stretch/>
        </p:blipFill>
        <p:spPr bwMode="auto">
          <a:xfrm>
            <a:off x="96673" y="980728"/>
            <a:ext cx="4331311" cy="4222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upload.wikimedia.org/wikipedia/commons/9/94/1416_Color_Sensitivit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/>
          <a:stretch/>
        </p:blipFill>
        <p:spPr bwMode="auto">
          <a:xfrm>
            <a:off x="4427984" y="1026926"/>
            <a:ext cx="4536504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95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5536" y="692696"/>
            <a:ext cx="8229600" cy="1087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4000" smtClean="0">
                <a:solidFill>
                  <a:schemeClr val="tx1"/>
                </a:solidFill>
              </a:rPr>
              <a:t>Слуховой анализатор</a:t>
            </a:r>
            <a:endParaRPr lang="ru-RU" sz="4000">
              <a:solidFill>
                <a:schemeClr val="tx1"/>
              </a:solidFill>
            </a:endParaRPr>
          </a:p>
        </p:txBody>
      </p:sp>
      <p:pic>
        <p:nvPicPr>
          <p:cNvPr id="13316" name="Picture 4" descr="http://www.infoniac.ru/upload/medialibrary/4f1/4f1985d62faae056117f8a617a6389b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t="23148" r="38204"/>
          <a:stretch/>
        </p:blipFill>
        <p:spPr bwMode="auto">
          <a:xfrm>
            <a:off x="3395832" y="1975447"/>
            <a:ext cx="2229008" cy="318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iclass.home-edu.ru/file.php/467/materialy_new/29_organy_03/image/sluh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://4.bp.blogspot.com/-BRqluF5GzNk/TdLAsaJJtsI/AAAAAAAAAAk/VHLD-jpNWgg/s1600/3262-1-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6997"/>
            <a:ext cx="7416824" cy="6198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67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243408"/>
            <a:ext cx="7924800" cy="1143000"/>
          </a:xfrm>
        </p:spPr>
        <p:txBody>
          <a:bodyPr/>
          <a:lstStyle/>
          <a:p>
            <a:r>
              <a:rPr lang="ru-RU" b="1" smtClean="0"/>
              <a:t>Орган слуха</a:t>
            </a:r>
            <a:endParaRPr lang="ru-RU" b="1"/>
          </a:p>
        </p:txBody>
      </p:sp>
      <p:pic>
        <p:nvPicPr>
          <p:cNvPr id="4" name="Picture 2" descr="http://classes.midlandstech.edu/carterp/Courses/bio110/chap09/Slide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416824" cy="5312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9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171400"/>
            <a:ext cx="7924800" cy="1143000"/>
          </a:xfrm>
        </p:spPr>
        <p:txBody>
          <a:bodyPr/>
          <a:lstStyle/>
          <a:p>
            <a:r>
              <a:rPr lang="ru-RU" b="1" smtClean="0"/>
              <a:t>Орган равновесия</a:t>
            </a:r>
            <a:endParaRPr lang="ru-RU" b="1"/>
          </a:p>
        </p:txBody>
      </p:sp>
      <p:pic>
        <p:nvPicPr>
          <p:cNvPr id="22530" name="Picture 2" descr="http://classes.midlandstech.edu/carterp/Courses/bio110/chap09/Slide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2" b="5269"/>
          <a:stretch/>
        </p:blipFill>
        <p:spPr bwMode="auto">
          <a:xfrm>
            <a:off x="107504" y="1268760"/>
            <a:ext cx="4419428" cy="4424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classes.midlandstech.edu/carterp/Courses/bio110/chap09/Slide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4"/>
          <a:stretch/>
        </p:blipFill>
        <p:spPr bwMode="auto">
          <a:xfrm>
            <a:off x="4716016" y="1268760"/>
            <a:ext cx="4104456" cy="4316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65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404664"/>
            <a:ext cx="7921129" cy="5054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6030416"/>
            <a:ext cx="7924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smtClean="0"/>
              <a:t>Механизмы механотрансдукции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39527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836712"/>
            <a:ext cx="7924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smtClean="0"/>
              <a:t>Соматосенсорная чувствительность</a:t>
            </a:r>
            <a:endParaRPr lang="ru-RU" b="1"/>
          </a:p>
        </p:txBody>
      </p:sp>
      <p:sp>
        <p:nvSpPr>
          <p:cNvPr id="3" name="AutoShape 2" descr="data:image/jpeg;base64,/9j/4AAQSkZJRgABAQAAAQABAAD/2wCEAAkGBwwNDQ0NDA0MDQwMDAwMDQ0NDQ8MDAwNFBEWFhQRFBQYHCggGBomHBQUITEiJSkrLi4uFx81ODYtNygtLisBCgoKDg0OFxAQGiwkHxwsLDcsLDcsKywyLC8sLCwsLDctMCwsLCwsLCwsLCwsLC0sLCwsLCwsLCwsLCwsKywsLP/AABEIALEBHAMBIgACEQEDEQH/xAAcAAEAAgIDAQAAAAAAAAAAAAAABgcBBQIDBAj/xAA7EAACAQMCAggEBQIEBwAAAAAAAQIDBBEFIQYSBxMxQVFhcYEUIjKRUmJyobFCwRcjM6IVNIKSk9HT/8QAGAEBAQEBAQAAAAAAAAAAAAAAAAECAwT/xAAnEQEAAgEDAwQBBQAAAAAAAAAAAQIDESExEkFRBBMyYUIicYHB4f/aAAwDAQACEQMRAD8ApEABQAAAAAAAAAAAAQAAUAAQAAUAAAABAABQAAAAADJgAAAAAAGcmACAACgAAAAAAAAAAAAAAAAAAAAAAAAAAAAAAAAAAACWXhbt9iW7Z3zsbiKzKhWivF0ppfwTU0dAD27dvXYxkoyDGTOPUAAzPK/B/ZgYAAAAAAAAAAAA50ac6klCnGU5yeIwgnKcn4JLdgcASzR+jjXrxx6uwrUoSf8AqXWLaMV4tT+Zr0TNhqnRLrdvFuMba6a3cLarJzS9Jxjn23MTescy1FLTxCBg9F7Y3FvLkuaNahP8FanKlL7SSPObZAAAAAAHfY2da5qwoW9KpWrVHywp04uc5vySLi4V6IrajRVfXJc1Wccq0p1XCnR/XOLzKXo8Lz7TNrRWN2qUm06QpY2+k8L6petK1sbqqpbqfVuFL/ySxH9y+7Kjw/p+9tbWdKUV/qKEZVUvDnlmX7nNcdWPO4qrHZeJwn1Ednqr6Se6B8OdC9aeZ6rX6mLj8tG1lGdXP5pyTivRJ58UbOfRFpUZcvXX7Xj1tL/5kkr8c2b7KscfqW54VxFCrL5Jpp9m5ytmtPEu9PT1rG8PBT6KNGj9Uryb/NXiv4ijs/wy0SPbSqv1uKu/2aN7Tv8AbdmJXTlun9jPXae7Xt447Q1tv0eaJDss4PP46lWp/MjqvOCNGT/5OivKPMv7kks05bt7Gs1u8p084e/ruTqt5XopHZ4bPQ9Mtd6VvSg/FRXN9+09Eo0Xl8sOXz3I1d6/GEcuSWPM0tzxfBdj2WX2jpmWZtEJjXt7RNynTpPxXJEj+r6jp9NyjGjbp+PVwz/BD9V4uq1U409l+LdMjtW5nN5lJt+p1rhmeXC+escJlLiC2i8KlBrPaqcV/Y4vV6U91Tiv+lEL6xnpp3sksG5w+GIzeUxpXMO1pZfpjHidyuorwIdDUJNrPod8buX4n7GJxS3GSJaYA9WnabdXc+rtLevcVNsxoU5VZLPe+VbL1PY8TygsHReh7XLnDrQo2VPK3uKilUa8VCnn7PBP9D6EdMo4lf3Fe8ku2EcWtB+0W5f7kc5yVhemVB29CpVnGnShOpUm8Rp04uc5PwUVuyUWPRtxDXScNNrwUsPNeVO3wvNTkn+x9K6NounafHksra3tk8KTpQUZz/VPtl7s90ryjF4c459TE5WopPh8+WPQjrVRrrqllbx726s6s16KMcP7knsega3UV8TqNecu/qaMKUfRczkXB8VT7eZY9TErinj6iTf7XpnwgukdEGgW2HUo1buaeea6rSa/7IcsX7oltnp1lZx5bW3t7eKXZRpQpL/ajsqXCw8MgHH/ABPcWVKcqVGpPC2lGMnFPxbXYjjbJrtDrXF3lItd4ysbCEqlxUS5U8U4vM5vwSIbq3S/b0qvVxt3LCTnKE1JRk1nl82uxlJ6nqda7qyrVpuc5NvyS8EePmZ0jBMx+qV92lZ2h9E6T0kadew6utGG+3V1YqSfszz6nwnwzf8AzSoU7Wf47Z/D9vbmMflf2Pn+M2t1seqGpV1hdbVwsbKo0T2bR8ZajNjn5VTviHopr0/n02t8THf/ACasoRq+0liL98Fe3tnWt6kqNxTnSqweJQqRcZL2fd5kn0Xj2+tW0310M9k2+bHqiS1OONH1GmoarZqUlmMZYblBflmt17Fi+WnyjUnHiyfCdJVaS7gXgK71ifWPNtp8G+tvJx+V4/opJ/XL9l3+D2NPh/QlWhd0NToSt6VWnWnZXsJ/PSjJOcOeGW3jOE4797OPE3SVd3LdO1k6NtFclOKXJywXYklsjpOWZ2pH+MVwRXWck6f3+yw7fUeH+GaUqVqk7ia/zK0n1tzVwv6pdy2+lJLyK24t6Qry+nJU5ypUt0km1Johte4nUk5Tk5Se7beWzqJGLXe86lvUREaY40++6V8KcPahq/XShWjRtbaPNXu7mco0Iflyk3KWN8fdrKz5tattPt31Vtc17urFvnuFFUbZ/ljB5lL9TkvQ9+v8R50rS9OtV1VvG2624jHZ17nnlGbl4/NFv3XkRPOfs3lliNfqGuuKxvvLtjXx4v3NvpNzW2nScsQfzLP0o0ltbVa0406NOpVqy+mnShKpUl6RW7LY6OujC/VT4nUn8JbuO9s8Sua67srspr1y+3ZdpMtY6ftcGaYtHVwkOi6Jezp9ZcPkS2Ue2TN1R0lxWajxFb48iS3dxRpQzJxiorZFZcZcaQjzU4zxHfPK935Hk6dHri2saztDcarr1KinTpNPlWG+4q/ijimTk405Zl3vwNDqnENes2oPkg+5Pd+5ppSbeXuz00w97PJl9RHFXdXu6lRtzm3nuzsdOTiD0RGjyTMyzkGAVGTABByTOSqM6wF1fSOk9FGgWvLKdGpdzjvzXVVyTfnCPLF+6JUrmzsqSp0oUaFKCxGnShGnCK8ktiteIukiNJSjTks92N2VprfGd5dNpTcIPwfzNHgiMmR65jHTldHEHSZaWiaUuaXdFbtlc6v0uX9Vv4eKpx7nN5f2RXM5uTzJtt9rbyzid6+nrHy3cpzz+MaJRW6Qdbm8/G1I+UYxS/dHkXF+p8zk7mTb7cxj/ZGiB19qniHP3b+UutekTVqaS62MkvxJ/wDslWi9KLnHF21GXul7MqcGZw0ns1Ge8d30Dp/HdpPGK8N+6UiR2Or21ftcWn44a+58tnvstZu6CxRr1IrGMZyl6ZONvTeJdq+pj8oXBx5wBT1Oo62mypU7mK+enJctOsv1JbS9f2Ki1rQL/T5cl9a1rdt4jKcc05v8s1mMvZm34c45v7Kt1kq1SrB/VFvL9izNI6T7W7jVjcwp8ijBNVFtPmffF5W2P3XYWJyY40mNYJrTLOtZ0lRR6dPs6lzWp0KSTqVpKEE9k5Mta70/hvV+sVKnTsq0Vzdfa8sIRz2OVP6WvHZPzIHrvD97otxRrc0ZwVRVLe5pc3JNxeUpJ7xljufnhs61zRbaOWLYLU3neGs1rRbuwquld0pU5p7N7xl6PvNeXt0jWCuNC6766lOjRryqduc4fMvBYeCiS4rzeN0z44pbbiQAHVwAABzi5Plisvd8qW7y8bItXgzol65wq6vVdGDxL4SjJddjwqz/AKP0rfzTK+4Ru6FvqVjXuUnRo3NKpPP0rleU35J4fsWPxJ0mcsnGk1PDaxF/Lj1OOS0xMRD04MdbRM2nhZNKnp+k0nTsrelQhjfqopSnhdspdsn5tkK4i6UYUOanSxKotsJ5wVxrXGGp1VKMpTp0p5UeaDjJx9yKtnOuKbb2db5q02rH8pJrPGuo3bfNVcIvO0e0j1avObzOUpPxbydYO9aRHEPJbJa3MmQAbYAAAAAAAAAABynNyeW234s4gEAAFAAAAAAAAAym12ZRgAemxvqtvONSjJxlGcJ+MW4vKyu/csm16RY6jZ3Ftq8aHJToPqmnLralfDUHFY2xltvP8lWgxakWh0x5ZpKe/wCIbei/8LnSbn8OrRz25XTjtF+uEl7ECAFaRXXTul8k3017AANsAAAAADlUqynvKUpPxk22cQCEzqAAoAAAAAAAAAAAAAAAAAAAAAAAAAAAAAAAAAAAAAAAAAAAAAAAAAAAAAAAAAAAAYAyAAAAAAAAAAAAAAAAAAAAAAAAAAAAAAAAAAAAAAAAAAAAAGDIAAAAAAAAAAAAAAAAAAAAAAAAAAAAAAAAAAAAAAAAAAAAAAAAAAAAAAAAAAAAAAAAAAAAAAAAAAAAAAAAAAAAAAAAAAAAAAAAAAAAAAAAAAAAAAAAAAAAAAAAAAAAAAAAAAAAAAAAAAAAAAAAAAAIAAKAAAAABgyAAACAACgAAAAAAAAACAACgAAAAAAAgAAoAAAAC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http://www.stihi.ru/pics/2013/01/10/61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5"/>
          <a:stretch/>
        </p:blipFill>
        <p:spPr bwMode="auto">
          <a:xfrm>
            <a:off x="1691680" y="1979712"/>
            <a:ext cx="5760640" cy="274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0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medicalcriteria.com/fig/dermato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251"/>
            <a:ext cx="5048250" cy="6715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03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1600200"/>
          </a:xfrm>
        </p:spPr>
        <p:txBody>
          <a:bodyPr/>
          <a:lstStyle/>
          <a:p>
            <a:r>
              <a:rPr lang="ru-RU" b="1" smtClean="0"/>
              <a:t>Роль анализаторов</a:t>
            </a:r>
            <a:endParaRPr lang="ru-RU" b="1"/>
          </a:p>
        </p:txBody>
      </p:sp>
      <p:pic>
        <p:nvPicPr>
          <p:cNvPr id="7170" name="Picture 2" descr="http://www.nature.com/neuro/journal/v15/n10/images/nn.3223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834585" cy="4952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0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classes.midlandstech.edu/carterp/Courses/bio110/chap09/Sli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54" y="692696"/>
            <a:ext cx="8100478" cy="5489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2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88640"/>
            <a:ext cx="8351837" cy="5530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95536" y="6030416"/>
            <a:ext cx="7924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smtClean="0"/>
              <a:t>Болевая чувствительность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19272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620688"/>
            <a:ext cx="7924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smtClean="0"/>
              <a:t>Вкусовой  анализатор</a:t>
            </a:r>
            <a:endParaRPr lang="ru-RU" b="1"/>
          </a:p>
        </p:txBody>
      </p:sp>
      <p:pic>
        <p:nvPicPr>
          <p:cNvPr id="18434" name="Picture 2" descr="https://c1.staticflickr.com/3/2443/3603256006_a0f44b2e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84175"/>
            <a:ext cx="4762500" cy="34290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3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584187" cy="6192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41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lasses.midlandstech.edu/carterp/Courses/bio110/chap09/Sli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3" y="692696"/>
            <a:ext cx="8829675" cy="4838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95536" y="6102424"/>
            <a:ext cx="7924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smtClean="0"/>
              <a:t>Вкусовые сосочки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319250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vertassets.blob.core.windows.net/image/107aa72a/107aa72a-fe88-11d3-8c2d-009027de0829/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178488" cy="4854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6102424"/>
            <a:ext cx="7924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smtClean="0"/>
              <a:t>Вкусовая  карта  языка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20020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aturalishistoria.files.wordpress.com/2013/04/tasteb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5" y="1196752"/>
            <a:ext cx="2881033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5536" y="6102424"/>
            <a:ext cx="7924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smtClean="0"/>
              <a:t>Механизмы  восприятия  Вкуса</a:t>
            </a:r>
            <a:endParaRPr lang="ru-RU" b="1"/>
          </a:p>
        </p:txBody>
      </p:sp>
      <p:pic>
        <p:nvPicPr>
          <p:cNvPr id="1026" name="Picture 2" descr="http://ars.els-cdn.com/content/image/1-s2.0-S0005273612002349-g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15726"/>
            <a:ext cx="5076056" cy="3945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5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lasses.midlandstech.edu/carterp/Courses/bio110/chap09/Slid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1269272"/>
            <a:ext cx="8604448" cy="4831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95536" y="404664"/>
            <a:ext cx="7924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smtClean="0"/>
              <a:t>Обонятельный эпителий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18650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1" y="1340768"/>
            <a:ext cx="8785225" cy="3940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23528" y="6102424"/>
            <a:ext cx="7924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smtClean="0"/>
              <a:t>Обнятельные нейроны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412815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o.quizlet.com/Hi2VtfLcSaaCCx4X8MM1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"/>
          <a:stretch/>
        </p:blipFill>
        <p:spPr>
          <a:xfrm>
            <a:off x="971600" y="404664"/>
            <a:ext cx="6977087" cy="5403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1502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happymozg.ru/upload/images/sen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597"/>
            <a:ext cx="8635993" cy="5760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9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o.quizlet.com/R5he.wQYCNhaTd11.ege4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983495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5536" y="6102424"/>
            <a:ext cx="7924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smtClean="0"/>
              <a:t>Механизмы восприятия запахов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11965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2862064"/>
            <a:ext cx="7924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smtClean="0"/>
              <a:t>БЛАГОДАРЮ ЗА ВНИМАНИЕ!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197567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del.edu/~kalina/art307/project3/images/sense-orga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8582106" cy="3924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100608"/>
            <a:ext cx="91440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chemeClr val="tx1"/>
                </a:solidFill>
              </a:rPr>
              <a:t>Какие сигналы вопринимают органы чувств?</a:t>
            </a:r>
            <a:endParaRPr lang="ru-RU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3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del.edu/~kalina/art307/project3/images/Sensory_organ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5"/>
          <a:stretch/>
        </p:blipFill>
        <p:spPr bwMode="auto">
          <a:xfrm>
            <a:off x="1172093" y="1268760"/>
            <a:ext cx="6799814" cy="3493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38864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chemeClr val="tx1"/>
                </a:solidFill>
              </a:rPr>
              <a:t>Классификация</a:t>
            </a:r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4861609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smtClean="0"/>
              <a:t>І тип – нейросенсорные клетки</a:t>
            </a:r>
          </a:p>
          <a:p>
            <a:r>
              <a:rPr lang="uk-UA" sz="2000" smtClean="0"/>
              <a:t>ІІ тип – сенсоэпителиальные клетки</a:t>
            </a:r>
          </a:p>
          <a:p>
            <a:r>
              <a:rPr lang="uk-UA" sz="2000" smtClean="0"/>
              <a:t>ІІІ  тип – дендриты чувствительных нейронов (спинальные ганглии)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35359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243408"/>
            <a:ext cx="7924800" cy="1143000"/>
          </a:xfrm>
        </p:spPr>
        <p:txBody>
          <a:bodyPr/>
          <a:lstStyle/>
          <a:p>
            <a:r>
              <a:rPr lang="ru-RU" b="1" smtClean="0"/>
              <a:t>Орган зрения</a:t>
            </a:r>
            <a:endParaRPr lang="ru-RU" b="1"/>
          </a:p>
        </p:txBody>
      </p:sp>
      <p:sp>
        <p:nvSpPr>
          <p:cNvPr id="4" name="TextBox 3"/>
          <p:cNvSpPr txBox="1"/>
          <p:nvPr/>
        </p:nvSpPr>
        <p:spPr>
          <a:xfrm>
            <a:off x="1331640" y="1124744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КЛИНИЧЕСКИЕ ПРОБЛЕМЫ:</a:t>
            </a:r>
          </a:p>
          <a:p>
            <a:r>
              <a:rPr lang="ru-RU" b="1" smtClean="0"/>
              <a:t>    Кератопатии – помутнение роговицы</a:t>
            </a:r>
          </a:p>
          <a:p>
            <a:r>
              <a:rPr lang="ru-RU" b="1" smtClean="0"/>
              <a:t>    Глаукома</a:t>
            </a:r>
          </a:p>
          <a:p>
            <a:r>
              <a:rPr lang="ru-RU" b="1" smtClean="0"/>
              <a:t>    Катаракта</a:t>
            </a:r>
            <a:endParaRPr lang="ru-RU" b="1"/>
          </a:p>
        </p:txBody>
      </p:sp>
      <p:pic>
        <p:nvPicPr>
          <p:cNvPr id="24578" name="Picture 2" descr="https://encrypted-tbn3.gstatic.com/images?q=tbn:ANd9GcSC90k94hSZPhHMY6NgVXiaW_rusXrYMpYvNwH8pQ2855hAre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25073"/>
            <a:ext cx="2855590" cy="209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97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316632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schemeClr val="tx1"/>
                </a:solidFill>
              </a:rPr>
              <a:t>Общий план строения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4725144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Оболочки:</a:t>
            </a:r>
          </a:p>
          <a:p>
            <a:r>
              <a:rPr lang="ru-RU" b="1" smtClean="0"/>
              <a:t>Фиброзная (склера, роговица) - ПлСТ</a:t>
            </a:r>
          </a:p>
          <a:p>
            <a:r>
              <a:rPr lang="ru-RU" b="1" smtClean="0"/>
              <a:t>Сосудистая (радужка, цилиарное тело, хороидеа) – ПигмТк, сосуды, ГМц</a:t>
            </a:r>
          </a:p>
          <a:p>
            <a:r>
              <a:rPr lang="ru-RU" b="1" smtClean="0"/>
              <a:t>Внутренняя (сетчатая, двуслойный эпителий) – НТк + ПигмЭп</a:t>
            </a:r>
            <a:endParaRPr lang="ru-RU" b="1"/>
          </a:p>
        </p:txBody>
      </p:sp>
      <p:pic>
        <p:nvPicPr>
          <p:cNvPr id="5" name="Picture 2" descr="http://classes.midlandstech.edu/carterp/Courses/bio110/chap09/Slid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56290"/>
            <a:ext cx="7272808" cy="3468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0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1798</TotalTime>
  <Words>441</Words>
  <Application>Microsoft Office PowerPoint</Application>
  <PresentationFormat>Экран (4:3)</PresentationFormat>
  <Paragraphs>135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Горизонт</vt:lpstr>
      <vt:lpstr>О Р Г А Н Ы ЧУВСТВ</vt:lpstr>
      <vt:lpstr>Анализатор</vt:lpstr>
      <vt:lpstr>Роль анализаторов</vt:lpstr>
      <vt:lpstr>Роль анализаторов</vt:lpstr>
      <vt:lpstr>Презентация PowerPoint</vt:lpstr>
      <vt:lpstr>Презентация PowerPoint</vt:lpstr>
      <vt:lpstr>Презентация PowerPoint</vt:lpstr>
      <vt:lpstr>Орган зрения</vt:lpstr>
      <vt:lpstr>Презентация PowerPoint</vt:lpstr>
      <vt:lpstr>Презентация PowerPoint</vt:lpstr>
      <vt:lpstr>Диоптрический аппарат</vt:lpstr>
      <vt:lpstr>Презентация PowerPoint</vt:lpstr>
      <vt:lpstr>Роговица</vt:lpstr>
      <vt:lpstr>Почему роговица прозрачна?</vt:lpstr>
      <vt:lpstr>Трофика роговицы</vt:lpstr>
      <vt:lpstr>Регенерация роговицы</vt:lpstr>
      <vt:lpstr>Лимбальные стволовые клетки</vt:lpstr>
      <vt:lpstr>Презентация PowerPoint</vt:lpstr>
      <vt:lpstr>Презентация PowerPoint</vt:lpstr>
      <vt:lpstr>Фильтрация  водянистой  влаги</vt:lpstr>
      <vt:lpstr>Презентация PowerPoint</vt:lpstr>
      <vt:lpstr>Презентация PowerPoint</vt:lpstr>
      <vt:lpstr>Презентация PowerPoint</vt:lpstr>
      <vt:lpstr>Презентация PowerPoint</vt:lpstr>
      <vt:lpstr>Нарушение  прозрачности  хрусталика</vt:lpstr>
      <vt:lpstr>Аккомодационный аппарат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 слуха</vt:lpstr>
      <vt:lpstr>Орган равновесия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 Г А Н Ы ЧУВСТВ</dc:title>
  <dc:creator>oksana</dc:creator>
  <cp:lastModifiedBy>oksana</cp:lastModifiedBy>
  <cp:revision>47</cp:revision>
  <dcterms:created xsi:type="dcterms:W3CDTF">2014-12-15T21:11:51Z</dcterms:created>
  <dcterms:modified xsi:type="dcterms:W3CDTF">2014-12-23T05:59:11Z</dcterms:modified>
</cp:coreProperties>
</file>