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87" r:id="rId3"/>
    <p:sldId id="288" r:id="rId4"/>
    <p:sldId id="289" r:id="rId5"/>
    <p:sldId id="286" r:id="rId6"/>
    <p:sldId id="257" r:id="rId7"/>
    <p:sldId id="278" r:id="rId8"/>
    <p:sldId id="279" r:id="rId9"/>
    <p:sldId id="285" r:id="rId10"/>
    <p:sldId id="280" r:id="rId11"/>
    <p:sldId id="281" r:id="rId12"/>
    <p:sldId id="282" r:id="rId13"/>
    <p:sldId id="283" r:id="rId14"/>
    <p:sldId id="268" r:id="rId15"/>
    <p:sldId id="269" r:id="rId16"/>
    <p:sldId id="261" r:id="rId17"/>
    <p:sldId id="264" r:id="rId18"/>
    <p:sldId id="272" r:id="rId19"/>
    <p:sldId id="273" r:id="rId20"/>
    <p:sldId id="274" r:id="rId21"/>
    <p:sldId id="271" r:id="rId22"/>
    <p:sldId id="276" r:id="rId23"/>
    <p:sldId id="284" r:id="rId24"/>
    <p:sldId id="277" r:id="rId25"/>
    <p:sldId id="291" r:id="rId26"/>
    <p:sldId id="290" r:id="rId27"/>
    <p:sldId id="292" r:id="rId28"/>
    <p:sldId id="293" r:id="rId29"/>
    <p:sldId id="267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AC3AC1E-6DED-4528-833D-BAF3124981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69D4E-7990-47B5-A655-CB529C8913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CC134-AB09-4AA5-AA05-0E9F894F47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2DC9A-6439-402E-AADB-61B53BE5A4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DE517-DDFC-443C-998C-8B94B5FDA4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55FE5-42D0-4D56-B60E-9464A526E0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0FBB1FE4-0402-4BB6-A47C-DCBD3C1D36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2FF7D96D-8713-4D00-AD56-3CF25296BE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4CFCE-10AC-4AE4-A53B-01C2C35227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4A48F-61C3-4D5B-A524-584C684E6F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DF056-F53E-455F-A8F1-F1CBDBE8BE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D071F0-49A8-448D-9973-33C2BD2E2D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t0.gstatic.com/images?q=tbn:ANd9GcTuGr08VrHtquvJIOZuZzgybWHLNwe2RxHNmTFgiyoGceccPUJzsg" TargetMode="Externa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476250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ru-RU" smtClean="0"/>
              <a:t>ТКАНИ. </a:t>
            </a:r>
            <a:br>
              <a:rPr lang="ru-RU" smtClean="0"/>
            </a:br>
            <a:r>
              <a:rPr lang="ru-RU" smtClean="0"/>
              <a:t>ЭПИТЕЛИАЛЬНЫЕ ТКАНИ</a:t>
            </a:r>
          </a:p>
        </p:txBody>
      </p:sp>
      <p:pic>
        <p:nvPicPr>
          <p:cNvPr id="2052" name="Picture 4" descr="blood1"/>
          <p:cNvPicPr>
            <a:picLocks noChangeAspect="1" noChangeArrowheads="1"/>
          </p:cNvPicPr>
          <p:nvPr/>
        </p:nvPicPr>
        <p:blipFill>
          <a:blip r:embed="rId2"/>
          <a:srcRect l="6029" r="17799"/>
          <a:stretch>
            <a:fillRect/>
          </a:stretch>
        </p:blipFill>
        <p:spPr bwMode="auto">
          <a:xfrm>
            <a:off x="4786314" y="2285992"/>
            <a:ext cx="1535113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adipose1"/>
          <p:cNvPicPr>
            <a:picLocks noChangeAspect="1" noChangeArrowheads="1"/>
          </p:cNvPicPr>
          <p:nvPr/>
        </p:nvPicPr>
        <p:blipFill>
          <a:blip r:embed="rId3"/>
          <a:srcRect t="23994" r="38074"/>
          <a:stretch>
            <a:fillRect/>
          </a:stretch>
        </p:blipFill>
        <p:spPr bwMode="auto">
          <a:xfrm>
            <a:off x="6500826" y="2273696"/>
            <a:ext cx="1643074" cy="154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SkMHE401"/>
          <p:cNvPicPr>
            <a:picLocks noChangeAspect="1" noChangeArrowheads="1"/>
          </p:cNvPicPr>
          <p:nvPr/>
        </p:nvPicPr>
        <p:blipFill>
          <a:blip r:embed="rId4"/>
          <a:srcRect l="15747" r="19508" b="45299"/>
          <a:stretch>
            <a:fillRect/>
          </a:stretch>
        </p:blipFill>
        <p:spPr bwMode="auto">
          <a:xfrm>
            <a:off x="4786314" y="4000504"/>
            <a:ext cx="160090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54ganglia"/>
          <p:cNvPicPr>
            <a:picLocks noChangeAspect="1" noChangeArrowheads="1"/>
          </p:cNvPicPr>
          <p:nvPr/>
        </p:nvPicPr>
        <p:blipFill>
          <a:blip r:embed="rId5" cstate="print"/>
          <a:srcRect l="6065" r="11942"/>
          <a:stretch>
            <a:fillRect/>
          </a:stretch>
        </p:blipFill>
        <p:spPr bwMode="auto">
          <a:xfrm>
            <a:off x="6529414" y="3929066"/>
            <a:ext cx="1685924" cy="13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8" descr="1_11Б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71750"/>
            <a:ext cx="221456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48680"/>
            <a:ext cx="7686675" cy="725487"/>
          </a:xfrm>
        </p:spPr>
        <p:txBody>
          <a:bodyPr>
            <a:normAutofit/>
          </a:bodyPr>
          <a:lstStyle/>
          <a:p>
            <a:pPr eaLnBrk="1" hangingPunct="1"/>
            <a:r>
              <a:rPr lang="ru-RU" smtClean="0"/>
              <a:t>РЕГЕНЕРАЦИЯ ТКАНЕЙ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42875" y="1700808"/>
            <a:ext cx="4357688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342900" algn="l"/>
              </a:tabLst>
              <a:defRPr/>
            </a:pPr>
            <a:r>
              <a:rPr lang="ru-RU" sz="1600" b="1" dirty="0">
                <a:solidFill>
                  <a:srgbClr val="FF0000"/>
                </a:solidFill>
              </a:rPr>
              <a:t>Классификация по </a:t>
            </a:r>
            <a:r>
              <a:rPr lang="ru-RU" sz="1600" b="1" dirty="0" err="1">
                <a:solidFill>
                  <a:srgbClr val="FF0000"/>
                </a:solidFill>
              </a:rPr>
              <a:t>Леблону</a:t>
            </a:r>
            <a:r>
              <a:rPr lang="ru-RU" sz="1600" b="1" dirty="0"/>
              <a:t>:</a:t>
            </a:r>
            <a:endParaRPr lang="ru-RU" sz="1600" dirty="0"/>
          </a:p>
          <a:p>
            <a:pPr lvl="1" algn="just">
              <a:tabLst>
                <a:tab pos="342900" algn="l"/>
              </a:tabLst>
              <a:defRPr/>
            </a:pPr>
            <a:r>
              <a:rPr lang="ru-RU" sz="1600" b="1" i="1" dirty="0"/>
              <a:t>Обновляющиеся </a:t>
            </a:r>
            <a:r>
              <a:rPr lang="ru-RU" sz="1600" i="1" dirty="0"/>
              <a:t>–</a:t>
            </a:r>
            <a:r>
              <a:rPr lang="ru-RU" sz="1600" dirty="0"/>
              <a:t> полный </a:t>
            </a:r>
            <a:r>
              <a:rPr lang="ru-RU" sz="1600" dirty="0" err="1"/>
              <a:t>дифферон</a:t>
            </a:r>
            <a:r>
              <a:rPr lang="ru-RU" sz="1600" dirty="0"/>
              <a:t>. Высоко </a:t>
            </a:r>
            <a:r>
              <a:rPr lang="ru-RU" sz="1600" dirty="0" err="1"/>
              <a:t>дифферен-цированные</a:t>
            </a:r>
            <a:r>
              <a:rPr lang="ru-RU" sz="1600" dirty="0"/>
              <a:t> клетки имеют короткий жизненный цикл. </a:t>
            </a:r>
          </a:p>
          <a:p>
            <a:pPr lvl="1" algn="just">
              <a:tabLst>
                <a:tab pos="342900" algn="l"/>
              </a:tabLst>
              <a:defRPr/>
            </a:pPr>
            <a:r>
              <a:rPr lang="ru-RU" sz="1600" i="1" dirty="0"/>
              <a:t>Примеры</a:t>
            </a:r>
            <a:r>
              <a:rPr lang="ru-RU" sz="1600" dirty="0"/>
              <a:t> – покровные эпителии, кровь, соединительные ткани.</a:t>
            </a:r>
          </a:p>
          <a:p>
            <a:pPr lvl="1" algn="just">
              <a:tabLst>
                <a:tab pos="342900" algn="l"/>
              </a:tabLst>
              <a:defRPr/>
            </a:pPr>
            <a:r>
              <a:rPr lang="ru-RU" sz="1600" b="1" i="1" dirty="0"/>
              <a:t>Растущие</a:t>
            </a:r>
            <a:r>
              <a:rPr lang="ru-RU" sz="1600" dirty="0"/>
              <a:t> – нет </a:t>
            </a:r>
            <a:r>
              <a:rPr lang="ru-RU" sz="1600" dirty="0" err="1"/>
              <a:t>СК</a:t>
            </a:r>
            <a:r>
              <a:rPr lang="ru-RU" sz="1600" dirty="0"/>
              <a:t>, зрелые клетки могут возвращаться в клеточный цикл (выходят из </a:t>
            </a:r>
            <a:r>
              <a:rPr lang="ru-RU" sz="1600" dirty="0" err="1"/>
              <a:t>Go</a:t>
            </a:r>
            <a:r>
              <a:rPr lang="ru-RU" sz="1600" dirty="0"/>
              <a:t> фазы в </a:t>
            </a:r>
            <a:r>
              <a:rPr lang="ru-RU" sz="1600" dirty="0" err="1"/>
              <a:t>G1-период</a:t>
            </a:r>
            <a:r>
              <a:rPr lang="ru-RU" sz="1600" dirty="0"/>
              <a:t>). </a:t>
            </a:r>
          </a:p>
          <a:p>
            <a:pPr lvl="1" algn="just">
              <a:tabLst>
                <a:tab pos="342900" algn="l"/>
              </a:tabLst>
              <a:defRPr/>
            </a:pPr>
            <a:r>
              <a:rPr lang="ru-RU" sz="1600" dirty="0"/>
              <a:t>Высоко дифференцированные клетки имеют длинный жизненный цикл – например, </a:t>
            </a:r>
            <a:r>
              <a:rPr lang="ru-RU" sz="1600" dirty="0" err="1"/>
              <a:t>гепатоциты</a:t>
            </a:r>
            <a:r>
              <a:rPr lang="ru-RU" sz="1600" dirty="0"/>
              <a:t> – до 400 дней.</a:t>
            </a:r>
          </a:p>
          <a:p>
            <a:pPr lvl="1" algn="just">
              <a:tabLst>
                <a:tab pos="342900" algn="l"/>
              </a:tabLst>
              <a:defRPr/>
            </a:pPr>
            <a:r>
              <a:rPr lang="ru-RU" sz="1600" b="1" i="1" dirty="0"/>
              <a:t>Стабильные</a:t>
            </a:r>
            <a:r>
              <a:rPr lang="ru-RU" sz="1600" i="1" dirty="0"/>
              <a:t> </a:t>
            </a:r>
            <a:r>
              <a:rPr lang="ru-RU" sz="1600" dirty="0"/>
              <a:t>– способность к делению ничтожно мала, зрелые  клетки (желудочки сердца - инфаркт миокарда, нервная ткань) обладают длительным жизненным циклом – десятки лет. </a:t>
            </a:r>
          </a:p>
        </p:txBody>
      </p:sp>
      <p:pic>
        <p:nvPicPr>
          <p:cNvPr id="6149" name="Рисунок 5" descr="1.5.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484784"/>
            <a:ext cx="26130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7" descr="1.5.4часть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214813"/>
            <a:ext cx="24130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978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6" descr="Умения_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2344738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3" y="273968"/>
            <a:ext cx="8229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ru-RU" smtClean="0"/>
              <a:t>Эпителиальные ткани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2007666"/>
            <a:ext cx="5352256" cy="23574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1800" dirty="0" smtClean="0">
                <a:latin typeface="Times New Roman" pitchFamily="18" charset="0"/>
              </a:rPr>
              <a:t>Состоят только из клеток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dirty="0" smtClean="0">
                <a:latin typeface="Times New Roman" pitchFamily="18" charset="0"/>
              </a:rPr>
              <a:t>Клетки формируют пласт (слой)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dirty="0" smtClean="0">
                <a:latin typeface="Times New Roman" pitchFamily="18" charset="0"/>
              </a:rPr>
              <a:t>На базальной мембране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dirty="0" smtClean="0">
                <a:latin typeface="Times New Roman" pitchFamily="18" charset="0"/>
              </a:rPr>
              <a:t>На границе с внешней средой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dirty="0" smtClean="0">
                <a:latin typeface="Times New Roman" pitchFamily="18" charset="0"/>
              </a:rPr>
              <a:t>Нет сосудов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dirty="0" smtClean="0">
                <a:latin typeface="Times New Roman" pitchFamily="18" charset="0"/>
              </a:rPr>
              <a:t>Много нервных окончаний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dirty="0" smtClean="0">
                <a:latin typeface="Times New Roman" pitchFamily="18" charset="0"/>
              </a:rPr>
              <a:t>Развит </a:t>
            </a:r>
            <a:r>
              <a:rPr lang="ru-RU" sz="1800" dirty="0" err="1" smtClean="0">
                <a:latin typeface="Times New Roman" pitchFamily="18" charset="0"/>
              </a:rPr>
              <a:t>цитоскелет</a:t>
            </a:r>
            <a:r>
              <a:rPr lang="ru-RU" sz="1800" dirty="0" smtClean="0">
                <a:latin typeface="Times New Roman" pitchFamily="18" charset="0"/>
              </a:rPr>
              <a:t> – промежуточные </a:t>
            </a:r>
            <a:r>
              <a:rPr lang="ru-RU" sz="1800" dirty="0" err="1" smtClean="0">
                <a:latin typeface="Times New Roman" pitchFamily="18" charset="0"/>
              </a:rPr>
              <a:t>филаменты</a:t>
            </a:r>
            <a:r>
              <a:rPr lang="ru-RU" sz="1800" dirty="0" smtClean="0">
                <a:latin typeface="Times New Roman" pitchFamily="18" charset="0"/>
              </a:rPr>
              <a:t> специфичны - </a:t>
            </a:r>
            <a:r>
              <a:rPr lang="ru-RU" sz="1800" dirty="0" err="1" smtClean="0">
                <a:latin typeface="Times New Roman" pitchFamily="18" charset="0"/>
              </a:rPr>
              <a:t>цитокератины</a:t>
            </a:r>
            <a:r>
              <a:rPr lang="ru-RU" sz="1800" dirty="0" smtClean="0">
                <a:latin typeface="Times New Roman" pitchFamily="18" charset="0"/>
              </a:rPr>
              <a:t> – маркеры эпителиев</a:t>
            </a:r>
          </a:p>
        </p:txBody>
      </p:sp>
      <p:pic>
        <p:nvPicPr>
          <p:cNvPr id="7173" name="Рисунок 7" descr="1.5.9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00563"/>
            <a:ext cx="3141663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8" descr="1.5.9Б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500563"/>
            <a:ext cx="313213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7188" y="1449858"/>
            <a:ext cx="46434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характеристика</a:t>
            </a:r>
          </a:p>
        </p:txBody>
      </p:sp>
    </p:spTree>
    <p:extLst>
      <p:ext uri="{BB962C8B-B14F-4D97-AF65-F5344CB8AC3E}">
        <p14:creationId xmlns:p14="http://schemas.microsoft.com/office/powerpoint/2010/main" val="1421531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81013" y="361950"/>
            <a:ext cx="8229600" cy="1000125"/>
          </a:xfrm>
        </p:spPr>
        <p:txBody>
          <a:bodyPr/>
          <a:lstStyle/>
          <a:p>
            <a:pPr eaLnBrk="1" hangingPunct="1"/>
            <a:r>
              <a:rPr lang="ru-RU" sz="2400" smtClean="0"/>
              <a:t>ФУНКЦИОНАЛЬНАЯ КЛАССИФИКАЦИЯ ЭПИТЕЛИЕВ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88" y="1530176"/>
            <a:ext cx="2428875" cy="5078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Функциональные типы:</a:t>
            </a:r>
          </a:p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Покровные</a:t>
            </a: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Железистые</a:t>
            </a: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Сенсорный тип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4027" y="1530176"/>
            <a:ext cx="3286125" cy="5140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Ведущая функция</a:t>
            </a:r>
          </a:p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Защита, барьер, обмен (транспорт)</a:t>
            </a: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Продукция секрета наружу (экзокринные) или в кровь (эндокринные железы)</a:t>
            </a: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Обеспечивают восприятие и трансформацию сигналов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58738"/>
            <a:ext cx="3714750" cy="535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Ключевые признаки</a:t>
            </a:r>
          </a:p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Расположены на границе с внешней средой, формируют пласт</a:t>
            </a:r>
          </a:p>
          <a:p>
            <a:pPr marL="342900" indent="-342900">
              <a:buFontTx/>
              <a:buAutoNum type="arabicPeriod"/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Расположены внутри, формируют концевые отделы, фолликулы, тяжи и пр.</a:t>
            </a:r>
          </a:p>
          <a:p>
            <a:pPr marL="342900" indent="-342900">
              <a:buFontTx/>
              <a:buAutoNum type="arabicPeriod"/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В органах чувств (орган слуха и равновесия, вкусовые луковицы). Клетки имеют специализированные структуры </a:t>
            </a:r>
          </a:p>
        </p:txBody>
      </p:sp>
      <p:pic>
        <p:nvPicPr>
          <p:cNvPr id="8198" name="Рисунок 10" descr="СоПСО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7"/>
          <a:stretch>
            <a:fillRect/>
          </a:stretch>
        </p:blipFill>
        <p:spPr bwMode="auto">
          <a:xfrm>
            <a:off x="500063" y="2816051"/>
            <a:ext cx="2301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11" descr="островок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459113"/>
            <a:ext cx="221615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47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78816" y="332656"/>
            <a:ext cx="8929688" cy="1066800"/>
          </a:xfrm>
        </p:spPr>
        <p:txBody>
          <a:bodyPr>
            <a:normAutofit fontScale="90000"/>
          </a:bodyPr>
          <a:lstStyle/>
          <a:p>
            <a:r>
              <a:rPr lang="ru-RU" smtClean="0"/>
              <a:t>Классификация покровных эпителиев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597793" y="2539156"/>
            <a:ext cx="3686175" cy="2185988"/>
          </a:xfrm>
        </p:spPr>
        <p:txBody>
          <a:bodyPr>
            <a:normAutofit/>
          </a:bodyPr>
          <a:lstStyle/>
          <a:p>
            <a:r>
              <a:rPr lang="ru-RU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Однослойные</a:t>
            </a:r>
          </a:p>
          <a:p>
            <a:pPr>
              <a:buFontTx/>
              <a:buNone/>
            </a:pPr>
            <a:r>
              <a:rPr lang="ru-RU" sz="2000" smtClean="0">
                <a:latin typeface="Arial" pitchFamily="34" charset="0"/>
                <a:cs typeface="Arial" pitchFamily="34" charset="0"/>
              </a:rPr>
              <a:t>Все клетки связаны с базальной мембраной</a:t>
            </a:r>
          </a:p>
          <a:p>
            <a:pPr>
              <a:buFontTx/>
              <a:buNone/>
            </a:pPr>
            <a:r>
              <a:rPr lang="ru-RU" sz="2000" smtClean="0">
                <a:latin typeface="Arial" pitchFamily="34" charset="0"/>
                <a:cs typeface="Arial" pitchFamily="34" charset="0"/>
              </a:rPr>
              <a:t>Полярность</a:t>
            </a:r>
          </a:p>
          <a:p>
            <a:pPr>
              <a:buFontTx/>
              <a:buChar char="-"/>
            </a:pPr>
            <a:r>
              <a:rPr lang="ru-RU" sz="2000" smtClean="0">
                <a:latin typeface="Arial" pitchFamily="34" charset="0"/>
                <a:cs typeface="Arial" pitchFamily="34" charset="0"/>
              </a:rPr>
              <a:t>Апикальный полюс</a:t>
            </a:r>
          </a:p>
          <a:p>
            <a:pPr>
              <a:buFontTx/>
              <a:buChar char="-"/>
            </a:pPr>
            <a:r>
              <a:rPr lang="ru-RU" sz="2000" smtClean="0">
                <a:latin typeface="Arial" pitchFamily="34" charset="0"/>
                <a:cs typeface="Arial" pitchFamily="34" charset="0"/>
              </a:rPr>
              <a:t>Базальный полюс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4957763" y="2492896"/>
            <a:ext cx="38290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ru-RU" sz="20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Многослойные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sz="2000" kern="0" dirty="0">
                <a:latin typeface="Arial" pitchFamily="34" charset="0"/>
                <a:cs typeface="Arial" pitchFamily="34" charset="0"/>
              </a:rPr>
              <a:t>Только нижний (базальный) слой клеток связан с БМ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sz="2000" kern="0" dirty="0">
                <a:latin typeface="Arial" pitchFamily="34" charset="0"/>
                <a:cs typeface="Arial" pitchFamily="34" charset="0"/>
              </a:rPr>
              <a:t>Вертикальный анизоморфизм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ru-RU" sz="2000" kern="0" dirty="0">
                <a:latin typeface="Arial" pitchFamily="34" charset="0"/>
                <a:cs typeface="Arial" pitchFamily="34" charset="0"/>
              </a:rPr>
              <a:t>(изменение формы клеток по вертикали)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143125" y="1721346"/>
            <a:ext cx="785813" cy="500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215063" y="1735335"/>
            <a:ext cx="785812" cy="500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6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38125"/>
            <a:ext cx="8229600" cy="1066800"/>
          </a:xfrm>
        </p:spPr>
        <p:txBody>
          <a:bodyPr/>
          <a:lstStyle/>
          <a:p>
            <a:pPr eaLnBrk="1" hangingPunct="1"/>
            <a:r>
              <a:rPr lang="ru-RU" smtClean="0"/>
              <a:t>Эпителиальные ткани</a:t>
            </a:r>
          </a:p>
        </p:txBody>
      </p:sp>
      <p:pic>
        <p:nvPicPr>
          <p:cNvPr id="7171" name="Рисунок 4" descr="gr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1304925"/>
            <a:ext cx="77724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Эпителиальные ткани</a:t>
            </a:r>
          </a:p>
        </p:txBody>
      </p:sp>
      <p:pic>
        <p:nvPicPr>
          <p:cNvPr id="8195" name="Рисунок 5" descr="f01-04-97803230784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428750"/>
            <a:ext cx="3757613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Рисунок 6" descr="f01-03-978032307842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5300" y="1428750"/>
            <a:ext cx="4624388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71500" y="238125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Эпителиальные ткани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Диагностика</a:t>
            </a:r>
          </a:p>
        </p:txBody>
      </p:sp>
      <p:pic>
        <p:nvPicPr>
          <p:cNvPr id="12291" name="Рисунок 10" descr="gr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3638" y="1497013"/>
            <a:ext cx="6837362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5536" y="1497013"/>
            <a:ext cx="4186783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Однослойный кубический Э.</a:t>
            </a:r>
          </a:p>
          <a:p>
            <a:r>
              <a:rPr lang="ru-RU" dirty="0" smtClean="0"/>
              <a:t>(мезодерма) – почки</a:t>
            </a:r>
          </a:p>
          <a:p>
            <a:endParaRPr lang="ru-RU" dirty="0" smtClean="0"/>
          </a:p>
          <a:p>
            <a:r>
              <a:rPr lang="ru-RU" dirty="0" smtClean="0"/>
              <a:t>Однослойный призматический Э.</a:t>
            </a:r>
          </a:p>
          <a:p>
            <a:r>
              <a:rPr lang="ru-RU" dirty="0" smtClean="0"/>
              <a:t>(энтодерма) – желудок, кишка</a:t>
            </a:r>
          </a:p>
          <a:p>
            <a:endParaRPr lang="ru-RU" dirty="0"/>
          </a:p>
          <a:p>
            <a:r>
              <a:rPr lang="ru-RU" dirty="0" smtClean="0"/>
              <a:t>Однослойный многорядный призматический реснитчатый Э.  </a:t>
            </a:r>
          </a:p>
          <a:p>
            <a:r>
              <a:rPr lang="ru-RU" dirty="0" smtClean="0"/>
              <a:t>(</a:t>
            </a:r>
            <a:r>
              <a:rPr lang="ru-RU" dirty="0" err="1" smtClean="0"/>
              <a:t>прехорд</a:t>
            </a:r>
            <a:r>
              <a:rPr lang="ru-RU" dirty="0" smtClean="0"/>
              <a:t>. пластинка) – трахея, бронх</a:t>
            </a:r>
            <a:endParaRPr lang="uk-UA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71500" y="238125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Эпителиальные ткани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94333" y="692696"/>
            <a:ext cx="8229600" cy="1066800"/>
          </a:xfrm>
        </p:spPr>
        <p:txBody>
          <a:bodyPr/>
          <a:lstStyle/>
          <a:p>
            <a:pPr eaLnBrk="1" hangingPunct="1"/>
            <a:r>
              <a:rPr lang="ru-RU" smtClean="0"/>
              <a:t>Диагностика</a:t>
            </a:r>
          </a:p>
        </p:txBody>
      </p:sp>
      <p:pic>
        <p:nvPicPr>
          <p:cNvPr id="13316" name="Содержимое 10" descr="gr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7" y="1697251"/>
            <a:ext cx="6488894" cy="4476953"/>
          </a:xfrm>
        </p:spPr>
      </p:pic>
      <p:sp>
        <p:nvSpPr>
          <p:cNvPr id="13315" name="AutoShape 6" descr="Click to view full size">
            <a:hlinkClick r:id="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49313" y="4012029"/>
            <a:ext cx="4186783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Многослойный плоский </a:t>
            </a:r>
            <a:r>
              <a:rPr lang="ru-RU" dirty="0" err="1" smtClean="0"/>
              <a:t>неороговевающий</a:t>
            </a:r>
            <a:r>
              <a:rPr lang="ru-RU" dirty="0" smtClean="0"/>
              <a:t> – РП, пищевод, роговица</a:t>
            </a:r>
          </a:p>
          <a:p>
            <a:endParaRPr lang="ru-RU" dirty="0" smtClean="0"/>
          </a:p>
          <a:p>
            <a:r>
              <a:rPr lang="ru-RU" dirty="0" smtClean="0"/>
              <a:t>Многослойный плоский </a:t>
            </a:r>
            <a:r>
              <a:rPr lang="ru-RU" dirty="0" err="1" smtClean="0"/>
              <a:t>ороговевающий</a:t>
            </a:r>
            <a:r>
              <a:rPr lang="ru-RU" dirty="0" smtClean="0"/>
              <a:t>  –  кожа</a:t>
            </a:r>
          </a:p>
          <a:p>
            <a:endParaRPr lang="ru-RU" dirty="0"/>
          </a:p>
          <a:p>
            <a:r>
              <a:rPr lang="ru-RU" dirty="0" smtClean="0"/>
              <a:t>Многослойный переходный – мочевые пути</a:t>
            </a:r>
            <a:endParaRPr lang="uk-UA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9296201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Как осуществляется питание эпителиев?</a:t>
            </a:r>
          </a:p>
        </p:txBody>
      </p:sp>
      <p:sp>
        <p:nvSpPr>
          <p:cNvPr id="13315" name="AutoShape 6" descr="Click to view full size">
            <a:hlinkClick r:id="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9"/>
          <a:stretch>
            <a:fillRect/>
          </a:stretch>
        </p:blipFill>
        <p:spPr bwMode="auto">
          <a:xfrm>
            <a:off x="611560" y="4509120"/>
            <a:ext cx="1743171" cy="191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14488"/>
            <a:ext cx="1853178" cy="2794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7194" y="4725144"/>
            <a:ext cx="3929062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БАЗАЛЬНАЯ МЕМБРАНА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светлая пластинка  - </a:t>
            </a:r>
            <a:r>
              <a:rPr lang="ru-RU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ламинин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темная пластинка </a:t>
            </a:r>
            <a:r>
              <a:rPr lang="ru-RU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коллаген </a:t>
            </a:r>
            <a:r>
              <a:rPr lang="en-US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ru-RU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типа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ретикулярная пластинка</a:t>
            </a:r>
            <a:r>
              <a:rPr lang="ru-RU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коллагены </a:t>
            </a:r>
            <a:r>
              <a:rPr lang="en-US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uk-UA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VII </a:t>
            </a:r>
            <a:r>
              <a:rPr lang="uk-UA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типов</a:t>
            </a:r>
            <a:endParaRPr lang="ru-RU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0898" y="1844824"/>
            <a:ext cx="392906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Источник трофики</a:t>
            </a:r>
            <a:b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РВСТ – под базальной мембраной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0898" y="2754794"/>
            <a:ext cx="45771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Пути транспорта в эпителии</a:t>
            </a:r>
          </a:p>
          <a:p>
            <a:pPr>
              <a:defRPr/>
            </a:pP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Между клетками – через ламинарные щели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Через клетки 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трансклеточно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ru-RU" i="1" dirty="0" smtClean="0">
                <a:latin typeface="Arial" pitchFamily="34" charset="0"/>
                <a:cs typeface="Arial" pitchFamily="34" charset="0"/>
              </a:rPr>
              <a:t>С участием щелевидных соединений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20688"/>
            <a:ext cx="86868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Зачем в эпителиях нервные окончания?</a:t>
            </a:r>
          </a:p>
        </p:txBody>
      </p:sp>
      <p:sp>
        <p:nvSpPr>
          <p:cNvPr id="13315" name="AutoShape 6" descr="Click to view full size">
            <a:hlinkClick r:id="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122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86661"/>
            <a:ext cx="7272807" cy="458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Зачем учить ткани?</a:t>
            </a:r>
            <a:endParaRPr lang="ru-RU"/>
          </a:p>
        </p:txBody>
      </p:sp>
      <p:sp>
        <p:nvSpPr>
          <p:cNvPr id="3" name="AutoShape 2" descr="Картинки по запросу анализ кров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анализ кров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30748"/>
            <a:ext cx="3735858" cy="373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294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34008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От чего зависит барьерная функция эпителия?</a:t>
            </a:r>
          </a:p>
        </p:txBody>
      </p:sp>
      <p:sp>
        <p:nvSpPr>
          <p:cNvPr id="13315" name="AutoShape 6" descr="Click to view full size">
            <a:hlinkClick r:id="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6" name="Рисунок 54" descr="14.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3508" r="4613" b="2454"/>
          <a:stretch>
            <a:fillRect/>
          </a:stretch>
        </p:blipFill>
        <p:spPr bwMode="auto">
          <a:xfrm flipV="1">
            <a:off x="179512" y="1772816"/>
            <a:ext cx="279765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1700808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Толщина (количество слоев)</a:t>
            </a:r>
          </a:p>
          <a:p>
            <a:pPr marL="342900" indent="-342900">
              <a:buAutoNum type="arabicPeriod"/>
            </a:pPr>
            <a:r>
              <a:rPr lang="ru-RU" dirty="0" smtClean="0"/>
              <a:t>Наличие рогового слоя.</a:t>
            </a:r>
          </a:p>
          <a:p>
            <a:pPr marL="342900" indent="-342900">
              <a:buAutoNum type="arabicPeriod"/>
            </a:pPr>
            <a:r>
              <a:rPr lang="ru-RU" dirty="0" smtClean="0"/>
              <a:t>БМ</a:t>
            </a:r>
          </a:p>
          <a:p>
            <a:pPr marL="342900" indent="-342900">
              <a:buAutoNum type="arabicPeriod"/>
            </a:pPr>
            <a:r>
              <a:rPr lang="ru-RU" dirty="0" smtClean="0"/>
              <a:t>Межклеточные контакты</a:t>
            </a:r>
          </a:p>
          <a:p>
            <a:pPr marL="342900" indent="-342900">
              <a:buAutoNum type="arabicPeriod"/>
            </a:pPr>
            <a:r>
              <a:rPr lang="ru-RU" dirty="0" smtClean="0"/>
              <a:t>Лейкоциты в составе эпителия</a:t>
            </a:r>
            <a:endParaRPr lang="uk-UA" dirty="0"/>
          </a:p>
        </p:txBody>
      </p:sp>
      <p:pic>
        <p:nvPicPr>
          <p:cNvPr id="7" name="Рисунок 7" descr="f01-17-978032307842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4717" y="4005064"/>
            <a:ext cx="6173787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066800"/>
          </a:xfrm>
        </p:spPr>
        <p:txBody>
          <a:bodyPr/>
          <a:lstStyle/>
          <a:p>
            <a:pPr eaLnBrk="1" hangingPunct="1"/>
            <a:r>
              <a:rPr lang="ru-RU" smtClean="0"/>
              <a:t>Что происходит при аллергии?</a:t>
            </a:r>
          </a:p>
        </p:txBody>
      </p:sp>
      <p:pic>
        <p:nvPicPr>
          <p:cNvPr id="9219" name="Рисунок 7" descr="f01-38-97803230784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214438"/>
            <a:ext cx="3733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Рисунок 9" descr="f01-05-978032307842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285875"/>
            <a:ext cx="3884612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Рисунок 10" descr="f01-21-9780323078429.jpg"/>
          <p:cNvPicPr>
            <a:picLocks noChangeAspect="1"/>
          </p:cNvPicPr>
          <p:nvPr/>
        </p:nvPicPr>
        <p:blipFill>
          <a:blip r:embed="rId4"/>
          <a:srcRect t="55133"/>
          <a:stretch>
            <a:fillRect/>
          </a:stretch>
        </p:blipFill>
        <p:spPr bwMode="auto">
          <a:xfrm>
            <a:off x="1489075" y="4214813"/>
            <a:ext cx="61658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634008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Что происходит при повреждении эпителия?</a:t>
            </a:r>
          </a:p>
        </p:txBody>
      </p:sp>
      <p:sp>
        <p:nvSpPr>
          <p:cNvPr id="13315" name="AutoShape 6" descr="Click to view full size">
            <a:hlinkClick r:id="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0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55041"/>
            <a:ext cx="5808588" cy="493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005" y="692696"/>
            <a:ext cx="8229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ru-RU" smtClean="0"/>
              <a:t>Как регенерирует эпителий?</a:t>
            </a:r>
          </a:p>
        </p:txBody>
      </p:sp>
      <p:sp>
        <p:nvSpPr>
          <p:cNvPr id="13315" name="AutoShape 6" descr="Click to view full size">
            <a:hlinkClick r:id="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4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728461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72514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Высокая регенераторная способность: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Наличие СК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Стимуляция сто стороны РВСТ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39457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453" y="620688"/>
            <a:ext cx="8229600" cy="1066800"/>
          </a:xfrm>
        </p:spPr>
        <p:txBody>
          <a:bodyPr/>
          <a:lstStyle/>
          <a:p>
            <a:pPr eaLnBrk="1" hangingPunct="1"/>
            <a:r>
              <a:rPr lang="ru-RU" smtClean="0"/>
              <a:t>Что защищает эпителий?</a:t>
            </a:r>
          </a:p>
        </p:txBody>
      </p:sp>
      <p:sp>
        <p:nvSpPr>
          <p:cNvPr id="13315" name="AutoShape 6" descr="Click to view full size">
            <a:hlinkClick r:id=""/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60375" y="1861236"/>
            <a:ext cx="664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поверхности эпителия – секрет (пленка слизи, слюна)</a:t>
            </a:r>
          </a:p>
          <a:p>
            <a:r>
              <a:rPr lang="ru-RU" dirty="0" smtClean="0"/>
              <a:t>Продукция секрета - железы</a:t>
            </a:r>
            <a:endParaRPr lang="uk-UA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60375" y="2852936"/>
            <a:ext cx="7784033" cy="2611040"/>
            <a:chOff x="1781" y="12510"/>
            <a:chExt cx="9010" cy="2297"/>
          </a:xfrm>
        </p:grpSpPr>
        <p:pic>
          <p:nvPicPr>
            <p:cNvPr id="4099" name="Picture 3" descr="Сам_преп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" y="12510"/>
              <a:ext cx="2387" cy="2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 descr="Перп1_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" y="12528"/>
              <a:ext cx="3138" cy="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 descr="http://t0.gstatic.com/images?q=tbn:ANd9GcTuGr08VrHtquvJIOZuZzgybWHLNwe2RxHNmTFgiyoGceccPUJzs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" y="12510"/>
              <a:ext cx="2740" cy="2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8229600" cy="1066800"/>
          </a:xfrm>
        </p:spPr>
        <p:txBody>
          <a:bodyPr/>
          <a:lstStyle/>
          <a:p>
            <a:pPr eaLnBrk="1" hangingPunct="1"/>
            <a:r>
              <a:rPr lang="ru-RU" dirty="0" smtClean="0"/>
              <a:t>Железистый эпителий</a:t>
            </a:r>
          </a:p>
        </p:txBody>
      </p:sp>
      <p:pic>
        <p:nvPicPr>
          <p:cNvPr id="4098" name="Picture 2" descr="http://omedicine.info/wp-content/uploads/2012/02/epithelium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0405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668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807368"/>
            <a:ext cx="8229600" cy="1066800"/>
          </a:xfrm>
        </p:spPr>
        <p:txBody>
          <a:bodyPr/>
          <a:lstStyle/>
          <a:p>
            <a:pPr eaLnBrk="1" hangingPunct="1"/>
            <a:r>
              <a:rPr lang="ru-RU" dirty="0" smtClean="0"/>
              <a:t>Железистый эпителий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15788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411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807368"/>
            <a:ext cx="8229600" cy="1066800"/>
          </a:xfrm>
        </p:spPr>
        <p:txBody>
          <a:bodyPr/>
          <a:lstStyle/>
          <a:p>
            <a:pPr eaLnBrk="1" hangingPunct="1"/>
            <a:r>
              <a:rPr lang="ru-RU" dirty="0" smtClean="0"/>
              <a:t>Железистый эпителий</a:t>
            </a:r>
          </a:p>
        </p:txBody>
      </p:sp>
      <p:sp>
        <p:nvSpPr>
          <p:cNvPr id="2" name="AutoShape 2" descr="Картинки по запросу серозные концевые отдел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Картинки по запросу серозные концевые отдел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80157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570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807368"/>
            <a:ext cx="8229600" cy="1066800"/>
          </a:xfrm>
        </p:spPr>
        <p:txBody>
          <a:bodyPr/>
          <a:lstStyle/>
          <a:p>
            <a:pPr eaLnBrk="1" hangingPunct="1"/>
            <a:r>
              <a:rPr lang="ru-RU" dirty="0" smtClean="0"/>
              <a:t>Железистый эпителий</a:t>
            </a:r>
          </a:p>
        </p:txBody>
      </p:sp>
      <p:sp>
        <p:nvSpPr>
          <p:cNvPr id="2" name="AutoShape 2" descr="Картинки по запросу серозные концевые отдел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547411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67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00" y="836712"/>
            <a:ext cx="8229600" cy="1066800"/>
          </a:xfrm>
        </p:spPr>
        <p:txBody>
          <a:bodyPr/>
          <a:lstStyle/>
          <a:p>
            <a:pPr eaLnBrk="1" hangingPunct="1"/>
            <a:r>
              <a:rPr lang="ru-RU" dirty="0" smtClean="0"/>
              <a:t>Железистый эпителий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2" b="22891"/>
          <a:stretch>
            <a:fillRect/>
          </a:stretch>
        </p:blipFill>
        <p:spPr bwMode="auto">
          <a:xfrm>
            <a:off x="1979712" y="1844824"/>
            <a:ext cx="5276056" cy="474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пузырчат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r="3307"/>
          <a:stretch/>
        </p:blipFill>
        <p:spPr bwMode="auto">
          <a:xfrm>
            <a:off x="460375" y="1484784"/>
            <a:ext cx="397827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Картинки по запросу ихтиоз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15" y="1505744"/>
            <a:ext cx="3575964" cy="343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978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9" y="692696"/>
            <a:ext cx="7738875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468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476250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ru-RU" smtClean="0"/>
              <a:t>ТКАНИ. </a:t>
            </a:r>
            <a:br>
              <a:rPr lang="ru-RU" smtClean="0"/>
            </a:br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3956124"/>
            <a:ext cx="4321175" cy="2901876"/>
          </a:xfrm>
        </p:spPr>
        <p:txBody>
          <a:bodyPr/>
          <a:lstStyle/>
          <a:p>
            <a:pPr marL="609600" indent="-609600" eaLnBrk="1" hangingPunct="1"/>
            <a:r>
              <a:rPr lang="ru-RU" smtClean="0"/>
              <a:t>КЛАССИФИКАЦИЯ ТКАНЕЙ: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ru-RU" sz="2000" smtClean="0"/>
              <a:t>ЭПИТЕЛИИ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ru-RU" sz="2000" smtClean="0"/>
              <a:t>ТКАНИ ВНУТРЕННЕЙ СРЕДЫ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ru-RU" sz="2000" smtClean="0"/>
              <a:t>МЫШЕЧНЫЕ ТКАНИ</a:t>
            </a:r>
          </a:p>
          <a:p>
            <a:pPr marL="609600" indent="-609600" algn="l" eaLnBrk="1" hangingPunct="1">
              <a:buFontTx/>
              <a:buAutoNum type="arabicPeriod"/>
            </a:pPr>
            <a:r>
              <a:rPr lang="ru-RU" sz="2000" smtClean="0"/>
              <a:t>НЕРВНАЯ ТКАНЬ</a:t>
            </a:r>
          </a:p>
        </p:txBody>
      </p:sp>
      <p:pic>
        <p:nvPicPr>
          <p:cNvPr id="2052" name="Picture 4" descr="blood1"/>
          <p:cNvPicPr>
            <a:picLocks noChangeAspect="1" noChangeArrowheads="1"/>
          </p:cNvPicPr>
          <p:nvPr/>
        </p:nvPicPr>
        <p:blipFill>
          <a:blip r:embed="rId2"/>
          <a:srcRect l="6029" r="17799"/>
          <a:stretch>
            <a:fillRect/>
          </a:stretch>
        </p:blipFill>
        <p:spPr bwMode="auto">
          <a:xfrm>
            <a:off x="4786314" y="2285992"/>
            <a:ext cx="1535113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adipose1"/>
          <p:cNvPicPr>
            <a:picLocks noChangeAspect="1" noChangeArrowheads="1"/>
          </p:cNvPicPr>
          <p:nvPr/>
        </p:nvPicPr>
        <p:blipFill>
          <a:blip r:embed="rId3"/>
          <a:srcRect t="23994" r="38074"/>
          <a:stretch>
            <a:fillRect/>
          </a:stretch>
        </p:blipFill>
        <p:spPr bwMode="auto">
          <a:xfrm>
            <a:off x="6500826" y="2273696"/>
            <a:ext cx="1643074" cy="154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SkMHE401"/>
          <p:cNvPicPr>
            <a:picLocks noChangeAspect="1" noChangeArrowheads="1"/>
          </p:cNvPicPr>
          <p:nvPr/>
        </p:nvPicPr>
        <p:blipFill>
          <a:blip r:embed="rId4"/>
          <a:srcRect l="15747" r="19508" b="45299"/>
          <a:stretch>
            <a:fillRect/>
          </a:stretch>
        </p:blipFill>
        <p:spPr bwMode="auto">
          <a:xfrm>
            <a:off x="4786314" y="4000504"/>
            <a:ext cx="160090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54ganglia"/>
          <p:cNvPicPr>
            <a:picLocks noChangeAspect="1" noChangeArrowheads="1"/>
          </p:cNvPicPr>
          <p:nvPr/>
        </p:nvPicPr>
        <p:blipFill>
          <a:blip r:embed="rId5" cstate="print"/>
          <a:srcRect l="6065" r="11942"/>
          <a:stretch>
            <a:fillRect/>
          </a:stretch>
        </p:blipFill>
        <p:spPr bwMode="auto">
          <a:xfrm>
            <a:off x="6529414" y="3929066"/>
            <a:ext cx="1685924" cy="13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3989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9607" y="489992"/>
            <a:ext cx="8229600" cy="1066800"/>
          </a:xfrm>
        </p:spPr>
        <p:txBody>
          <a:bodyPr/>
          <a:lstStyle/>
          <a:p>
            <a:pPr eaLnBrk="1" hangingPunct="1"/>
            <a:r>
              <a:rPr lang="ru-RU" sz="3200" smtClean="0"/>
              <a:t>ГИСТОЛОГИЧЕСКИЕ ЭЛЕМЕНТЫ</a:t>
            </a: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482427" y="2362202"/>
            <a:ext cx="38163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ru-RU"/>
              <a:t>ТКАНИ 	 состоят из гистологических элементов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/>
              <a:t>Клетки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/>
              <a:t>Симпласт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/>
              <a:t>Синцитий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/>
              <a:t>Постклеточная структура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/>
              <a:t>Межклеточое вещество</a:t>
            </a:r>
          </a:p>
        </p:txBody>
      </p:sp>
      <p:pic>
        <p:nvPicPr>
          <p:cNvPr id="3076" name="Picture 5" descr="blood1"/>
          <p:cNvPicPr>
            <a:picLocks noChangeAspect="1" noChangeArrowheads="1"/>
          </p:cNvPicPr>
          <p:nvPr/>
        </p:nvPicPr>
        <p:blipFill>
          <a:blip r:embed="rId2"/>
          <a:srcRect l="6029" r="17799"/>
          <a:stretch>
            <a:fillRect/>
          </a:stretch>
        </p:blipFill>
        <p:spPr bwMode="auto">
          <a:xfrm>
            <a:off x="4284663" y="1643051"/>
            <a:ext cx="2001850" cy="20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3"/>
          <a:srcRect r="17086"/>
          <a:stretch>
            <a:fillRect/>
          </a:stretch>
        </p:blipFill>
        <p:spPr bwMode="auto">
          <a:xfrm>
            <a:off x="4286248" y="3857628"/>
            <a:ext cx="2071702" cy="18018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4"/>
          <a:srcRect t="22246" b="7968"/>
          <a:stretch>
            <a:fillRect/>
          </a:stretch>
        </p:blipFill>
        <p:spPr bwMode="auto">
          <a:xfrm>
            <a:off x="6383364" y="1643050"/>
            <a:ext cx="1903412" cy="20717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9" name="Picture 8"/>
          <p:cNvPicPr>
            <a:picLocks noChangeAspect="1" noChangeArrowheads="1"/>
          </p:cNvPicPr>
          <p:nvPr/>
        </p:nvPicPr>
        <p:blipFill>
          <a:blip r:embed="rId5"/>
          <a:srcRect r="-4264" b="33168"/>
          <a:stretch>
            <a:fillRect/>
          </a:stretch>
        </p:blipFill>
        <p:spPr bwMode="auto">
          <a:xfrm>
            <a:off x="6429388" y="3929066"/>
            <a:ext cx="2000264" cy="1714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2" descr="mesoderivativ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928938"/>
            <a:ext cx="4857750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0398"/>
            <a:ext cx="8043862" cy="8683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</a:rPr>
              <a:t>СВОЙСТВА ТКАНЕЙ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354" y="1644650"/>
            <a:ext cx="2714625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dirty="0"/>
              <a:t>ДЕТЕРМИНАЦИЯ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/>
              <a:t>Дифференцировка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/>
              <a:t>Реактивность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/>
              <a:t>Адаптация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dirty="0">
                <a:solidFill>
                  <a:srgbClr val="FF0000"/>
                </a:solidFill>
              </a:rPr>
              <a:t>Регенерация</a:t>
            </a:r>
          </a:p>
          <a:p>
            <a:pPr marL="342900" indent="-342900">
              <a:defRPr/>
            </a:pPr>
            <a:r>
              <a:rPr lang="ru-RU" dirty="0"/>
              <a:t> -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клеточная</a:t>
            </a:r>
            <a:r>
              <a:rPr lang="ru-RU" dirty="0"/>
              <a:t> (митоз)</a:t>
            </a:r>
          </a:p>
          <a:p>
            <a:pPr marL="342900" indent="-342900">
              <a:defRPr/>
            </a:pPr>
            <a:r>
              <a:rPr lang="ru-RU" dirty="0"/>
              <a:t> -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внутриклеточная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/>
              <a:t>(образование или восстановление органелл)</a:t>
            </a:r>
          </a:p>
          <a:p>
            <a:pPr marL="342900" indent="-342900">
              <a:buFontTx/>
              <a:buAutoNum type="arabicPeriod"/>
              <a:defRPr/>
            </a:pPr>
            <a:endParaRPr lang="ru-RU" dirty="0"/>
          </a:p>
        </p:txBody>
      </p:sp>
      <p:pic>
        <p:nvPicPr>
          <p:cNvPr id="4101" name="Рисунок 11" descr="Эмб_мез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214438"/>
            <a:ext cx="3498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3"/>
          <p:cNvSpPr txBox="1">
            <a:spLocks noChangeArrowheads="1"/>
          </p:cNvSpPr>
          <p:nvPr/>
        </p:nvSpPr>
        <p:spPr bwMode="auto">
          <a:xfrm>
            <a:off x="642938" y="5997575"/>
            <a:ext cx="757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/>
              <a:t>Клетки в пределах ткани взаимодействуют друг с другом и с матриксом, формируя клеточные ансамбли</a:t>
            </a:r>
          </a:p>
        </p:txBody>
      </p:sp>
      <p:pic>
        <p:nvPicPr>
          <p:cNvPr id="4103" name="Рисунок 14" descr="1.5.8часть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6"/>
          <a:stretch>
            <a:fillRect/>
          </a:stretch>
        </p:blipFill>
        <p:spPr bwMode="auto">
          <a:xfrm>
            <a:off x="6500813" y="1143000"/>
            <a:ext cx="240347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133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548680"/>
            <a:ext cx="7686675" cy="796925"/>
          </a:xfrm>
        </p:spPr>
        <p:txBody>
          <a:bodyPr>
            <a:normAutofit/>
          </a:bodyPr>
          <a:lstStyle/>
          <a:p>
            <a:pPr eaLnBrk="1" hangingPunct="1"/>
            <a:r>
              <a:rPr lang="ru-RU" smtClean="0"/>
              <a:t>Дифферон</a:t>
            </a: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396628" y="1556792"/>
            <a:ext cx="80638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>
                <a:solidFill>
                  <a:srgbClr val="FF0000"/>
                </a:solidFill>
              </a:rPr>
              <a:t>ТКАНЬ</a:t>
            </a:r>
            <a:r>
              <a:rPr lang="ru-RU"/>
              <a:t> СОСТОИТ ИЗ </a:t>
            </a:r>
            <a:r>
              <a:rPr lang="ru-RU">
                <a:solidFill>
                  <a:srgbClr val="FF0000"/>
                </a:solidFill>
              </a:rPr>
              <a:t>ОДНОГО ИЛИ НЕСКОЛЬКИХ ДИФФЕРОНОВ</a:t>
            </a:r>
            <a:r>
              <a:rPr lang="ru-RU"/>
              <a:t>, ОБЪЕДИНЕННЫХ СТРУКТУРНО ДЛЯ ВЫПОЛНЕНИЯ СПЕЦИАЛИЗИРОВАННЫХ ФУНКЦИЙ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5224" y="5551091"/>
            <a:ext cx="27629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Старые или поврежденные клетки погибают путем </a:t>
            </a:r>
            <a:r>
              <a:rPr lang="ru-R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апоптоза</a:t>
            </a:r>
            <a:endParaRPr lang="ru-RU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1" name="Рисунок 14" descr="1.5.9часть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49" y="2485754"/>
            <a:ext cx="4418395" cy="3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87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3917" y="327819"/>
            <a:ext cx="7686675" cy="796925"/>
          </a:xfrm>
        </p:spPr>
        <p:txBody>
          <a:bodyPr>
            <a:normAutofit/>
          </a:bodyPr>
          <a:lstStyle/>
          <a:p>
            <a:pPr eaLnBrk="1" hangingPunct="1"/>
            <a:r>
              <a:rPr lang="ru-RU" smtClean="0"/>
              <a:t>Дифферон</a:t>
            </a:r>
          </a:p>
        </p:txBody>
      </p:sp>
      <p:pic>
        <p:nvPicPr>
          <p:cNvPr id="5123" name="Picture 4" descr="ядро блас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02" y="987844"/>
            <a:ext cx="2558058" cy="209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ультраструктура клет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02" y="3202008"/>
            <a:ext cx="2558058" cy="181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8" descr="1.5.2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02" y="5166519"/>
            <a:ext cx="30003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1214438"/>
            <a:ext cx="3071812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СТВОЛОВЫЕ КЛЕТКИ </a:t>
            </a:r>
          </a:p>
          <a:p>
            <a:pPr>
              <a:buFontTx/>
              <a:buChar char="-"/>
              <a:defRPr/>
            </a:pPr>
            <a:r>
              <a:rPr lang="ru-RU" sz="1400" dirty="0"/>
              <a:t> Способны к </a:t>
            </a:r>
            <a:r>
              <a:rPr lang="ru-RU" sz="1400" dirty="0" err="1"/>
              <a:t>самоподдержанию</a:t>
            </a:r>
            <a:endParaRPr lang="ru-RU" sz="1400" dirty="0"/>
          </a:p>
          <a:p>
            <a:pPr>
              <a:buFontTx/>
              <a:buChar char="-"/>
              <a:defRPr/>
            </a:pPr>
            <a:r>
              <a:rPr lang="ru-RU" sz="1400" dirty="0"/>
              <a:t> </a:t>
            </a:r>
            <a:r>
              <a:rPr lang="ru-RU" sz="1400" dirty="0" err="1"/>
              <a:t>Полипотентны</a:t>
            </a:r>
            <a:endParaRPr lang="ru-RU" sz="1400" dirty="0"/>
          </a:p>
          <a:p>
            <a:pPr>
              <a:buFontTx/>
              <a:buChar char="-"/>
              <a:defRPr/>
            </a:pPr>
            <a:r>
              <a:rPr lang="ru-RU" sz="1400" dirty="0"/>
              <a:t> Медленно делятся</a:t>
            </a:r>
          </a:p>
          <a:p>
            <a:pPr>
              <a:buFontTx/>
              <a:buChar char="-"/>
              <a:defRPr/>
            </a:pPr>
            <a:r>
              <a:rPr lang="ru-RU" sz="1400" dirty="0"/>
              <a:t> Высокое </a:t>
            </a:r>
            <a:r>
              <a:rPr lang="ru-RU" sz="1400" dirty="0" err="1"/>
              <a:t>ЯЦО</a:t>
            </a:r>
            <a:endParaRPr lang="ru-RU" sz="1400" dirty="0"/>
          </a:p>
          <a:p>
            <a:pPr>
              <a:buFontTx/>
              <a:buChar char="-"/>
              <a:defRPr/>
            </a:pPr>
            <a:r>
              <a:rPr lang="en-US" sz="1400" smtClean="0"/>
              <a:t> </a:t>
            </a:r>
            <a:r>
              <a:rPr lang="ru-RU" sz="1400" smtClean="0"/>
              <a:t>Мало </a:t>
            </a:r>
            <a:r>
              <a:rPr lang="ru-RU" sz="1400" dirty="0"/>
              <a:t>органелл</a:t>
            </a:r>
          </a:p>
          <a:p>
            <a:pPr>
              <a:defRPr/>
            </a:pPr>
            <a:endParaRPr lang="ru-RU" sz="1400" dirty="0"/>
          </a:p>
          <a:p>
            <a:pPr>
              <a:buFontTx/>
              <a:buChar char="-"/>
              <a:defRPr/>
            </a:pPr>
            <a:endParaRPr lang="ru-RU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808" y="2938076"/>
            <a:ext cx="3500437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Дифференцирующиеся  КЛЕТКИ</a:t>
            </a:r>
          </a:p>
          <a:p>
            <a:pPr>
              <a:buFontTx/>
              <a:buChar char="-"/>
              <a:defRPr/>
            </a:pPr>
            <a:r>
              <a:rPr lang="ru-RU" sz="1400" dirty="0"/>
              <a:t> Быстро делятся</a:t>
            </a:r>
          </a:p>
          <a:p>
            <a:pPr>
              <a:buFontTx/>
              <a:buChar char="-"/>
              <a:defRPr/>
            </a:pPr>
            <a:r>
              <a:rPr lang="ru-RU" sz="1400" dirty="0"/>
              <a:t> Увеличивается объем цитоплазмы </a:t>
            </a:r>
          </a:p>
          <a:p>
            <a:pPr>
              <a:buFontTx/>
              <a:buChar char="-"/>
              <a:defRPr/>
            </a:pPr>
            <a:r>
              <a:rPr lang="ru-RU" sz="1400" dirty="0"/>
              <a:t> Формируется особый набор органелл</a:t>
            </a:r>
          </a:p>
          <a:p>
            <a:pPr>
              <a:buFontTx/>
              <a:buChar char="-"/>
              <a:defRPr/>
            </a:pP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27770" y="4429125"/>
            <a:ext cx="3286125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Зрелые клетки</a:t>
            </a:r>
          </a:p>
          <a:p>
            <a:pPr>
              <a:buFontTx/>
              <a:buChar char="-"/>
              <a:defRPr/>
            </a:pPr>
            <a:r>
              <a:rPr lang="ru-RU" sz="1400" dirty="0"/>
              <a:t> Утрачивают способность к делению</a:t>
            </a:r>
          </a:p>
          <a:p>
            <a:pPr>
              <a:buFontTx/>
              <a:buChar char="-"/>
              <a:defRPr/>
            </a:pPr>
            <a:r>
              <a:rPr lang="ru-RU" sz="1400" dirty="0"/>
              <a:t>Функционально активны</a:t>
            </a:r>
          </a:p>
          <a:p>
            <a:pPr>
              <a:buFontTx/>
              <a:buChar char="-"/>
              <a:defRPr/>
            </a:pPr>
            <a:r>
              <a:rPr lang="ru-RU" sz="1400" dirty="0"/>
              <a:t> Низкое </a:t>
            </a:r>
            <a:r>
              <a:rPr lang="ru-RU" sz="1400" dirty="0" err="1"/>
              <a:t>ЯЦО</a:t>
            </a:r>
            <a:r>
              <a:rPr lang="ru-RU" sz="1400" dirty="0"/>
              <a:t> 1:3</a:t>
            </a:r>
          </a:p>
          <a:p>
            <a:pPr>
              <a:buFontTx/>
              <a:buChar char="-"/>
              <a:defRPr/>
            </a:pPr>
            <a:r>
              <a:rPr lang="ru-RU" sz="1400" dirty="0"/>
              <a:t> Много мембранных органелл</a:t>
            </a:r>
          </a:p>
        </p:txBody>
      </p:sp>
    </p:spTree>
    <p:extLst>
      <p:ext uri="{BB962C8B-B14F-4D97-AF65-F5344CB8AC3E}">
        <p14:creationId xmlns:p14="http://schemas.microsoft.com/office/powerpoint/2010/main" val="18577212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312</TotalTime>
  <Words>573</Words>
  <Application>Microsoft Office PowerPoint</Application>
  <PresentationFormat>Экран (4:3)</PresentationFormat>
  <Paragraphs>167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Городская</vt:lpstr>
      <vt:lpstr>ТКАНИ.  ЭПИТЕЛИАЛЬНЫЕ ТКАНИ</vt:lpstr>
      <vt:lpstr>Зачем учить ткани?</vt:lpstr>
      <vt:lpstr>Презентация PowerPoint</vt:lpstr>
      <vt:lpstr>Презентация PowerPoint</vt:lpstr>
      <vt:lpstr>ТКАНИ.  </vt:lpstr>
      <vt:lpstr>ГИСТОЛОГИЧЕСКИЕ ЭЛЕМЕНТЫ</vt:lpstr>
      <vt:lpstr>СВОЙСТВА ТКАНЕЙ</vt:lpstr>
      <vt:lpstr>Дифферон</vt:lpstr>
      <vt:lpstr>Дифферон</vt:lpstr>
      <vt:lpstr>РЕГЕНЕРАЦИЯ ТКАНЕЙ</vt:lpstr>
      <vt:lpstr>Эпителиальные ткани</vt:lpstr>
      <vt:lpstr>ФУНКЦИОНАЛЬНАЯ КЛАССИФИКАЦИЯ ЭПИТЕЛИЕВ</vt:lpstr>
      <vt:lpstr>Классификация покровных эпителиев</vt:lpstr>
      <vt:lpstr>Эпителиальные ткани</vt:lpstr>
      <vt:lpstr>Эпителиальные ткани</vt:lpstr>
      <vt:lpstr>Диагностика</vt:lpstr>
      <vt:lpstr>Диагностика</vt:lpstr>
      <vt:lpstr>Как осуществляется питание эпителиев?</vt:lpstr>
      <vt:lpstr>Зачем в эпителиях нервные окончания?</vt:lpstr>
      <vt:lpstr>От чего зависит барьерная функция эпителия?</vt:lpstr>
      <vt:lpstr>Что происходит при аллергии?</vt:lpstr>
      <vt:lpstr>Что происходит при повреждении эпителия?</vt:lpstr>
      <vt:lpstr>Как регенерирует эпителий?</vt:lpstr>
      <vt:lpstr>Что защищает эпителий?</vt:lpstr>
      <vt:lpstr>Железистый эпителий</vt:lpstr>
      <vt:lpstr>Железистый эпителий</vt:lpstr>
      <vt:lpstr>Железистый эпителий</vt:lpstr>
      <vt:lpstr>Железистый эпителий</vt:lpstr>
      <vt:lpstr>Железистый эпителий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ТКАНИ.  ЭПИТЕЛИАЛЬНЫЕ ТКАНИ</dc:title>
  <dc:creator>FuckYouBill</dc:creator>
  <cp:lastModifiedBy>oksana</cp:lastModifiedBy>
  <cp:revision>20</cp:revision>
  <dcterms:created xsi:type="dcterms:W3CDTF">2010-09-12T13:31:24Z</dcterms:created>
  <dcterms:modified xsi:type="dcterms:W3CDTF">2015-10-27T19:15:32Z</dcterms:modified>
</cp:coreProperties>
</file>