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70" r:id="rId2"/>
    <p:sldId id="346" r:id="rId3"/>
    <p:sldId id="348" r:id="rId4"/>
    <p:sldId id="349" r:id="rId5"/>
    <p:sldId id="350" r:id="rId6"/>
    <p:sldId id="347" r:id="rId7"/>
    <p:sldId id="352" r:id="rId8"/>
    <p:sldId id="351" r:id="rId9"/>
    <p:sldId id="354" r:id="rId10"/>
    <p:sldId id="345" r:id="rId11"/>
    <p:sldId id="356" r:id="rId12"/>
    <p:sldId id="357" r:id="rId13"/>
    <p:sldId id="364" r:id="rId14"/>
    <p:sldId id="331" r:id="rId15"/>
    <p:sldId id="333" r:id="rId16"/>
    <p:sldId id="367" r:id="rId17"/>
    <p:sldId id="365" r:id="rId18"/>
    <p:sldId id="368" r:id="rId19"/>
    <p:sldId id="363" r:id="rId20"/>
    <p:sldId id="336" r:id="rId21"/>
    <p:sldId id="362" r:id="rId22"/>
    <p:sldId id="361" r:id="rId23"/>
    <p:sldId id="339" r:id="rId24"/>
    <p:sldId id="371" r:id="rId25"/>
    <p:sldId id="330" r:id="rId26"/>
    <p:sldId id="378" r:id="rId27"/>
    <p:sldId id="379" r:id="rId28"/>
    <p:sldId id="338" r:id="rId29"/>
    <p:sldId id="344" r:id="rId30"/>
    <p:sldId id="372" r:id="rId31"/>
    <p:sldId id="373" r:id="rId32"/>
    <p:sldId id="374" r:id="rId33"/>
    <p:sldId id="342" r:id="rId34"/>
    <p:sldId id="377" r:id="rId35"/>
    <p:sldId id="335" r:id="rId36"/>
    <p:sldId id="268" r:id="rId37"/>
    <p:sldId id="291" r:id="rId38"/>
    <p:sldId id="276" r:id="rId39"/>
    <p:sldId id="358" r:id="rId40"/>
    <p:sldId id="369" r:id="rId41"/>
    <p:sldId id="359" r:id="rId42"/>
    <p:sldId id="360" r:id="rId43"/>
    <p:sldId id="332" r:id="rId44"/>
    <p:sldId id="376" r:id="rId45"/>
    <p:sldId id="370" r:id="rId46"/>
    <p:sldId id="380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0929"/>
  </p:normalViewPr>
  <p:slideViewPr>
    <p:cSldViewPr>
      <p:cViewPr>
        <p:scale>
          <a:sx n="40" d="100"/>
          <a:sy n="40" d="100"/>
        </p:scale>
        <p:origin x="-1938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CC3744-25D7-48F7-A973-CFFFD8E06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5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212FF-9807-408F-97CC-811991B850EA}" type="datetimeFigureOut">
              <a:rPr lang="ru-RU" smtClean="0"/>
              <a:t>19.02.2015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BBC60-9B1F-4B21-9978-D6797C040A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BBC60-9B1F-4B21-9978-D6797C040A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28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8CAADB-962F-49E5-963A-3860B8C950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39C12-10BC-42B6-B3BA-B6AEAC903F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4813C-93BA-4F78-B4BD-CE4AF50E98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377AE8-5B6E-4D8C-AEF9-E8DFF19781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6E89B5-82E4-4411-8488-68513422D1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5671B0-B257-467D-87F6-DD0A567C3F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096480-CA89-4FC7-94A2-66F40C5178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79C44D-394F-44DF-90F0-A386C00B60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8A07D0-5D6E-4C52-8A3B-F65C49DD6B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F03103-C8F0-4370-9B19-D0B5C3A770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402BFE-831E-4E50-B4B9-C1C9D2BC80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A80558E7-FE3D-4E2D-A677-6D3DF123EA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7.b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971600" y="1715009"/>
            <a:ext cx="6858000" cy="19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ОБЩАЯ ЭМБРИОЛОГИЯ</a:t>
            </a:r>
            <a:endParaRPr lang="ru-RU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5842207" y="548681"/>
            <a:ext cx="3301792" cy="3600400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45840" y="5307285"/>
            <a:ext cx="7774632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Кафедра гистологии, цитологии и эмбриологии ЗГМУ</a:t>
            </a:r>
          </a:p>
          <a:p>
            <a:pPr algn="ctr">
              <a:defRPr/>
            </a:pPr>
            <a:endParaRPr lang="ru-RU" sz="240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Профессор  Сулаева О.Н.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my.science.ua/uploads/images/00/01/72/2012/10/20/920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6442824" cy="3729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 descr="2.2.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9" y="1124744"/>
            <a:ext cx="1408781" cy="3729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7054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«КАЧЕСТВО» СПЕРМАТОЗОИДОВ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75948" y="4941168"/>
            <a:ext cx="612850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Спермограмма: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количество Сп/мл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% аномальных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% подвижных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03-12_DevFetusPhoto_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668344" y="5361208"/>
            <a:ext cx="1153648" cy="1257981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7054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ПРОБЛЕМЫ ОВОЦИТА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39752" y="5013176"/>
            <a:ext cx="612850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Виды нарушений: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Ановуляторные циклы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Патология мейоза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Хромосомные аномалии (с. Дауна)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 descr="http://bdn-steiner.ru/modules/Books/images/vanderval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6199" b="25676"/>
          <a:stretch/>
        </p:blipFill>
        <p:spPr bwMode="auto">
          <a:xfrm>
            <a:off x="643844" y="1988840"/>
            <a:ext cx="3145408" cy="2678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starenie.ru/foto_statey/ffff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20" y="1975719"/>
            <a:ext cx="2905140" cy="2678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03-12_DevFetusPhoto_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742526" y="79557"/>
            <a:ext cx="1288681" cy="1405227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3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7054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ФАЗЫ ОПЛОДОТВОРЕНИЯ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3740" y="1268760"/>
            <a:ext cx="612850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Дистантного взаимодействия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капицитация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хемотаксис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реотаксис</a:t>
            </a:r>
          </a:p>
          <a:p>
            <a:pPr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11560" y="2996952"/>
            <a:ext cx="612850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2. Контактного взаимодействия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акросомальная реакция 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03740" y="4293096"/>
            <a:ext cx="7674028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3. Слияние гамет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кортикальная реакция – блок полиспермии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завершение мейоза – преврашение овоцита в яйцеклетку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образование женского и мужского пронуклеусов</a:t>
            </a:r>
          </a:p>
          <a:p>
            <a:pPr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" descr="03-12_DevFetusPhoto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79906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ФАЗЫ ОПЛОДОТВОРЕНИЯ</a:t>
            </a:r>
          </a:p>
        </p:txBody>
      </p:sp>
      <p:pic>
        <p:nvPicPr>
          <p:cNvPr id="10" name="Picture 7" descr="http://www.tryphonov.ru/tryphonov2/pic2/sysro1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85616"/>
            <a:ext cx="5472608" cy="5570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6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y.science.ua/uploads/images/00/01/72/2012/10/20/fd25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5781"/>
            <a:ext cx="5794873" cy="3233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3792" y="323945"/>
            <a:ext cx="71265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ОПРЕДЕЛИТЕ, В КАКУЮ ФАЗУ ОПЛОДОТВОРЕНИЯ ПРОИСХОДЯТ ТАКИЕ ИЗМЕНЕНИЯ В СПЕРМАТОЗОИДЕ?</a:t>
            </a:r>
          </a:p>
        </p:txBody>
      </p:sp>
      <p:pic>
        <p:nvPicPr>
          <p:cNvPr id="7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14375" y="285750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ДРОБЛЕНИЕ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3740" y="1196752"/>
            <a:ext cx="612850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Характеристики дробления у человека: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полное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неравномерное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асинхронное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25" y="3140968"/>
            <a:ext cx="4440117" cy="3045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14375" y="285750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ДРОБЛЕНИЕ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92207" y="1071946"/>
            <a:ext cx="8216733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Дробление: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происходит в маточной трубе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до 7 суток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размер зародыша (концептуса) не меняется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размер клеток уменьшается (нет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G1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) - бластомеры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концептус окружен оболочкой оплодотворения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9" y="3760854"/>
            <a:ext cx="3384376" cy="2741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 descr="C:\Users\oksana\Desktop\ЗГМУ\ЗГМУ_Гистология\ЖПолС\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56" b="63258"/>
          <a:stretch/>
        </p:blipFill>
        <p:spPr bwMode="auto">
          <a:xfrm rot="5400000" flipV="1">
            <a:off x="5357427" y="3406157"/>
            <a:ext cx="2742988" cy="3449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03-12_DevFetusPhoto_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67544" y="338931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СТАДИИ ДРОБЛЕНИЯ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" y="1656202"/>
            <a:ext cx="1792550" cy="1812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19" y="1656202"/>
            <a:ext cx="1812730" cy="1812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40" y="1656202"/>
            <a:ext cx="1812730" cy="18127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41" y="1656202"/>
            <a:ext cx="1719946" cy="18127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80" y="1656202"/>
            <a:ext cx="1859637" cy="181273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29931" y="3622731"/>
            <a:ext cx="1689988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1800" kern="0" smtClean="0">
                <a:latin typeface="Arial" pitchFamily="34" charset="0"/>
                <a:ea typeface="+mj-ea"/>
                <a:cs typeface="Arial" pitchFamily="34" charset="0"/>
              </a:rPr>
              <a:t>2-3-4 </a:t>
            </a:r>
            <a:r>
              <a:rPr lang="uk-UA" sz="1800" kern="0" smtClean="0">
                <a:latin typeface="Arial" pitchFamily="34" charset="0"/>
                <a:ea typeface="+mj-ea"/>
                <a:cs typeface="Arial" pitchFamily="34" charset="0"/>
              </a:rPr>
              <a:t>бластомеров</a:t>
            </a:r>
            <a:endParaRPr lang="ru-RU" sz="18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835696" y="3622731"/>
            <a:ext cx="1689988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uk-UA" sz="1800" kern="0" smtClean="0">
                <a:latin typeface="Arial" pitchFamily="34" charset="0"/>
                <a:ea typeface="+mj-ea"/>
                <a:cs typeface="Arial" pitchFamily="34" charset="0"/>
              </a:rPr>
              <a:t>Стадия морул</a:t>
            </a:r>
            <a:r>
              <a:rPr lang="ru-RU" sz="1800" kern="0">
                <a:latin typeface="Arial" pitchFamily="34" charset="0"/>
                <a:ea typeface="+mj-ea"/>
                <a:cs typeface="Arial" pitchFamily="34" charset="0"/>
              </a:rPr>
              <a:t>ы</a:t>
            </a:r>
            <a:endParaRPr lang="ru-RU" sz="18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635895" y="3622731"/>
            <a:ext cx="1848045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1800" kern="0" smtClean="0">
                <a:latin typeface="Arial" pitchFamily="34" charset="0"/>
                <a:ea typeface="+mj-ea"/>
                <a:cs typeface="Arial" pitchFamily="34" charset="0"/>
              </a:rPr>
              <a:t>Обрастания ТБ светлыми бластомерами</a:t>
            </a:r>
            <a:endParaRPr lang="ru-RU" sz="18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539118" y="3651299"/>
            <a:ext cx="1689988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uk-UA" sz="1800" kern="0" smtClean="0">
                <a:latin typeface="Arial" pitchFamily="34" charset="0"/>
                <a:ea typeface="+mj-ea"/>
                <a:cs typeface="Arial" pitchFamily="34" charset="0"/>
              </a:rPr>
              <a:t>Стадия </a:t>
            </a:r>
            <a:r>
              <a:rPr lang="ru-RU" sz="1800" kern="0" smtClean="0">
                <a:latin typeface="Arial" pitchFamily="34" charset="0"/>
                <a:ea typeface="+mj-ea"/>
                <a:cs typeface="Arial" pitchFamily="34" charset="0"/>
              </a:rPr>
              <a:t>кавитации</a:t>
            </a:r>
            <a:endParaRPr lang="ru-RU" sz="18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254904" y="3651299"/>
            <a:ext cx="1689988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uk-UA" sz="1800" kern="0" smtClean="0">
                <a:latin typeface="Arial" pitchFamily="34" charset="0"/>
                <a:ea typeface="+mj-ea"/>
                <a:cs typeface="Arial" pitchFamily="34" charset="0"/>
              </a:rPr>
              <a:t>Стадия </a:t>
            </a:r>
            <a:r>
              <a:rPr lang="ru-RU" sz="1800" kern="0" smtClean="0">
                <a:latin typeface="Arial" pitchFamily="34" charset="0"/>
                <a:ea typeface="+mj-ea"/>
                <a:cs typeface="Arial" pitchFamily="34" charset="0"/>
              </a:rPr>
              <a:t>бластоцисты</a:t>
            </a:r>
            <a:endParaRPr lang="ru-RU" sz="18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50" y="4725144"/>
            <a:ext cx="4478110" cy="1800200"/>
          </a:xfrm>
          <a:prstGeom prst="rect">
            <a:avLst/>
          </a:prstGeom>
        </p:spPr>
      </p:pic>
      <p:pic>
        <p:nvPicPr>
          <p:cNvPr id="22" name="Picture 4" descr="03-12_DevFetusPhoto_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812360" y="79558"/>
            <a:ext cx="1218848" cy="1329078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56846" y="370724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СТАДИИ ДРОБЛЕНИЯ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2" descr="http://www.nextquotidiano.it/wp-content/uploads/2014/12/embrione-uma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71" y="1484784"/>
            <a:ext cx="745807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starenie.ru/foto_statey/klet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3"/>
          <a:stretch/>
        </p:blipFill>
        <p:spPr bwMode="auto">
          <a:xfrm>
            <a:off x="2051720" y="1556792"/>
            <a:ext cx="4896544" cy="500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7" y="285750"/>
            <a:ext cx="8064896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БЛАСТОЦИСТА – ИСТОЧНИК ТОТИПОТЕНТНЫХ СТВОЛОВЫХ КЛЕТОК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4" descr="03-12_DevFetusPhoto_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676490" y="79557"/>
            <a:ext cx="1354717" cy="1477235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8206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ЗАЧЕМ УЧИТЬ ЭМБРИОЛОГИЮ?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988840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БЕСПЛОДИЕ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5800" y="2963987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ЭКСТРАКОРПОРАЛЬНОЕ ОПЛОДОТВОРЕНИЕ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800" y="3900091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ВНЕМАТОЧНАЯ БЕРЕМЕННОСТЬ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57808" y="4797152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ПОРОКИ РАЗВИТИЯ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55576" y="5661248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РЕГЕНЕРАТОРНАЯ МЕДИЦИНА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" descr="2.2.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3219"/>
          <a:stretch/>
        </p:blipFill>
        <p:spPr bwMode="auto">
          <a:xfrm>
            <a:off x="2338387" y="1393370"/>
            <a:ext cx="4524375" cy="5094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14375" y="188640"/>
            <a:ext cx="7025977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+mj-lt"/>
                <a:ea typeface="+mj-ea"/>
                <a:cs typeface="+mj-cs"/>
              </a:rPr>
              <a:t>ЭМБРИОНАЛЬНЫЕ СТВОЛОВЫЕ КЛЕТКИ</a:t>
            </a:r>
            <a:endParaRPr lang="ru-RU" sz="32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88640"/>
            <a:ext cx="8424936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+mj-lt"/>
                <a:ea typeface="+mj-ea"/>
                <a:cs typeface="+mj-cs"/>
              </a:rPr>
              <a:t>ЭКСТРАКОРПОРАЛЬНОЕ ОПЛОДОТВОРЕНИЕ</a:t>
            </a:r>
            <a:endParaRPr lang="ru-RU" sz="32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http://www.mymummy.ru/pic/EKO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22078"/>
            <a:ext cx="3712914" cy="5247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14375" y="234179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ГАСТРУЛЯЦИЯ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2207" y="1071946"/>
            <a:ext cx="8216733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Происходит: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с 7 по 17 сут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в матке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при условии имплантации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924944"/>
            <a:ext cx="8216733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Сопровождается: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пролиферацией (митотическое деление)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ростом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детерминацией и коммитированием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дифференцировкой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миграцией клеток</a:t>
            </a:r>
          </a:p>
          <a:p>
            <a:pPr marL="342900">
              <a:defRPr/>
            </a:pPr>
            <a:endParaRPr lang="ru-RU" sz="240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03-12_DevFetusPhoto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kup.at/kup/images/browser/92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/>
        </p:blipFill>
        <p:spPr bwMode="auto">
          <a:xfrm>
            <a:off x="971600" y="1556792"/>
            <a:ext cx="7301809" cy="4832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34179"/>
            <a:ext cx="8091239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УСЛОВИЕМ ГАСТРУЛЯЦИИ ЯВЛЯЕТСЯ УСПЕШНАЯ ИМПЛАНТАЦИЯ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14375" y="234179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ГАСТРУЛЯЦИЯ. ФАЗЫ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2207" y="1071946"/>
            <a:ext cx="8216733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Ранняя гаструляция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с 7 по 13 сут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основные механизмы: деламинация, миграция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образуются 3 внезародышевых органа (амнион, желточный мешок, хорион)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endParaRPr lang="ru-RU" sz="24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430657"/>
            <a:ext cx="8216733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Поздняя гаструляция: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 с 14 по 17 сут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основной механизм – миграция клеток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обрауются зародышевые листки, нотохорда, 4-й внезародышевый орган – аллантоис.</a:t>
            </a:r>
          </a:p>
          <a:p>
            <a:pPr marL="342900" indent="106363">
              <a:buFont typeface="Arial" pitchFamily="34" charset="0"/>
              <a:buChar char="•"/>
              <a:defRPr/>
            </a:pPr>
            <a:endParaRPr lang="ru-RU" sz="2400" smtClean="0">
              <a:latin typeface="Arial" pitchFamily="34" charset="0"/>
              <a:cs typeface="Arial" pitchFamily="34" charset="0"/>
            </a:endParaRPr>
          </a:p>
          <a:p>
            <a:pPr marL="342900">
              <a:defRPr/>
            </a:pPr>
            <a:endParaRPr lang="ru-RU" sz="240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3" descr="2.2.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302545"/>
            <a:ext cx="3286125" cy="321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75" y="404664"/>
            <a:ext cx="777240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РАННЯЯ ГАСТРУЛЯЦИЯ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925" r="50411" b="17658"/>
          <a:stretch/>
        </p:blipFill>
        <p:spPr>
          <a:xfrm rot="5400000">
            <a:off x="4951815" y="1778393"/>
            <a:ext cx="3202769" cy="4194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03-12_DevFetusPhoto_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1" t="27301" r="3861" b="16027"/>
          <a:stretch/>
        </p:blipFill>
        <p:spPr bwMode="auto">
          <a:xfrm rot="5400000">
            <a:off x="1964305" y="1284167"/>
            <a:ext cx="5245767" cy="5070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3568" y="332656"/>
            <a:ext cx="777240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РАННЯЯ ГАСТРУЛЯЦИЯ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4" descr="03-12_DevFetusPhoto_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39924"/>
            <a:ext cx="6169678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3568" y="332656"/>
            <a:ext cx="777240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РАННЯЯ ГАСТРУЛЯЦИЯ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4" descr="03-12_DevFetusPhoto_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742526" y="79557"/>
            <a:ext cx="1288681" cy="1405227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8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http://classes.midlandstech.edu/carterp/Courses/bio211/Chap28/Slide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4"/>
          <a:stretch/>
        </p:blipFill>
        <p:spPr bwMode="auto">
          <a:xfrm>
            <a:off x="873196" y="1700808"/>
            <a:ext cx="7696624" cy="4582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4375" y="404664"/>
            <a:ext cx="777240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ПОЗДНЯЯ ГАСТРУЛЯЦИЯ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4" descr="03-12_DevFetusPhoto_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808562" y="79557"/>
            <a:ext cx="1222646" cy="133321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http://intranet.tdmu.edu.ua/data/kafedra/internal/histolog/classes_stud/English/medical/II%20term/05%20Gastrulation.%20Histo-%20and%20organogenesis.%20Extraembryonic%20organs.%20Crucial%20periods%20of%20embryogenesis_files/image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" y="2381398"/>
            <a:ext cx="8259763" cy="4071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4375" y="404664"/>
            <a:ext cx="777240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ПОЗДНЯЯ ГАСТРУЛЯЦИЯ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40856" y="1154497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Механизмы формирования первичной полоски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668344" y="79557"/>
            <a:ext cx="1362864" cy="148611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8206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ЭМБРИОЛОГИЯ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988840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Наука о развитии зародыша от зачатия до рождения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59362" y="2636912"/>
            <a:ext cx="7774632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Периоды эмбриогенеза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Условия для нормального осуществления эмбриогенеза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Механизмы эмбриогенеза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Причины, механизмы и проявления нарушений эмбриогенеза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lasses.midlandstech.edu/carterp/Courses/bio211/Chap28/Slide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6" b="31732"/>
          <a:stretch/>
        </p:blipFill>
        <p:spPr bwMode="auto">
          <a:xfrm>
            <a:off x="489504" y="2060848"/>
            <a:ext cx="8222142" cy="4104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14375" y="404664"/>
            <a:ext cx="6521921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ОБРАЗОВАНИЕ ЗАРОДЫШЕВЫХ ЛИСТКОВ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4" descr="03-12_DevFetusPhoto_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742526" y="79557"/>
            <a:ext cx="1288681" cy="1405227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404664"/>
            <a:ext cx="3888431" cy="172819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КОНЕЦ ГАСТРУЛЯЦИИ</a:t>
            </a:r>
          </a:p>
        </p:txBody>
      </p:sp>
      <p:pic>
        <p:nvPicPr>
          <p:cNvPr id="4" name="Picture 10" descr="http://missinglink.ucsf.edu/lm/ids_101_embryology_basics/images/germ_lay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64" y="404664"/>
            <a:ext cx="3816575" cy="5842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115" y="2286000"/>
            <a:ext cx="38888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kern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endParaRPr lang="ru-RU" b="1" ker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kern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К </a:t>
            </a:r>
            <a:r>
              <a:rPr lang="ru-RU" b="1" ker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17 суткам</a:t>
            </a:r>
          </a:p>
          <a:p>
            <a:pPr>
              <a:defRPr/>
            </a:pPr>
            <a:endParaRPr lang="ru-RU" b="1" ker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ru-RU" b="1" ker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3 листка</a:t>
            </a:r>
          </a:p>
          <a:p>
            <a:pPr marL="457200" indent="-457200">
              <a:buFontTx/>
              <a:buChar char="-"/>
              <a:defRPr/>
            </a:pPr>
            <a:r>
              <a:rPr lang="ru-RU" b="1" ker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Нотохорда</a:t>
            </a:r>
          </a:p>
          <a:p>
            <a:pPr marL="457200" indent="-457200">
              <a:buFontTx/>
              <a:buChar char="-"/>
              <a:defRPr/>
            </a:pPr>
            <a:r>
              <a:rPr lang="ru-RU" b="1" ker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4 внезародышевых органа</a:t>
            </a:r>
            <a:endParaRPr lang="ru-RU" b="1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14375" y="404664"/>
            <a:ext cx="777240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ГИСТО- И ОРГАНОГЕНЕЗ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114" y="1412776"/>
            <a:ext cx="57610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Наиболее длительный период эмбриогенеза</a:t>
            </a:r>
          </a:p>
          <a:p>
            <a:pPr>
              <a:defRPr/>
            </a:pPr>
            <a:endParaRPr lang="ru-RU" b="1" ker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kern="0" smtClean="0">
                <a:latin typeface="Arial" pitchFamily="34" charset="0"/>
                <a:cs typeface="Arial" pitchFamily="34" charset="0"/>
              </a:rPr>
              <a:t>Предусматривает:</a:t>
            </a:r>
          </a:p>
          <a:p>
            <a:pPr marL="342900" indent="-342900">
              <a:buFontTx/>
              <a:buChar char="-"/>
              <a:defRPr/>
            </a:pPr>
            <a:r>
              <a:rPr lang="ru-RU" b="1" kern="0" smtClean="0">
                <a:latin typeface="Arial" pitchFamily="34" charset="0"/>
                <a:cs typeface="Arial" pitchFamily="34" charset="0"/>
              </a:rPr>
              <a:t>Детерминацию и дифференцировку зародышевых листков</a:t>
            </a:r>
          </a:p>
          <a:p>
            <a:pPr marL="342900" indent="-342900">
              <a:buFontTx/>
              <a:buChar char="-"/>
              <a:defRPr/>
            </a:pPr>
            <a:r>
              <a:rPr lang="ru-RU" b="1" kern="0" smtClean="0">
                <a:latin typeface="Arial" pitchFamily="34" charset="0"/>
                <a:cs typeface="Arial" pitchFamily="34" charset="0"/>
              </a:rPr>
              <a:t>Нейруляция (с 17-21 сут)</a:t>
            </a:r>
          </a:p>
          <a:p>
            <a:pPr marL="342900" indent="-342900">
              <a:buFontTx/>
              <a:buChar char="-"/>
              <a:defRPr/>
            </a:pPr>
            <a:r>
              <a:rPr lang="ru-RU" b="1" kern="0" smtClean="0">
                <a:latin typeface="Arial" pitchFamily="34" charset="0"/>
                <a:cs typeface="Arial" pitchFamily="34" charset="0"/>
              </a:rPr>
              <a:t>Сомитирование (с 21 по 35 сут)</a:t>
            </a:r>
          </a:p>
          <a:p>
            <a:pPr marL="342900" indent="-342900">
              <a:buFontTx/>
              <a:buChar char="-"/>
              <a:defRPr/>
            </a:pPr>
            <a:r>
              <a:rPr lang="ru-RU" b="1" kern="0" smtClean="0">
                <a:latin typeface="Arial" pitchFamily="34" charset="0"/>
                <a:cs typeface="Arial" pitchFamily="34" charset="0"/>
              </a:rPr>
              <a:t>Постсомитный периоды</a:t>
            </a:r>
            <a:endParaRPr lang="ru-RU" b="1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03-12_DevFetusPhoto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bio.miami.edu/~cmallery/150/devel/c8.47x14.germ.la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8" y="2132856"/>
            <a:ext cx="852772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0063" y="404664"/>
            <a:ext cx="7816353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ДИФФЕРЕНЦИРОВКА ЗАРОДЫШЕВЫХ ЛИСТКОВ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can00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5" b="11111"/>
          <a:stretch/>
        </p:blipFill>
        <p:spPr>
          <a:xfrm>
            <a:off x="2395617" y="1412776"/>
            <a:ext cx="4481353" cy="504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63" y="266923"/>
            <a:ext cx="8272462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ДИФФЕРЕНЦИРОВКА ЗАРОДЫШЕВЫХ ЛИСТКОВ. НЕЙРУЛЯЦИЯ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2.3.5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86313"/>
            <a:ext cx="32861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8" descr="2.3.5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2" y="285750"/>
            <a:ext cx="32718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9" descr="2.3.5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55" y="1500188"/>
            <a:ext cx="3324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0" descr="2.3.5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/>
          <a:stretch>
            <a:fillRect/>
          </a:stretch>
        </p:blipFill>
        <p:spPr bwMode="auto">
          <a:xfrm>
            <a:off x="899592" y="2857500"/>
            <a:ext cx="32861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427984" y="387349"/>
            <a:ext cx="4460032" cy="8874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Нервная пластинка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27984" y="1677490"/>
            <a:ext cx="4460032" cy="8874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Нервный желобок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427984" y="3333674"/>
            <a:ext cx="4460032" cy="8874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Нервная трубка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424899" y="5085184"/>
            <a:ext cx="4460032" cy="8874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Формирование ганглиозной пластинки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ck_scan_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47688"/>
            <a:ext cx="3605212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2" descr="Early_neurula"/>
          <p:cNvSpPr>
            <a:spLocks noChangeAspect="1" noChangeArrowheads="1"/>
          </p:cNvSpPr>
          <p:nvPr/>
        </p:nvSpPr>
        <p:spPr bwMode="auto">
          <a:xfrm>
            <a:off x="2795588" y="2028825"/>
            <a:ext cx="35544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3556" name="Picture 3" descr="cross_section_late_neuru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786188"/>
            <a:ext cx="3548062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midneur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642938"/>
            <a:ext cx="364331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5" descr="Early_neurula"/>
          <p:cNvSpPr>
            <a:spLocks noChangeAspect="1" noChangeArrowheads="1"/>
          </p:cNvSpPr>
          <p:nvPr/>
        </p:nvSpPr>
        <p:spPr bwMode="auto">
          <a:xfrm>
            <a:off x="2795588" y="2028825"/>
            <a:ext cx="35544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euralTube-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90936"/>
            <a:ext cx="7202760" cy="480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63" y="338931"/>
            <a:ext cx="8272462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ДИФФЕРЕНЦИРОВКА МЕЗОДЕРМЫ. СОМИТИРОВАНИЕ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43000" y="16922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6627" name="Picture 4" descr="CSt11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 bwMode="auto">
          <a:xfrm>
            <a:off x="1295400" y="1923256"/>
            <a:ext cx="6858000" cy="4047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3406752" y="6021288"/>
            <a:ext cx="2987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/>
              <a:t>23-26 </a:t>
            </a:r>
            <a:r>
              <a:rPr lang="ru-RU" b="1" smtClean="0"/>
              <a:t> сут</a:t>
            </a:r>
            <a:endParaRPr lang="en-US" b="1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063" y="410939"/>
            <a:ext cx="8272462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ДИФФЕРЕНЦИРОВКА МЕЗОДЕРМЫ. СОМИТИРОВАНИЕ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missinglink.ucsf.edu/lm/ids_101_embryology_basics/images/germ_lay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1885"/>
            <a:ext cx="3816575" cy="5842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10939"/>
            <a:ext cx="3960440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8206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ПЕРИОДЫ ЭМБРИОГЕНЕЗА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95467" y="2276872"/>
            <a:ext cx="3616491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Оплодотворения и образование зиготы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>
                <a:latin typeface="Arial" pitchFamily="34" charset="0"/>
                <a:cs typeface="Arial" pitchFamily="34" charset="0"/>
              </a:rPr>
              <a:t>Д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робление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Гаструляция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Гисто- и органогенез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499992" y="2186993"/>
            <a:ext cx="4327597" cy="3834295"/>
            <a:chOff x="4258856" y="2192821"/>
            <a:chExt cx="4785874" cy="383429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4293384" y="2414673"/>
              <a:ext cx="4704184" cy="1554977"/>
              <a:chOff x="0" y="504064"/>
              <a:chExt cx="4704184" cy="1086470"/>
            </a:xfrm>
            <a:scene3d>
              <a:camera prst="orthographicFront"/>
              <a:lightRig rig="flat" dir="t"/>
            </a:scene3d>
          </p:grpSpPr>
          <p:sp>
            <p:nvSpPr>
              <p:cNvPr id="9" name="Выноска со стрелкой вверх 8"/>
              <p:cNvSpPr/>
              <p:nvPr/>
            </p:nvSpPr>
            <p:spPr>
              <a:xfrm rot="10800000">
                <a:off x="0" y="504064"/>
                <a:ext cx="4704184" cy="1086470"/>
              </a:xfrm>
              <a:prstGeom prst="upArrowCallout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Выноска со стрелкой вверх 4"/>
              <p:cNvSpPr/>
              <p:nvPr/>
            </p:nvSpPr>
            <p:spPr>
              <a:xfrm>
                <a:off x="0" y="504064"/>
                <a:ext cx="4704184" cy="38135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НАЧАЛЬНЫЙ</a:t>
                </a:r>
                <a:endParaRPr lang="ru-RU" sz="1800" b="1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258856" y="4317313"/>
              <a:ext cx="4764923" cy="839879"/>
              <a:chOff x="3500465" y="2822376"/>
              <a:chExt cx="4764923" cy="839879"/>
            </a:xfrm>
            <a:scene3d>
              <a:camera prst="orthographicFront"/>
              <a:lightRig rig="flat" dir="t"/>
            </a:scene3d>
          </p:grpSpPr>
          <p:sp>
            <p:nvSpPr>
              <p:cNvPr id="12" name="Выноска со стрелкой вверх 11"/>
              <p:cNvSpPr/>
              <p:nvPr/>
            </p:nvSpPr>
            <p:spPr>
              <a:xfrm rot="10800000">
                <a:off x="3561204" y="2822376"/>
                <a:ext cx="4704184" cy="839879"/>
              </a:xfrm>
              <a:prstGeom prst="upArrowCallout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Выноска со стрелкой вверх 4"/>
              <p:cNvSpPr/>
              <p:nvPr/>
            </p:nvSpPr>
            <p:spPr>
              <a:xfrm>
                <a:off x="3500465" y="2947519"/>
                <a:ext cx="4704184" cy="29479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ЭМБРИОНАЛЬНЫЙ</a:t>
                </a:r>
                <a:endParaRPr lang="ru-RU" sz="1800" b="1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332312" y="5258158"/>
              <a:ext cx="4704184" cy="547106"/>
              <a:chOff x="48344" y="3123328"/>
              <a:chExt cx="4704184" cy="907342"/>
            </a:xfrm>
            <a:scene3d>
              <a:camera prst="orthographicFront"/>
              <a:lightRig rig="flat" dir="t"/>
            </a:scene3d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8344" y="3123328"/>
                <a:ext cx="4704184" cy="907342"/>
              </a:xfrm>
              <a:prstGeom prst="rect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Прямоугольник 15"/>
              <p:cNvSpPr/>
              <p:nvPr/>
            </p:nvSpPr>
            <p:spPr>
              <a:xfrm>
                <a:off x="48344" y="3301864"/>
                <a:ext cx="4704184" cy="48996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b="1" kern="120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ПЛОДНЫЙ</a:t>
                </a:r>
                <a:endParaRPr lang="ru-RU" sz="1800" b="1" kern="12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4340546" y="5805264"/>
              <a:ext cx="4704184" cy="221852"/>
              <a:chOff x="0" y="3398147"/>
              <a:chExt cx="4704184" cy="221852"/>
            </a:xfrm>
            <a:scene3d>
              <a:camera prst="orthographicFront"/>
              <a:lightRig rig="flat" dir="t"/>
            </a:scene3d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0" y="3398147"/>
                <a:ext cx="4704184" cy="221852"/>
              </a:xfrm>
              <a:prstGeom prst="rect">
                <a:avLst/>
              </a:prstGeom>
              <a:sp3d z="190500" extrusionH="12700" prstMaterial="plastic">
                <a:bevelT w="50800" h="50800"/>
              </a:sp3d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3398147"/>
                <a:ext cx="4704184" cy="221852"/>
              </a:xfrm>
              <a:prstGeom prst="rect">
                <a:avLst/>
              </a:prstGeom>
              <a:sp3d z="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22860" rIns="128016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9 нед - 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 38 нед</a:t>
                </a:r>
                <a:endParaRPr lang="ru-RU" sz="1800" kern="12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4293384" y="2192821"/>
              <a:ext cx="4704184" cy="221852"/>
              <a:chOff x="0" y="3398147"/>
              <a:chExt cx="4704184" cy="221852"/>
            </a:xfrm>
            <a:scene3d>
              <a:camera prst="orthographicFront"/>
              <a:lightRig rig="flat" dir="t"/>
            </a:scene3d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0" y="3398147"/>
                <a:ext cx="4704184" cy="221852"/>
              </a:xfrm>
              <a:prstGeom prst="rect">
                <a:avLst/>
              </a:prstGeom>
              <a:sp3d z="190500" extrusionH="12700" prstMaterial="plastic">
                <a:bevelT w="50800" h="50800"/>
              </a:sp3d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Прямоугольник 21"/>
              <p:cNvSpPr/>
              <p:nvPr/>
            </p:nvSpPr>
            <p:spPr>
              <a:xfrm>
                <a:off x="0" y="3398147"/>
                <a:ext cx="4704184" cy="221852"/>
              </a:xfrm>
              <a:prstGeom prst="rect">
                <a:avLst/>
              </a:prstGeom>
              <a:sp3d z="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22860" rIns="128016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 smtClean="0">
                    <a:latin typeface="Arial" pitchFamily="34" charset="0"/>
                    <a:cs typeface="Arial" pitchFamily="34" charset="0"/>
                  </a:rPr>
                  <a:t>0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 14 дней</a:t>
                </a:r>
                <a:endParaRPr lang="ru-RU" sz="1800" kern="12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4332312" y="4071244"/>
              <a:ext cx="4704184" cy="221852"/>
              <a:chOff x="0" y="3398147"/>
              <a:chExt cx="4704184" cy="221852"/>
            </a:xfrm>
            <a:scene3d>
              <a:camera prst="orthographicFront"/>
              <a:lightRig rig="flat" dir="t"/>
            </a:scene3d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3398147"/>
                <a:ext cx="4704184" cy="221852"/>
              </a:xfrm>
              <a:prstGeom prst="rect">
                <a:avLst/>
              </a:prstGeom>
              <a:sp3d z="190500" extrusionH="12700" prstMaterial="plastic">
                <a:bevelT w="50800" h="50800"/>
              </a:sp3d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3398147"/>
                <a:ext cx="4704184" cy="221852"/>
              </a:xfrm>
              <a:prstGeom prst="rect">
                <a:avLst/>
              </a:prstGeom>
              <a:sp3d z="1905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22860" rIns="128016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80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нед - </a:t>
                </a:r>
                <a:r>
                  <a:rPr lang="ru-RU" sz="1800" kern="1200" smtClean="0">
                    <a:latin typeface="Arial" pitchFamily="34" charset="0"/>
                    <a:cs typeface="Arial" pitchFamily="34" charset="0"/>
                  </a:rPr>
                  <a:t> 8 нед</a:t>
                </a:r>
                <a:endParaRPr lang="ru-RU" sz="1800" kern="12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2.2.9Б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4172992"/>
            <a:ext cx="192881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4" descr="2.2.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98439"/>
            <a:ext cx="19748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5" descr="2.2.8А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98439"/>
            <a:ext cx="20383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6" descr="2.2.8Б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1798439"/>
            <a:ext cx="192881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7" descr="2.2.8В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72992"/>
            <a:ext cx="2041172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8" descr="2.2.8Г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72" y="4172992"/>
            <a:ext cx="1983582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14375" y="410939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2.3.5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1289"/>
            <a:ext cx="3816424" cy="605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331289"/>
            <a:ext cx="3713609" cy="785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Картинки по запросу ОПЛОДОТВОР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50" y="1844824"/>
            <a:ext cx="4908450" cy="3930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4375" y="188640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38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data:image/jpeg;base64,/9j/4AAQSkZJRgABAQAAAQABAAD/2wCEAAkGBhQSERUQEhQQEhUUFBUVFhUXFRAYFxgYFRgXFxQWFhUXGyYeGBkkGhYXIC8hIycqLSwsFx4xQTwqNSYtLCoBCQoKDgwOFw8PGiwcHBwpLCwpKSksKSwpLCwsLCksKSkpKSksKSkpLCksLCkpKSksKSwsKSwsLCksKSwpLCksLP/AABEIAJ8BPQMBIgACEQEDEQH/xAAbAAEAAgMBAQAAAAAAAAAAAAAABAUCAwYBB//EAEEQAAICAQMCBAMGAQkIAgMAAAECAxESAAQhIjEFBhNBMlFhFCNCUnGBMxUWQ2KRoaKx0QdTcoKTwdLhJERjg/D/xAAWAQEBAQAAAAAAAAAAAAAAAAAAAQL/xAAbEQEBAQADAQEAAAAAAAAAAAAAEQESIWFRAv/aAAwDAQACEQMRAD8A+46aaaBpppoGmmmgaaaaBpppoGmmmgaaaaBppqLJ4kgJUEuy91QFiPoa7H9a0ErTUAbmZj0xBBdXI4B/ULGGsfqwOtixSkcugN/hQ9vYdTHn61oJel6jNsyRRkl/Yop/wqNYnwxSKLTc3/TTA8/UNxoJd6ai/wAnL+aX3/pZvc3+bWB8M5BWWda/rlgfoQ4Yf99BMGvdRVhkH9IrfqnNfqrDn9tY+vKO8Yb/AIHF/wBjhf8APQTNNQm8YjU4uTGePjVlWyoag5GJ4PsTyCNTFcEWCCD2Og90000DTWDygCyQKBJv5Duf01R7fznBS+qRAzxrKFc2RG/KM5ApCaPST+E6QX+mqZvOG0DBTMoLenjYcBvWUtGVJFEEAmxwPeteP5z2YGR3EWJF5WSvIJAyArIhWpe5xaro1ZoutNVUHmjbOAVmSmwCk2Mi4JULY6jQPA7EEd9bYfHoHdY0kR2cWMSCPhLCyO1qGI+eJ+WkFhpqtk8x7ZaueEZAkHJaOKiQ8/8AAwb9DqRtvFIpGCpJGzFBIAGBOBNBq71fF6glaaaaBpppoGmmmgaaaaBpppoGmmmgaaaaBprXNOFFsaH/AH9gB7n6a0LLI54X01+bcse3ZRwoI+Zv6aDdPukSi7KtmhZAs/IfM60/anb4ENfN+jj6LRa/oQNZQbBFOdZPVF2ouR8svYfQUNSdBE+w5EmRmcGxj8KUasFR8Xb8RPc6kxxhRSgADsAAB/YNZaaBpppoGmmmgaaaaBprVuNysal3ZUUd2YgAfqTwNV/8vZ8beKWe/wAYGEX6+pJWQ+qBtBaEarN3s4IVL5jai/iVkjXI3yVboY8k8g3XvrEbTcyfxJUgX8kIyb95pRyP0jU/XW7aeAwxt6gTKQf0kjNJJ+0khLAfQEDVFV/L25siCBt2ns9fZ64+cvEln3QVR9/fZt2k3DFJNyIiO8EK4OB75PKC5Xt1IqfrrodRt5sY5umRA2PIJBtSfdGHKn6qb0o0bfwGBA4Ean1FKyM1u7qbsPI5LOOT3J7693HgcEjZvEjMVVbI9lYMortwwBH6a8WKWLsxnQezYiUfKmFK4r50fqdSdpvFkFobrggghlPemU0VNVwQDoK9vKe1PPop3B7sOwoDg/DyTj2vmr514/lHakV6KgVVAuoHUXyAUimyJphyLq641caaXRUfzT2vH3QoNkq5SYqbytFypOeekDu3zN+7LyxBC3qRKVcIyBi8rUGYsTTsQTZPJ5rjtq200ujn4/I+29NI2V3CKwFu4tnJZpMQQocknkD3rsABY+HeBQwMWjXElVSyznpUAKBkTQAAH/KPlqfppdDTTTUDTTTQNNNNA01B33jMcLokhK5mgcXwF9snrFbPAs6x3vj0EUfqvKmJKgEHKyxAUKFsteS9vmNBYaai/wApxZYGSINlhiXTLKssau8qINd61jH4xAxVVmhYuLQCSMlhyLUA9XIPb5HQTNNNatzuljGTkAWAO9kngAAckk8ADk6DbqCd8zmoQGFfxTRjH0FG3P0FD6g8ax+zNNzKCqc1ECDkPb1SO/8AwA1zzlqeBXA0GiDZhTkxLvz1H2urCjsq8Dgd65s86kaaaBpppoGmmmgaaaaDGWUKCzEAAEkngADkkn2GuV8veKyb1nlSVvQElA9IDjuAtKsi9LA2T7LWQOuqdAwKkAgiiD2IPcEapvBvChtppUUjCYmZVCKKYBEkyYcsfh5P95Fm4j3xENtUaeP1pQtFomkDDGxm4eY2uI5oNVA8WdZnb7qX4pI9svyiHqSf9WVcB+npn9dbfEGMuW2UNRWpH7BVbuqm7LlSargWCfYGxA0VX7XwGJGDkGSQf0krNI4+eLPeA+i0Ppqx001A15WvdNA01hLMqgsxCgdySAB+pOq5vMcR4jznP/4UeRf0Mij01/dhoLTUXebAPypMb1QkWsh8gbBDL/VII1EO63L/AAQxxD5zSWw//XFYP/UGn8kyv/F3MlflhVIlr9eqT+xxqjyXxn7Ot7sxxrYUTXURLGlDZfwyeO5I576DzLE/8ES7i+xiRih/SZqi/wAWtu38vbdGzESs4/pHuST/AKkhLf36wGyeAkw9cfFwkgY9r9EnhePwGl+RXm3SKHx+TxATett1fFaAjJQoy4oGLKDbNlO5FH/6nybnRD5m8SfFk2sbIWbJsZBwhIZUDNzkBkrmhzjye/Z7XdrIuSm/YiiCD3xZTyrcjggHW7Vvg5R/Ht+FDLs1cFSwGTK1rJjiyn4SY7cX9B+mK+N+IMaXbRg+uiHJZQqpbLK+RYZj+GQV9mbvjbdbrzS+DmvEfHN4srrHtskDqsbESEtw12BwAzrjl2UMrG+2tE/mTehmK7MsgZygqQM6BQVJ4+7PN8iyekAmyOt01LnwcnuPM+7VWI2jPQGLY7gB2K5CkKZoOAvI4Zx7AnXVjXummqaaaagqPF/LEW5cPMZGCjhLGANOpYAiwSrspo0RXFgEQf5g7fnmYhiOMxVFDFIBS3ToSG9+1VQrpdNW6OT33lDaiRA5nudpQWyFO7x2wc10k4FxjQyX9Bqzg8qQrKs5zeRTeTFeSQLJCgDuMqAAvnU7xPY+tE0d4ngqw/C6kNG4HvTBTXvWom18XaVFVFAl5EgPKxMpKvkeL6gcR+Lg8DnS6iTvfEwjCNQZJG7ItcD87nsifU9+wBPGsoNjTeo/U/NH2UGrVB7Djn3P9gGe02YjBqyxNsx5Zj8yf8gOB2FDUjUU0000DTTTQNNNNA0000DTTTQNQpmrcJ25jcf3qf8At/8A3vN1SeMboruIeFqj1FitZMo9gT2B+Q9j31cEzYJUu4PHMiVXy9KMc/Wwf7tT9Un2mcTzLFArDJOt5Ai/w146VZybP5a+ut42W4f451QflhjUH9C8ud/sq6CzLe+q5/MMF0r+qfyxK8pFfP0wcf3rRfL0Pd1Mx+czNLz3sByVX9gNWCIAKAAA7AdtBWnf7h/4e3C/WaRV/sWISE/ocdeDw6d/4m4Kj8sMaIP0LSZt+4K6tdNBVr5egU5mP1XHIaUtK37NKTj+1aswNe6agaaaaBpppoK/eeG9frwkJKBR7hJBx0ygd+wpu6+1i1Ozw/xNZclorIhAkjNZISLF1wQRyCOD+xqZqJu9gGYSL0yL8Lc8g91YD4lPyPbuKOqJemo+z3WY5Uow4ZTVg/qO4PcH3Hy7CRqDz317ppoGmmmgaaaaBppqJu97iyxrTSPdD5KPidv6osfqSBoMd3uGLelFw1As5ohFPvR+JjRoduLPHBixwDbzivg3FBie/rKtK7H3LouJPzjQe+rDabQRrQ9yWY+7MeST9f8A0PbWPiGyEsbRkkWOGHdWBtHX6qwDD6gaok6ah+Fb0yR2wCupKSL8nXhq/qn4h81ZT76magaaaaBpppoGmsJZlUFmIUDkkkAD9SdUz+ctuSFiL7hiSFEKM6swFsol/hWByQXFaC7GtW53aRrlI6It1kzKos9hZ41y38sbncGNVZNqk0JkiKBZpbOJjWTNcEOLF6Ab4HF9Nth4HsFMu1mIZ2l2jOTLLLNyTtSxX1CRGx9RwcaHC+1AWC6l83bRTj68bML6UJc8fEaQE0Pc9h71rT/PjaXRlI4uzFuAoFZWWKUBiQ1k9iD2N65raePQJAjDcbdSmwhiiGcYGe4JRgRlQxeGOz7BXuqOo+48QikG4WCSJgu23eBDqbjii28QOAJNWzV2zAUg0wOrEr6LtN2kqCSN0kRuzKwZTRo0w4PI1Q+It/8AOByVQsCe6Bhcj2bIsLQrj5nVNOj7SV225fMemZI3NxzSSNPJuHkoEoRGuSsldgtEDEYbzzFW5DzQTQtJFGIkwWRpm6yVhZGKsetO+NXzQNhmDr9nMBNKvuzgj/liiv8AzGvJ/Mm2RzG08KsDRBdek/Jvyn9a1yW69c7ipM4Ir2xMdoJJBPMYZA0kTH01v0jipJP5gCw1HG+j28ZhOKINtLt5TQwb04jJA9mgzPH6htcvjUNzQ0g+iQzq6hlZWU9iCCD+hHB1nr5q4T1i8YhiDTKDuYmClTHtRuJFDoh6SiqpskdTti2PFzt/M25iUGRU3C4ROaIimRZ5WjhVwfunk4tiDGBi3fjUg7HTVFtPOW3cqr+rAzEqBLGyglWwYBxaGn6bDd6+Yu91FNNNNA0000DTTXmg90000ETe7QtTocZF7H2IsFkYflNd+4PP0OWy3yyBqsMjYup7q2KtifY8MpscEEak6hbyBgwmjFsopl46056b/MCbH1scBidBN01r2+4V1DKbB9/04I+hBBBHsRrZoGmmmgaaawllCqWY0ACSfkByToMN1uQg+ZJpV92Py/u7+wBOsNltMLLHJ3Ns3z+QHyUDgD9T3JJ17KIsfWkFMRSKRyiGuD/WNAn9h+G9TdA01o3e+jiXOV0jXgZOyqLPYWxA1VyectrRwkM5GPEKSS/G2EYLICq5NwCSAaPyOg37g+juFk7JORG/0k7Quf8Ai/hk+59IatNcb4r5sE0EgXbyYenMxZ5YUAENZsrRepRViCGIA4BBPF00nnrcm4nl20UkYmDCJRI7vEi4BMieZHcFU9O8VbkEEDU1K+lMwHJ4A1U7jzbtEyB3EJKWWVGDsoW8iypZFUe418/8VkzIbCbdj/4/3m4JRQ6ShmwjkTpEilBQjrn3A1s2K7hC6KYYo5FCFfTLGKNTuG9NfVcCgJcVuOitHEG7cSuwn85c4xwTE+okVyGOIBnCEWpJkIqRLpD8QHe6rt/5j3BCF32+0Rty8DEHJx6YlrCSZRHbNGo5Q0H+eqLw7wORkCvLPIKjLBpCisyCNIz6cVURgpHclmX8WpMvgsMQDyLEiqnLsvIyDAu0jdb5N0/Xn8TAGzCqzxvdRMzx+pJvXA3MaPTzh8oxIrp3hR1YCIiMKRZagDS2cj7iZ5avbq0scwLBH3CmNFjZ0IPoplgQ1g8O18NSyH8TiESTephGUpC/q2VBChhGQWK88N26+TYGtO43bn0xAhDvcytOywIApr4WObkKC9KvFITzxqo8+wyJiGn3LLH6hjZKUqDk8gRIo7fosBSCekhQDwaGXYrJFnJtmjWgV9VOoK1fE87KqWHJ6iwtlJDEc9sd4tiJ5IzMQysvVjaqueVZemB8XUfkOqkfVbLsJSwkmePFSWKJmFNYuAzHqICAWTndnhQCpZo4obgB41AgT1ldQ+CEOrBkLGQKMisZiJCoMlVAQrOI12eM7mE5eiAFSRTC2TAoyIhT0+S3qF1Y49QTLrr4TeeLNIMBuJMfUkP3UTpJIyswyTEovUTds5xFEU1ZGJvm2QpYoknMbdIgVFjQkg5SNlgMQ5PVeNUSLOtVG3a+dJYdyPt0T/xDIHQIrtjDHCp9CTlUCu5J7Ey8DXknnTbHarI04WTbbJGjVxJkZ6Vo1AIALBtvDYBIPrNzRvVZ4r4cYjSloWmkUI/pR7eRY/cxL1zJYjUWFDMzrkWtVal3YEQkiELRrGiQSSchdus5f1aEll3KCiZDmA78YqMZFdj415hniknhO3eaV9vC8UqFY4hjPMRNKGIChZZBbDpOAa1DCua8R8Rmm3Rm39RPH1knFIkjW0jCxyXHK2TcESPZMg/CDq1h2svWY5CDtZTCsnDGNI5AVikidB6cVsCgYucgL4jGMiTwN3v1d1uGWBlkBiESPtmIo/d4CTbg9JpD6dEH4TernQxm8MQwpPSwJJmqlJ3VqZJM3ljxwOMfq5c5KrmwLoTNvuN4rJMDBu1Z0kKyBYZSyhkCh4gYxGGUOOOopd03Fa+KxjcgH0YkBEsn3pjyf1C2OYjaSxwgAbJQzBmxK2Gw3O4ijRaiSoo8IXeHAEA0hfL1MgCDkcjbMaArREfaeKvlhuklhT02glJQupUx5PTRFnBkk9XI4npPzRWF94V40yKW2siugQyvAT6saeq7DbQRmMl45TgVINqG4A5XVrHtAwGQXPAniTMK1NaozYisshfJqwa51F3vk2OZlZwvxNWcYLkkrbqx5s3lZ54B9uM9KtV84BGw3EMsTAqCUBmS34VRiBITZA/h11L7MDqdB5q2jkBdzt7PZTIit3xrFiDd8Eex47643+asiHOGSRMesoWZsnEQj/pi0eTK1HNeAQAFokR9z4buV+7MmQwkjPqbdLqVlyclHAtjwAQeR2UgAyYtfTg2vdfL39SGT+A0P3iljs5cY1jAHHplorayQbjNihYKanQ+b5EKqdyqktKGXdwNGURMzFb3GC7BO1n374kmcSvoWmuU2/nZgoafbsLWJiYnDgCawgIkCN3Ui1DD3v5WCecdr+OQw8lfvUljGS/EubqFJHvRPHPbUmqu9NaNvvo5Bcbo4PurK3+R1v1A0000FXuW9CQSf0UjKrj8jsaSQcdmJCt/yn812mte426ujIwtWBUjnkEURxqN4fMRcLkl0A5P407K9+54o/UH2IuibpppqBqFMPUfH8CEFuD1MOVUG+ymifrQ9jrT5h8VO3hZ0jlmc0qRxqWYseP0AAsksQKGvl258Xm3YCzb7Y7OE1/8eOZGemDH752xDkkcgZBurp7kaz81He+OefIYMlj+/dcgcTUYcAH0zJRDSG+I0ybvwK1zM/j3iG6keNMo0CtRQNDdiVUbJg0h7RvwFFZX7XK8D8r7OJVEbpK6KotZVLqQFIDNkSnZORiAAKri7LdeXfX+6yaNcR0QSemhB4a3RQ7C17BgKA445vWIoR4PIriV5IYXU5F/TeR0IjEb3PK/QhAc/CKyYj8WvPDYYJR6Y3E0zFU4V5FFRElSGijUAj1AVF+6rzxV/u/JsXSGEhXHAKryhRQVQBGCAMhnZ4s0TzVPEvLXUSZtygcBcUdynQclCrXJAHufmeBxq0jl1TZu3wFyXXN2RWC9RZjIZ5AyWxLEsAex6rBNv9rVI6gUzc0BDgFR2KEFwWWkZ2DULJyBFlrNmnlhWwkb7RIyEYv68xteOpTkougRa0bonvrTH5XikxYLyBxQDgHhgWEgZQ3UxLfEQwst3K4KPeeLmPItC8LYIVJuTIZMuK4qIweWokhupxiABqrTcTKgeVpbblwSAsMYVgz4IGYM7F8WIuqOTHIN2vh/l2KKYuoJcd7eRhQLBVXABYwxLDgHtR+uY8DjW2VTG8lFZHzJV8XjV1E+YyAVCBwaUd6xK4RRbWQQou025EsoaQeo/IzEjKzGP4wgLspyAUDIAuxpq7xbxmMiFZIp5QrCNnl9QDkKsmO2Q4s7IJK6TRY3kt3fS+RTMrCSSeRGUAKfT+PmpCpQKjU5GUarQ/Tmh8M/2dzRyLKm6pSXBUwIM7ByVg8jMecQQ149XAJbVzcGze+LRSs4eJIrAAcmCKeUiM9Mf4vTIDLkzctSjvkN/hvhW4Jdxtkh9XEetaZIrMEKK0YNNRFtgbJNkYgjbB5UKAl4YZEoH0okcs5JZXZ1yVCwquEsFwST21jJs03Mwy2cyM6hCxjwADK+KMQwxIOIFEgBrH4iqj1vVSULtI4QcLeWR4y3aNo1QKtIFBY3whomhmttr4luPTzkgaQXldwDor7sJgxWVi4ByzUKqkUOz+CCHaIWj9ESSMhuQyi7JwfHCSW+QnIYUyr3Lay2PhTSvFNI8UkSlJVWPMxOVJKFSVUYA2aIJtS2QBKsEHw4SCcudtFBEnP8BPWeQlVCARj4vqA3LItyC7w3nicks0UQjjRQfUEUqoxABIjIRBIzkt0gKLUqMS1O46Pf7WZ/u9t6QzBDSOZJZBbDIejQBJskl2IskEAEA1Xim9iSF4EaV5PSBeVMJZHARoraUlk9VkUg/VSaIHSooH8WdCzxiFXVZDG/oJl8CmOXFGK52zIKHH2mhYJfWna7YsixkfhlaMMxVvvpXRmnPU6t1IpkyYRkgDk/eSPLewEm4MhAkAJnyILNdqYpEOTqQwnlbpNXjwGQal7LbOyybchPWZCgJMpJMYZWYFCDbQ+kCqMpKGwFBzOkU/h/hKgS3IzsC0YWVisi3TkGP+KWxdVZkpso7pl5NhuUzx+zxzSlqkUNgZAHZi5QyK7h0aOQDFVOQAOQKjUna7fJU2skwDhGiZlHWAYw7F4nBWSNgt+qpYWq/C2t+xkEsU20kYGSYhVSVE6clyKAhicsAQHZjiVB/qiUQd9NIk5cemSEAMrQRpIuVg4tNiyygLeAB5ogGzXm3MTF5FR53WkEzCI04DAOzYM0jqytRkxYCO1C8DUfb7/0vU2crx7UqSrvDt2MkoXExuMVIZCtdo2DEtjQ5GzeI0DUjMeqNVmnkC2qktSp6jMWa2FKkbEt8JGRNEiTdbn0WUvuaDU2a7yqxFOpgUOY7X47UKaBCrQO/wAueKRLcn2llwyaTByIeCxkODRhXFKQBi5phTDgHA7Ybj1ZYT9oaNnKKVaEo3MbemxbHmsiSrNSqpPuJsHgG5EVK6K6hUTJnmVUGayM5YyJ65IH8NRQUgkBgFzqrEeb33IU7OISx2VGccjEteQDHExxrliLzteBjeKiz33iUaIZJZdvCpORJkZBYoG8yq5Flk6a7lTwedc/s/BZgjruXHqSlHaSMyIWxpGjdnVuGBU4qi8UOx6cP5uSJCUhlcITkAUKk9JX/wCuyO5KIyCMMPgAo/EZMF/9uhmDek6zMB8IDOSQXZSEarH3vbsQrLQAsRJ/Dx1KjSLUoUobK8hQMwCQGsKQBRtx2DBRT7rytKelI9oy1GSZEkQyZ1mXeB6ltxd4iziQLNnzc+XZ+IkVlidR0xSSDB6OZZkki9ThmAtjaims6CwTyzECfuI1IIkBiVE6gC/S8eJu1uwRRZOeTUeXy0RljuN1xmD1Zs/qYO+LygqDjUhNgjki+4qPD/KMyEN1x+mU4ti7HBXkZHWeom6GPSTkpKlqIqwg8P3UfUkshW8mR5XkVwQWkVCyExAkgjG6q+oKSaM9z5Xtw4wYuwNvBBIpblRZWNDjizEHMDIDmuDjHs9xCFKSkjBP4M88YBLLbKrsyFghFKwK8jv8IheIfyhHIHKi3BZkBQQgrmCnWA1FlHPxcKbBK1Kkbeym0WLOPIF1DPbKzSAIlsFYYKPiokgD4V1UboPOG+jcZF2THJvUgR1xeXGIo0GDNUdluDzYocFrrw7/AGnxsQs0TITVGMl+CqGzGwWQC3xsKRatzQvXL7bwbfS+rFJLIjyBXjQs7sqgtxkBFiCO4UUAO1st2e98EYYR7wes5UFmwQZuWbFUYiiwBCkrZIZjYutSYtdx4X5n2u54gnhkb8gYZji+YzTD9xrd4lAxxkjvOM3XFOp4eM2D3FEdupV9r18v3/g21CGX1EUqCSFlWRajApicXRQGULXAxVR09hC8P837yDjbtLuVAGKn1ZQ6irNTN6iGn+EMp6BSmmOpx+LX2ba7lZEWRTasARwQefmDyD9D21t1w/gPm7HdDb7iGXaSTk/duGKGYCy0UnwlXANj868ZZlj3GsbkVrn+E8Xx8r/TixeoDwAsF7k3Z6uAWHcE5WwVqPI4Pzo2MjgAkkAAEknsAO5P01E/GBfv7hgMsecSW9ww7WBiw79oKibyvtpBbQbckhnBwx62NH7xUBUVS8USO4Na1L5G2nePbItRCiTKOfwpyTQFcgj3Xvq7hFcgZdABIsm4iRiWZsmNk1x7GzyNbhwUTkjGySXvpxq2Aok3zZ5+vOrdHOw+TYFxEMm6iJBYenK6CjZtlFBhZqjyPprxvLM+Bw326C8tRQO55JC1MTQ7CgF4Hf310fSSwtuTiephzjfT8uDdr/216I8ghIW1okctRxI6WNc2e9dr+el1HOSeGb5ScN2SOkDKFCAT7gYszDkX1CqOsRtvEQrVLEzAsFKKqJY7EwyoWrj2lN+x7a6OFQTa1iLoh2NsWbMFe3BAo2e57Vz5tY6ArGsQOnIKCvACx2Qo/Q+2lHNqfElbIxbdu1MBk91RJjaeNF9xak3ft7n8R8SxAO1Rz0lsZIoaIIPSfWkyHB4IF9uO+unh5C8EABSOCvsRRQ8jj2P/AG1nXXdHhau+DZ5FX3FDkj3/AF0qubbzPuVoNtDdGwBvDVdhabdwSfoa4PI4vR/ON/UMjbTdJXIzUIpNAHF1BJHSKEmJ+Y+GuurXulHH77zlEyYyRziwbEY9ZeVYdRicFALvJsQK7jvqRtPHNuwxw3DUoJYAzfGWosduzr3y/wCH6CtdRqDv/DduwMk0cDBQSWkSMgAckksOBxf7aXEczHutjK7vJ6UpLBBIsRY2nNSNEhUOMezEECwQosa07yMTEXvtr6VksEKqLNDFzI8lDHI1VE5AimOrLY+V9vuG+1S7aACgIEMSKyKORIeAVkagR7oABwS12B8q7fMP6fUB0yh5RKL7gS5ZhTxxdcatFTF4BtxtvThZJYUp2KyMzdHx9SsbyUuDkeRSm1oLR+JeTGu42mIKBWSNgWLFuotJkAx5xpwFAPbhm11W48kbaSy4kfI2SXbImgL9T4waAFgg8DUcf7PoAMVOIAofc7FiB2+Nocyfrlf11c0in8reBtCs2ahGkcKIS7gKEVqxJFFyrWStgIoAAFqMn8ElXc/a/RlkhYs2IZ1kibAqrGMFckotaBW5lehxclo3kFAQ0crpRv06HoFj3cwqV6vqCO5+esV8lvlZlhQfOGGaOQVfwyHcNXf3BHA0o1bvy0m5OQUK1AergtkZFu5UWvUCGQhqdhkCOY278ttGvpiV/UZgYyFX2NmJQwJdCAS1sTVkkBdTIv8AZ3Gi4B0kFVlNBtpZO1EmXFWJ97PN6z/mChIYyDpuoxFD9ns8ZHbkFcgCaNirPz0pHO7jy3utvW8eZphChjlAhiEjRBlLOjXeaHORRR61FcMSZkPlyIhfW3akYrReQZlaVlKFmqO7q0VGoVfIIth5AQ2GcIG94YYIWFgClkVSyji+kjkk6ieG+UVgdtl6sixFS0I9PY8oeJYyxgLFlY3d/C6/lJ0pE0TQL8c8caEgq3qqFYoVxCsWpjx+t1wKF477xzaAKw3ETc40CHclyMAsa9bkk42vV1n5k6m7fyVt0cy/feqQA0glljYgdl+5ZVA57AVqQPKu3ICujSqKpZZJpUFdqjlZlFUOw9tS4KmXxaAKwMG7AHJdlRSCcSHIkcc9IPI9v11G23m6AxkqEay5ynl28OS9iI0JMhTFQF6eoAGzdnpIfLu2U2u32ykdiIogf7QurGtS4OG3fjqMoWOCSWyFPpGKfpZ8myMTFlHJOZsg9VMRzJbzFJZUbIEBVAOO/pgbGF/Y+Kod6HUOe9dhrytKOK2km8UMybZY2NnFkglPyUtIu5j7gfkvvdnWLNvXkvCNEUG2RYlltceMS08ahQQeSWN8KKJPYTxjINjdjFvgrGmIzvkgGxQ/OfrrWrAKrg8E0MnAXF2AAXHpPtjfPNWLOrRyu42m+KESScPlSmeElgBkAE+wElqF0puxxWvU8tbori+6xawWZE3UaixfAG4QMKAWzk3Pt7dSq9JIMgAQrf3he0LCwrA2fe6OXHcVrKSAEle56SSy5Csy2Nng1R/SwflpRyjeTy5yO4kdgJFC+o7RnEgdQm9Y3kKNnprsa17H5D2rM5kRnUjE1FFGDhwQRDCjEHI8qSGF/Ia6heu6clGDUUxA5oGnBvIENz9fmNYKArAnEBLjAX0wqK1FSbFg9KrSmuRx7hdIhQeWoVKkxIzIUUMyB8QoDdLSlmC2K4Nj9uLCcXaNjbi1Rm7kDqUgDqXtfxdz7Vr2NFPFM9Axsx+g5yBq7+YHvoqEg4WgYNybyUgBVxRgVri67e/NnUUiTBgtmiznhR1X1W+KgKQbH145JOpeogiwcUq1RHAWyztbnmqHGRq7s8ccy9QYyXRqro1d1ftde2tPvxd2eCw5BIth3NC+3H+Wt0hoE0TweB3/AG+uo8kRxrHIAFcQeoggD42Io9/f99B4oNepVkBgMgoblrIyHAXha49hrYtqKotRAHVbUassWPsb9zwPnxrKSIkEWOSO62MeMlIvmxfP11jRokKqt2s0bAJq69qJNe16DLCqFWADyTZBFAd+TYJ5+n11rV1UdWK4DNjRVBdliGPBHxE88e/fWz0evMheFpTj1CzbDK+xpeKHw+/tiAwBocluxdqq6sGjXTzVd+ProDMwAPJ6uy0bBNC7+QIJr5e/bTE3ZOVMKA4x4o5dXV3J/T2JGjxkBazbEr7rbfhORPfg5ftrJY+q6A+RBPNgXkO3sPn+2gwlC2eQGpQSKyAJOPseCQfp31m3xLw3ZhYJxHY8i+/HBr5/PXpcgniwACKPJPNiqoe1c837VyFi26jYvHj5dh/7Og9je74Iokc+9e4+mofjnq/Z5BBfqsuCEV0s5Ch+eKW8v+XUuKz1GxYHScbU83ZF2eR7ntrZoOV3O/3sbPDBAXVDSSy5NmDGrglsxZzEie1ZR/IjUHcb3fTPH6u3YRK5d41QfeYYMEYsxICOGAPAlNcBbOu401aOMHj3iI4fboCEtisUzjmRAGWpOroZj6fe4ybUEas/B9/vXnZZ4o44cWohWyyVlA6vUIIYW3b/AC56DTShpppqBrRvp2SJ3VS7KjMqjuxAJCj6k8a36aDgvAfHvElr7VBK9iOMAR1zEI/XmJRaBk9RyoJA+5C8EnW3aeddzZDbRmwAMgji3QKl3BxKlD1iJ0JUEm2vhRZ7jXlatHHbPzvM5UfZrzdlUqZORHmZWAKAuoWMkMtgmWJe5NQt55v3FI8/h8oKMXU1uajdVxIZ1Sqp3Bf4CGrkBjrvfTHyHav2+WvdKOW2nmzcSbiOIbOVUZ3VpHEigBQDdMgrhvfglSAT3GW782zLnhs5mKzemoOQLoGpphSEBeUoHklj2Ay11Gh0HEx+e9yVR/sElMuTU0lgZlaUCIhjiA3cd/1q38D8zPPJ6T7eSEhC7ZZUvwYreIBJzPYnmNu4om/00DTTWqVjYUA8gnLpIFEcVYNmzXtwfpcGGWVOhqiVNhuysQwokUbHf/PRpbpTkhYd+g0QR02bFm/7jrUEMigMA6nJZA6lQasEhGU2Ml7Hghrs8XvTqJJqgaCnEkEE9VgnuCpHuP30HvwtwGOR5N2BQ+RPHauB31qUkW1ZFVpqUqWYAFQuRquW96s9++vI2OLDu4FsFLVkR2Vm7fp7WPnzlIlDq6lAU/CzPkpsHp79geB3GgTxX0sVIZhSlQbAFlee54Jv2/bWJc45nOgxYiiGAW+AqqS3I7dyD+2s0XrNXQ5IIY8kKAUYmgAAbAHc+xu/LLYnkE5KcWUhT7k3wSCtdjVn66ASwVmdioDFuADSr7duQaJ+fNe2sJIMgU6mWmtWKlZMwekk2QBf0/cayiIvq+KMUGJSypAt6XsCQR2HKnXvS4VmBpgOnhhZpgTVg0V4Pb+3QeJIpbqNtYGPScGwJIBAsEqTyfn9a1K1qiJNN1LY+EgcH5mvf99bdA01Bk8bhXu9f8r/AOmozebNsCQZOR36Jf8Ax1Zotzpqm/nftf8Ae/4Jf/HT+d21/wB7/gl/8dILnTVR/OzbdvV/wS/p+XWS+Z9uefU/wSf+OkFrpqtHmGA/j/wyf6aHzFB/vPp8MntX9X66QWWmq8ePw/n/AML/AOmto8Vi/N/c3+mkEvTUVfEoz+L+5v8ATWSb5CLB7/Rv9NSCRprUNyvz/uOs1kB7aDLTXl690DTTTQNNNNA0000DTTTQNYyJYqgexF9rHIP9oGstNB5r3TTQNeHXuvCdBg3vx/Ye/Ht8u51kqj5Vff8Ay514VN9xVdq5u/nfb9tZVoPdNNNA14Frtx/776900CtNNNA0000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3315" name="Рисунок 3" descr="2.2.12Б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340450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7" descr="2.2.12А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58" y="2492896"/>
            <a:ext cx="312865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9854" y="404664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ПРОЦЕСС И  АССОЦИИРОВАННЫЙ С НИМ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data:image/jpeg;base64,/9j/4AAQSkZJRgABAQAAAQABAAD/2wCEAAkGBhQSERUQEhQQEhUUFBUVFhUXFRAYFxgYFRgXFxQWFhUXGyYeGBkkGhYXIC8hIycqLSwsFx4xQTwqNSYtLCoBCQoKDgwOFw8PGiwcHBwpLCwpKSksKSwpLCwsLCksKSkpKSksKSkpLCksLCkpKSksKSwsKSwsLCksKSwpLCksLP/AABEIAJ8BPQMBIgACEQEDEQH/xAAbAAEAAgMBAQAAAAAAAAAAAAAABAUCAwYBB//EAEEQAAICAQMCBAMGAQkIAgMAAAECAxESAAQhIjEFBhNBMlFhFCNCUnGBMxUWQ2KRoaKx0QdTcoKTwdLhJERjg/D/xAAWAQEBAQAAAAAAAAAAAAAAAAAAAQL/xAAbEQEBAQADAQEAAAAAAAAAAAAAEQESIWFRAv/aAAwDAQACEQMRAD8A+46aaaBpppoGmmmgaaaaBpppoGmmmgaaaaBppqLJ4kgJUEuy91QFiPoa7H9a0ErTUAbmZj0xBBdXI4B/ULGGsfqwOtixSkcugN/hQ9vYdTHn61oJel6jNsyRRkl/Yop/wqNYnwxSKLTc3/TTA8/UNxoJd6ai/wAnL+aX3/pZvc3+bWB8M5BWWda/rlgfoQ4Yf99BMGvdRVhkH9IrfqnNfqrDn9tY+vKO8Yb/AIHF/wBjhf8APQTNNQm8YjU4uTGePjVlWyoag5GJ4PsTyCNTFcEWCCD2Og90000DTWDygCyQKBJv5Duf01R7fznBS+qRAzxrKFc2RG/KM5ApCaPST+E6QX+mqZvOG0DBTMoLenjYcBvWUtGVJFEEAmxwPeteP5z2YGR3EWJF5WSvIJAyArIhWpe5xaro1ZoutNVUHmjbOAVmSmwCk2Mi4JULY6jQPA7EEd9bYfHoHdY0kR2cWMSCPhLCyO1qGI+eJ+WkFhpqtk8x7ZaueEZAkHJaOKiQ8/8AAwb9DqRtvFIpGCpJGzFBIAGBOBNBq71fF6glaaaaBpppoGmmmgaaaaBpppoGmmmgaaaaBprXNOFFsaH/AH9gB7n6a0LLI54X01+bcse3ZRwoI+Zv6aDdPukSi7KtmhZAs/IfM60/anb4ENfN+jj6LRa/oQNZQbBFOdZPVF2ouR8svYfQUNSdBE+w5EmRmcGxj8KUasFR8Xb8RPc6kxxhRSgADsAAB/YNZaaBpppoGmmmgaaaaBprVuNysal3ZUUd2YgAfqTwNV/8vZ8beKWe/wAYGEX6+pJWQ+qBtBaEarN3s4IVL5jai/iVkjXI3yVboY8k8g3XvrEbTcyfxJUgX8kIyb95pRyP0jU/XW7aeAwxt6gTKQf0kjNJJ+0khLAfQEDVFV/L25siCBt2ns9fZ64+cvEln3QVR9/fZt2k3DFJNyIiO8EK4OB75PKC5Xt1IqfrrodRt5sY5umRA2PIJBtSfdGHKn6qb0o0bfwGBA4Ean1FKyM1u7qbsPI5LOOT3J7693HgcEjZvEjMVVbI9lYMortwwBH6a8WKWLsxnQezYiUfKmFK4r50fqdSdpvFkFobrggghlPemU0VNVwQDoK9vKe1PPop3B7sOwoDg/DyTj2vmr514/lHakV6KgVVAuoHUXyAUimyJphyLq641caaXRUfzT2vH3QoNkq5SYqbytFypOeekDu3zN+7LyxBC3qRKVcIyBi8rUGYsTTsQTZPJ5rjtq200ujn4/I+29NI2V3CKwFu4tnJZpMQQocknkD3rsABY+HeBQwMWjXElVSyznpUAKBkTQAAH/KPlqfppdDTTTUDTTTQNNNNA01B33jMcLokhK5mgcXwF9snrFbPAs6x3vj0EUfqvKmJKgEHKyxAUKFsteS9vmNBYaai/wApxZYGSINlhiXTLKssau8qINd61jH4xAxVVmhYuLQCSMlhyLUA9XIPb5HQTNNNatzuljGTkAWAO9kngAAckk8ADk6DbqCd8zmoQGFfxTRjH0FG3P0FD6g8ax+zNNzKCqc1ECDkPb1SO/8AwA1zzlqeBXA0GiDZhTkxLvz1H2urCjsq8Dgd65s86kaaaBpppoGmmmgaaaaDGWUKCzEAAEkngADkkn2GuV8veKyb1nlSVvQElA9IDjuAtKsi9LA2T7LWQOuqdAwKkAgiiD2IPcEapvBvChtppUUjCYmZVCKKYBEkyYcsfh5P95Fm4j3xENtUaeP1pQtFomkDDGxm4eY2uI5oNVA8WdZnb7qX4pI9svyiHqSf9WVcB+npn9dbfEGMuW2UNRWpH7BVbuqm7LlSargWCfYGxA0VX7XwGJGDkGSQf0krNI4+eLPeA+i0Ppqx001A15WvdNA01hLMqgsxCgdySAB+pOq5vMcR4jznP/4UeRf0Mij01/dhoLTUXebAPypMb1QkWsh8gbBDL/VII1EO63L/AAQxxD5zSWw//XFYP/UGn8kyv/F3MlflhVIlr9eqT+xxqjyXxn7Ot7sxxrYUTXURLGlDZfwyeO5I576DzLE/8ES7i+xiRih/SZqi/wAWtu38vbdGzESs4/pHuST/AKkhLf36wGyeAkw9cfFwkgY9r9EnhePwGl+RXm3SKHx+TxATett1fFaAjJQoy4oGLKDbNlO5FH/6nybnRD5m8SfFk2sbIWbJsZBwhIZUDNzkBkrmhzjye/Z7XdrIuSm/YiiCD3xZTyrcjggHW7Vvg5R/Ht+FDLs1cFSwGTK1rJjiyn4SY7cX9B+mK+N+IMaXbRg+uiHJZQqpbLK+RYZj+GQV9mbvjbdbrzS+DmvEfHN4srrHtskDqsbESEtw12BwAzrjl2UMrG+2tE/mTehmK7MsgZygqQM6BQVJ4+7PN8iyekAmyOt01LnwcnuPM+7VWI2jPQGLY7gB2K5CkKZoOAvI4Zx7AnXVjXummqaaaagqPF/LEW5cPMZGCjhLGANOpYAiwSrspo0RXFgEQf5g7fnmYhiOMxVFDFIBS3ToSG9+1VQrpdNW6OT33lDaiRA5nudpQWyFO7x2wc10k4FxjQyX9Bqzg8qQrKs5zeRTeTFeSQLJCgDuMqAAvnU7xPY+tE0d4ngqw/C6kNG4HvTBTXvWom18XaVFVFAl5EgPKxMpKvkeL6gcR+Lg8DnS6iTvfEwjCNQZJG7ItcD87nsifU9+wBPGsoNjTeo/U/NH2UGrVB7Djn3P9gGe02YjBqyxNsx5Zj8yf8gOB2FDUjUU0000DTTTQNNNNA0000DTTTQNQpmrcJ25jcf3qf8At/8A3vN1SeMboruIeFqj1FitZMo9gT2B+Q9j31cEzYJUu4PHMiVXy9KMc/Wwf7tT9Un2mcTzLFArDJOt5Ai/w146VZybP5a+ut42W4f451QflhjUH9C8ud/sq6CzLe+q5/MMF0r+qfyxK8pFfP0wcf3rRfL0Pd1Mx+czNLz3sByVX9gNWCIAKAAA7AdtBWnf7h/4e3C/WaRV/sWISE/ocdeDw6d/4m4Kj8sMaIP0LSZt+4K6tdNBVr5egU5mP1XHIaUtK37NKTj+1aswNe6agaaaaBpppoK/eeG9frwkJKBR7hJBx0ygd+wpu6+1i1Ozw/xNZclorIhAkjNZISLF1wQRyCOD+xqZqJu9gGYSL0yL8Lc8g91YD4lPyPbuKOqJemo+z3WY5Uow4ZTVg/qO4PcH3Hy7CRqDz317ppoGmmmgaaaaBppqJu97iyxrTSPdD5KPidv6osfqSBoMd3uGLelFw1As5ohFPvR+JjRoduLPHBixwDbzivg3FBie/rKtK7H3LouJPzjQe+rDabQRrQ9yWY+7MeST9f8A0PbWPiGyEsbRkkWOGHdWBtHX6qwDD6gaok6ah+Fb0yR2wCupKSL8nXhq/qn4h81ZT76magaaaaBpppoGmsJZlUFmIUDkkkAD9SdUz+ctuSFiL7hiSFEKM6swFsol/hWByQXFaC7GtW53aRrlI6It1kzKos9hZ41y38sbncGNVZNqk0JkiKBZpbOJjWTNcEOLF6Ab4HF9Nth4HsFMu1mIZ2l2jOTLLLNyTtSxX1CRGx9RwcaHC+1AWC6l83bRTj68bML6UJc8fEaQE0Pc9h71rT/PjaXRlI4uzFuAoFZWWKUBiQ1k9iD2N65raePQJAjDcbdSmwhiiGcYGe4JRgRlQxeGOz7BXuqOo+48QikG4WCSJgu23eBDqbjii28QOAJNWzV2zAUg0wOrEr6LtN2kqCSN0kRuzKwZTRo0w4PI1Q+It/8AOByVQsCe6Bhcj2bIsLQrj5nVNOj7SV225fMemZI3NxzSSNPJuHkoEoRGuSsldgtEDEYbzzFW5DzQTQtJFGIkwWRpm6yVhZGKsetO+NXzQNhmDr9nMBNKvuzgj/liiv8AzGvJ/Mm2RzG08KsDRBdek/Jvyn9a1yW69c7ipM4Ir2xMdoJJBPMYZA0kTH01v0jipJP5gCw1HG+j28ZhOKINtLt5TQwb04jJA9mgzPH6htcvjUNzQ0g+iQzq6hlZWU9iCCD+hHB1nr5q4T1i8YhiDTKDuYmClTHtRuJFDoh6SiqpskdTti2PFzt/M25iUGRU3C4ROaIimRZ5WjhVwfunk4tiDGBi3fjUg7HTVFtPOW3cqr+rAzEqBLGyglWwYBxaGn6bDd6+Yu91FNNNNA0000DTTXmg90000ETe7QtTocZF7H2IsFkYflNd+4PP0OWy3yyBqsMjYup7q2KtifY8MpscEEak6hbyBgwmjFsopl46056b/MCbH1scBidBN01r2+4V1DKbB9/04I+hBBBHsRrZoGmmmgaaawllCqWY0ACSfkByToMN1uQg+ZJpV92Py/u7+wBOsNltMLLHJ3Ns3z+QHyUDgD9T3JJ17KIsfWkFMRSKRyiGuD/WNAn9h+G9TdA01o3e+jiXOV0jXgZOyqLPYWxA1VyectrRwkM5GPEKSS/G2EYLICq5NwCSAaPyOg37g+juFk7JORG/0k7Quf8Ai/hk+59IatNcb4r5sE0EgXbyYenMxZ5YUAENZsrRepRViCGIA4BBPF00nnrcm4nl20UkYmDCJRI7vEi4BMieZHcFU9O8VbkEEDU1K+lMwHJ4A1U7jzbtEyB3EJKWWVGDsoW8iypZFUe418/8VkzIbCbdj/4/3m4JRQ6ShmwjkTpEilBQjrn3A1s2K7hC6KYYo5FCFfTLGKNTuG9NfVcCgJcVuOitHEG7cSuwn85c4xwTE+okVyGOIBnCEWpJkIqRLpD8QHe6rt/5j3BCF32+0Rty8DEHJx6YlrCSZRHbNGo5Q0H+eqLw7wORkCvLPIKjLBpCisyCNIz6cVURgpHclmX8WpMvgsMQDyLEiqnLsvIyDAu0jdb5N0/Xn8TAGzCqzxvdRMzx+pJvXA3MaPTzh8oxIrp3hR1YCIiMKRZagDS2cj7iZ5avbq0scwLBH3CmNFjZ0IPoplgQ1g8O18NSyH8TiESTephGUpC/q2VBChhGQWK88N26+TYGtO43bn0xAhDvcytOywIApr4WObkKC9KvFITzxqo8+wyJiGn3LLH6hjZKUqDk8gRIo7fosBSCekhQDwaGXYrJFnJtmjWgV9VOoK1fE87KqWHJ6iwtlJDEc9sd4tiJ5IzMQysvVjaqueVZemB8XUfkOqkfVbLsJSwkmePFSWKJmFNYuAzHqICAWTndnhQCpZo4obgB41AgT1ldQ+CEOrBkLGQKMisZiJCoMlVAQrOI12eM7mE5eiAFSRTC2TAoyIhT0+S3qF1Y49QTLrr4TeeLNIMBuJMfUkP3UTpJIyswyTEovUTds5xFEU1ZGJvm2QpYoknMbdIgVFjQkg5SNlgMQ5PVeNUSLOtVG3a+dJYdyPt0T/xDIHQIrtjDHCp9CTlUCu5J7Ey8DXknnTbHarI04WTbbJGjVxJkZ6Vo1AIALBtvDYBIPrNzRvVZ4r4cYjSloWmkUI/pR7eRY/cxL1zJYjUWFDMzrkWtVal3YEQkiELRrGiQSSchdus5f1aEll3KCiZDmA78YqMZFdj415hniknhO3eaV9vC8UqFY4hjPMRNKGIChZZBbDpOAa1DCua8R8Rmm3Rm39RPH1knFIkjW0jCxyXHK2TcESPZMg/CDq1h2svWY5CDtZTCsnDGNI5AVikidB6cVsCgYucgL4jGMiTwN3v1d1uGWBlkBiESPtmIo/d4CTbg9JpD6dEH4TernQxm8MQwpPSwJJmqlJ3VqZJM3ljxwOMfq5c5KrmwLoTNvuN4rJMDBu1Z0kKyBYZSyhkCh4gYxGGUOOOopd03Fa+KxjcgH0YkBEsn3pjyf1C2OYjaSxwgAbJQzBmxK2Gw3O4ijRaiSoo8IXeHAEA0hfL1MgCDkcjbMaArREfaeKvlhuklhT02glJQupUx5PTRFnBkk9XI4npPzRWF94V40yKW2siugQyvAT6saeq7DbQRmMl45TgVINqG4A5XVrHtAwGQXPAniTMK1NaozYisshfJqwa51F3vk2OZlZwvxNWcYLkkrbqx5s3lZ54B9uM9KtV84BGw3EMsTAqCUBmS34VRiBITZA/h11L7MDqdB5q2jkBdzt7PZTIit3xrFiDd8Eex47643+asiHOGSRMesoWZsnEQj/pi0eTK1HNeAQAFokR9z4buV+7MmQwkjPqbdLqVlyclHAtjwAQeR2UgAyYtfTg2vdfL39SGT+A0P3iljs5cY1jAHHplorayQbjNihYKanQ+b5EKqdyqktKGXdwNGURMzFb3GC7BO1n374kmcSvoWmuU2/nZgoafbsLWJiYnDgCawgIkCN3Ui1DD3v5WCecdr+OQw8lfvUljGS/EubqFJHvRPHPbUmqu9NaNvvo5Bcbo4PurK3+R1v1A0000FXuW9CQSf0UjKrj8jsaSQcdmJCt/yn812mte426ujIwtWBUjnkEURxqN4fMRcLkl0A5P407K9+54o/UH2IuibpppqBqFMPUfH8CEFuD1MOVUG+ymifrQ9jrT5h8VO3hZ0jlmc0qRxqWYseP0AAsksQKGvl258Xm3YCzb7Y7OE1/8eOZGemDH752xDkkcgZBurp7kaz81He+OefIYMlj+/dcgcTUYcAH0zJRDSG+I0ybvwK1zM/j3iG6keNMo0CtRQNDdiVUbJg0h7RvwFFZX7XK8D8r7OJVEbpK6KotZVLqQFIDNkSnZORiAAKri7LdeXfX+6yaNcR0QSemhB4a3RQ7C17BgKA445vWIoR4PIriV5IYXU5F/TeR0IjEb3PK/QhAc/CKyYj8WvPDYYJR6Y3E0zFU4V5FFRElSGijUAj1AVF+6rzxV/u/JsXSGEhXHAKryhRQVQBGCAMhnZ4s0TzVPEvLXUSZtygcBcUdynQclCrXJAHufmeBxq0jl1TZu3wFyXXN2RWC9RZjIZ5AyWxLEsAex6rBNv9rVI6gUzc0BDgFR2KEFwWWkZ2DULJyBFlrNmnlhWwkb7RIyEYv68xteOpTkougRa0bonvrTH5XikxYLyBxQDgHhgWEgZQ3UxLfEQwst3K4KPeeLmPItC8LYIVJuTIZMuK4qIweWokhupxiABqrTcTKgeVpbblwSAsMYVgz4IGYM7F8WIuqOTHIN2vh/l2KKYuoJcd7eRhQLBVXABYwxLDgHtR+uY8DjW2VTG8lFZHzJV8XjV1E+YyAVCBwaUd6xK4RRbWQQou025EsoaQeo/IzEjKzGP4wgLspyAUDIAuxpq7xbxmMiFZIp5QrCNnl9QDkKsmO2Q4s7IJK6TRY3kt3fS+RTMrCSSeRGUAKfT+PmpCpQKjU5GUarQ/Tmh8M/2dzRyLKm6pSXBUwIM7ByVg8jMecQQ149XAJbVzcGze+LRSs4eJIrAAcmCKeUiM9Mf4vTIDLkzctSjvkN/hvhW4Jdxtkh9XEetaZIrMEKK0YNNRFtgbJNkYgjbB5UKAl4YZEoH0okcs5JZXZ1yVCwquEsFwST21jJs03Mwy2cyM6hCxjwADK+KMQwxIOIFEgBrH4iqj1vVSULtI4QcLeWR4y3aNo1QKtIFBY3whomhmttr4luPTzkgaQXldwDor7sJgxWVi4ByzUKqkUOz+CCHaIWj9ESSMhuQyi7JwfHCSW+QnIYUyr3Lay2PhTSvFNI8UkSlJVWPMxOVJKFSVUYA2aIJtS2QBKsEHw4SCcudtFBEnP8BPWeQlVCARj4vqA3LItyC7w3nicks0UQjjRQfUEUqoxABIjIRBIzkt0gKLUqMS1O46Pf7WZ/u9t6QzBDSOZJZBbDIejQBJskl2IskEAEA1Xim9iSF4EaV5PSBeVMJZHARoraUlk9VkUg/VSaIHSooH8WdCzxiFXVZDG/oJl8CmOXFGK52zIKHH2mhYJfWna7YsixkfhlaMMxVvvpXRmnPU6t1IpkyYRkgDk/eSPLewEm4MhAkAJnyILNdqYpEOTqQwnlbpNXjwGQal7LbOyybchPWZCgJMpJMYZWYFCDbQ+kCqMpKGwFBzOkU/h/hKgS3IzsC0YWVisi3TkGP+KWxdVZkpso7pl5NhuUzx+zxzSlqkUNgZAHZi5QyK7h0aOQDFVOQAOQKjUna7fJU2skwDhGiZlHWAYw7F4nBWSNgt+qpYWq/C2t+xkEsU20kYGSYhVSVE6clyKAhicsAQHZjiVB/qiUQd9NIk5cemSEAMrQRpIuVg4tNiyygLeAB5ogGzXm3MTF5FR53WkEzCI04DAOzYM0jqytRkxYCO1C8DUfb7/0vU2crx7UqSrvDt2MkoXExuMVIZCtdo2DEtjQ5GzeI0DUjMeqNVmnkC2qktSp6jMWa2FKkbEt8JGRNEiTdbn0WUvuaDU2a7yqxFOpgUOY7X47UKaBCrQO/wAueKRLcn2llwyaTByIeCxkODRhXFKQBi5phTDgHA7Ybj1ZYT9oaNnKKVaEo3MbemxbHmsiSrNSqpPuJsHgG5EVK6K6hUTJnmVUGayM5YyJ65IH8NRQUgkBgFzqrEeb33IU7OISx2VGccjEteQDHExxrliLzteBjeKiz33iUaIZJZdvCpORJkZBYoG8yq5Flk6a7lTwedc/s/BZgjruXHqSlHaSMyIWxpGjdnVuGBU4qi8UOx6cP5uSJCUhlcITkAUKk9JX/wCuyO5KIyCMMPgAo/EZMF/9uhmDek6zMB8IDOSQXZSEarH3vbsQrLQAsRJ/Dx1KjSLUoUobK8hQMwCQGsKQBRtx2DBRT7rytKelI9oy1GSZEkQyZ1mXeB6ltxd4iziQLNnzc+XZ+IkVlidR0xSSDB6OZZkki9ThmAtjaims6CwTyzECfuI1IIkBiVE6gC/S8eJu1uwRRZOeTUeXy0RljuN1xmD1Zs/qYO+LygqDjUhNgjki+4qPD/KMyEN1x+mU4ti7HBXkZHWeom6GPSTkpKlqIqwg8P3UfUkshW8mR5XkVwQWkVCyExAkgjG6q+oKSaM9z5Xtw4wYuwNvBBIpblRZWNDjizEHMDIDmuDjHs9xCFKSkjBP4M88YBLLbKrsyFghFKwK8jv8IheIfyhHIHKi3BZkBQQgrmCnWA1FlHPxcKbBK1Kkbeym0WLOPIF1DPbKzSAIlsFYYKPiokgD4V1UboPOG+jcZF2THJvUgR1xeXGIo0GDNUdluDzYocFrrw7/AGnxsQs0TITVGMl+CqGzGwWQC3xsKRatzQvXL7bwbfS+rFJLIjyBXjQs7sqgtxkBFiCO4UUAO1st2e98EYYR7wes5UFmwQZuWbFUYiiwBCkrZIZjYutSYtdx4X5n2u54gnhkb8gYZji+YzTD9xrd4lAxxkjvOM3XFOp4eM2D3FEdupV9r18v3/g21CGX1EUqCSFlWRajApicXRQGULXAxVR09hC8P837yDjbtLuVAGKn1ZQ6irNTN6iGn+EMp6BSmmOpx+LX2ba7lZEWRTasARwQefmDyD9D21t1w/gPm7HdDb7iGXaSTk/duGKGYCy0UnwlXANj868ZZlj3GsbkVrn+E8Xx8r/TixeoDwAsF7k3Z6uAWHcE5WwVqPI4Pzo2MjgAkkAAEknsAO5P01E/GBfv7hgMsecSW9ww7WBiw79oKibyvtpBbQbckhnBwx62NH7xUBUVS8USO4Na1L5G2nePbItRCiTKOfwpyTQFcgj3Xvq7hFcgZdABIsm4iRiWZsmNk1x7GzyNbhwUTkjGySXvpxq2Aok3zZ5+vOrdHOw+TYFxEMm6iJBYenK6CjZtlFBhZqjyPprxvLM+Bw326C8tRQO55JC1MTQ7CgF4Hf310fSSwtuTiephzjfT8uDdr/216I8ghIW1okctRxI6WNc2e9dr+el1HOSeGb5ScN2SOkDKFCAT7gYszDkX1CqOsRtvEQrVLEzAsFKKqJY7EwyoWrj2lN+x7a6OFQTa1iLoh2NsWbMFe3BAo2e57Vz5tY6ArGsQOnIKCvACx2Qo/Q+2lHNqfElbIxbdu1MBk91RJjaeNF9xak3ft7n8R8SxAO1Rz0lsZIoaIIPSfWkyHB4IF9uO+unh5C8EABSOCvsRRQ8jj2P/AG1nXXdHhau+DZ5FX3FDkj3/AF0qubbzPuVoNtDdGwBvDVdhabdwSfoa4PI4vR/ON/UMjbTdJXIzUIpNAHF1BJHSKEmJ+Y+GuurXulHH77zlEyYyRziwbEY9ZeVYdRicFALvJsQK7jvqRtPHNuwxw3DUoJYAzfGWosduzr3y/wCH6CtdRqDv/DduwMk0cDBQSWkSMgAckksOBxf7aXEczHutjK7vJ6UpLBBIsRY2nNSNEhUOMezEECwQosa07yMTEXvtr6VksEKqLNDFzI8lDHI1VE5AimOrLY+V9vuG+1S7aACgIEMSKyKORIeAVkagR7oABwS12B8q7fMP6fUB0yh5RKL7gS5ZhTxxdcatFTF4BtxtvThZJYUp2KyMzdHx9SsbyUuDkeRSm1oLR+JeTGu42mIKBWSNgWLFuotJkAx5xpwFAPbhm11W48kbaSy4kfI2SXbImgL9T4waAFgg8DUcf7PoAMVOIAofc7FiB2+Nocyfrlf11c0in8reBtCs2ahGkcKIS7gKEVqxJFFyrWStgIoAAFqMn8ElXc/a/RlkhYs2IZ1kibAqrGMFckotaBW5lehxclo3kFAQ0crpRv06HoFj3cwqV6vqCO5+esV8lvlZlhQfOGGaOQVfwyHcNXf3BHA0o1bvy0m5OQUK1AergtkZFu5UWvUCGQhqdhkCOY278ttGvpiV/UZgYyFX2NmJQwJdCAS1sTVkkBdTIv8AZ3Gi4B0kFVlNBtpZO1EmXFWJ97PN6z/mChIYyDpuoxFD9ns8ZHbkFcgCaNirPz0pHO7jy3utvW8eZphChjlAhiEjRBlLOjXeaHORRR61FcMSZkPlyIhfW3akYrReQZlaVlKFmqO7q0VGoVfIIth5AQ2GcIG94YYIWFgClkVSyji+kjkk6ieG+UVgdtl6sixFS0I9PY8oeJYyxgLFlY3d/C6/lJ0pE0TQL8c8caEgq3qqFYoVxCsWpjx+t1wKF477xzaAKw3ETc40CHclyMAsa9bkk42vV1n5k6m7fyVt0cy/feqQA0glljYgdl+5ZVA57AVqQPKu3ICujSqKpZZJpUFdqjlZlFUOw9tS4KmXxaAKwMG7AHJdlRSCcSHIkcc9IPI9v11G23m6AxkqEay5ynl28OS9iI0JMhTFQF6eoAGzdnpIfLu2U2u32ykdiIogf7QurGtS4OG3fjqMoWOCSWyFPpGKfpZ8myMTFlHJOZsg9VMRzJbzFJZUbIEBVAOO/pgbGF/Y+Kod6HUOe9dhrytKOK2km8UMybZY2NnFkglPyUtIu5j7gfkvvdnWLNvXkvCNEUG2RYlltceMS08ahQQeSWN8KKJPYTxjINjdjFvgrGmIzvkgGxQ/OfrrWrAKrg8E0MnAXF2AAXHpPtjfPNWLOrRyu42m+KESScPlSmeElgBkAE+wElqF0puxxWvU8tbori+6xawWZE3UaixfAG4QMKAWzk3Pt7dSq9JIMgAQrf3he0LCwrA2fe6OXHcVrKSAEle56SSy5Csy2Nng1R/SwflpRyjeTy5yO4kdgJFC+o7RnEgdQm9Y3kKNnprsa17H5D2rM5kRnUjE1FFGDhwQRDCjEHI8qSGF/Ia6heu6clGDUUxA5oGnBvIENz9fmNYKArAnEBLjAX0wqK1FSbFg9KrSmuRx7hdIhQeWoVKkxIzIUUMyB8QoDdLSlmC2K4Nj9uLCcXaNjbi1Rm7kDqUgDqXtfxdz7Vr2NFPFM9Axsx+g5yBq7+YHvoqEg4WgYNybyUgBVxRgVri67e/NnUUiTBgtmiznhR1X1W+KgKQbH145JOpeogiwcUq1RHAWyztbnmqHGRq7s8ccy9QYyXRqro1d1ftde2tPvxd2eCw5BIth3NC+3H+Wt0hoE0TweB3/AG+uo8kRxrHIAFcQeoggD42Io9/f99B4oNepVkBgMgoblrIyHAXha49hrYtqKotRAHVbUassWPsb9zwPnxrKSIkEWOSO62MeMlIvmxfP11jRokKqt2s0bAJq69qJNe16DLCqFWADyTZBFAd+TYJ5+n11rV1UdWK4DNjRVBdliGPBHxE88e/fWz0evMheFpTj1CzbDK+xpeKHw+/tiAwBocluxdqq6sGjXTzVd+ProDMwAPJ6uy0bBNC7+QIJr5e/bTE3ZOVMKA4x4o5dXV3J/T2JGjxkBazbEr7rbfhORPfg5ftrJY+q6A+RBPNgXkO3sPn+2gwlC2eQGpQSKyAJOPseCQfp31m3xLw3ZhYJxHY8i+/HBr5/PXpcgniwACKPJPNiqoe1c837VyFi26jYvHj5dh/7Og9je74Iokc+9e4+mofjnq/Z5BBfqsuCEV0s5Ch+eKW8v+XUuKz1GxYHScbU83ZF2eR7ntrZoOV3O/3sbPDBAXVDSSy5NmDGrglsxZzEie1ZR/IjUHcb3fTPH6u3YRK5d41QfeYYMEYsxICOGAPAlNcBbOu401aOMHj3iI4fboCEtisUzjmRAGWpOroZj6fe4ybUEas/B9/vXnZZ4o44cWohWyyVlA6vUIIYW3b/AC56DTShpppqBrRvp2SJ3VS7KjMqjuxAJCj6k8a36aDgvAfHvElr7VBK9iOMAR1zEI/XmJRaBk9RyoJA+5C8EnW3aeddzZDbRmwAMgji3QKl3BxKlD1iJ0JUEm2vhRZ7jXlatHHbPzvM5UfZrzdlUqZORHmZWAKAuoWMkMtgmWJe5NQt55v3FI8/h8oKMXU1uajdVxIZ1Sqp3Bf4CGrkBjrvfTHyHav2+WvdKOW2nmzcSbiOIbOVUZ3VpHEigBQDdMgrhvfglSAT3GW782zLnhs5mKzemoOQLoGpphSEBeUoHklj2Ay11Gh0HEx+e9yVR/sElMuTU0lgZlaUCIhjiA3cd/1q38D8zPPJ6T7eSEhC7ZZUvwYreIBJzPYnmNu4om/00DTTWqVjYUA8gnLpIFEcVYNmzXtwfpcGGWVOhqiVNhuysQwokUbHf/PRpbpTkhYd+g0QR02bFm/7jrUEMigMA6nJZA6lQasEhGU2Ml7Hghrs8XvTqJJqgaCnEkEE9VgnuCpHuP30HvwtwGOR5N2BQ+RPHauB31qUkW1ZFVpqUqWYAFQuRquW96s9++vI2OLDu4FsFLVkR2Vm7fp7WPnzlIlDq6lAU/CzPkpsHp79geB3GgTxX0sVIZhSlQbAFlee54Jv2/bWJc45nOgxYiiGAW+AqqS3I7dyD+2s0XrNXQ5IIY8kKAUYmgAAbAHc+xu/LLYnkE5KcWUhT7k3wSCtdjVn66ASwVmdioDFuADSr7duQaJ+fNe2sJIMgU6mWmtWKlZMwekk2QBf0/cayiIvq+KMUGJSypAt6XsCQR2HKnXvS4VmBpgOnhhZpgTVg0V4Pb+3QeJIpbqNtYGPScGwJIBAsEqTyfn9a1K1qiJNN1LY+EgcH5mvf99bdA01Bk8bhXu9f8r/AOmozebNsCQZOR36Jf8Ax1Zotzpqm/nftf8Ae/4Jf/HT+d21/wB7/gl/8dILnTVR/OzbdvV/wS/p+XWS+Z9uefU/wSf+OkFrpqtHmGA/j/wyf6aHzFB/vPp8MntX9X66QWWmq8ePw/n/AML/AOmto8Vi/N/c3+mkEvTUVfEoz+L+5v8ATWSb5CLB7/Rv9NSCRprUNyvz/uOs1kB7aDLTXl690DTTTQNNNNA0000DTTTQNYyJYqgexF9rHIP9oGstNB5r3TTQNeHXuvCdBg3vx/Ye/Ht8u51kqj5Vff8Ay514VN9xVdq5u/nfb9tZVoPdNNNA14Frtx/776900CtNNNA0000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9854" y="404664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/>
          <a:stretch/>
        </p:blipFill>
        <p:spPr>
          <a:xfrm>
            <a:off x="1405987" y="2467428"/>
            <a:ext cx="6340133" cy="2977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1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3112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3" name="Rectangle 9"/>
          <p:cNvSpPr>
            <a:spLocks noChangeArrowheads="1"/>
          </p:cNvSpPr>
          <p:nvPr/>
        </p:nvSpPr>
        <p:spPr bwMode="auto">
          <a:xfrm>
            <a:off x="1831975" y="14716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5604" name="Picture 11" descr="CSt10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071688"/>
            <a:ext cx="5211763" cy="3235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75" y="525462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ОПРЕДЕЛИТЕ ПЕРИОД ЭМБРИОГЕНЕЗА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4375" y="2564904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kern="0" smtClean="0">
                <a:latin typeface="Arial" pitchFamily="34" charset="0"/>
                <a:ea typeface="+mj-ea"/>
                <a:cs typeface="Arial" pitchFamily="34" charset="0"/>
              </a:rPr>
              <a:t>БЛАГОДАРЮ ЗА ВНИМАНИЕ!</a:t>
            </a:r>
            <a:endParaRPr lang="ru-RU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14375" y="5733256"/>
            <a:ext cx="7772400" cy="78581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1800" b="1" kern="0" smtClean="0">
                <a:latin typeface="Arial" pitchFamily="34" charset="0"/>
                <a:ea typeface="+mj-ea"/>
                <a:cs typeface="Arial" pitchFamily="34" charset="0"/>
              </a:rPr>
              <a:t>Slideshare.net/sulaeva</a:t>
            </a:r>
            <a:endParaRPr lang="ru-RU" sz="1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dev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0" y="158201"/>
            <a:ext cx="8935760" cy="564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47800" y="6021288"/>
            <a:ext cx="1543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Бесплодие</a:t>
            </a:r>
            <a:endPara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835696" y="6084004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Аномалии развития</a:t>
            </a:r>
            <a:endPara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08104" y="6021288"/>
            <a:ext cx="3312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Пороки и меликие дефекты развития</a:t>
            </a:r>
            <a:endPara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66945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ОПЛОДОТВОРЕНИЕ: </a:t>
            </a:r>
          </a:p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Что? Где? Когда? 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43783" y="2204864"/>
            <a:ext cx="4436729" cy="681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1800" smtClean="0">
                <a:latin typeface="Arial" pitchFamily="34" charset="0"/>
                <a:cs typeface="Arial" pitchFamily="34" charset="0"/>
              </a:rPr>
              <a:t>Взаимодействие между гаметами, результатом которого является образование одноклеточного зародыша – зиготы.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75348" y="3938589"/>
            <a:ext cx="572301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1800" smtClean="0">
                <a:latin typeface="Arial" pitchFamily="34" charset="0"/>
                <a:cs typeface="Arial" pitchFamily="34" charset="0"/>
              </a:rPr>
              <a:t>В маточной трубе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75349" y="4941168"/>
            <a:ext cx="5341268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1800" smtClean="0">
                <a:latin typeface="Arial" pitchFamily="34" charset="0"/>
                <a:cs typeface="Arial" pitchFamily="34" charset="0"/>
              </a:rPr>
              <a:t>Овуляция (освобождение ооцита) </a:t>
            </a:r>
            <a:br>
              <a:rPr lang="ru-RU" sz="1800" smtClean="0">
                <a:latin typeface="Arial" pitchFamily="34" charset="0"/>
                <a:cs typeface="Arial" pitchFamily="34" charset="0"/>
              </a:rPr>
            </a:br>
            <a:r>
              <a:rPr lang="ru-RU" sz="1800" smtClean="0">
                <a:latin typeface="Arial" pitchFamily="34" charset="0"/>
                <a:cs typeface="Arial" pitchFamily="34" charset="0"/>
                <a:sym typeface="Symbol"/>
              </a:rPr>
              <a:t> 1-2 дня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900igr.net/datai/biologija/Embrionalnoe-razvitie/0003-003-Oplodotvorenie-jajtsekletki-i-obrazovanie-zarodys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r="290"/>
          <a:stretch/>
        </p:blipFill>
        <p:spPr bwMode="auto">
          <a:xfrm>
            <a:off x="251520" y="2230442"/>
            <a:ext cx="4274546" cy="3292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71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9481" r="47121" b="24646"/>
          <a:stretch/>
        </p:blipFill>
        <p:spPr bwMode="auto">
          <a:xfrm>
            <a:off x="179512" y="4149080"/>
            <a:ext cx="396044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9559" r="46989" b="26495"/>
          <a:stretch/>
        </p:blipFill>
        <p:spPr bwMode="auto">
          <a:xfrm>
            <a:off x="4572000" y="4149080"/>
            <a:ext cx="4312856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3577" y="830614"/>
            <a:ext cx="2723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mtClean="0"/>
              <a:t>http://my.science.ua/</a:t>
            </a:r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7848" y="332656"/>
            <a:ext cx="6694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МОЯ НАУКА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38095" r="46922" b="10797"/>
          <a:stretch/>
        </p:blipFill>
        <p:spPr bwMode="auto">
          <a:xfrm>
            <a:off x="2411759" y="1439886"/>
            <a:ext cx="4309509" cy="2421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03-12_DevFetusPhoto_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467544" y="323945"/>
            <a:ext cx="7054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УЧАСТНИКИ ОПЛОДОТВОРЕНИЯ </a:t>
            </a: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788024" y="1772816"/>
            <a:ext cx="1653952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ООЦИТ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8456" y="1753884"/>
            <a:ext cx="2878088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СПЕРМАТОЗОИД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29828" r="2762" b="17468"/>
          <a:stretch/>
        </p:blipFill>
        <p:spPr>
          <a:xfrm flipH="1" flipV="1">
            <a:off x="611560" y="2420888"/>
            <a:ext cx="7503886" cy="35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613792" y="323945"/>
            <a:ext cx="7054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ПРОГЕНЕЗ</a:t>
            </a:r>
          </a:p>
        </p:txBody>
      </p:sp>
      <p:pic>
        <p:nvPicPr>
          <p:cNvPr id="3" name="Picture 4" descr="03-12_DevFetusPhoto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4706" r="52948" b="18823"/>
          <a:stretch/>
        </p:blipFill>
        <p:spPr bwMode="auto">
          <a:xfrm>
            <a:off x="7524328" y="79557"/>
            <a:ext cx="1506880" cy="1643159"/>
          </a:xfrm>
          <a:prstGeom prst="ellipse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02029" y="1124744"/>
            <a:ext cx="6128500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smtClean="0">
                <a:latin typeface="Arial" pitchFamily="34" charset="0"/>
                <a:cs typeface="Arial" pitchFamily="34" charset="0"/>
              </a:rPr>
              <a:t>Сколько времени нужно для образования гамет?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http://www.tryphonov.ru/tryphonov2/pic2/sysro1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12373"/>
            <a:ext cx="3530672" cy="3530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www.tryphonov.ru/tryphonov2/pic2/sysro4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33" y="2312373"/>
            <a:ext cx="3528392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3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1250</TotalTime>
  <Words>515</Words>
  <Application>Microsoft Office PowerPoint</Application>
  <PresentationFormat>Экран (4:3)</PresentationFormat>
  <Paragraphs>159</Paragraphs>
  <Slides>46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Times New Roman</vt:lpstr>
      <vt:lpstr>Arial</vt:lpstr>
      <vt:lpstr>Calibri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</dc:creator>
  <cp:lastModifiedBy>oksana</cp:lastModifiedBy>
  <cp:revision>41</cp:revision>
  <dcterms:modified xsi:type="dcterms:W3CDTF">2015-02-19T22:27:06Z</dcterms:modified>
</cp:coreProperties>
</file>