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259" r:id="rId3"/>
    <p:sldId id="303" r:id="rId4"/>
    <p:sldId id="257" r:id="rId5"/>
    <p:sldId id="297" r:id="rId6"/>
    <p:sldId id="298" r:id="rId7"/>
    <p:sldId id="299" r:id="rId8"/>
    <p:sldId id="262" r:id="rId9"/>
    <p:sldId id="267" r:id="rId10"/>
    <p:sldId id="258" r:id="rId11"/>
    <p:sldId id="260" r:id="rId12"/>
    <p:sldId id="263" r:id="rId13"/>
    <p:sldId id="264" r:id="rId14"/>
    <p:sldId id="266" r:id="rId15"/>
    <p:sldId id="265" r:id="rId16"/>
    <p:sldId id="268" r:id="rId17"/>
    <p:sldId id="300" r:id="rId18"/>
    <p:sldId id="270" r:id="rId19"/>
    <p:sldId id="273" r:id="rId20"/>
    <p:sldId id="274" r:id="rId21"/>
    <p:sldId id="271" r:id="rId22"/>
    <p:sldId id="275" r:id="rId23"/>
    <p:sldId id="278" r:id="rId24"/>
    <p:sldId id="279" r:id="rId25"/>
    <p:sldId id="296" r:id="rId26"/>
    <p:sldId id="280" r:id="rId27"/>
    <p:sldId id="281" r:id="rId28"/>
    <p:sldId id="282" r:id="rId29"/>
    <p:sldId id="277" r:id="rId30"/>
    <p:sldId id="269" r:id="rId31"/>
    <p:sldId id="284" r:id="rId32"/>
    <p:sldId id="283" r:id="rId33"/>
    <p:sldId id="285" r:id="rId34"/>
    <p:sldId id="287" r:id="rId35"/>
    <p:sldId id="276" r:id="rId36"/>
    <p:sldId id="288" r:id="rId37"/>
    <p:sldId id="289" r:id="rId38"/>
    <p:sldId id="290" r:id="rId39"/>
    <p:sldId id="291" r:id="rId40"/>
    <p:sldId id="292" r:id="rId41"/>
    <p:sldId id="286" r:id="rId42"/>
    <p:sldId id="304" r:id="rId43"/>
    <p:sldId id="261" r:id="rId44"/>
    <p:sldId id="301" r:id="rId45"/>
    <p:sldId id="302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2" autoAdjust="0"/>
    <p:restoredTop sz="94660"/>
  </p:normalViewPr>
  <p:slideViewPr>
    <p:cSldViewPr>
      <p:cViewPr>
        <p:scale>
          <a:sx n="72" d="100"/>
          <a:sy n="72" d="100"/>
        </p:scale>
        <p:origin x="-10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FFA56-3A60-4FC2-9956-0E8047F6386C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0BBE6-6A37-4BD3-B686-240ADE7F9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699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7AF632-7BDA-4885-8275-1456FA3EF643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314D0-712A-42EC-A4BD-0D25CA1552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7AF632-7BDA-4885-8275-1456FA3EF643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314D0-712A-42EC-A4BD-0D25CA1552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7AF632-7BDA-4885-8275-1456FA3EF643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314D0-712A-42EC-A4BD-0D25CA1552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7AF632-7BDA-4885-8275-1456FA3EF643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314D0-712A-42EC-A4BD-0D25CA1552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7AF632-7BDA-4885-8275-1456FA3EF643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314D0-712A-42EC-A4BD-0D25CA1552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7AF632-7BDA-4885-8275-1456FA3EF643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314D0-712A-42EC-A4BD-0D25CA1552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7AF632-7BDA-4885-8275-1456FA3EF643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314D0-712A-42EC-A4BD-0D25CA1552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7AF632-7BDA-4885-8275-1456FA3EF643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314D0-712A-42EC-A4BD-0D25CA1552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7AF632-7BDA-4885-8275-1456FA3EF643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314D0-712A-42EC-A4BD-0D25CA1552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7AF632-7BDA-4885-8275-1456FA3EF643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314D0-712A-42EC-A4BD-0D25CA1552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7AF632-7BDA-4885-8275-1456FA3EF643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314D0-712A-42EC-A4BD-0D25CA1552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27AF632-7BDA-4885-8275-1456FA3EF643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77314D0-712A-42EC-A4BD-0D25CA1552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youtube.com/watch?v=ELyoJZom5N0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chanobio.info/Home/essential-info/What-are-Motor-Proteins/myosin-role-in-contraction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428604"/>
            <a:ext cx="7406640" cy="757804"/>
          </a:xfrm>
        </p:spPr>
        <p:txBody>
          <a:bodyPr>
            <a:normAutofit fontScale="90000"/>
          </a:bodyPr>
          <a:lstStyle/>
          <a:p>
            <a:r>
              <a:rPr lang="ru-RU" smtClean="0"/>
              <a:t>Гистофизиология мышечных тканей</a:t>
            </a:r>
            <a:endParaRPr lang="ru-RU"/>
          </a:p>
        </p:txBody>
      </p:sp>
      <p:pic>
        <p:nvPicPr>
          <p:cNvPr id="23554" name="Picture 2" descr="http://www.healthcentral.com/common/images/1/19917_19074_5.jpg"/>
          <p:cNvPicPr>
            <a:picLocks noChangeAspect="1" noChangeArrowheads="1"/>
          </p:cNvPicPr>
          <p:nvPr/>
        </p:nvPicPr>
        <p:blipFill>
          <a:blip r:embed="rId2"/>
          <a:srcRect b="7767"/>
          <a:stretch>
            <a:fillRect/>
          </a:stretch>
        </p:blipFill>
        <p:spPr bwMode="auto">
          <a:xfrm>
            <a:off x="1000100" y="1214422"/>
            <a:ext cx="7358114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mtClean="0"/>
              <a:t>Скелетная мышечная ткань</a:t>
            </a:r>
            <a:endParaRPr lang="ru-RU"/>
          </a:p>
        </p:txBody>
      </p:sp>
      <p:pic>
        <p:nvPicPr>
          <p:cNvPr id="27650" name="Picture 2" descr="https://encrypted-tbn3.gstatic.com/images?q=tbn:ANd9GcRh538V5zCRe-gCMcurypVkzbWR_Gfcltvx7vFKqVSnjJXstv4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43050"/>
            <a:ext cx="2745689" cy="2500330"/>
          </a:xfrm>
          <a:prstGeom prst="rect">
            <a:avLst/>
          </a:prstGeom>
          <a:noFill/>
        </p:spPr>
      </p:pic>
      <p:pic>
        <p:nvPicPr>
          <p:cNvPr id="27652" name="Picture 4" descr="https://encrypted-tbn0.gstatic.com/images?q=tbn:ANd9GcRUH-amkwXLkWHt2r9VFH4Q9NhJWDQs2e-L8zGUircZnbq_LhOt"/>
          <p:cNvPicPr>
            <a:picLocks noChangeAspect="1" noChangeArrowheads="1"/>
          </p:cNvPicPr>
          <p:nvPr/>
        </p:nvPicPr>
        <p:blipFill>
          <a:blip r:embed="rId3"/>
          <a:srcRect l="23170" r="4011"/>
          <a:stretch>
            <a:fillRect/>
          </a:stretch>
        </p:blipFill>
        <p:spPr bwMode="auto">
          <a:xfrm>
            <a:off x="3742320" y="1571612"/>
            <a:ext cx="5187398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on-line.ucol.ac.nz/mt100/Muscle1.jpg"/>
          <p:cNvPicPr>
            <a:picLocks noChangeAspect="1" noChangeArrowheads="1"/>
          </p:cNvPicPr>
          <p:nvPr/>
        </p:nvPicPr>
        <p:blipFill rotWithShape="1">
          <a:blip r:embed="rId2"/>
          <a:srcRect t="16833"/>
          <a:stretch/>
        </p:blipFill>
        <p:spPr bwMode="auto">
          <a:xfrm>
            <a:off x="1095351" y="1855304"/>
            <a:ext cx="7905805" cy="4931282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142976" y="142852"/>
            <a:ext cx="749808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Скелетное мышечное волокон</a:t>
            </a:r>
            <a:endParaRPr kumimoji="0" lang="ru-RU" sz="4300" b="0" i="0" u="none" strike="noStrike" kern="1200" cap="none" spc="0" normalizeH="0" baseline="0" noProof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upload.wikimedia.org/wikipedia/commons/2/25/Human_skeletal_muscle_tissue_1_-_T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3071810"/>
            <a:ext cx="4877827" cy="3571900"/>
          </a:xfrm>
          <a:prstGeom prst="rect">
            <a:avLst/>
          </a:prstGeom>
          <a:noFill/>
        </p:spPr>
      </p:pic>
      <p:pic>
        <p:nvPicPr>
          <p:cNvPr id="32772" name="Picture 4" descr="http://www.ualberta.ca/~mingchen/pics/m-musc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285860"/>
            <a:ext cx="4286250" cy="3324226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142976" y="142852"/>
            <a:ext cx="749808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Миофибриллы</a:t>
            </a:r>
            <a:endParaRPr kumimoji="0" lang="ru-RU" sz="4300" b="0" i="0" u="none" strike="noStrike" kern="1200" cap="none" spc="0" normalizeH="0" baseline="0" noProof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www.emc.maricopa.edu/faculty/farabee/biobk/muscle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00174"/>
            <a:ext cx="8095335" cy="5214974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142976" y="142852"/>
            <a:ext cx="749808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Миофибриллы. Саркомер</a:t>
            </a:r>
            <a:endParaRPr kumimoji="0" lang="ru-RU" sz="4300" b="0" i="0" u="none" strike="noStrike" kern="1200" cap="none" spc="0" normalizeH="0" baseline="0" noProof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portlandmassageblog.files.wordpress.com/2012/05/sarcome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971574"/>
            <a:ext cx="7620000" cy="588645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142976" y="142852"/>
            <a:ext cx="749808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Sarcomere</a:t>
            </a:r>
            <a:endParaRPr kumimoji="0" lang="ru-RU" sz="4300" b="0" i="0" u="none" strike="noStrike" kern="1200" cap="none" spc="0" normalizeH="0" baseline="0" noProof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ebzoom.freewebs.com/aromassage/photos/undefined/Skeletal%20muscle%20tissue.jpg"/>
          <p:cNvPicPr>
            <a:picLocks noChangeAspect="1" noChangeArrowheads="1"/>
          </p:cNvPicPr>
          <p:nvPr/>
        </p:nvPicPr>
        <p:blipFill>
          <a:blip r:embed="rId2"/>
          <a:srcRect t="52016"/>
          <a:stretch>
            <a:fillRect/>
          </a:stretch>
        </p:blipFill>
        <p:spPr bwMode="auto">
          <a:xfrm>
            <a:off x="1000100" y="1500174"/>
            <a:ext cx="8114355" cy="4191013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142976" y="142852"/>
            <a:ext cx="749808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Миофиламенты</a:t>
            </a:r>
            <a:endParaRPr kumimoji="0" lang="ru-RU" sz="4300" b="0" i="0" u="none" strike="noStrike" kern="1200" cap="none" spc="0" normalizeH="0" baseline="0" noProof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on-line.ucol.ac.nz/mt100/Muscle2.jpg"/>
          <p:cNvPicPr>
            <a:picLocks noChangeAspect="1" noChangeArrowheads="1"/>
          </p:cNvPicPr>
          <p:nvPr/>
        </p:nvPicPr>
        <p:blipFill rotWithShape="1">
          <a:blip r:embed="rId2"/>
          <a:srcRect t="10695"/>
          <a:stretch/>
        </p:blipFill>
        <p:spPr bwMode="auto">
          <a:xfrm>
            <a:off x="1214414" y="1113182"/>
            <a:ext cx="7643866" cy="5119759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142976" y="142852"/>
            <a:ext cx="749808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Структура миофиламентов</a:t>
            </a:r>
            <a:endParaRPr kumimoji="0" lang="ru-RU" sz="4300" b="0" i="0" u="none" strike="noStrike" kern="1200" cap="none" spc="0" normalizeH="0" baseline="0" noProof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http://3.bp.blogspot.com/_AslWFeK-ZmY/S8sCUB8RGsI/AAAAAAAAABQ/oIMw9jEIjfA/s1600/Picture3.jpg"/>
          <p:cNvPicPr>
            <a:picLocks noChangeAspect="1" noChangeArrowheads="1"/>
          </p:cNvPicPr>
          <p:nvPr/>
        </p:nvPicPr>
        <p:blipFill>
          <a:blip r:embed="rId2"/>
          <a:srcRect l="-5622" r="-2732"/>
          <a:stretch>
            <a:fillRect/>
          </a:stretch>
        </p:blipFill>
        <p:spPr bwMode="auto">
          <a:xfrm>
            <a:off x="642910" y="855245"/>
            <a:ext cx="8501122" cy="5931341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142976" y="-71462"/>
            <a:ext cx="7498080" cy="1143000"/>
          </a:xfrm>
        </p:spPr>
        <p:txBody>
          <a:bodyPr>
            <a:normAutofit/>
          </a:bodyPr>
          <a:lstStyle/>
          <a:p>
            <a:r>
              <a:rPr lang="ru-RU" smtClean="0"/>
              <a:t>Теория скольжения нитей</a:t>
            </a:r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256285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-71462"/>
            <a:ext cx="7498080" cy="1143000"/>
          </a:xfrm>
        </p:spPr>
        <p:txBody>
          <a:bodyPr>
            <a:normAutofit/>
          </a:bodyPr>
          <a:lstStyle/>
          <a:p>
            <a:r>
              <a:rPr lang="ru-RU" smtClean="0"/>
              <a:t>Механизм сокращения</a:t>
            </a:r>
            <a:r>
              <a:rPr lang="en-US" smtClean="0"/>
              <a:t/>
            </a:r>
            <a:br>
              <a:rPr lang="en-US" smtClean="0"/>
            </a:br>
            <a:r>
              <a:rPr lang="en-GB" sz="2000" smtClean="0">
                <a:hlinkClick r:id="rId2"/>
              </a:rPr>
              <a:t>http://www.youtube.com/watch?v=ELyoJZom5N0</a:t>
            </a:r>
            <a:endParaRPr lang="ru-RU" sz="2000"/>
          </a:p>
        </p:txBody>
      </p:sp>
      <p:pic>
        <p:nvPicPr>
          <p:cNvPr id="28674" name="Picture 2" descr="http://1.bp.blogspot.com/-wrmh28oFjuk/Tbs1FLifItI/AAAAAAAAACA/L0DxzVy811U/s1600/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5138" y="1071546"/>
            <a:ext cx="6323010" cy="5651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-24"/>
            <a:ext cx="7498080" cy="1143000"/>
          </a:xfrm>
        </p:spPr>
        <p:txBody>
          <a:bodyPr/>
          <a:lstStyle/>
          <a:p>
            <a:r>
              <a:rPr lang="ru-RU" smtClean="0"/>
              <a:t>Са2+-зависимые молекулы</a:t>
            </a:r>
            <a:endParaRPr lang="ru-RU"/>
          </a:p>
        </p:txBody>
      </p:sp>
      <p:pic>
        <p:nvPicPr>
          <p:cNvPr id="3" name="Picture 8" descr="http://2.bp.blogspot.com/_AslWFeK-ZmY/S8sBXls6LGI/AAAAAAAAABI/r7YODXMsB5E/s1600/MUSLCE+CONTRACTION.jpg"/>
          <p:cNvPicPr>
            <a:picLocks noChangeAspect="1" noChangeArrowheads="1"/>
          </p:cNvPicPr>
          <p:nvPr/>
        </p:nvPicPr>
        <p:blipFill>
          <a:blip r:embed="rId2"/>
          <a:srcRect b="3603"/>
          <a:stretch>
            <a:fillRect/>
          </a:stretch>
        </p:blipFill>
        <p:spPr bwMode="auto">
          <a:xfrm>
            <a:off x="2214546" y="1451300"/>
            <a:ext cx="4401227" cy="5192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071538" y="188640"/>
            <a:ext cx="7406640" cy="75780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mtClean="0"/>
              <a:t>Зачем учить мышечные ткани?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-99392"/>
            <a:ext cx="7498080" cy="917278"/>
          </a:xfrm>
        </p:spPr>
        <p:txBody>
          <a:bodyPr/>
          <a:lstStyle/>
          <a:p>
            <a:r>
              <a:rPr lang="ru-RU" smtClean="0"/>
              <a:t>Нет Са2+ - нет сокращения</a:t>
            </a:r>
            <a:endParaRPr lang="ru-RU"/>
          </a:p>
        </p:txBody>
      </p:sp>
      <p:pic>
        <p:nvPicPr>
          <p:cNvPr id="3" name="Picture 4" descr="http://droualb.faculty.mjc.edu/Course%20Materials/Physiology%20101/Chapter%20Notes/Fall%202007/figure_13_14_label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3734" y="714356"/>
            <a:ext cx="7144480" cy="6072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-24"/>
            <a:ext cx="7498080" cy="1143000"/>
          </a:xfrm>
        </p:spPr>
        <p:txBody>
          <a:bodyPr/>
          <a:lstStyle/>
          <a:p>
            <a:r>
              <a:rPr lang="en-US" smtClean="0"/>
              <a:t>T- </a:t>
            </a:r>
            <a:r>
              <a:rPr lang="ru-RU" smtClean="0"/>
              <a:t>и</a:t>
            </a:r>
            <a:r>
              <a:rPr lang="en-US" smtClean="0"/>
              <a:t> L-</a:t>
            </a:r>
            <a:r>
              <a:rPr lang="ru-RU" smtClean="0"/>
              <a:t>системы</a:t>
            </a:r>
            <a:endParaRPr lang="ru-RU"/>
          </a:p>
        </p:txBody>
      </p:sp>
      <p:pic>
        <p:nvPicPr>
          <p:cNvPr id="27650" name="Picture 2" descr="http://blog.canacad.ac.jp/bio/BiologyIBHL2/files/24737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71546"/>
            <a:ext cx="3930464" cy="2571768"/>
          </a:xfrm>
          <a:prstGeom prst="rect">
            <a:avLst/>
          </a:prstGeom>
          <a:noFill/>
        </p:spPr>
      </p:pic>
      <p:pic>
        <p:nvPicPr>
          <p:cNvPr id="27654" name="Picture 6" descr="http://www.jci.org/articles/view/25525/files/JCI0525525.f1/medi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805024"/>
            <a:ext cx="3980385" cy="4338620"/>
          </a:xfrm>
          <a:prstGeom prst="rect">
            <a:avLst/>
          </a:prstGeom>
          <a:noFill/>
        </p:spPr>
      </p:pic>
      <p:pic>
        <p:nvPicPr>
          <p:cNvPr id="27656" name="Picture 8" descr="http://www.udel.edu/biology/Wags/histopage/empage/ecu/ecu17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3786190"/>
            <a:ext cx="3798666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71414"/>
            <a:ext cx="7498080" cy="1143000"/>
          </a:xfrm>
        </p:spPr>
        <p:txBody>
          <a:bodyPr/>
          <a:lstStyle/>
          <a:p>
            <a:r>
              <a:rPr lang="ru-RU" smtClean="0"/>
              <a:t>Секреты освобождения Са2+</a:t>
            </a:r>
            <a:endParaRPr lang="ru-RU"/>
          </a:p>
        </p:txBody>
      </p:sp>
      <p:pic>
        <p:nvPicPr>
          <p:cNvPr id="32770" name="Picture 2" descr="http://www.bmb.leeds.ac.uk/illingworth/bioc1020/Image3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77" y="1281656"/>
            <a:ext cx="7899479" cy="5576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42876"/>
            <a:ext cx="7498080" cy="642918"/>
          </a:xfrm>
        </p:spPr>
        <p:txBody>
          <a:bodyPr>
            <a:normAutofit fontScale="90000"/>
          </a:bodyPr>
          <a:lstStyle/>
          <a:p>
            <a:r>
              <a:rPr lang="ru-RU" smtClean="0"/>
              <a:t>Фиксация филаментов</a:t>
            </a:r>
            <a:endParaRPr lang="ru-RU"/>
          </a:p>
        </p:txBody>
      </p:sp>
      <p:pic>
        <p:nvPicPr>
          <p:cNvPr id="35842" name="Picture 2" descr="http://static.mechanobio.info/Home/list-of-figures/image-cabinet/actin_myosin_contraction.jpg"/>
          <p:cNvPicPr>
            <a:picLocks noChangeAspect="1" noChangeArrowheads="1"/>
          </p:cNvPicPr>
          <p:nvPr/>
        </p:nvPicPr>
        <p:blipFill>
          <a:blip r:embed="rId2"/>
          <a:srcRect b="3684"/>
          <a:stretch>
            <a:fillRect/>
          </a:stretch>
        </p:blipFill>
        <p:spPr bwMode="auto">
          <a:xfrm>
            <a:off x="2143108" y="785794"/>
            <a:ext cx="5191908" cy="581743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85852" y="6509587"/>
            <a:ext cx="74295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http://www.mechanobio.info/Home/essential-info/What-are-Motor-Proteins/myosin-role-in-contraction</a:t>
            </a:r>
            <a:r>
              <a:rPr lang="en-US" sz="120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120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1414"/>
            <a:ext cx="7498080" cy="1143000"/>
          </a:xfrm>
        </p:spPr>
        <p:txBody>
          <a:bodyPr/>
          <a:lstStyle/>
          <a:p>
            <a:r>
              <a:rPr lang="ru-RU" smtClean="0"/>
              <a:t>Дистрофин</a:t>
            </a:r>
            <a:endParaRPr lang="ru-RU"/>
          </a:p>
        </p:txBody>
      </p:sp>
      <p:pic>
        <p:nvPicPr>
          <p:cNvPr id="36866" name="Picture 2" descr="http://www.actionduchenne.org/articleimages/17/aimg78.jpg"/>
          <p:cNvPicPr>
            <a:picLocks noChangeAspect="1" noChangeArrowheads="1"/>
          </p:cNvPicPr>
          <p:nvPr/>
        </p:nvPicPr>
        <p:blipFill>
          <a:blip r:embed="rId2"/>
          <a:srcRect l="6593"/>
          <a:stretch>
            <a:fillRect/>
          </a:stretch>
        </p:blipFill>
        <p:spPr bwMode="auto">
          <a:xfrm>
            <a:off x="1071538" y="1533546"/>
            <a:ext cx="4048123" cy="5038726"/>
          </a:xfrm>
          <a:prstGeom prst="rect">
            <a:avLst/>
          </a:prstGeom>
          <a:noFill/>
        </p:spPr>
      </p:pic>
      <p:pic>
        <p:nvPicPr>
          <p:cNvPr id="36868" name="Picture 4" descr="http://www.umd.be/DMD/W_DMD/ImagesWeb/compl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019571"/>
            <a:ext cx="3571900" cy="273505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00694" y="495240"/>
            <a:ext cx="335758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/>
              <a:t>Дистрофин привязывает систему актиновых миофиламентов к сарколемме, а через нее – к МКВ. </a:t>
            </a:r>
          </a:p>
          <a:p>
            <a:r>
              <a:rPr lang="ru-RU" smtClean="0"/>
              <a:t>Дистрофин стабилизирует сарколеммы и защищае мышечное волокно от повредления при длительном сокращении</a:t>
            </a:r>
            <a:r>
              <a:rPr lang="en-US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 descr="C:\Documents and Settings\User\%D0%A0%D0%B0%D0%B1%D0%BE%D1%87%D0%B8%D0%B9 %D1%81%D1%82%D0%BE%D0%BB\PhD my\%D0%9D%D0%BE%D0%B2%D0%B0%D1%8F %D0%BF%D0%B0%D0%BF%D0%BA%D0%B0\Chapter 9  Muscles and Muscles Tissue_files\Slide3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/>
          <a:srcRect l="3906" t="11458" r="3906" b="12500"/>
          <a:stretch>
            <a:fillRect/>
          </a:stretch>
        </p:blipFill>
        <p:spPr bwMode="auto">
          <a:xfrm>
            <a:off x="928662" y="1418444"/>
            <a:ext cx="8215370" cy="508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285852" y="71414"/>
            <a:ext cx="749808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Энергообеспечение сокращения</a:t>
            </a:r>
            <a:endParaRPr kumimoji="0" lang="ru-RU" sz="4300" b="0" i="0" u="none" strike="noStrike" kern="1200" cap="none" spc="0" normalizeH="0" baseline="0" noProof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-71462"/>
            <a:ext cx="7498080" cy="1143000"/>
          </a:xfrm>
        </p:spPr>
        <p:txBody>
          <a:bodyPr/>
          <a:lstStyle/>
          <a:p>
            <a:r>
              <a:rPr lang="ru-RU" smtClean="0"/>
              <a:t>Мышечная «радость»</a:t>
            </a:r>
            <a:endParaRPr lang="ru-RU"/>
          </a:p>
        </p:txBody>
      </p:sp>
      <p:pic>
        <p:nvPicPr>
          <p:cNvPr id="37890" name="Picture 2" descr="https://encrypted-tbn3.gstatic.com/images?q=tbn:ANd9GcTL_jNBn8DJ6ZLiw6lzgm1RUNV6BoXZKFCiJrlar22WRAyX2I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071546"/>
            <a:ext cx="3429024" cy="2571768"/>
          </a:xfrm>
          <a:prstGeom prst="rect">
            <a:avLst/>
          </a:prstGeom>
          <a:noFill/>
        </p:spPr>
      </p:pic>
      <p:pic>
        <p:nvPicPr>
          <p:cNvPr id="37894" name="Picture 6" descr="http://rudocs.exdat.com/pars_docs/tw_refs/35/34139/34139_html_4aa8e9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714752"/>
            <a:ext cx="2087180" cy="3054411"/>
          </a:xfrm>
          <a:prstGeom prst="rect">
            <a:avLst/>
          </a:prstGeom>
          <a:noFill/>
        </p:spPr>
      </p:pic>
      <p:pic>
        <p:nvPicPr>
          <p:cNvPr id="37896" name="Picture 8" descr="https://encrypted-tbn0.gstatic.com/images?q=tbn:ANd9GcT_kW9RAA60wKAVOeSkf4B2fBf87p49hk2kJfu4SdVHIn_E80j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908" y="3929066"/>
            <a:ext cx="3542620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rci.rutgers.edu/~uzwiak/AnatPhys/Cardiovascular_System_files/image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2040" y="1303720"/>
            <a:ext cx="7310488" cy="5482866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1538" y="-71462"/>
            <a:ext cx="7498080" cy="1143000"/>
          </a:xfrm>
        </p:spPr>
        <p:txBody>
          <a:bodyPr/>
          <a:lstStyle/>
          <a:p>
            <a:r>
              <a:rPr lang="ru-RU" smtClean="0"/>
              <a:t>Тренировки и ВНС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intechopen.com/source/html/41852/media/image1_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1" y="1425732"/>
            <a:ext cx="4929222" cy="5360854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5072066" y="2357430"/>
            <a:ext cx="2986102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643570" y="2357430"/>
            <a:ext cx="2500330" cy="157163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Physical training</a:t>
            </a:r>
            <a:endParaRPr kumimoji="0" lang="ru-RU" sz="4300" b="0" i="0" u="none" strike="noStrike" kern="1200" cap="none" spc="0" normalizeH="0" baseline="0" noProof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28662" y="-24"/>
            <a:ext cx="821533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30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Занятия спортом и устойчивость к стрессам</a:t>
            </a:r>
            <a:endParaRPr kumimoji="0" lang="ru-RU" sz="4300" b="0" i="0" u="none" strike="noStrike" kern="1200" cap="none" spc="0" normalizeH="0" baseline="0" noProof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eleventeengreen.files.wordpress.com/2013/01/refract-2.jpg?w=604&amp;h=4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9806" y="71414"/>
            <a:ext cx="7961350" cy="5786478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4448" y="5857900"/>
            <a:ext cx="8069552" cy="1143000"/>
          </a:xfrm>
        </p:spPr>
        <p:txBody>
          <a:bodyPr>
            <a:normAutofit/>
          </a:bodyPr>
          <a:lstStyle/>
          <a:p>
            <a:r>
              <a:rPr lang="ru-RU" sz="2800" smtClean="0"/>
              <a:t>Обсудим на лекции по сердечно-сосудистой системе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g.docstoccdn.com/thumb/orig/2227433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85806"/>
            <a:ext cx="8006015" cy="61864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560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ucd.ie/vetanat/calnet/muscle/image/smooth4.jpg"/>
          <p:cNvPicPr>
            <a:picLocks noChangeAspect="1" noChangeArrowheads="1"/>
          </p:cNvPicPr>
          <p:nvPr/>
        </p:nvPicPr>
        <p:blipFill>
          <a:blip r:embed="rId2"/>
          <a:srcRect l="4606" t="1587" b="12698"/>
          <a:stretch>
            <a:fillRect/>
          </a:stretch>
        </p:blipFill>
        <p:spPr bwMode="auto">
          <a:xfrm>
            <a:off x="6000760" y="1500174"/>
            <a:ext cx="2959227" cy="3857652"/>
          </a:xfrm>
          <a:prstGeom prst="rect">
            <a:avLst/>
          </a:prstGeom>
          <a:noFill/>
        </p:spPr>
      </p:pic>
      <p:pic>
        <p:nvPicPr>
          <p:cNvPr id="1028" name="Picture 4" descr="http://radiographics.rsna.org/content/29/4/e36/F20.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9" y="1571612"/>
            <a:ext cx="4732766" cy="3786214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071538" y="142860"/>
            <a:ext cx="749808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Гладкая мышечная ткань</a:t>
            </a:r>
            <a:endParaRPr kumimoji="0" lang="ru-RU" sz="4300" b="0" i="0" u="none" strike="noStrike" kern="1200" cap="none" spc="0" normalizeH="0" baseline="0" noProof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435608" y="71414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smtClean="0"/>
              <a:t>Гладкая мышечная ткань</a:t>
            </a:r>
            <a:br>
              <a:rPr lang="ru-RU" smtClean="0"/>
            </a:br>
            <a:r>
              <a:rPr lang="ru-RU" smtClean="0"/>
              <a:t>ЖКТ</a:t>
            </a:r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71538" y="5572148"/>
            <a:ext cx="8001056" cy="1143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Типы гастро-интестинальных гладких миоцитов</a:t>
            </a:r>
            <a:r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mtClean="0">
                <a:solidFill>
                  <a:schemeClr val="tx2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mtClean="0">
                <a:solidFill>
                  <a:schemeClr val="tx2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Сократительный тип – тонус и перистальтика ЖКТ</a:t>
            </a:r>
            <a:endParaRPr lang="en-US" smtClean="0">
              <a:solidFill>
                <a:schemeClr val="tx2">
                  <a:lumMod val="7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Tx/>
              <a:buChar char="-"/>
            </a:pPr>
            <a:r>
              <a:rPr lang="en-US" smtClean="0">
                <a:solidFill>
                  <a:schemeClr val="tx2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Arial" pitchFamily="34" charset="0"/>
              </a:rPr>
              <a:t> </a:t>
            </a:r>
            <a:r>
              <a:rPr lang="ru-RU" smtClean="0">
                <a:solidFill>
                  <a:schemeClr val="tx2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Arial" pitchFamily="34" charset="0"/>
              </a:rPr>
              <a:t>Пейсмеккеры </a:t>
            </a:r>
            <a:r>
              <a:rPr lang="en-US" smtClean="0">
                <a:solidFill>
                  <a:schemeClr val="tx2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lang="ru-RU" smtClean="0">
                <a:solidFill>
                  <a:schemeClr val="tx2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Интерстициальные клетки Кахаля</a:t>
            </a:r>
            <a:r>
              <a:rPr lang="en-US" smtClean="0">
                <a:solidFill>
                  <a:schemeClr val="tx2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) – </a:t>
            </a:r>
            <a:r>
              <a:rPr lang="ru-RU" smtClean="0">
                <a:solidFill>
                  <a:schemeClr val="tx2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Контроль тонуса генерация эл. Импульса и волн</a:t>
            </a:r>
            <a:endParaRPr kumimoji="0" lang="ru-RU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1988" name="AutoShape 4" descr="C:\Documents and Settings\User\%D0%A0%D0%B0%D0%B1%D0%BE%D1%87%D0%B8%D0%B9 %D1%81%D1%82%D0%BE%D0%BB\PhD my\%D0%9D%D0%BE%D0%B2%D0%B0%D1%8F %D0%BF%D0%B0%D0%BF%D0%BA%D0%B0\Chapter 9  Muscles and Muscles Tissue_files\Slide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2"/>
          <a:srcRect l="7812" t="17708" r="4687" b="29166"/>
          <a:stretch>
            <a:fillRect/>
          </a:stretch>
        </p:blipFill>
        <p:spPr bwMode="auto">
          <a:xfrm>
            <a:off x="1071538" y="1643050"/>
            <a:ext cx="800105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1414"/>
            <a:ext cx="7858148" cy="1143000"/>
          </a:xfrm>
        </p:spPr>
        <p:txBody>
          <a:bodyPr>
            <a:normAutofit fontScale="90000"/>
          </a:bodyPr>
          <a:lstStyle/>
          <a:p>
            <a:r>
              <a:rPr lang="ru-RU" smtClean="0"/>
              <a:t>Гладкая мышечная ткань в сосудах</a:t>
            </a:r>
            <a:endParaRPr lang="ru-RU"/>
          </a:p>
        </p:txBody>
      </p:sp>
      <p:pic>
        <p:nvPicPr>
          <p:cNvPr id="39938" name="Picture 2" descr="http://cardiovascres.oxfordjournals.org/content/early/2008/12/18/cvr.cvn325/F3.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142984"/>
            <a:ext cx="6572296" cy="3958782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00100" y="5214958"/>
            <a:ext cx="7498080" cy="1143000"/>
          </a:xfrm>
          <a:prstGeom prst="rect">
            <a:avLst/>
          </a:prstGeom>
        </p:spPr>
        <p:txBody>
          <a:bodyPr anchor="ctr">
            <a:normAutofit fontScale="4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Типы гладких миоцитов в сосудах</a:t>
            </a:r>
            <a:endParaRPr kumimoji="0" lang="en-US" sz="4300" b="0" i="0" u="none" strike="noStrike" kern="1200" cap="none" spc="0" normalizeH="0" baseline="0" noProof="0" smtClean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smtClean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430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сократительный тип </a:t>
            </a:r>
            <a:r>
              <a:rPr lang="en-US" sz="430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– </a:t>
            </a:r>
            <a:r>
              <a:rPr lang="ru-RU" sz="430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тонус сосоудов, периферическое сосудистой сопротивление </a:t>
            </a:r>
            <a:r>
              <a:rPr lang="en-US" sz="430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– </a:t>
            </a:r>
            <a:r>
              <a:rPr lang="ru-RU" sz="430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АД</a:t>
            </a:r>
            <a:endParaRPr lang="en-US" sz="430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430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430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секреторный тип </a:t>
            </a:r>
            <a:r>
              <a:rPr lang="en-US" sz="430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– </a:t>
            </a:r>
            <a:r>
              <a:rPr lang="ru-RU" sz="430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продукция маткриса в норме и при атеросклерозе. </a:t>
            </a:r>
            <a:endParaRPr kumimoji="0" lang="ru-RU" sz="4300" b="0" i="0" u="none" strike="noStrike" kern="1200" cap="none" spc="0" normalizeH="0" baseline="0" noProof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Типы гладких миоцитов</a:t>
            </a:r>
            <a:endParaRPr lang="ru-RU"/>
          </a:p>
        </p:txBody>
      </p:sp>
      <p:pic>
        <p:nvPicPr>
          <p:cNvPr id="3" name="Picture 2" descr="http://www.nature.com/gim/journal/v12/n4/images/gim201033f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9640" y="1357298"/>
            <a:ext cx="8044360" cy="4908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-7146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smtClean="0"/>
              <a:t>Способность гладких миоцитов к пролиферации</a:t>
            </a:r>
            <a:endParaRPr lang="ru-RU"/>
          </a:p>
        </p:txBody>
      </p:sp>
      <p:pic>
        <p:nvPicPr>
          <p:cNvPr id="45058" name="Picture 2" descr="Regulation of gastrointestinal motility|[mdash]|insights from smooth muscle biolog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928802"/>
            <a:ext cx="6793816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teaching.ncl.ac.uk/bms/wiki/images/2/20/Smooth_muscle_contrac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8" y="1571611"/>
            <a:ext cx="7858148" cy="4687615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000100" y="142852"/>
            <a:ext cx="81439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Сокращение гладких миоцитов</a:t>
            </a:r>
            <a:endParaRPr kumimoji="0" lang="ru-RU" sz="4300" b="0" i="0" u="none" strike="noStrike" kern="1200" cap="none" spc="0" normalizeH="0" baseline="0" noProof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320"/>
            <a:ext cx="7862150" cy="1143000"/>
          </a:xfrm>
        </p:spPr>
        <p:txBody>
          <a:bodyPr>
            <a:normAutofit fontScale="90000"/>
          </a:bodyPr>
          <a:lstStyle/>
          <a:p>
            <a:r>
              <a:rPr lang="ru-RU" smtClean="0"/>
              <a:t>Расположение и фиксация гладких миоцитов</a:t>
            </a:r>
            <a:endParaRPr lang="ru-RU"/>
          </a:p>
        </p:txBody>
      </p:sp>
      <p:pic>
        <p:nvPicPr>
          <p:cNvPr id="46082" name="Picture 2" descr="http://www.bumc.bu.edu/phys-biophys/files/2010/04/smmsclecytoskeleto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4378" y="1500174"/>
            <a:ext cx="7109940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Молекулярная организация миофиламентов в гладких миоцитах</a:t>
            </a:r>
            <a:endParaRPr lang="ru-RU"/>
          </a:p>
        </p:txBody>
      </p:sp>
      <p:pic>
        <p:nvPicPr>
          <p:cNvPr id="3" name="Picture 4" descr="http://respiratory.publishingtechnology.com/docserver/fulltext/images/procats_5_1/40fig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252840"/>
            <a:ext cx="7477092" cy="3247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zuniv.net/physiology/book/images/n2-9.jpg"/>
          <p:cNvPicPr>
            <a:picLocks noChangeAspect="1" noChangeArrowheads="1"/>
          </p:cNvPicPr>
          <p:nvPr/>
        </p:nvPicPr>
        <p:blipFill>
          <a:blip r:embed="rId2"/>
          <a:srcRect l="5084" r="8474"/>
          <a:stretch>
            <a:fillRect/>
          </a:stretch>
        </p:blipFill>
        <p:spPr bwMode="auto">
          <a:xfrm>
            <a:off x="1071537" y="285728"/>
            <a:ext cx="7944395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smtClean="0"/>
              <a:t>Система кавеол в гладких миоцитах</a:t>
            </a:r>
            <a:endParaRPr lang="ru-RU"/>
          </a:p>
        </p:txBody>
      </p:sp>
      <p:pic>
        <p:nvPicPr>
          <p:cNvPr id="49154" name="Picture 2" descr="http://ars.els-cdn.com/content/image/1-s2.0-S1043276001005392-g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357298"/>
            <a:ext cx="6743700" cy="498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Структурно-функциональная единица МТ – мышечное волокно</a:t>
            </a:r>
            <a:endParaRPr lang="ru-RU"/>
          </a:p>
        </p:txBody>
      </p:sp>
      <p:pic>
        <p:nvPicPr>
          <p:cNvPr id="26630" name="Picture 6" descr="https://encrypted-tbn3.gstatic.com/images?q=tbn:ANd9GcQ_P2VpC1SUeNYUZKxYa6xnmEjvHzAME-aarLRuQ1k4zn-Fw6sAM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5" y="1857364"/>
            <a:ext cx="7909207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285852" y="142852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Природа кавеол</a:t>
            </a:r>
            <a:r>
              <a:rPr kumimoji="0" lang="en-US" sz="43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300" b="0" i="0" u="none" strike="noStrike" kern="1200" cap="none" spc="0" normalizeH="0" baseline="0" noProof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0178" name="Picture 2" descr="http://www.pharmacology.us/ContentPics/634400257577587264d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14422"/>
            <a:ext cx="7072362" cy="53777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-24"/>
            <a:ext cx="7498080" cy="1143000"/>
          </a:xfrm>
        </p:spPr>
        <p:txBody>
          <a:bodyPr>
            <a:normAutofit/>
          </a:bodyPr>
          <a:lstStyle/>
          <a:p>
            <a:r>
              <a:rPr lang="ru-RU" smtClean="0"/>
              <a:t>Регуляция гладких миоцитов</a:t>
            </a:r>
            <a:endParaRPr lang="ru-RU"/>
          </a:p>
        </p:txBody>
      </p:sp>
      <p:pic>
        <p:nvPicPr>
          <p:cNvPr id="43010" name="Picture 2" descr="Regulation of gastrointestinal motility|[mdash]|insights from smooth muscle biolog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352549"/>
            <a:ext cx="4762500" cy="5505451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000100" y="1857364"/>
            <a:ext cx="17859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Нейро-медиаторы</a:t>
            </a: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28662" y="5715000"/>
            <a:ext cx="17859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Гормоны</a:t>
            </a: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143768" y="3357570"/>
            <a:ext cx="1785950" cy="1143000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Паракринные (локальные) факторы</a:t>
            </a: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lassconnection.s3.amazonaws.com/548/flashcards/1531548/jpg/susm13365949885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788267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285852" y="-24"/>
            <a:ext cx="7498080" cy="11430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mtClean="0"/>
              <a:t>Иннервация ГМ и система щелевидных соединений (нексусы)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78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mtClean="0"/>
              <a:t>Диагностика</a:t>
            </a:r>
            <a:endParaRPr lang="ru-RU"/>
          </a:p>
        </p:txBody>
      </p:sp>
      <p:pic>
        <p:nvPicPr>
          <p:cNvPr id="28676" name="Picture 4" descr="https://encrypted-tbn2.gstatic.com/images?q=tbn:ANd9GcSpiTNIRbf44GhDtNsRbc9DdnzEVCTlwyautpNVCbQsH5chobKz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1289280"/>
            <a:ext cx="7627077" cy="4948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mtClean="0"/>
              <a:t>Диагностика</a:t>
            </a:r>
            <a:endParaRPr lang="ru-RU"/>
          </a:p>
        </p:txBody>
      </p:sp>
      <p:pic>
        <p:nvPicPr>
          <p:cNvPr id="28674" name="Picture 2" descr="https://encrypted-tbn0.gstatic.com/images?q=tbn:ANd9GcT6hUctL-7DoiSb9P0yrl7eZl7aMwWMbgPkfA1TIW3rKOsOacMy_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61287"/>
            <a:ext cx="6740822" cy="50491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628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mtClean="0"/>
              <a:t>Диагностика</a:t>
            </a:r>
            <a:endParaRPr lang="ru-RU"/>
          </a:p>
        </p:txBody>
      </p:sp>
      <p:pic>
        <p:nvPicPr>
          <p:cNvPr id="1026" name="Picture 2" descr="http://cdn.steadystrength.com/wp-content/uploads/2013/05/smooth-mus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787852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62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AutoShape 4" descr="Table 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-71462"/>
            <a:ext cx="7498080" cy="1143000"/>
          </a:xfrm>
        </p:spPr>
        <p:txBody>
          <a:bodyPr/>
          <a:lstStyle/>
          <a:p>
            <a:r>
              <a:rPr lang="ru-RU" smtClean="0"/>
              <a:t>Мышца как орган</a:t>
            </a:r>
            <a:endParaRPr lang="ru-RU"/>
          </a:p>
        </p:txBody>
      </p:sp>
      <p:pic>
        <p:nvPicPr>
          <p:cNvPr id="31748" name="Picture 4" descr="http://satellitecell.files.wordpress.com/2012/07/skeletal-muscle-2.jpg"/>
          <p:cNvPicPr>
            <a:picLocks noChangeAspect="1" noChangeArrowheads="1"/>
          </p:cNvPicPr>
          <p:nvPr/>
        </p:nvPicPr>
        <p:blipFill>
          <a:blip r:embed="rId2"/>
          <a:srcRect l="2528" r="2247" b="1222"/>
          <a:stretch>
            <a:fillRect/>
          </a:stretch>
        </p:blipFill>
        <p:spPr bwMode="auto">
          <a:xfrm>
            <a:off x="1071538" y="1081112"/>
            <a:ext cx="8072462" cy="5776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my.cnd.org/modules/zeuploader/dir7/skeletal%20muscle_clip_image0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3974476" cy="5719756"/>
          </a:xfrm>
          <a:prstGeom prst="rect">
            <a:avLst/>
          </a:prstGeom>
          <a:noFill/>
        </p:spPr>
      </p:pic>
      <p:pic>
        <p:nvPicPr>
          <p:cNvPr id="36866" name="Picture 2" descr="http://www.udel.edu/biology/Wags/histopage/colorpage/cmu/cmusmv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3535" y="1142984"/>
            <a:ext cx="4010497" cy="26260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185</TotalTime>
  <Words>231</Words>
  <Application>Microsoft Office PowerPoint</Application>
  <PresentationFormat>Экран (4:3)</PresentationFormat>
  <Paragraphs>54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Солнцестояние</vt:lpstr>
      <vt:lpstr>Гистофизиология мышечных тканей</vt:lpstr>
      <vt:lpstr>Презентация PowerPoint</vt:lpstr>
      <vt:lpstr>Презентация PowerPoint</vt:lpstr>
      <vt:lpstr>Структурно-функциональная единица МТ – мышечное волокно</vt:lpstr>
      <vt:lpstr>Презентация PowerPoint</vt:lpstr>
      <vt:lpstr>Презентация PowerPoint</vt:lpstr>
      <vt:lpstr>Презентация PowerPoint</vt:lpstr>
      <vt:lpstr>Мышца как орган</vt:lpstr>
      <vt:lpstr>Презентация PowerPoint</vt:lpstr>
      <vt:lpstr>Скелетная мышечная ткань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Теория скольжения нитей</vt:lpstr>
      <vt:lpstr>Механизм сокращения http://www.youtube.com/watch?v=ELyoJZom5N0</vt:lpstr>
      <vt:lpstr>Са2+-зависимые молекулы</vt:lpstr>
      <vt:lpstr>Нет Са2+ - нет сокращения</vt:lpstr>
      <vt:lpstr>T- и L-системы</vt:lpstr>
      <vt:lpstr>Секреты освобождения Са2+</vt:lpstr>
      <vt:lpstr>Фиксация филаментов</vt:lpstr>
      <vt:lpstr>Дистрофин</vt:lpstr>
      <vt:lpstr>Презентация PowerPoint</vt:lpstr>
      <vt:lpstr>Мышечная «радость»</vt:lpstr>
      <vt:lpstr>Тренировки и ВНС</vt:lpstr>
      <vt:lpstr>Презентация PowerPoint</vt:lpstr>
      <vt:lpstr>Обсудим на лекции по сердечно-сосудистой системе</vt:lpstr>
      <vt:lpstr>Презентация PowerPoint</vt:lpstr>
      <vt:lpstr>Гладкая мышечная ткань ЖКТ</vt:lpstr>
      <vt:lpstr>Гладкая мышечная ткань в сосудах</vt:lpstr>
      <vt:lpstr>Типы гладких миоцитов</vt:lpstr>
      <vt:lpstr>Способность гладких миоцитов к пролиферации</vt:lpstr>
      <vt:lpstr>Презентация PowerPoint</vt:lpstr>
      <vt:lpstr>Расположение и фиксация гладких миоцитов</vt:lpstr>
      <vt:lpstr>Молекулярная организация миофиламентов в гладких миоцитах</vt:lpstr>
      <vt:lpstr>Презентация PowerPoint</vt:lpstr>
      <vt:lpstr>Система кавеол в гладких миоцитах</vt:lpstr>
      <vt:lpstr>Презентация PowerPoint</vt:lpstr>
      <vt:lpstr>Регуляция гладких миоцитов</vt:lpstr>
      <vt:lpstr>Презентация PowerPoint</vt:lpstr>
      <vt:lpstr>Диагностика</vt:lpstr>
      <vt:lpstr>Диагностика</vt:lpstr>
      <vt:lpstr>Диагностика</vt:lpstr>
    </vt:vector>
  </TitlesOfParts>
  <Company>Melkosoft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 tissues</dc:title>
  <dc:creator>ON</dc:creator>
  <cp:lastModifiedBy>oksana</cp:lastModifiedBy>
  <cp:revision>7</cp:revision>
  <dcterms:created xsi:type="dcterms:W3CDTF">2013-04-10T04:55:53Z</dcterms:created>
  <dcterms:modified xsi:type="dcterms:W3CDTF">2015-10-27T19:14:07Z</dcterms:modified>
</cp:coreProperties>
</file>