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sldIdLst>
    <p:sldId id="311" r:id="rId2"/>
    <p:sldId id="313" r:id="rId3"/>
    <p:sldId id="314" r:id="rId4"/>
    <p:sldId id="315" r:id="rId5"/>
    <p:sldId id="316" r:id="rId6"/>
    <p:sldId id="317" r:id="rId7"/>
    <p:sldId id="319" r:id="rId8"/>
    <p:sldId id="312" r:id="rId9"/>
    <p:sldId id="318" r:id="rId10"/>
    <p:sldId id="265" r:id="rId11"/>
    <p:sldId id="320" r:id="rId12"/>
    <p:sldId id="321" r:id="rId13"/>
    <p:sldId id="309" r:id="rId14"/>
    <p:sldId id="322" r:id="rId15"/>
    <p:sldId id="323" r:id="rId16"/>
    <p:sldId id="324" r:id="rId17"/>
    <p:sldId id="307" r:id="rId18"/>
    <p:sldId id="305" r:id="rId19"/>
    <p:sldId id="270" r:id="rId20"/>
    <p:sldId id="279" r:id="rId21"/>
    <p:sldId id="281" r:id="rId22"/>
    <p:sldId id="280" r:id="rId23"/>
    <p:sldId id="282" r:id="rId24"/>
    <p:sldId id="308" r:id="rId25"/>
    <p:sldId id="283" r:id="rId26"/>
    <p:sldId id="267" r:id="rId27"/>
    <p:sldId id="268" r:id="rId28"/>
    <p:sldId id="325" r:id="rId29"/>
    <p:sldId id="286" r:id="rId30"/>
    <p:sldId id="290" r:id="rId31"/>
    <p:sldId id="269" r:id="rId32"/>
    <p:sldId id="288" r:id="rId33"/>
    <p:sldId id="289" r:id="rId34"/>
    <p:sldId id="291" r:id="rId35"/>
    <p:sldId id="292" r:id="rId36"/>
    <p:sldId id="293" r:id="rId37"/>
    <p:sldId id="326" r:id="rId38"/>
    <p:sldId id="327" r:id="rId39"/>
    <p:sldId id="328" r:id="rId40"/>
    <p:sldId id="310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CB42424-929C-4EFD-82F4-0A2C7F49EA8B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33B37A-8252-4CC4-8799-040B90F0C0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2424-929C-4EFD-82F4-0A2C7F49EA8B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B37A-8252-4CC4-8799-040B90F0C0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2424-929C-4EFD-82F4-0A2C7F49EA8B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933B37A-8252-4CC4-8799-040B90F0C0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2424-929C-4EFD-82F4-0A2C7F49EA8B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B37A-8252-4CC4-8799-040B90F0C0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B42424-929C-4EFD-82F4-0A2C7F49EA8B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933B37A-8252-4CC4-8799-040B90F0C0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2424-929C-4EFD-82F4-0A2C7F49EA8B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B37A-8252-4CC4-8799-040B90F0C0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2424-929C-4EFD-82F4-0A2C7F49EA8B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B37A-8252-4CC4-8799-040B90F0C0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2424-929C-4EFD-82F4-0A2C7F49EA8B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B37A-8252-4CC4-8799-040B90F0C0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2424-929C-4EFD-82F4-0A2C7F49EA8B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B37A-8252-4CC4-8799-040B90F0C0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2424-929C-4EFD-82F4-0A2C7F49EA8B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33B37A-8252-4CC4-8799-040B90F0C0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2424-929C-4EFD-82F4-0A2C7F49EA8B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B37A-8252-4CC4-8799-040B90F0C0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CCB42424-929C-4EFD-82F4-0A2C7F49EA8B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9933B37A-8252-4CC4-8799-040B90F0C0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eenbellychef.com/wp-content/uploads/2014/01/immun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88640"/>
            <a:ext cx="8964488" cy="65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9512" y="5949280"/>
            <a:ext cx="8784976" cy="792088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ru-RU" b="1" smtClean="0"/>
              <a:t>Структурные основы Иммунитета</a:t>
            </a:r>
            <a:endParaRPr lang="ru-RU" b="1"/>
          </a:p>
        </p:txBody>
      </p:sp>
    </p:spTree>
    <p:extLst>
      <p:ext uri="{BB962C8B-B14F-4D97-AF65-F5344CB8AC3E}">
        <p14:creationId xmlns:p14="http://schemas.microsoft.com/office/powerpoint/2010/main" val="216689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848" y="458416"/>
            <a:ext cx="8229600" cy="738336"/>
          </a:xfrm>
        </p:spPr>
        <p:txBody>
          <a:bodyPr>
            <a:normAutofit fontScale="90000"/>
          </a:bodyPr>
          <a:lstStyle/>
          <a:p>
            <a:r>
              <a:rPr lang="ru-RU" b="1" smtClean="0">
                <a:latin typeface="Arial" pitchFamily="34" charset="0"/>
                <a:cs typeface="Arial" pitchFamily="34" charset="0"/>
              </a:rPr>
              <a:t>Клетки, обеспечивающие иммунную защиту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Cytokines in cancer pathogenesis and cancer thera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347" y="1736827"/>
            <a:ext cx="7237053" cy="4788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Как распознать «чужое»?</a:t>
            </a:r>
            <a:br>
              <a:rPr lang="ru-RU" smtClean="0"/>
            </a:br>
            <a:r>
              <a:rPr lang="ru-RU" smtClean="0"/>
              <a:t>система неспецифической защиты</a:t>
            </a:r>
            <a:endParaRPr lang="ru-RU"/>
          </a:p>
        </p:txBody>
      </p:sp>
      <p:pic>
        <p:nvPicPr>
          <p:cNvPr id="3" name="Picture 2" descr="http://www.nature.com/nri/journal/v11/n12/images/nri3095-f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69"/>
          <a:stretch/>
        </p:blipFill>
        <p:spPr bwMode="auto">
          <a:xfrm>
            <a:off x="258312" y="1753681"/>
            <a:ext cx="5753848" cy="4627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8184" y="1753681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Патогены/повреждение</a:t>
            </a:r>
            <a:endParaRPr lang="en-US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6228184" y="2492896"/>
            <a:ext cx="2772618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Toll-like </a:t>
            </a:r>
            <a:r>
              <a:rPr lang="ru-RU" smtClean="0"/>
              <a:t>рецепторы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Эпителиальные клетки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Тромбоциты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Клетки СТ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Нф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Мф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ДК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00192" y="4869160"/>
            <a:ext cx="16690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/>
              <a:t>Сигнализация: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Цитокины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Воспаление</a:t>
            </a:r>
          </a:p>
          <a:p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7308304" y="2123013"/>
            <a:ext cx="306189" cy="369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7362155" y="4509120"/>
            <a:ext cx="306189" cy="369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52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Как распознать клетки, </a:t>
            </a:r>
            <a:br>
              <a:rPr lang="ru-RU" smtClean="0"/>
            </a:br>
            <a:r>
              <a:rPr lang="ru-RU" smtClean="0"/>
              <a:t>ставшие «чужими»?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012160" y="1753681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На пове</a:t>
            </a:r>
            <a:r>
              <a:rPr lang="ru-RU"/>
              <a:t>р</a:t>
            </a:r>
            <a:r>
              <a:rPr lang="ru-RU" smtClean="0"/>
              <a:t>хности каждой клетки «паспорт» – МНС </a:t>
            </a:r>
            <a:r>
              <a:rPr lang="uk-UA" smtClean="0"/>
              <a:t>І </a:t>
            </a:r>
            <a:endParaRPr lang="en-US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2983313"/>
            <a:ext cx="2988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Отсутствие паспорта/</a:t>
            </a:r>
          </a:p>
          <a:p>
            <a:r>
              <a:rPr lang="ru-RU" smtClean="0"/>
              <a:t>чужой «паспорт»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12161" y="4365104"/>
            <a:ext cx="29886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Запуск программы уничтожения: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Индукция апоптоза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Включение иммунной реакции</a:t>
            </a:r>
          </a:p>
          <a:p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7092280" y="3717032"/>
            <a:ext cx="306189" cy="5566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https://courses.candelalearning.com/biologymajors/wp-content/uploads/sites/57/2014/08/Figure_42_02_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31283"/>
            <a:ext cx="5453836" cy="4694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44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6" t="18750" r="15060" b="9483"/>
          <a:stretch/>
        </p:blipFill>
        <p:spPr bwMode="auto">
          <a:xfrm>
            <a:off x="543228" y="1844825"/>
            <a:ext cx="4100780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Паспортный контроль</a:t>
            </a:r>
            <a:r>
              <a:rPr lang="ru-RU"/>
              <a:t/>
            </a:r>
            <a:br>
              <a:rPr lang="ru-RU"/>
            </a:br>
            <a:r>
              <a:rPr lang="en-US" smtClean="0"/>
              <a:t>MHCI  </a:t>
            </a:r>
            <a:r>
              <a:rPr lang="ru-RU" smtClean="0"/>
              <a:t>и</a:t>
            </a:r>
            <a:r>
              <a:rPr lang="en-US" smtClean="0"/>
              <a:t> MHCII</a:t>
            </a:r>
            <a:endParaRPr lang="ru-RU"/>
          </a:p>
        </p:txBody>
      </p:sp>
      <p:pic>
        <p:nvPicPr>
          <p:cNvPr id="11266" name="Picture 2" descr="http://www.lmbe.seu.edu.cn/biology/bess/biology/chapt13/picture/MHC-I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7"/>
          <a:stretch/>
        </p:blipFill>
        <p:spPr bwMode="auto">
          <a:xfrm>
            <a:off x="6084168" y="1810322"/>
            <a:ext cx="1905000" cy="3202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522920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Все клетки организма</a:t>
            </a: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40152" y="529191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Антиген-презентирующие клетки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86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Антиген-презентирующие клетки</a:t>
            </a:r>
            <a:endParaRPr lang="ru-RU"/>
          </a:p>
        </p:txBody>
      </p:sp>
      <p:pic>
        <p:nvPicPr>
          <p:cNvPr id="3" name="Picture 4" descr="Dendritic cells: emerging pharmacological targets of immunosuppressive drugs"/>
          <p:cNvPicPr>
            <a:picLocks noChangeAspect="1" noChangeArrowheads="1"/>
          </p:cNvPicPr>
          <p:nvPr/>
        </p:nvPicPr>
        <p:blipFill>
          <a:blip r:embed="rId2"/>
          <a:srcRect b="3127"/>
          <a:stretch>
            <a:fillRect/>
          </a:stretch>
        </p:blipFill>
        <p:spPr bwMode="auto">
          <a:xfrm>
            <a:off x="1403648" y="1772050"/>
            <a:ext cx="6120680" cy="4753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92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Антиген-презентирующие клетки</a:t>
            </a:r>
            <a:endParaRPr lang="ru-RU"/>
          </a:p>
        </p:txBody>
      </p:sp>
      <p:pic>
        <p:nvPicPr>
          <p:cNvPr id="3" name="Picture 4" descr="http://www.qiagen.com/geneglobe/static/images/Pathways/Antigen%20Processing%20and%20Presentation%20by%20MHCs.jpg"/>
          <p:cNvPicPr>
            <a:picLocks noChangeAspect="1" noChangeArrowheads="1"/>
          </p:cNvPicPr>
          <p:nvPr/>
        </p:nvPicPr>
        <p:blipFill>
          <a:blip r:embed="rId2"/>
          <a:srcRect l="4226" t="5882" r="2797" b="11765"/>
          <a:stretch>
            <a:fillRect/>
          </a:stretch>
        </p:blipFill>
        <p:spPr bwMode="auto">
          <a:xfrm>
            <a:off x="4067944" y="2004559"/>
            <a:ext cx="4320480" cy="43767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95536" y="2060848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Распознавание антигена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6125" y="2790220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Захват антигена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6125" y="3513175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Процессинг антигена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6125" y="4302388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Выделение эпитопа  антигена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5024209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Презентация антигена лимфоцитам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1475656" y="2430180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1475656" y="3150260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1475656" y="3942348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1475656" y="4662428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5877272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Стимуляция лимфоцитов цитокинами</a:t>
            </a:r>
          </a:p>
        </p:txBody>
      </p:sp>
      <p:sp>
        <p:nvSpPr>
          <p:cNvPr id="15" name="Стрелка вверх 14"/>
          <p:cNvSpPr/>
          <p:nvPr/>
        </p:nvSpPr>
        <p:spPr>
          <a:xfrm>
            <a:off x="1475656" y="5607824"/>
            <a:ext cx="216024" cy="3507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60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Каким лимфоцитам ДК презентируют антиген???</a:t>
            </a:r>
            <a:endParaRPr lang="ru-RU"/>
          </a:p>
        </p:txBody>
      </p:sp>
      <p:pic>
        <p:nvPicPr>
          <p:cNvPr id="3" name="Picture 2" descr="http://www.nature.com/nri/journal/v4/n11/images/nri1485-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736" y="1700808"/>
            <a:ext cx="4832925" cy="4873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534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2" t="24549" r="16118" b="25431"/>
          <a:stretch/>
        </p:blipFill>
        <p:spPr bwMode="auto">
          <a:xfrm>
            <a:off x="35496" y="1268760"/>
            <a:ext cx="9109097" cy="550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88640"/>
            <a:ext cx="8381260" cy="1054394"/>
          </a:xfrm>
        </p:spPr>
        <p:txBody>
          <a:bodyPr/>
          <a:lstStyle/>
          <a:p>
            <a:r>
              <a:rPr lang="ru-RU" smtClean="0"/>
              <a:t>Специфический иммунитет. Виды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95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2" t="11423" r="5125" b="4741"/>
          <a:stretch/>
        </p:blipFill>
        <p:spPr bwMode="auto">
          <a:xfrm>
            <a:off x="1115616" y="1772816"/>
            <a:ext cx="6821322" cy="4824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Иммунная реакция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39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niwali.com/blog/wp-content/uploads/2013/04/immune_syste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749038"/>
            <a:ext cx="3260728" cy="4848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83968" y="1737288"/>
            <a:ext cx="4443386" cy="4572032"/>
          </a:xfrm>
          <a:prstGeom prst="rect">
            <a:avLst/>
          </a:prstGeom>
        </p:spPr>
        <p:txBody>
          <a:bodyPr vert="horz" anchor="b" anchorCtr="0"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ЦЕНТРАЛЬНЫЕ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3200" b="1" smtClean="0">
                <a:latin typeface="Arial" pitchFamily="34" charset="0"/>
                <a:ea typeface="+mj-ea"/>
                <a:cs typeface="Arial" pitchFamily="34" charset="0"/>
              </a:rPr>
              <a:t> Красный костный мозг </a:t>
            </a:r>
            <a:endParaRPr lang="en-US" sz="32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3200" b="1" smtClean="0">
                <a:latin typeface="Arial" pitchFamily="34" charset="0"/>
                <a:ea typeface="+mj-ea"/>
                <a:cs typeface="Arial" pitchFamily="34" charset="0"/>
              </a:rPr>
              <a:t>Тимус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3200" b="1" dirty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200" b="1" smtClean="0">
                <a:latin typeface="Arial" pitchFamily="34" charset="0"/>
                <a:ea typeface="+mj-ea"/>
                <a:cs typeface="Arial" pitchFamily="34" charset="0"/>
              </a:rPr>
              <a:t>ПЕРИФЕРИЧЕСКИЕ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3200" b="1" smtClean="0">
                <a:latin typeface="Arial" pitchFamily="34" charset="0"/>
                <a:ea typeface="+mj-ea"/>
                <a:cs typeface="Arial" pitchFamily="34" charset="0"/>
              </a:rPr>
              <a:t> Селезенка</a:t>
            </a:r>
            <a:endParaRPr lang="en-US" sz="32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Лимфатические узлы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3200" b="1" smtClean="0">
                <a:latin typeface="Arial" pitchFamily="34" charset="0"/>
                <a:ea typeface="+mj-ea"/>
                <a:cs typeface="Arial" pitchFamily="34" charset="0"/>
              </a:rPr>
              <a:t>MALT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</p:spPr>
        <p:txBody>
          <a:bodyPr/>
          <a:lstStyle/>
          <a:p>
            <a:r>
              <a:rPr lang="ru-RU" smtClean="0"/>
              <a:t>ОРГАНЫ ИММУННОЙ СИСТЕМЫ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smtClean="0"/>
              <a:t>Что такое иммунитет ???</a:t>
            </a:r>
            <a:endParaRPr lang="ru-RU" b="1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62880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/>
              <a:t>Иммунитет</a:t>
            </a:r>
            <a:r>
              <a:rPr lang="ru-RU"/>
              <a:t> (лат. </a:t>
            </a:r>
            <a:r>
              <a:rPr lang="ru-RU" i="1"/>
              <a:t>immunitas</a:t>
            </a:r>
            <a:r>
              <a:rPr lang="ru-RU"/>
              <a:t> — освобождение, избавление от чего-либо) </a:t>
            </a:r>
            <a:r>
              <a:rPr lang="ru-RU"/>
              <a:t>— </a:t>
            </a:r>
            <a:r>
              <a:rPr lang="ru-RU" smtClean="0"/>
              <a:t>система защиты организма от антигенов. </a:t>
            </a:r>
          </a:p>
        </p:txBody>
      </p:sp>
      <p:pic>
        <p:nvPicPr>
          <p:cNvPr id="6" name="Picture 2" descr="http://herbsandoilsforbalance.weebly.com/uploads/1/3/2/5/13254088/3306148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2411628"/>
            <a:ext cx="5490620" cy="4285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444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vahealth.com/Plone/ebsco_images/5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696" y="1844824"/>
            <a:ext cx="5729940" cy="37318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23528" y="6042992"/>
            <a:ext cx="8229600" cy="914400"/>
          </a:xfrm>
          <a:prstGeom prst="rect">
            <a:avLst/>
          </a:prstGeom>
        </p:spPr>
        <p:txBody>
          <a:bodyPr vert="horz" anchor="b" anchorCtr="0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МИЕЛОИДНАЯ ТКАНЬ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3200" smtClean="0">
                <a:latin typeface="Arial" pitchFamily="34" charset="0"/>
                <a:ea typeface="+mj-ea"/>
                <a:cs typeface="Arial" pitchFamily="34" charset="0"/>
              </a:rPr>
              <a:t> Гемопоэтические клетки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320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3200" smtClean="0">
                <a:latin typeface="Arial" pitchFamily="34" charset="0"/>
                <a:ea typeface="+mj-ea"/>
                <a:cs typeface="Arial" pitchFamily="34" charset="0"/>
              </a:rPr>
              <a:t>Клетки микроокружения</a:t>
            </a:r>
            <a:endParaRPr lang="en-US" sz="3200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uk-UA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550421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smtClean="0">
                <a:solidFill>
                  <a:schemeClr val="bg1"/>
                </a:solidFill>
              </a:rPr>
              <a:t>КРАСНЫЙ КОСТНЫЙ МОЗГ</a:t>
            </a:r>
            <a:endParaRPr lang="ru-RU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med-ed.psu.ac.th/refreshment/srp/srp4/path8.jpg"/>
          <p:cNvPicPr>
            <a:picLocks noChangeAspect="1" noChangeArrowheads="1"/>
          </p:cNvPicPr>
          <p:nvPr/>
        </p:nvPicPr>
        <p:blipFill>
          <a:blip r:embed="rId2"/>
          <a:srcRect l="3750" r="18749"/>
          <a:stretch>
            <a:fillRect/>
          </a:stretch>
        </p:blipFill>
        <p:spPr bwMode="auto">
          <a:xfrm>
            <a:off x="403861" y="1844824"/>
            <a:ext cx="4429156" cy="4286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224427" y="2852936"/>
            <a:ext cx="328614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ts val="600"/>
              </a:spcBef>
            </a:pPr>
            <a:r>
              <a:rPr lang="en-US" dirty="0" smtClean="0"/>
              <a:t>1</a:t>
            </a:r>
            <a:r>
              <a:rPr lang="en-US" smtClean="0"/>
              <a:t>.  </a:t>
            </a:r>
            <a:r>
              <a:rPr lang="ru-RU" smtClean="0"/>
              <a:t>Синусоидные капилляры</a:t>
            </a:r>
            <a:endParaRPr lang="en-US" dirty="0" smtClean="0"/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dirty="0" smtClean="0"/>
              <a:t>2</a:t>
            </a:r>
            <a:r>
              <a:rPr lang="en-US" smtClean="0"/>
              <a:t>. </a:t>
            </a:r>
            <a:r>
              <a:rPr lang="ru-RU" smtClean="0"/>
              <a:t> Мегакариоциты</a:t>
            </a:r>
            <a:endParaRPr lang="en-US" dirty="0" smtClean="0"/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buAutoNum type="arabicPeriod" startAt="3"/>
            </a:pPr>
            <a:r>
              <a:rPr lang="ru-RU" smtClean="0"/>
              <a:t>Адипоциты</a:t>
            </a:r>
            <a:endParaRPr lang="en-US" dirty="0" smtClean="0"/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buAutoNum type="arabicPeriod" startAt="3"/>
            </a:pPr>
            <a:r>
              <a:rPr lang="ru-RU" smtClean="0"/>
              <a:t>Многочисленные незрелые клетки 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1403648" y="548680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smtClean="0">
                <a:solidFill>
                  <a:schemeClr val="bg1"/>
                </a:solidFill>
              </a:rPr>
              <a:t>КРАСНЫЙ  КОСТНЫЙ  МОЗГ</a:t>
            </a:r>
            <a:endParaRPr lang="ru-RU" sz="3600" b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6056" y="2206605"/>
            <a:ext cx="3812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КЛЮЧЕВЫЕ МОРФОЛОГИЧЕСКИЕ ПРИЗНАКИ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latin typeface="Arial" pitchFamily="34" charset="0"/>
                <a:cs typeface="Arial" pitchFamily="34" charset="0"/>
              </a:rPr>
              <a:t>Созревание и кинетика клеток в </a:t>
            </a:r>
            <a:r>
              <a:rPr lang="ru-RU" b="1" smtClean="0">
                <a:latin typeface="Arial" pitchFamily="34" charset="0"/>
                <a:cs typeface="Arial" pitchFamily="34" charset="0"/>
              </a:rPr>
              <a:t>Красном костном мозге</a:t>
            </a:r>
            <a:endParaRPr lang="uk-UA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 descr="http://img.docstoccdn.com/thumb/orig/272139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1844824"/>
            <a:ext cx="6472613" cy="4534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2352"/>
            <a:ext cx="8229600" cy="914400"/>
          </a:xfrm>
        </p:spPr>
        <p:txBody>
          <a:bodyPr/>
          <a:lstStyle/>
          <a:p>
            <a:r>
              <a:rPr lang="uk-UA" b="1" smtClean="0">
                <a:latin typeface="Arial" pitchFamily="34" charset="0"/>
                <a:cs typeface="Arial" pitchFamily="34" charset="0"/>
              </a:rPr>
              <a:t>Роль ККМ в неспецифической защите</a:t>
            </a:r>
            <a:endParaRPr lang="uk-UA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 descr="http://www.jleukbio.org/content/89/5/675/F1.large.jpg"/>
          <p:cNvPicPr>
            <a:picLocks noChangeAspect="1" noChangeArrowheads="1"/>
          </p:cNvPicPr>
          <p:nvPr/>
        </p:nvPicPr>
        <p:blipFill>
          <a:blip r:embed="rId2"/>
          <a:srcRect t="3341" b="3364"/>
          <a:stretch>
            <a:fillRect/>
          </a:stretch>
        </p:blipFill>
        <p:spPr bwMode="auto">
          <a:xfrm>
            <a:off x="1691680" y="1844824"/>
            <a:ext cx="6300192" cy="4725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2" t="17888" r="7306" b="9483"/>
          <a:stretch/>
        </p:blipFill>
        <p:spPr bwMode="auto">
          <a:xfrm>
            <a:off x="1115616" y="1844824"/>
            <a:ext cx="7107977" cy="46512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98376"/>
            <a:ext cx="8229600" cy="9144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smtClean="0">
                <a:solidFill>
                  <a:schemeClr val="bg1"/>
                </a:solidFill>
              </a:rPr>
              <a:t>РОЛЬ ККМ В формировании АПК</a:t>
            </a:r>
            <a:endParaRPr lang="uk-UA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44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classconnection.s3.amazonaws.com/536/flashcards/1202536/png/untitled1333300983857.png"/>
          <p:cNvPicPr>
            <a:picLocks noChangeAspect="1" noChangeArrowheads="1"/>
          </p:cNvPicPr>
          <p:nvPr/>
        </p:nvPicPr>
        <p:blipFill rotWithShape="1">
          <a:blip r:embed="rId2"/>
          <a:srcRect t="6355"/>
          <a:stretch/>
        </p:blipFill>
        <p:spPr bwMode="auto">
          <a:xfrm>
            <a:off x="899592" y="1916832"/>
            <a:ext cx="7134452" cy="4610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98376"/>
            <a:ext cx="8229600" cy="9144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smtClean="0">
                <a:solidFill>
                  <a:schemeClr val="bg1"/>
                </a:solidFill>
              </a:rPr>
              <a:t>РОЛЬ ККМ В СПЕЦИФИЧЕСКОЙ ЗАЩИТЕ</a:t>
            </a:r>
            <a:endParaRPr lang="uk-UA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normal_thymus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96099" y="2391749"/>
            <a:ext cx="4464496" cy="3359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76498" y="1757129"/>
            <a:ext cx="42159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smtClean="0"/>
              <a:t>. </a:t>
            </a:r>
            <a:r>
              <a:rPr lang="ru-RU" sz="2400" smtClean="0"/>
              <a:t>Тип строения – паренхиматозный дольчатый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2</a:t>
            </a:r>
            <a:r>
              <a:rPr lang="en-US" sz="2400" smtClean="0"/>
              <a:t>. </a:t>
            </a:r>
            <a:r>
              <a:rPr lang="ru-RU" sz="2400" smtClean="0"/>
              <a:t>Паренхима – лимфоидная ткань</a:t>
            </a:r>
            <a:r>
              <a:rPr lang="en-US" sz="2400" smtClean="0"/>
              <a:t>.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3</a:t>
            </a:r>
            <a:r>
              <a:rPr lang="en-US" sz="2400" smtClean="0"/>
              <a:t>. </a:t>
            </a:r>
            <a:r>
              <a:rPr lang="ru-RU" sz="2400" smtClean="0"/>
              <a:t>Каждая долька состоит из коркового и мозгового вещества</a:t>
            </a:r>
            <a:r>
              <a:rPr lang="en-US" sz="2400" smtClean="0"/>
              <a:t>.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4</a:t>
            </a:r>
            <a:r>
              <a:rPr lang="en-US" sz="2400" smtClean="0"/>
              <a:t>. </a:t>
            </a:r>
            <a:r>
              <a:rPr lang="ru-RU" sz="2400" smtClean="0"/>
              <a:t>В мозговом веществе тельца Гассаля.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332656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smtClean="0">
                <a:solidFill>
                  <a:schemeClr val="bg1"/>
                </a:solidFill>
              </a:rPr>
              <a:t>ТИМУС</a:t>
            </a:r>
            <a:endParaRPr lang="ru-RU" sz="3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nri2187-f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568" y="1827560"/>
            <a:ext cx="4858672" cy="4625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5536" y="478413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mtClean="0">
                <a:solidFill>
                  <a:schemeClr val="bg1"/>
                </a:solidFill>
              </a:rPr>
              <a:t>ЗОНЫ   ДОЛЬКИ  ТИМУСА</a:t>
            </a:r>
            <a:endParaRPr lang="ru-RU" sz="3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78413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smtClean="0">
                <a:solidFill>
                  <a:schemeClr val="bg1"/>
                </a:solidFill>
              </a:rPr>
              <a:t>СЕЛЕКЦИЯ  ЛИМФОЦИТОВ  В  ТИМУСЕ</a:t>
            </a:r>
            <a:endParaRPr lang="ru-RU" sz="3600" b="1">
              <a:solidFill>
                <a:schemeClr val="bg1"/>
              </a:solidFill>
            </a:endParaRPr>
          </a:p>
        </p:txBody>
      </p:sp>
      <p:sp>
        <p:nvSpPr>
          <p:cNvPr id="2" name="AutoShape 2" descr="http://upload.medbullets.com/topic/5044/images/thymic%20t-cell%20select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58918"/>
            <a:ext cx="3487390" cy="4734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1916832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Позитивная селекция</a:t>
            </a:r>
          </a:p>
          <a:p>
            <a:pPr marL="285750" indent="-285750">
              <a:buFontTx/>
              <a:buChar char="-"/>
            </a:pPr>
            <a:r>
              <a:rPr lang="en-US" smtClean="0"/>
              <a:t>CD3</a:t>
            </a:r>
          </a:p>
          <a:p>
            <a:pPr marL="285750" indent="-285750">
              <a:buFontTx/>
              <a:buChar char="-"/>
            </a:pPr>
            <a:r>
              <a:rPr lang="en-US"/>
              <a:t>TCR</a:t>
            </a:r>
            <a:endParaRPr lang="ru-RU"/>
          </a:p>
          <a:p>
            <a:pPr marL="285750" indent="-285750">
              <a:buFontTx/>
              <a:buChar char="-"/>
            </a:pPr>
            <a:r>
              <a:rPr lang="en-US" smtClean="0"/>
              <a:t>CD4+CD8+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3608" y="350100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Негативная селекция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Качество </a:t>
            </a:r>
            <a:r>
              <a:rPr lang="en-US" smtClean="0"/>
              <a:t>TCR</a:t>
            </a: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20" y="429483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TCR</a:t>
            </a:r>
            <a:r>
              <a:rPr lang="ru-RU" smtClean="0"/>
              <a:t> к «чужому»</a:t>
            </a: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267744" y="429309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TCR</a:t>
            </a:r>
            <a:r>
              <a:rPr lang="ru-RU" smtClean="0"/>
              <a:t> к «своим антигенам»</a:t>
            </a: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79512" y="4964975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Формирование</a:t>
            </a:r>
          </a:p>
          <a:p>
            <a:pPr marL="285750" indent="-285750">
              <a:buFontTx/>
              <a:buChar char="-"/>
            </a:pPr>
            <a:r>
              <a:rPr lang="en-US" smtClean="0"/>
              <a:t>Th - </a:t>
            </a:r>
            <a:r>
              <a:rPr lang="uk-UA" smtClean="0"/>
              <a:t>С</a:t>
            </a:r>
            <a:r>
              <a:rPr lang="en-US" smtClean="0"/>
              <a:t>D4+</a:t>
            </a:r>
          </a:p>
          <a:p>
            <a:pPr marL="285750" indent="-285750">
              <a:buFontTx/>
              <a:buChar char="-"/>
            </a:pPr>
            <a:r>
              <a:rPr lang="en-US" smtClean="0"/>
              <a:t>Tc – CD8+</a:t>
            </a:r>
          </a:p>
          <a:p>
            <a:pPr marL="285750" indent="-285750">
              <a:buFontTx/>
              <a:buChar char="-"/>
            </a:pPr>
            <a:r>
              <a:rPr lang="en-US" smtClean="0"/>
              <a:t>Treg </a:t>
            </a:r>
            <a:r>
              <a:rPr lang="ru-RU" smtClean="0"/>
              <a:t>- </a:t>
            </a:r>
            <a:r>
              <a:rPr lang="en-US" smtClean="0"/>
              <a:t>CD4CD25</a:t>
            </a: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483768" y="500388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Апоптоз</a:t>
            </a: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483768" y="5662989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</a:t>
            </a:r>
            <a:r>
              <a:rPr lang="ru-RU" smtClean="0"/>
              <a:t>олерантность к аутоантигенам</a:t>
            </a:r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899592" y="4653136"/>
            <a:ext cx="252028" cy="3100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2879812" y="4703078"/>
            <a:ext cx="252028" cy="3100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2879812" y="5351150"/>
            <a:ext cx="252028" cy="3100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3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3018" r="29721" b="6250"/>
          <a:stretch/>
        </p:blipFill>
        <p:spPr bwMode="auto">
          <a:xfrm>
            <a:off x="880" y="186877"/>
            <a:ext cx="9143119" cy="663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smtClean="0"/>
              <a:t>Что такое антиген ???</a:t>
            </a:r>
            <a:endParaRPr lang="ru-RU" b="1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2816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Антигены -  генетически чужеродные молекулы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754794"/>
            <a:ext cx="388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Природа антигенов: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Белки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Полисахариды, липиды, нуклеиновые кислоты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Гаптены=низкомолекулярные вещества + белок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953942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Виды антигенов: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Экзогенные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Эндогенные</a:t>
            </a:r>
          </a:p>
        </p:txBody>
      </p:sp>
      <p:pic>
        <p:nvPicPr>
          <p:cNvPr id="3074" name="Picture 2" descr="http://natural-medicine.ru/uploads/posts/2013-12/1387377372_131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35" y="3006130"/>
            <a:ext cx="4255040" cy="30059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93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http://classconnection.s3.amazonaws.com/103/flashcards/134103/jpg/blood_thymus_barrier13176975211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307" y="24"/>
            <a:ext cx="9232777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275856" y="242392"/>
            <a:ext cx="5410944" cy="13144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ГЕМАТО-ТИМУСНЫЙ БАРЬЕР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atin typeface="Arial" pitchFamily="34" charset="0"/>
                <a:cs typeface="Arial" pitchFamily="34" charset="0"/>
              </a:rPr>
              <a:t>СЕЛЕЗЕНКА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bu.edu/histology/i/07703hoa.jpg"/>
          <p:cNvPicPr>
            <a:picLocks noChangeAspect="1" noChangeArrowheads="1"/>
          </p:cNvPicPr>
          <p:nvPr/>
        </p:nvPicPr>
        <p:blipFill>
          <a:blip r:embed="rId2"/>
          <a:srcRect r="5472"/>
          <a:stretch>
            <a:fillRect/>
          </a:stretch>
        </p:blipFill>
        <p:spPr bwMode="auto">
          <a:xfrm rot="5400000">
            <a:off x="-98253" y="2643564"/>
            <a:ext cx="4520531" cy="3100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067944" y="1807651"/>
            <a:ext cx="486177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. T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ип строения – паренхиматозный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Строма – капсула + трабекулы 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ПлСТ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 +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 ГМ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 + 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ЭлВ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)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Паренхима: красная и белая пульпа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Белая пульпа: лимфоидная ткань – образует лимфоидные влагалища + лимфоидные фолликулы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Красная пульпа включает синусоидные капилляры и пульпарные тяжи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atin typeface="Arial" pitchFamily="34" charset="0"/>
                <a:cs typeface="Arial" pitchFamily="34" charset="0"/>
              </a:rPr>
              <a:t>СЕЛЕЗЕНКА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http://dc336.4shared.com/doc/C74UgN2U/preview_html_3c22006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1804118"/>
            <a:ext cx="8120903" cy="4649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СЕЛЕЗЕНКА</a:t>
            </a:r>
            <a:endParaRPr lang="ru-RU" b="1" dirty="0"/>
          </a:p>
        </p:txBody>
      </p:sp>
      <p:pic>
        <p:nvPicPr>
          <p:cNvPr id="46082" name="Picture 2" descr="http://faculty.ucc.edu/biology-potter/spleen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32221"/>
            <a:ext cx="3388308" cy="4489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084" name="Picture 4" descr="http://www.nature.com/nri/journal/v13/n2/images/nri3383-f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5976" y="1932222"/>
            <a:ext cx="4327236" cy="4489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</a:rPr>
              <a:t>ЛИМФАТИЧЕСКИЕ   УЗЛЫ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49154" name="Picture 2" descr="http://www.cancerresearchuk.org/prod_consump/groups/cr_common/@cah/@gen/documents/image/crukmig_1000img-120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6583" y="1825621"/>
            <a:ext cx="4155755" cy="4547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156" name="Picture 4" descr="http://medical.cdn.patient.co.uk/images/199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709" y="1917875"/>
            <a:ext cx="3032179" cy="44634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atin typeface="Arial" pitchFamily="34" charset="0"/>
                <a:cs typeface="Arial" pitchFamily="34" charset="0"/>
              </a:rPr>
              <a:t>ЛИМФАТИЧЕСКИЙ  УЗЕЛ</a:t>
            </a:r>
            <a:endParaRPr lang="uk-UA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8" name="Picture 2" descr="http://www.vetmed.vt.edu/education/curriculum/vm8304/lab_companion/histo-path/vm8054/labs/Lab13/Images/Lympl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 flipV="1">
            <a:off x="6809" y="2575834"/>
            <a:ext cx="4467886" cy="3149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55976" y="1848881"/>
            <a:ext cx="44291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. T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ип строения - паренхиматозный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 startAt="2"/>
            </a:pPr>
            <a:r>
              <a:rPr lang="ru-RU" sz="2000" smtClean="0">
                <a:latin typeface="Arial" pitchFamily="34" charset="0"/>
                <a:cs typeface="Arial" pitchFamily="34" charset="0"/>
              </a:rPr>
              <a:t>Строма – капсула + трабекулы (ПлСТ)</a:t>
            </a:r>
          </a:p>
          <a:p>
            <a:pPr marL="457200" indent="-457200">
              <a:buAutoNum type="arabicPeriod" startAt="2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Паренхима – корковое и мозговое вещество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Корковое вещество – лимфоидные фолликулы + паракортикальная зона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Мозговое вещество: мозговые тяже + синусы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php.med.unsw.edu.au/embryology/images/thumb/6/6e/Lymph_node_cartoon_02.jpg/800px-Lymph_node_cartoon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2132856"/>
            <a:ext cx="8136904" cy="3983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39552" y="188640"/>
            <a:ext cx="8229600" cy="9144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ЛИМФАТИЧЕСКИЙ  УЗЕЛ</a:t>
            </a:r>
            <a:endParaRPr lang="uk-U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Противоопухолевый иммунитет (реакция клеточного иммунитета)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844824"/>
            <a:ext cx="5724860" cy="4608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39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Реакция гуморального иммунитета при опухолях – риск прогрессии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44824"/>
            <a:ext cx="4752528" cy="4644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49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Почему при опухолях включается  гуморальный иммунитет?</a:t>
            </a:r>
            <a:endParaRPr lang="ru-RU"/>
          </a:p>
        </p:txBody>
      </p:sp>
      <p:pic>
        <p:nvPicPr>
          <p:cNvPr id="3" name="Picture 2" descr="Regulatory T cells: friend or foe in immunity to infection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1772816"/>
            <a:ext cx="7249588" cy="47605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55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smtClean="0"/>
              <a:t>Зачем нужен иммунитет ???</a:t>
            </a:r>
            <a:endParaRPr lang="ru-RU" b="1"/>
          </a:p>
        </p:txBody>
      </p:sp>
      <p:sp>
        <p:nvSpPr>
          <p:cNvPr id="7" name="Прямоугольник 6"/>
          <p:cNvSpPr/>
          <p:nvPr/>
        </p:nvSpPr>
        <p:spPr>
          <a:xfrm>
            <a:off x="281001" y="3202339"/>
            <a:ext cx="3738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Обеспечивает поддержание гомеостаза  </a:t>
            </a:r>
            <a:r>
              <a:rPr lang="ru-RU"/>
              <a:t>на клеточном и молекулярном уровне организации</a:t>
            </a:r>
            <a:r>
              <a:rPr lang="ru-RU"/>
              <a:t>. </a:t>
            </a:r>
            <a:endParaRPr lang="ru-RU" smtClean="0"/>
          </a:p>
          <a:p>
            <a:endParaRPr lang="ru-RU"/>
          </a:p>
        </p:txBody>
      </p:sp>
      <p:pic>
        <p:nvPicPr>
          <p:cNvPr id="4098" name="Picture 2" descr="http://img.gazeta.ru/files3/337/5701337/dna-pic510-510x340-17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329" y="2780928"/>
            <a:ext cx="4857750" cy="3238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0" y="1735648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Биологический смысл иммунитета — обеспечение генетической целостности организма на протяжении его индивидуальной жизни.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49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3568" y="2636912"/>
            <a:ext cx="8229600" cy="9144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БЛАГОДАРЮ ЗА ВНИМАНИЕ!</a:t>
            </a:r>
            <a:endParaRPr lang="uk-UA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Защита или толерантность ???</a:t>
            </a:r>
            <a:endParaRPr lang="ru-RU"/>
          </a:p>
        </p:txBody>
      </p:sp>
      <p:pic>
        <p:nvPicPr>
          <p:cNvPr id="5122" name="Picture 2" descr="http://usiter.com/uploads/20120524/vesi+196786853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74"/>
          <a:stretch/>
        </p:blipFill>
        <p:spPr bwMode="auto">
          <a:xfrm>
            <a:off x="2339752" y="2358876"/>
            <a:ext cx="4536504" cy="3734420"/>
          </a:xfrm>
          <a:prstGeom prst="round2DiagRect">
            <a:avLst>
              <a:gd name="adj1" fmla="val 16667"/>
              <a:gd name="adj2" fmla="val 1347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177281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ЗАЩИТА</a:t>
            </a: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24128" y="177281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ТОЛЕРАНТНОСТЬ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98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ЧТО ОТНОСИТСЯ К СИСТЕМЕ ИММУНИТЕТА???</a:t>
            </a:r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5" t="28017" r="22937" b="25862"/>
          <a:stretch/>
        </p:blipFill>
        <p:spPr bwMode="auto">
          <a:xfrm>
            <a:off x="1702676" y="1802037"/>
            <a:ext cx="5749644" cy="4689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85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ЧТО ОТНОСИТСЯ К СИСТЕМЕ ИММУНИТЕТА???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7544" y="1916832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Анатомические барьеры:</a:t>
            </a:r>
            <a:r>
              <a:rPr lang="en-US" smtClean="0"/>
              <a:t> </a:t>
            </a:r>
            <a:r>
              <a:rPr lang="ru-RU" smtClean="0"/>
              <a:t>кожа, СО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секрет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Эпителии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СТ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67544" y="3297758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Система крови: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Защитные белки плазмы крови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Форменные элементы крови</a:t>
            </a: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7544" y="4521894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Органы кроветворения и иммуногенеза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Красный костный мозг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Тимус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Селезенка</a:t>
            </a:r>
          </a:p>
          <a:p>
            <a:pPr marL="285750" indent="-285750">
              <a:buFontTx/>
              <a:buChar char="-"/>
            </a:pPr>
            <a:r>
              <a:rPr lang="ru-RU" smtClean="0"/>
              <a:t>Лимфатические узлы</a:t>
            </a:r>
          </a:p>
          <a:p>
            <a:pPr marL="285750" indent="-285750">
              <a:buFontTx/>
              <a:buChar char="-"/>
            </a:pPr>
            <a:r>
              <a:rPr lang="en-US" smtClean="0"/>
              <a:t>MALT, SALT</a:t>
            </a:r>
            <a:endParaRPr lang="ru-RU"/>
          </a:p>
        </p:txBody>
      </p:sp>
      <p:pic>
        <p:nvPicPr>
          <p:cNvPr id="6" name="Picture 5" descr="http://4.bp.blogspot.com/-x6_92YIWEOA/UKEUN5vk-zI/AAAAAAAAByE/LlHatSUli6k/s1600/first+line+of+defense.jpg"/>
          <p:cNvPicPr>
            <a:picLocks noChangeAspect="1" noChangeArrowheads="1"/>
          </p:cNvPicPr>
          <p:nvPr/>
        </p:nvPicPr>
        <p:blipFill>
          <a:blip r:embed="rId2"/>
          <a:srcRect r="9928"/>
          <a:stretch>
            <a:fillRect/>
          </a:stretch>
        </p:blipFill>
        <p:spPr bwMode="auto">
          <a:xfrm>
            <a:off x="4355976" y="1921849"/>
            <a:ext cx="4427985" cy="4387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978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nate Immunity Pathw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1" b="7707"/>
          <a:stretch/>
        </p:blipFill>
        <p:spPr bwMode="auto">
          <a:xfrm>
            <a:off x="467544" y="1769687"/>
            <a:ext cx="8064896" cy="4899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Система иммунитета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2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Виды иммунитета</a:t>
            </a:r>
            <a:endParaRPr lang="ru-RU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3" t="18965" r="6457" b="10991"/>
          <a:stretch/>
        </p:blipFill>
        <p:spPr bwMode="auto">
          <a:xfrm>
            <a:off x="466435" y="1772816"/>
            <a:ext cx="8066005" cy="4792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99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505</TotalTime>
  <Words>488</Words>
  <Application>Microsoft Office PowerPoint</Application>
  <PresentationFormat>Экран (4:3)</PresentationFormat>
  <Paragraphs>148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Сетка</vt:lpstr>
      <vt:lpstr>Структурные основы Иммунитета</vt:lpstr>
      <vt:lpstr>Что такое иммунитет ???</vt:lpstr>
      <vt:lpstr>Что такое антиген ???</vt:lpstr>
      <vt:lpstr>Зачем нужен иммунитет ???</vt:lpstr>
      <vt:lpstr>Защита или толерантность ???</vt:lpstr>
      <vt:lpstr>ЧТО ОТНОСИТСЯ К СИСТЕМЕ ИММУНИТЕТА???</vt:lpstr>
      <vt:lpstr>ЧТО ОТНОСИТСЯ К СИСТЕМЕ ИММУНИТЕТА???</vt:lpstr>
      <vt:lpstr>Система иммунитета</vt:lpstr>
      <vt:lpstr>Виды иммунитета</vt:lpstr>
      <vt:lpstr>Клетки, обеспечивающие иммунную защиту</vt:lpstr>
      <vt:lpstr>Как распознать «чужое»? система неспецифической защиты</vt:lpstr>
      <vt:lpstr>Как распознать клетки,  ставшие «чужими»?</vt:lpstr>
      <vt:lpstr>Паспортный контроль MHCI  и MHCII</vt:lpstr>
      <vt:lpstr>Антиген-презентирующие клетки</vt:lpstr>
      <vt:lpstr>Антиген-презентирующие клетки</vt:lpstr>
      <vt:lpstr>Каким лимфоцитам ДК презентируют антиген???</vt:lpstr>
      <vt:lpstr>Специфический иммунитет. Виды</vt:lpstr>
      <vt:lpstr>Иммунная реакция</vt:lpstr>
      <vt:lpstr>ОРГАНЫ ИММУННОЙ СИСТЕМЫ</vt:lpstr>
      <vt:lpstr>Презентация PowerPoint</vt:lpstr>
      <vt:lpstr>Презентация PowerPoint</vt:lpstr>
      <vt:lpstr>Созревание и кинетика клеток в Красном костном мозге</vt:lpstr>
      <vt:lpstr>Роль ККМ в неспецифической защите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СЕЛЕЗЕНКА</vt:lpstr>
      <vt:lpstr>СЕЛЕЗЕНКА</vt:lpstr>
      <vt:lpstr>СЕЛЕЗЕНКА</vt:lpstr>
      <vt:lpstr>ЛИМФАТИЧЕСКИЕ   УЗЛЫ</vt:lpstr>
      <vt:lpstr>ЛИМФАТИЧЕСКИЙ  УЗЕЛ</vt:lpstr>
      <vt:lpstr>Презентация PowerPoint</vt:lpstr>
      <vt:lpstr>Противоопухолевый иммунитет (реакция клеточного иммунитета)</vt:lpstr>
      <vt:lpstr>Реакция гуморального иммунитета при опухолях – риск прогрессии</vt:lpstr>
      <vt:lpstr>Почему при опухолях включается  гуморальный иммунитет?</vt:lpstr>
      <vt:lpstr>Презентация PowerPoint</vt:lpstr>
    </vt:vector>
  </TitlesOfParts>
  <Company>Melkosoft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Immune system</dc:title>
  <dc:creator>ON</dc:creator>
  <cp:lastModifiedBy>oksana</cp:lastModifiedBy>
  <cp:revision>44</cp:revision>
  <dcterms:created xsi:type="dcterms:W3CDTF">2013-05-06T18:59:29Z</dcterms:created>
  <dcterms:modified xsi:type="dcterms:W3CDTF">2015-09-14T18:28:01Z</dcterms:modified>
</cp:coreProperties>
</file>