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9" r:id="rId4"/>
    <p:sldId id="259" r:id="rId5"/>
    <p:sldId id="260" r:id="rId6"/>
    <p:sldId id="266" r:id="rId7"/>
    <p:sldId id="267" r:id="rId8"/>
    <p:sldId id="280" r:id="rId9"/>
    <p:sldId id="268" r:id="rId10"/>
    <p:sldId id="282" r:id="rId11"/>
    <p:sldId id="281" r:id="rId12"/>
    <p:sldId id="288" r:id="rId13"/>
    <p:sldId id="289" r:id="rId14"/>
    <p:sldId id="290" r:id="rId15"/>
    <p:sldId id="262" r:id="rId16"/>
    <p:sldId id="283" r:id="rId17"/>
    <p:sldId id="269" r:id="rId18"/>
    <p:sldId id="284" r:id="rId19"/>
    <p:sldId id="271" r:id="rId20"/>
    <p:sldId id="264" r:id="rId21"/>
    <p:sldId id="285" r:id="rId22"/>
    <p:sldId id="273" r:id="rId23"/>
    <p:sldId id="263" r:id="rId24"/>
    <p:sldId id="272" r:id="rId25"/>
    <p:sldId id="270" r:id="rId26"/>
    <p:sldId id="291" r:id="rId27"/>
    <p:sldId id="274" r:id="rId28"/>
    <p:sldId id="286" r:id="rId29"/>
    <p:sldId id="287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63512-ED5C-4C44-BD07-DD08EB930716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1B59-9903-4A42-8A1F-8E9E19264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1B59-9903-4A42-8A1F-8E9E192645A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1B59-9903-4A42-8A1F-8E9E192645A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6F93FF-1D92-47CD-972C-707E9A5B200E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23A0E0-DEFC-4635-AEB8-7011323F07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NR=1&amp;v=u7Ryg9nVFLI" TargetMode="External"/><Relationship Id="rId2" Type="http://schemas.openxmlformats.org/officeDocument/2006/relationships/hyperlink" Target="http://www.youtube.com/watch?v=FraKUUetOp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CО</a:t>
            </a:r>
            <a:r>
              <a:rPr lang="ru-RU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ЕДИНИТЕЛЬНЫЕ ТКАНИ</a:t>
            </a:r>
            <a:endParaRPr lang="ru-RU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21053"/>
          <a:stretch>
            <a:fillRect/>
          </a:stretch>
        </p:blipFill>
        <p:spPr bwMode="auto">
          <a:xfrm>
            <a:off x="285720" y="128572"/>
            <a:ext cx="3214710" cy="1228726"/>
          </a:xfrm>
          <a:prstGeom prst="rect">
            <a:avLst/>
          </a:prstGeom>
          <a:noFill/>
        </p:spPr>
      </p:pic>
      <p:pic>
        <p:nvPicPr>
          <p:cNvPr id="5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21053"/>
          <a:stretch>
            <a:fillRect/>
          </a:stretch>
        </p:blipFill>
        <p:spPr bwMode="auto">
          <a:xfrm>
            <a:off x="3500430" y="142852"/>
            <a:ext cx="3214710" cy="1228726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45614"/>
          <a:stretch>
            <a:fillRect/>
          </a:stretch>
        </p:blipFill>
        <p:spPr bwMode="auto">
          <a:xfrm>
            <a:off x="6715140" y="142852"/>
            <a:ext cx="2214578" cy="1228726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21053"/>
          <a:stretch>
            <a:fillRect/>
          </a:stretch>
        </p:blipFill>
        <p:spPr bwMode="auto">
          <a:xfrm>
            <a:off x="214282" y="5400704"/>
            <a:ext cx="3214710" cy="1228726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21053"/>
          <a:stretch>
            <a:fillRect/>
          </a:stretch>
        </p:blipFill>
        <p:spPr bwMode="auto">
          <a:xfrm>
            <a:off x="3428992" y="5414984"/>
            <a:ext cx="3214710" cy="1228726"/>
          </a:xfrm>
          <a:prstGeom prst="rect">
            <a:avLst/>
          </a:prstGeom>
          <a:noFill/>
        </p:spPr>
      </p:pic>
      <p:pic>
        <p:nvPicPr>
          <p:cNvPr id="9" name="Picture 2" descr="https://encrypted-tbn2.gstatic.com/images?q=tbn:ANd9GcRfvx6FyfXmutnyt8-xxE9Uwyj1NAlfMlUcnX3qP6LO0MMuHUa2"/>
          <p:cNvPicPr>
            <a:picLocks noChangeAspect="1" noChangeArrowheads="1"/>
          </p:cNvPicPr>
          <p:nvPr/>
        </p:nvPicPr>
        <p:blipFill>
          <a:blip r:embed="rId2"/>
          <a:srcRect r="45614"/>
          <a:stretch>
            <a:fillRect/>
          </a:stretch>
        </p:blipFill>
        <p:spPr bwMode="auto">
          <a:xfrm>
            <a:off x="6643702" y="5414984"/>
            <a:ext cx="2214578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r>
              <a:rPr lang="ru-RU" smtClean="0"/>
              <a:t>Источник регенерации СТ? 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571900" cy="4572000"/>
          </a:xfrm>
        </p:spPr>
        <p:txBody>
          <a:bodyPr>
            <a:normAutofit/>
          </a:bodyPr>
          <a:lstStyle/>
          <a:p>
            <a:r>
              <a:rPr lang="ru-RU" smtClean="0"/>
              <a:t>Клетки-предшест-венницы </a:t>
            </a:r>
            <a:r>
              <a:rPr lang="ru-RU" smtClean="0"/>
              <a:t>в СТ:</a:t>
            </a:r>
          </a:p>
          <a:p>
            <a:pPr marL="273050" indent="0">
              <a:buFont typeface="Arial" pitchFamily="34" charset="0"/>
              <a:buChar char="•"/>
            </a:pPr>
            <a:r>
              <a:rPr lang="ru-RU" smtClean="0"/>
              <a:t> </a:t>
            </a:r>
            <a:r>
              <a:rPr lang="ru-RU" sz="1800" smtClean="0"/>
              <a:t>перициты</a:t>
            </a:r>
            <a:endParaRPr lang="ru-RU" sz="1800" smtClean="0"/>
          </a:p>
          <a:p>
            <a:pPr marL="273050" indent="0">
              <a:buFont typeface="Arial" pitchFamily="34" charset="0"/>
              <a:buChar char="•"/>
            </a:pPr>
            <a:r>
              <a:rPr lang="ru-RU" sz="1800" smtClean="0"/>
              <a:t> </a:t>
            </a:r>
            <a:r>
              <a:rPr lang="ru-RU" sz="1800" smtClean="0"/>
              <a:t>адвентициальные </a:t>
            </a:r>
            <a:r>
              <a:rPr lang="ru-RU" sz="1800" smtClean="0"/>
              <a:t>клетки</a:t>
            </a:r>
          </a:p>
        </p:txBody>
      </p:sp>
      <p:pic>
        <p:nvPicPr>
          <p:cNvPr id="25604" name="Picture 4" descr="https://encrypted-tbn3.gstatic.com/images?q=tbn:ANd9GcSq-pnn_h8FVBuonIk8QViaeGLkyAGsn0XsAIRws85bOIgKp4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043909" y="327632"/>
            <a:ext cx="2880320" cy="4906591"/>
          </a:xfrm>
          <a:prstGeom prst="rect">
            <a:avLst/>
          </a:prstGeom>
          <a:noFill/>
        </p:spPr>
      </p:pic>
      <p:pic>
        <p:nvPicPr>
          <p:cNvPr id="5" name="Picture 2" descr="http://zreni.ru/uploads/posts/2012-09/1347613696_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5" y="3336484"/>
            <a:ext cx="3718198" cy="31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71422"/>
            <a:ext cx="87849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ФБл в клеточной терапии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https://encrypted-tbn0.gstatic.com/images?q=tbn:ANd9GcSFG2DJlV-UP235uXduo2rX19i34H9rfBbgog9UwjcoevVn2FR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60" y="1606999"/>
            <a:ext cx="2910767" cy="1929966"/>
          </a:xfrm>
          <a:prstGeom prst="rect">
            <a:avLst/>
          </a:prstGeom>
          <a:noFill/>
        </p:spPr>
      </p:pic>
      <p:pic>
        <p:nvPicPr>
          <p:cNvPr id="8" name="Picture 4" descr="https://encrypted-tbn0.gstatic.com/images?q=tbn:ANd9GcQo53POP7CfV8gfNOSCuzs89b6XA-T7nNZapsBMoOa4NCDQd6ic"/>
          <p:cNvPicPr>
            <a:picLocks noChangeAspect="1" noChangeArrowheads="1"/>
          </p:cNvPicPr>
          <p:nvPr/>
        </p:nvPicPr>
        <p:blipFill>
          <a:blip r:embed="rId3"/>
          <a:srcRect l="31646" b="29577"/>
          <a:stretch>
            <a:fillRect/>
          </a:stretch>
        </p:blipFill>
        <p:spPr bwMode="auto">
          <a:xfrm>
            <a:off x="422360" y="4000503"/>
            <a:ext cx="2910767" cy="2695183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923928" y="928670"/>
            <a:ext cx="5220104" cy="6143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Фибробласты могут: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мигрировать (развит цитоскелет);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синтезировать компоненты МКВ (ГрЭС)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секретировать компонеты МКВ (КГ)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smtClean="0"/>
              <a:t>   - разрушать  «неправильные» белки (до 60% коллагена) – лизосомы, протеасомы.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регулировать рост сосудов (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VEGF)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smtClean="0"/>
              <a:t>    </a:t>
            </a:r>
            <a:r>
              <a:rPr lang="en-US" sz="1900" smtClean="0"/>
              <a:t>-</a:t>
            </a:r>
            <a:r>
              <a:rPr lang="ru-RU" sz="1900" smtClean="0"/>
              <a:t> </a:t>
            </a:r>
            <a:r>
              <a:rPr lang="en-US" sz="1900" smtClean="0"/>
              <a:t> </a:t>
            </a:r>
            <a:r>
              <a:rPr lang="ru-RU" sz="1900" smtClean="0"/>
              <a:t>Стимуливать эпителизацию (</a:t>
            </a:r>
            <a:r>
              <a:rPr lang="en-US" sz="1900" smtClean="0"/>
              <a:t>EGF</a:t>
            </a:r>
            <a:r>
              <a:rPr lang="ru-RU" sz="1900" smtClean="0"/>
              <a:t>,</a:t>
            </a:r>
            <a:r>
              <a:rPr lang="en-US" sz="1900" smtClean="0"/>
              <a:t> KGF</a:t>
            </a:r>
            <a:r>
              <a:rPr lang="ru-RU" sz="1900" smtClean="0"/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b="1" smtClean="0"/>
              <a:t>Стимулторы пролиферации и секрето</a:t>
            </a:r>
            <a:r>
              <a:rPr lang="ru-RU" sz="1900" b="1"/>
              <a:t>р</a:t>
            </a:r>
            <a:r>
              <a:rPr lang="ru-RU" sz="1900" b="1" smtClean="0"/>
              <a:t>ной активности фибробластов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ru-RU" sz="1900" b="1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Трансформирующий фактор роста </a:t>
            </a:r>
            <a:r>
              <a:rPr kumimoji="0" lang="el-GR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(TGF)</a:t>
            </a:r>
            <a:endParaRPr kumimoji="0" lang="ru-RU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1900" noProof="0" smtClean="0"/>
              <a:t>Фактор роста фиробластов </a:t>
            </a:r>
            <a:r>
              <a:rPr lang="en-US" sz="1900" noProof="0" smtClean="0"/>
              <a:t>(FGF)</a:t>
            </a:r>
            <a:endParaRPr lang="ru-RU" sz="1900" noProof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1900" noProof="0" smtClean="0"/>
              <a:t>Фактор роста тромбоцитарного происхождения  (</a:t>
            </a:r>
            <a:r>
              <a:rPr lang="en-US" sz="1900" noProof="0" smtClean="0"/>
              <a:t>PDGF</a:t>
            </a:r>
            <a:r>
              <a:rPr lang="ru-RU" sz="1900" noProof="0" smtClean="0"/>
              <a:t>)</a:t>
            </a:r>
            <a:endParaRPr kumimoji="0" lang="ru-RU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Миофибробласты и репарация</a:t>
            </a:r>
            <a:endParaRPr lang="ru-RU"/>
          </a:p>
        </p:txBody>
      </p:sp>
      <p:pic>
        <p:nvPicPr>
          <p:cNvPr id="8196" name="Picture 4" descr="http://www.nature.com/nrm/journal/v3/n5/images/nrm809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90" y="1556792"/>
            <a:ext cx="663969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Миофибробласты и репарация</a:t>
            </a:r>
            <a:endParaRPr lang="ru-RU"/>
          </a:p>
        </p:txBody>
      </p:sp>
      <p:pic>
        <p:nvPicPr>
          <p:cNvPr id="8194" name="Picture 2" descr="http://www.nature.com/ki/journal/v80/n11/images/ki2011300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761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Миофибробласты и репарация</a:t>
            </a:r>
            <a:endParaRPr lang="ru-RU"/>
          </a:p>
        </p:txBody>
      </p:sp>
      <p:pic>
        <p:nvPicPr>
          <p:cNvPr id="9218" name="Picture 2" descr="http://www.nature.com/nm/journal/v19/n12/images/nm.342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" y="1700809"/>
            <a:ext cx="8909668" cy="30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7142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Макрофаги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4" descr="https://encrypted-tbn2.gstatic.com/images?q=tbn:ANd9GcQv9P7uhVPE_-ZJhAAAoPTac0Ff6w0aLpTziH3bgwLzn4p-Vn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142982"/>
            <a:ext cx="3436484" cy="2574047"/>
          </a:xfrm>
          <a:prstGeom prst="rect">
            <a:avLst/>
          </a:prstGeom>
          <a:noFill/>
        </p:spPr>
      </p:pic>
      <p:pic>
        <p:nvPicPr>
          <p:cNvPr id="21516" name="Picture 12" descr="https://encrypted-tbn1.gstatic.com/images?q=tbn:ANd9GcS1bCmVzYpWnBkw9NYMwGpRnSVIGdn8IIhhT07ylq1k6P0FYrU6L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717031"/>
            <a:ext cx="3051949" cy="280414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1306" y="1114621"/>
            <a:ext cx="8463314" cy="1837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Источник формирования:</a:t>
            </a:r>
          </a:p>
          <a:p>
            <a:pPr>
              <a:buFont typeface="Wingdings 2"/>
              <a:buNone/>
            </a:pPr>
            <a:r>
              <a:rPr lang="ru-RU" sz="1900" smtClean="0"/>
              <a:t>   </a:t>
            </a:r>
            <a:r>
              <a:rPr lang="ru-RU" sz="1800" smtClean="0"/>
              <a:t>- СКК (красный костный мозг)</a:t>
            </a:r>
          </a:p>
          <a:p>
            <a:pPr>
              <a:buFont typeface="Wingdings 2"/>
              <a:buNone/>
            </a:pPr>
            <a:r>
              <a:rPr lang="ru-RU" sz="1800" smtClean="0"/>
              <a:t>   </a:t>
            </a:r>
          </a:p>
          <a:p>
            <a:r>
              <a:rPr lang="ru-RU" sz="2400" smtClean="0"/>
              <a:t>Прекурсоры</a:t>
            </a:r>
          </a:p>
          <a:p>
            <a:r>
              <a:rPr lang="ru-RU" sz="1800" smtClean="0"/>
              <a:t>Моноциты периферческой крови </a:t>
            </a:r>
            <a:endParaRPr lang="ru-RU" sz="180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12506" y="4219543"/>
            <a:ext cx="5366970" cy="183718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Роль в работе СТ:</a:t>
            </a:r>
          </a:p>
          <a:p>
            <a:pPr>
              <a:buFont typeface="Wingdings 2"/>
              <a:buNone/>
            </a:pPr>
            <a:r>
              <a:rPr lang="ru-RU" sz="1900" smtClean="0"/>
              <a:t>    </a:t>
            </a:r>
            <a:r>
              <a:rPr lang="ru-RU" sz="1800" smtClean="0"/>
              <a:t>- защита (от АГ, фагоцитоз)</a:t>
            </a:r>
          </a:p>
          <a:p>
            <a:pPr>
              <a:buFont typeface="Wingdings 2"/>
              <a:buNone/>
            </a:pPr>
            <a:r>
              <a:rPr lang="ru-RU" sz="1800" smtClean="0"/>
              <a:t>    -  регуляция воспаления  и регенерации</a:t>
            </a:r>
          </a:p>
          <a:p>
            <a:pPr>
              <a:buFont typeface="Wingdings 2"/>
              <a:buNone/>
            </a:pPr>
            <a:r>
              <a:rPr lang="ru-RU" sz="1800" smtClean="0"/>
              <a:t>    -  регуляция объема и состава МКВ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7142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Макрофаги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12" name="Picture 8" descr="http://www.nature.com/nri/journal/v3/n1/images/nri978-i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91966"/>
            <a:ext cx="7969638" cy="490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9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7142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Структура и функции макрофагов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https://encrypted-tbn3.gstatic.com/images?q=tbn:ANd9GcSwGp8pi_gbUKJPUN_7x0Eew0AcjKTwm-JiskbeTYpcea8NJVtl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2813761" y="275674"/>
            <a:ext cx="3501457" cy="5055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8328" y="4725144"/>
            <a:ext cx="8089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Ключевые морфологические признаки</a:t>
            </a:r>
            <a:r>
              <a:rPr lang="ru-RU" smtClean="0"/>
              <a:t>:</a:t>
            </a:r>
          </a:p>
          <a:p>
            <a:pPr>
              <a:buFontTx/>
              <a:buChar char="-"/>
            </a:pPr>
            <a:r>
              <a:rPr lang="ru-RU" smtClean="0"/>
              <a:t>Неправильная форма, </a:t>
            </a:r>
            <a:r>
              <a:rPr lang="ru-RU" smtClean="0"/>
              <a:t>выросты псевдоподии</a:t>
            </a:r>
            <a:endParaRPr lang="ru-RU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в цитоплазме развит КГ, много лизосом, фагосом</a:t>
            </a:r>
            <a:r>
              <a:rPr lang="ru-RU" smtClean="0"/>
              <a:t>.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развит цитоскелет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на поверхности МНС </a:t>
            </a:r>
            <a:r>
              <a:rPr lang="uk-UA" smtClean="0"/>
              <a:t>ІІ</a:t>
            </a:r>
            <a:r>
              <a:rPr lang="ru-RU" smtClean="0"/>
              <a:t> класса</a:t>
            </a:r>
            <a:endParaRPr lang="ru-RU" smtClean="0"/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ферменты, отражающие  уровень активации – </a:t>
            </a:r>
            <a:r>
              <a:rPr lang="en-US" smtClean="0"/>
              <a:t>iNOS, </a:t>
            </a:r>
            <a:r>
              <a:rPr lang="ru-RU" smtClean="0"/>
              <a:t>НАДФН-оксидаза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маркер Мф  - </a:t>
            </a:r>
            <a:r>
              <a:rPr lang="en-US" smtClean="0"/>
              <a:t>CD68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71422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Структура и функции макрофагов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44280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804863">
              <a:tabLst>
                <a:tab pos="804863" algn="l"/>
              </a:tabLst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Неспецифическая защита – фагоцитоз, респираторный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взрыв</a:t>
            </a:r>
          </a:p>
          <a:p>
            <a:pPr marL="804863" indent="-804863">
              <a:tabLst>
                <a:tab pos="804863" algn="l"/>
              </a:tabLst>
            </a:pP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804863" indent="-804863"/>
            <a:r>
              <a:rPr lang="ru-RU" sz="1600" smtClean="0">
                <a:latin typeface="Arial" pitchFamily="34" charset="0"/>
                <a:cs typeface="Arial" pitchFamily="34" charset="0"/>
              </a:rPr>
              <a:t>Регуляция воспаления – провоспалительные, антивоспалительные цитокины</a:t>
            </a:r>
          </a:p>
          <a:p>
            <a:pPr marL="2506663" indent="-2506663"/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2506663" indent="-2506663"/>
            <a:r>
              <a:rPr lang="ru-RU" sz="1600" smtClean="0">
                <a:latin typeface="Arial" pitchFamily="34" charset="0"/>
                <a:cs typeface="Arial" pitchFamily="34" charset="0"/>
              </a:rPr>
              <a:t>Индукция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иммунных реакция (АПК) 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2506663" indent="-2506663"/>
            <a:endParaRPr lang="ru-RU" sz="1600">
              <a:latin typeface="Arial" pitchFamily="34" charset="0"/>
              <a:cs typeface="Arial" pitchFamily="34" charset="0"/>
            </a:endParaRPr>
          </a:p>
          <a:p>
            <a:pPr marL="2506663" indent="-2506663"/>
            <a:r>
              <a:rPr lang="ru-RU" sz="1600" smtClean="0">
                <a:latin typeface="Arial" pitchFamily="34" charset="0"/>
                <a:cs typeface="Arial" pitchFamily="34" charset="0"/>
              </a:rPr>
              <a:t>Противоопухолевая защита</a:t>
            </a:r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2506663" indent="-2506663"/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804863" indent="-804863"/>
            <a:r>
              <a:rPr lang="ru-RU" sz="1600" smtClean="0">
                <a:latin typeface="Arial" pitchFamily="34" charset="0"/>
                <a:cs typeface="Arial" pitchFamily="34" charset="0"/>
              </a:rPr>
              <a:t>Регуляция репарации – стимуляция ангиогенеза, образовани миофибробластов</a:t>
            </a:r>
          </a:p>
          <a:p>
            <a:pPr marL="804863" indent="-804863"/>
            <a:endParaRPr lang="ru-RU" sz="1600" smtClean="0">
              <a:latin typeface="Arial" pitchFamily="34" charset="0"/>
              <a:cs typeface="Arial" pitchFamily="34" charset="0"/>
            </a:endParaRPr>
          </a:p>
          <a:p>
            <a:pPr marL="804863" indent="-804863"/>
            <a:r>
              <a:rPr lang="ru-RU" sz="1600" smtClean="0"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объема МКВ - секреция ферментов деградации матрикса (ММР), подукция факторов роста.</a:t>
            </a:r>
          </a:p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nature.com/nrc/journal/v4/n1/images/nrc1256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" y="1021832"/>
            <a:ext cx="4414467" cy="52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Как работает макрофаг и от чего зависит его функциональный профиль?</a:t>
            </a:r>
            <a:endParaRPr lang="ru-RU"/>
          </a:p>
        </p:txBody>
      </p:sp>
      <p:pic>
        <p:nvPicPr>
          <p:cNvPr id="4" name="Picture 6" descr="http://www.annualreviews.org/na101/home/literatum/publisher/ar/journals/content/pharmtox/2011/pharmtox.2011.51.issue-1/annurev.pharmtox.010909.105812/production/images/medium/pa510267.f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0473" y="1447800"/>
            <a:ext cx="3739245" cy="50530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700808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На поверхности макрофага</a:t>
            </a:r>
            <a:r>
              <a:rPr lang="ru-RU" smtClean="0"/>
              <a:t>:</a:t>
            </a:r>
          </a:p>
          <a:p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Рецепторы, позволяющие узнавать «чужое» - </a:t>
            </a:r>
            <a:r>
              <a:rPr lang="en-US" smtClean="0"/>
              <a:t>MHC II  </a:t>
            </a:r>
            <a:r>
              <a:rPr lang="ru-RU" smtClean="0"/>
              <a:t>и </a:t>
            </a:r>
            <a:r>
              <a:rPr lang="en-US" smtClean="0"/>
              <a:t>TLRs</a:t>
            </a:r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Рецепторы </a:t>
            </a:r>
            <a:r>
              <a:rPr lang="ru-RU" smtClean="0"/>
              <a:t>к цитокинам и хемокинам – позвояют реагировать на сигналы клеток в зонеповреждения-воспаления</a:t>
            </a:r>
            <a:endParaRPr lang="en-US" smtClean="0"/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Рецепторы</a:t>
            </a:r>
            <a:r>
              <a:rPr lang="ru-RU" smtClean="0"/>
              <a:t>, обеспечивающие взаимодействие с другими клетками</a:t>
            </a:r>
          </a:p>
          <a:p>
            <a:pPr marL="342900" indent="-342900">
              <a:buAutoNum type="arabicPeriod"/>
            </a:pP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Рецепторы </a:t>
            </a:r>
            <a:r>
              <a:rPr lang="ru-RU" smtClean="0"/>
              <a:t>к гормонам и нейромедиаторам -  связь с нейрогуморальной регуляцией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1143000"/>
          </a:xfrm>
        </p:spPr>
        <p:txBody>
          <a:bodyPr>
            <a:normAutofit/>
          </a:bodyPr>
          <a:lstStyle/>
          <a:p>
            <a:r>
              <a:rPr lang="ru-RU" sz="4400" smtClean="0">
                <a:solidFill>
                  <a:srgbClr val="002060"/>
                </a:solidFill>
              </a:rPr>
              <a:t>Ткани внутренней среды</a:t>
            </a:r>
            <a:endParaRPr lang="ru-RU" sz="440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52572"/>
          </a:xfrm>
        </p:spPr>
        <p:txBody>
          <a:bodyPr/>
          <a:lstStyle/>
          <a:p>
            <a:r>
              <a:rPr lang="ru-RU" smtClean="0"/>
              <a:t>Кровь</a:t>
            </a:r>
          </a:p>
          <a:p>
            <a:r>
              <a:rPr lang="ru-RU" smtClean="0"/>
              <a:t>Лимфа</a:t>
            </a:r>
          </a:p>
          <a:p>
            <a:r>
              <a:rPr lang="ru-RU" smtClean="0"/>
              <a:t>Соединительные ткани</a:t>
            </a:r>
            <a:endParaRPr lang="ru-RU"/>
          </a:p>
        </p:txBody>
      </p:sp>
      <p:pic>
        <p:nvPicPr>
          <p:cNvPr id="1026" name="Picture 2" descr="https://encrypted-tbn0.gstatic.com/images?q=tbn:ANd9GcQXeJuSeAA-z-C3G_P9URqNDvuD-pfxBw3WexT6vEW-nMCc1MzB"/>
          <p:cNvPicPr>
            <a:picLocks noChangeAspect="1" noChangeArrowheads="1"/>
          </p:cNvPicPr>
          <p:nvPr/>
        </p:nvPicPr>
        <p:blipFill>
          <a:blip r:embed="rId2"/>
          <a:srcRect l="2111" r="21879"/>
          <a:stretch>
            <a:fillRect/>
          </a:stretch>
        </p:blipFill>
        <p:spPr bwMode="auto">
          <a:xfrm rot="5400000">
            <a:off x="577631" y="3565718"/>
            <a:ext cx="2571766" cy="2012582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TNB2rddjDir5aM4CR_Zvbsv0O8jN1swbdVTj9yIp-MnxO3p5ld"/>
          <p:cNvPicPr>
            <a:picLocks noChangeAspect="1" noChangeArrowheads="1"/>
          </p:cNvPicPr>
          <p:nvPr/>
        </p:nvPicPr>
        <p:blipFill>
          <a:blip r:embed="rId3"/>
          <a:srcRect l="2703"/>
          <a:stretch>
            <a:fillRect/>
          </a:stretch>
        </p:blipFill>
        <p:spPr bwMode="auto">
          <a:xfrm rot="5400000">
            <a:off x="2632968" y="3582081"/>
            <a:ext cx="2571768" cy="197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43004" y="71414"/>
            <a:ext cx="7772400" cy="8461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Тучные клетки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84" y="1196752"/>
            <a:ext cx="40696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Источник образования:</a:t>
            </a:r>
          </a:p>
          <a:p>
            <a:endParaRPr lang="ru-RU" smtClean="0"/>
          </a:p>
          <a:p>
            <a:pPr marL="285750" indent="-285750">
              <a:buFontTx/>
              <a:buChar char="-"/>
            </a:pPr>
            <a:r>
              <a:rPr lang="ru-RU" smtClean="0"/>
              <a:t>СКК</a:t>
            </a:r>
          </a:p>
          <a:p>
            <a:pPr marL="285750" indent="-285750">
              <a:buFontTx/>
              <a:buChar char="-"/>
            </a:pPr>
            <a:r>
              <a:rPr lang="ru-RU" smtClean="0"/>
              <a:t>Предшественник тканевых базофилов, мигрирюущий в СТ</a:t>
            </a:r>
          </a:p>
          <a:p>
            <a:endParaRPr lang="ru-RU" smtClean="0"/>
          </a:p>
          <a:p>
            <a:endParaRPr lang="ru-RU"/>
          </a:p>
          <a:p>
            <a:r>
              <a:rPr lang="ru-RU" sz="2400" b="1" smtClean="0"/>
              <a:t>Общая характеристика</a:t>
            </a:r>
          </a:p>
          <a:p>
            <a:pPr marL="342900" indent="-342900">
              <a:buAutoNum type="arabicPeriod"/>
            </a:pPr>
            <a:endParaRPr lang="ru-RU"/>
          </a:p>
          <a:p>
            <a:pPr marL="342900" indent="-342900">
              <a:buAutoNum type="arabicPeriod"/>
            </a:pPr>
            <a:r>
              <a:rPr lang="ru-RU" smtClean="0"/>
              <a:t>Крупные</a:t>
            </a:r>
            <a:endParaRPr lang="ru-RU" smtClean="0"/>
          </a:p>
          <a:p>
            <a:pPr marL="342900" indent="-342900">
              <a:buAutoNum type="arabicPeriod"/>
            </a:pPr>
            <a:r>
              <a:rPr lang="ru-RU" smtClean="0"/>
              <a:t>Расположены вдоль сосудов</a:t>
            </a:r>
          </a:p>
          <a:p>
            <a:pPr marL="342900" indent="-342900">
              <a:buAutoNum type="arabicPeriod"/>
            </a:pPr>
            <a:r>
              <a:rPr lang="ru-RU" smtClean="0"/>
              <a:t>Имеют крупные базофильные гранулы, метахромазия</a:t>
            </a:r>
          </a:p>
          <a:p>
            <a:pPr marL="342900" indent="-342900">
              <a:buAutoNum type="arabicPeriod"/>
            </a:pPr>
            <a:r>
              <a:rPr lang="ru-RU" smtClean="0"/>
              <a:t>В гранулы – гистамин, гепарин</a:t>
            </a:r>
          </a:p>
          <a:p>
            <a:pPr marL="342900" indent="-342900">
              <a:buAutoNum type="arabicPeriod"/>
            </a:pPr>
            <a:r>
              <a:rPr lang="ru-RU" smtClean="0"/>
              <a:t>Продуцируют цитокины, лейкотриены и пр.</a:t>
            </a:r>
          </a:p>
        </p:txBody>
      </p:sp>
      <p:pic>
        <p:nvPicPr>
          <p:cNvPr id="7" name="Picture 8" descr="https://encrypted-tbn2.gstatic.com/images?q=tbn:ANd9GcRF04Xa5I1w1HlWveBeMUBXaKcmp2zZpSpUTW_dkgEw6U7gAtV9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720" y="1340768"/>
            <a:ext cx="429458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encrypted-tbn0.gstatic.com/images?q=tbn:ANd9GcQ5C2Wlpz90PJ5Wr1IERF8kigSkVRVg3fFkzpxgorh3ouRMgxZ-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1" y="4005064"/>
            <a:ext cx="4025669" cy="2304256"/>
          </a:xfrm>
          <a:prstGeom prst="rect">
            <a:avLst/>
          </a:prstGeom>
          <a:noFill/>
        </p:spPr>
      </p:pic>
      <p:pic>
        <p:nvPicPr>
          <p:cNvPr id="19468" name="Picture 12" descr="https://encrypted-tbn3.gstatic.com/images?q=tbn:ANd9GcTfzjkYP4hk4Qp7mdg0gv8LngeDFSjqh1Yu1kCBMMNDlHkor6jW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196751"/>
            <a:ext cx="4026056" cy="261064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43004" y="71414"/>
            <a:ext cx="7772400" cy="8461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Тучные клетки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714356"/>
            <a:ext cx="421370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mtClean="0"/>
          </a:p>
          <a:p>
            <a:endParaRPr lang="ru-RU"/>
          </a:p>
          <a:p>
            <a:r>
              <a:rPr lang="uk-UA" smtClean="0"/>
              <a:t>При </a:t>
            </a:r>
            <a:r>
              <a:rPr lang="ru-RU" smtClean="0"/>
              <a:t>электронной микроскопии в цитоплазме </a:t>
            </a:r>
          </a:p>
          <a:p>
            <a:r>
              <a:rPr lang="ru-RU" smtClean="0"/>
              <a:t>– гранулы (э</a:t>
            </a:r>
            <a:r>
              <a:rPr lang="ru-RU" smtClean="0"/>
              <a:t>лектронноплотные и средней электронной плотности)</a:t>
            </a:r>
          </a:p>
          <a:p>
            <a:endParaRPr lang="ru-RU" smtClean="0"/>
          </a:p>
          <a:p>
            <a:pPr marL="285750" indent="-285750">
              <a:buFontTx/>
              <a:buChar char="-"/>
            </a:pPr>
            <a:r>
              <a:rPr lang="ru-RU" smtClean="0"/>
              <a:t>Поверхности – неровная с выростами</a:t>
            </a:r>
            <a:r>
              <a:rPr lang="ru-RU" smtClean="0"/>
              <a:t> </a:t>
            </a:r>
          </a:p>
          <a:p>
            <a:pPr marL="285750" indent="-285750">
              <a:buFontTx/>
              <a:buChar char="-"/>
            </a:pPr>
            <a:endParaRPr lang="ru-RU" smtClean="0"/>
          </a:p>
          <a:p>
            <a:pPr marL="285750" indent="-285750">
              <a:buFontTx/>
              <a:buChar char="-"/>
            </a:pPr>
            <a:endParaRPr lang="ru-RU"/>
          </a:p>
          <a:p>
            <a:r>
              <a:rPr lang="ru-RU" smtClean="0"/>
              <a:t>На поверхности </a:t>
            </a:r>
          </a:p>
          <a:p>
            <a:r>
              <a:rPr lang="ru-RU" smtClean="0"/>
              <a:t>– рецепторы к разным регуляторам </a:t>
            </a:r>
          </a:p>
          <a:p>
            <a:r>
              <a:rPr lang="ru-RU" smtClean="0"/>
              <a:t>– иммуноглобулины Е (</a:t>
            </a:r>
            <a:r>
              <a:rPr lang="en-US" smtClean="0"/>
              <a:t>IgG) </a:t>
            </a:r>
            <a:r>
              <a:rPr lang="ru-RU" smtClean="0"/>
              <a:t>– работают как рецепторы к антигенам. Их активация вызывает выброс гранул (дегрануляцию). </a:t>
            </a:r>
          </a:p>
          <a:p>
            <a:endParaRPr lang="ru-RU"/>
          </a:p>
          <a:p>
            <a:pPr marL="285750" indent="-285750">
              <a:buFontTx/>
              <a:buChar char="-"/>
            </a:pPr>
            <a:endParaRPr lang="ru-RU" smtClean="0"/>
          </a:p>
          <a:p>
            <a:pPr marL="285750" indent="-285750">
              <a:buFontTx/>
              <a:buChar char="-"/>
            </a:pPr>
            <a:endParaRPr lang="ru-RU"/>
          </a:p>
          <a:p>
            <a:pPr marL="285750" indent="-285750">
              <a:buFontTx/>
              <a:buChar char="-"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911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488968"/>
          </a:xfrm>
        </p:spPr>
        <p:txBody>
          <a:bodyPr>
            <a:normAutofit fontScale="90000"/>
          </a:bodyPr>
          <a:lstStyle/>
          <a:p>
            <a:r>
              <a:rPr lang="ru-RU" smtClean="0"/>
              <a:t>Дегрануляция  тучных  клеток</a:t>
            </a:r>
            <a:endParaRPr lang="ru-RU"/>
          </a:p>
        </p:txBody>
      </p:sp>
      <p:pic>
        <p:nvPicPr>
          <p:cNvPr id="13314" name="Picture 2" descr="http://www.vet.cornell.edu/Zweig/projects/images/Wagner07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9675"/>
            <a:ext cx="7488832" cy="52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14400" y="142852"/>
            <a:ext cx="7772400" cy="8461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Состав</a:t>
            </a:r>
            <a:r>
              <a:rPr kumimoji="0" lang="uk-UA" sz="4000" b="0" i="0" u="none" strike="noStrike" kern="120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МКВ  в СТ</a:t>
            </a: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8" name="Picture 8" descr="https://encrypted-tbn3.gstatic.com/images?q=tbn:ANd9GcRY4UB_654aim6BUUsKyJH3lJGFVtA5ptSfPOmUep0k8Odm4-JT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00573"/>
            <a:ext cx="1981200" cy="2314575"/>
          </a:xfrm>
          <a:prstGeom prst="rect">
            <a:avLst/>
          </a:prstGeom>
          <a:noFill/>
        </p:spPr>
      </p:pic>
      <p:pic>
        <p:nvPicPr>
          <p:cNvPr id="20490" name="Picture 10" descr="https://encrypted-tbn3.gstatic.com/images?q=tbn:ANd9GcRcrrms6FfMKqdoAWW0Q4XL_NPDFkGj9WWXconlgNylByAe38E26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2314575" cy="1971676"/>
          </a:xfrm>
          <a:prstGeom prst="rect">
            <a:avLst/>
          </a:prstGeom>
          <a:noFill/>
        </p:spPr>
      </p:pic>
      <p:pic>
        <p:nvPicPr>
          <p:cNvPr id="20492" name="Picture 12" descr="https://encrypted-tbn1.gstatic.com/images?q=tbn:ANd9GcRPwrxdZFy2iNY_wKRIaV8PJ6uca7XH85-pQytmqARfcVZbaM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3248025" cy="1409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00298" y="78579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smtClean="0"/>
              <a:t>Коллагеновые волокна</a:t>
            </a:r>
            <a:endParaRPr lang="ru-RU" b="1"/>
          </a:p>
        </p:txBody>
      </p:sp>
      <p:pic>
        <p:nvPicPr>
          <p:cNvPr id="20494" name="Picture 14" descr="https://encrypted-tbn2.gstatic.com/images?q=tbn:ANd9GcQsk2T-nJ7zWqCgLJ9VFjOrsUVRKUREVLOiGxbQpc3GSuvWDNH1Z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543" y="4676794"/>
            <a:ext cx="2543175" cy="16097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43240" y="334542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smtClean="0"/>
              <a:t>Эластические волокна </a:t>
            </a:r>
            <a:endParaRPr lang="ru-RU" b="1"/>
          </a:p>
        </p:txBody>
      </p:sp>
      <p:sp>
        <p:nvSpPr>
          <p:cNvPr id="15" name="TextBox 14"/>
          <p:cNvSpPr txBox="1"/>
          <p:nvPr/>
        </p:nvSpPr>
        <p:spPr>
          <a:xfrm>
            <a:off x="142844" y="1353909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mtClean="0"/>
              <a:t>Ключевые аминокилоты: гидроксипролин, гидроксилизин</a:t>
            </a:r>
          </a:p>
          <a:p>
            <a:pPr marL="442913" indent="-442913"/>
            <a:endParaRPr lang="ru-RU"/>
          </a:p>
          <a:p>
            <a:pPr marL="442913" indent="-442913"/>
            <a:r>
              <a:rPr lang="ru-RU" smtClean="0"/>
              <a:t>Феномен поперечной исерченности</a:t>
            </a:r>
          </a:p>
          <a:p>
            <a:pPr marL="342900" indent="-342900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1406" y="350043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mtClean="0"/>
              <a:t>Ключевые аминокилоты: десмозин</a:t>
            </a:r>
          </a:p>
          <a:p>
            <a:pPr marL="442913"/>
            <a:r>
              <a:rPr lang="ru-RU" smtClean="0"/>
              <a:t>изодесмозин</a:t>
            </a:r>
          </a:p>
          <a:p>
            <a:pPr marL="342900" indent="-342900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43108" y="5514819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mtClean="0"/>
              <a:t>Фибриллярный </a:t>
            </a:r>
            <a:r>
              <a:rPr lang="ru-RU" sz="1600" smtClean="0"/>
              <a:t>компонент – фибриллин-1</a:t>
            </a:r>
          </a:p>
          <a:p>
            <a:pPr marL="442913" indent="-442913"/>
            <a:r>
              <a:rPr lang="ru-RU" smtClean="0"/>
              <a:t>Аморфный компонент  - эластин</a:t>
            </a:r>
          </a:p>
          <a:p>
            <a:pPr marL="342900" indent="-342900"/>
            <a:endParaRPr lang="ru-RU"/>
          </a:p>
        </p:txBody>
      </p:sp>
      <p:pic>
        <p:nvPicPr>
          <p:cNvPr id="20496" name="Picture 16" descr="https://encrypted-tbn2.gstatic.com/images?q=tbn:ANd9GcQ0FP_xtALKsjHJEWI1NjIWNmhwCKg8VJktZ_UJJA5SJ7DMRBf9wA"/>
          <p:cNvPicPr>
            <a:picLocks noChangeAspect="1" noChangeArrowheads="1"/>
          </p:cNvPicPr>
          <p:nvPr/>
        </p:nvPicPr>
        <p:blipFill>
          <a:blip r:embed="rId6"/>
          <a:srcRect b="33823"/>
          <a:stretch>
            <a:fillRect/>
          </a:stretch>
        </p:blipFill>
        <p:spPr bwMode="auto">
          <a:xfrm>
            <a:off x="6429388" y="1714488"/>
            <a:ext cx="2343148" cy="11461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572132" y="785794"/>
            <a:ext cx="357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mtClean="0"/>
              <a:t>Каситель</a:t>
            </a:r>
          </a:p>
          <a:p>
            <a:pPr marL="442913" indent="-442913"/>
            <a:r>
              <a:rPr lang="ru-RU" smtClean="0"/>
              <a:t>- Эозин (оксифильная окраска)</a:t>
            </a:r>
          </a:p>
          <a:p>
            <a:pPr marL="342900" indent="-34290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072198" y="350043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mtClean="0"/>
              <a:t>Краситель:</a:t>
            </a:r>
          </a:p>
          <a:p>
            <a:pPr marL="442913" indent="-442913"/>
            <a:r>
              <a:rPr lang="ru-RU" smtClean="0"/>
              <a:t>- Орсеин (красно-коричневый)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Основное аморфное вещество</a:t>
            </a:r>
            <a:endParaRPr lang="ru-RU"/>
          </a:p>
        </p:txBody>
      </p:sp>
      <p:sp>
        <p:nvSpPr>
          <p:cNvPr id="4" name="AutoShape 2" descr="data:image/jpeg;base64,/9j/4AAQSkZJRgABAQAAAQABAAD/2wCEAAkGBhAQEBQUEBQVFBUUFRIUFBQVFiEVFhUUFRQYFBcUFBYXICYeFxojGRUUIC8gIycpLCwsFx4xNTAqNScrLCoBCQoKDgwOGg8PGjUlHB8wKiouLCwpMyopKSksLCwpLCwpKjUtNS0qKSwsLCwsKSksKSwvLCwsLCwpKSwsLCwtKf/AABEIAMkA+gMBIgACEQEDEQH/xAAcAAEAAgMBAQEAAAAAAAAAAAAABAUDBggCAQf/xABIEAACAQIDAwULCQcDBAMAAAABAgMAEQQSIQUTMQYiVJHRFBUjMkFRUlOSk+EWNWF0gaGis9IzNEJjcXOxB2KyQ3KCwSQlwv/EABgBAQADAQAAAAAAAAAAAAAAAAACAwQB/8QAOBEAAgADBAcFBgUFAAAAAAAAAAECERIDYaHREyExUZHh8BVBU7HxBCJiccHSMlKBssIFQqLi8v/aAAwDAQACEQMRAD8A/caUpQClKUApSlAKUpQClKUApSlAKUpQClKUApSlAKUpQClKUApSlAKUpQClKUApSlAK5V5Y/OOM+tYn85q6qrlXlj844z61ifzmoDqqlKUApXmSQKCWIAAJJJsABxJPkFVS8rsAdRioCPOJFPDTz0Bb0qp+VmB6TD7wdtPlZgekw+8HbQFtSqn5WYHpMPvB20+VmB6TD7wdtAW1KqflZgekw+8HbT5WYHpMPvB20Br2M5a4qMlskDpvMZGqgur3wyyNdybgKQqXIBPP0B0rFi/9QJ1cxqkWYKsiswfKyCJnc2Gq6hSL8Va4zWvWzfKvA9Jh94O2nyrwPSYfeDtoCgPLDGKpJjhOUQs5G8C5MRJGkTIQGJ0eQkW/gsNb2zy8sJwE8GgvGzXOaz2aVd9Hb/pKIkc8TlmXXymQ+O2SyupmiIkkWZ/DG5kUqVbNmvoUWwvYWGlWHyrwPSYfeDtoDXMLy7xLKS0KKRkIW5JYmCOURKVJGeRnZU/7DcX0HpuXc6wTyGFX3M7RgqSFZFaUcToGIiFgTxlTQ3XNsPyrwPSYfeDtp8q8D0mH3g7aApI+Wczd2sBFkw8RlgbnHfDNIAfPbwYHAatpcWLR05dz7zLkiNzhw1sw3TSzGJka/jsALjLoQwN7WzbH8q8D0mH3g7afKvA9Jh94O2gNePLbE3i5kIDlM4KyXQPNDHkJIALrvJAbXF4W4ahcicr8W5iyxwjeSpGc5cZWkQvutB46ZWVj5yugq9+VeB6TD7wdtPlZgekw+8HbQGPkvygOMSUum7aOUoVv5CqupIOoNmykHW6nQcBdVU/KvA9Jh94O2nyswPSYfeDtoC2pVT8rMD0mH3g7afKzA9Jh94O2gLalVPyswPSYfeDtp8rMD0mH3g7aAtqVU/KzA9Jh94O2p2Cx8Uy5oXWRbkXRgwuPJp5aAkUpSgFcq8sfnHGfWsT+c1dVVyryx+ccZ9axP5zUB1VSlKAreUWFeXDSLGMzWUhb2z5WDFLnTnAFftqj2btSaMSXw2KGeaV1XIDZWa44N5dW/wDKtupVFtYK1Uqmvl6Ek5Gu9/pejYr3Y/VTv9L0bFe7H6q2KlZOz14kXFZEtJca73+l6Nivdj9VO/0vRsV7sfqrYq8lwPKPJ95sOs07PXiRcVkNJca/3+l6Nivdj9VO/wBL0bFe7H6qv9+ubLmGa18t9bee3G1e6dnrxIuKyGkuNd7/AEvRsV7sfqr73+l6Nivdj9VbDSu9nrxIuKyFdxr3f6Xo2K92P1V87/y9GxXux+qrTF7agibKzgv5I1u8h/pGl2+21Vm2JMXisPKkEO6zxsoeZsrG44LGlzqNLsVI81c7PXiRcVkNJcV0P+oETsFWPEEscqndEI7eikhORz9Ck19xHL2ONirRYm6+PaIsE/uMpIj/APIio08xnhMMaSCZlRQm6ZNy3NtIwPNRUYZhzjfLYE1I2WDEu4e4liBz3Fs92PhweDBzdifISQbEVd2ZDOWli4rIq07lOknpyikYArh8SQRcEICCDwIObUV67/y9GxXux+qofJabFxwEiJJoTJK0RRt05iZswKRvdcpYta7jS3ktVx8pIV/bCSD6ZkKp70Xj/FVT/p68SLisixWk+4h9/pejYr3Y/VTv9L0bFe7H6qvYZ0cZkZWHnUgjrFVOG5UxSSrEqPmMs8LXy8xoQSS3OuVYKbFb/TYggOz14kXFZHa7iP3+l6Nivdj9VO/0vRsV7sfqq0fbmFDMpniDJmzgyLdcoDHML6WBB184rHLyjwaAlsRAoGS5MqgDOCyXJP8AEFYjz2Nc7PXiRcVkNJcV/f6Xo2K92P1U7/S9GxXux+qrSPbmFbxZ4jqo0kU6sudRx4lecPo1om3cKyK6zxFHbIrCRSrMf4VN7E/RTs9eJFxWQ0lxV9/pejYr3Y/VTv8AS9GxXux+qpmD5TYeVnUMAEEjFy6ZSsbZXZSGNwp4ngvA2Ole8PymwUl93iYGsVByyqbFzZQbHiToPPTs9eJFxWQ0lxA7/S9GxXux+qs+wEkaWeZ42jEm6Cq9gx3akFyATbiAP+2pE/KbBJbPiYFzXy5pVF7HKbXOuun9a9LyjwZ4YiDUKR4VeDi6njwIII896usfZFZRVVxP5tS8jjin3FjSoUm2sMrFWmiDKyKVLgEM5sikX0JOgHlrweUOEC5jiIcoBJberYANkJve1s3N/rpWwgWFcq8sfnHGfWsT+c1dS4XFxyoHidXRhdXQhlI84I0NctcsfnHGfWsT+c1AdVUpSgKvbsOIYRiAsBnG8yMqvlymxBcEWD5SdCbA2B4VrGIwm2DBIEaYOZpHjJaLMIxvMsZ51iCDDY3GqsSLDwm90oDR5YsYhjjOIlWSWR40R5IzLuikeefmIQchSUjyeEBIGiV7w2E2qL5mlK5pcnOjDCPeS6SHMQ7mPc5CLAEHNbi260oD89nTa1lAGKViFC+EhKmQRQ5s5UnKt48Q1zbxgBqVFe02RtJsSJJVkbJLHZ23BOTuuQvutbxp3PurjVrggcSTv9KA1HFbHxi4jFSQaGQOyO2RlF4YkVUB54cMjkgkLqNddI4we1s980vildXiyXEBAZk1IJYroCQGB1K6ndqUBqODw+0RiIy++MNgGUvFf9s5UuQbllj3ecLo3kJIs2yY7ZyzWDl8ovdVcoGvbx8hBI04XtrrepVKAwYTARQrliRUHmRQo+23Gs9KUArSeWLc/Gf7cAv4u6f0ffW7Vo/Kg3fHfRBCv9RlkJ/52qcG0hHsN2RQAANANABXqlKgTIB2Fhs4kEaq4IOZPBk2N7MUtmH0G4qFFyShD52eRmD4hs1whtiLlkvGFNgWYqb5hc66mrytQ2vyfx8hYxSsGM4cOMTIg3Q3mVd0FKi2ZAQPGy3OtqAntyPTeSOJpQZGjYi6mzRbvdG7KS2QxKRmJJzNe4NRJ/8AT2Fjm30obm2cCMstt6WsWQ2zGeQkf0tYCok/JnaD4iSTesFYqUUYyVVjIexO7UAMCoBy6WvYcMxwpsTGTZmw88yhZ8sTvLKh3QaR3dopLiXnOqAMtisWmhFAWkHIZBIGklaTIyPGzKhYMqIhBGXLa0MJBADAhtdaQchIIod3vZLASK7HIM0ciqsiEBQouI1uwAN7m+tQJtg7Ty8xiSUmVQcZIMjssQV75Tn56Str4oksNKiryf2m28IaRQXHMOMlGa0sznI9iVQI8KjKFuUN7AWIF5srk1AGkeHEM5dJkdgY2/buZr3VeK5uaOFjwN719bkREWjYyy3jXDIpsnDDkkHxNGbMQxGttBaq7DbFx8GElj1d5e5kQpOyZLoqzSAgAx2beNmGZmJBa/CsEGwtptARndX3cic7FSXuFkjAzAHxpCkol8YABbW0oCww/wDp/HCSY5pjZ1kVDuwt1aN8txHezGGO5NzxPEmo68iXYQK1lF8TvismZkSWIQrDGXQ51EYCX5vC4rw/JzahZv8A5DC4hAKzsNIzICMpQqGN4mZrEsVI4HWfsPYuNixRkmkZoj3TZDOzhM8waKylRmsgI5xOW9hpQGbE8iYZDq8mXPnCWRlF5kndecpzK7xpe97AWFqjD/TyEBLSyjJHLEDaPxJA4sOZzbBzYCw5q3vatrpQETD7NVN3qxMaZAcxAItqWRSEJ+nLp5LVzByx+ccZ9axP5zV1VXKvLH5xxn1rE/nNQHVVfGYAEk2A1JOgAHlNfa8uCQbGx8h8300BFg2xhpLZJomzEAZZFa5ZS4AsdSVBP9BevUe1YGGZZYyMypcOpGdrFUuD4xuLDibiqDCcg4o1hBdpBh7GNXVLf9MsPFsMzxI9+IJa1gdIuD5Ah8EkM7lJN3ChyZGVBGkiBV5gDAGWQgkXuVve2oGy4fbuFk/ZzwvzgvNkVucQSF0PGysbfQfNWTCbUgmNopY5DlD2Rw3MYkBuaeBIOv0GqGbkdE5IExEizDECypdLurouXLwDRaE62zDy1n2FyMiwj5lkc8yNbX3YYxl7O4jsHJ3huGuNAQAaAseUGIaPCzuhsyxOVPmOU2I/pU2GPKoUEmwAuxLE20uWOpP0mqnlXMRBkynLMwieT+GJXNi7+X6BYHUi9hc1c0ApSlAKUpQHw/RUbw/nj6j21JfgfLVbu4/Uv1fGosjEfNorjSo3DwK19TIrMLW8lmGt603aAxGXHCZommz4ZQUUiPVY8gKkk2zMb/1rYdvYXDtGN5g5pwGFkQXINjzvHGnbWpywxDDY5Uw0kUYlgJgcWcqRAWAGY+MA1talZvX+hoaWgTv3LznPCV5vOzkx4Ld0PhmGmXdoykG+t8zGp/hvPH1HtrXOT+Dwql91gJ4LhblxbNrwHPPCrndR+pfq+NQnqI+0qVo0ssFNYljHe3Otfy24V6rFhgMosCo8x4istTK0KUpQClKUApSlAKUpQClKUArlXlj844z61ifzmrqquVeWPzjjPrWJ/OagOqqUpQGkT7NxQ3MbSzb6QusmWeQqUtGZJ1ZQBCSYmyrrl3xsPIMcGwtqJLGys2jZmz4uSVLEz8xkbxltJhxfj4IkanXe6UBouG2bi++GL3bFXMYJlLtkcN3UIVCWygpnw9yNRuz6es/k/sbGrPG+JeUhY5AQcQWUtnKxBowMrHdEEtxzC9zxra6UBV8qf3LEf2pP+NWgqFtqdUw0zOudRHIWT0hlN1+3h9tfNm4eWKBFc7x1GpufPwDMSSACBdiSbXOtATqVF7ol9X+MU7ol9X+MVXpFfweROh9NEqlRe6JfV/jFO6JfV/jFNIr+DyFD6aJLcPN9NQrn146lrIZ5fVfjFYch9QvWvZXHaK/g8iLs2/XmRdql93zcakGo55VCLebnG2tadjM27x98SuIbJFIJlCAAhDYkISum7vr5BrW47UhYxG2DjmN18GzIAdeN2FtONahjIiBj1fDJhL4SM7tGVgbriQXugAGgA+yrLFzi9S2JSsO7b8M/u+hs2x3fM2baMeI00VUjBXXxuYdfNVrdvXr1LVHsWGQOM2zIoLrq6vGTfQ5bKL8f8VdZD6heteyqnFL0ZL2mBuOalxh/i5E2HxRrm+nz9Ve6iJNIBYRWHmzCvvdEvqvxiu6RX8HkVUPpolUqL3RL6v8AGKd0S+r/ABiu6WG/g8hQ+miVSovdEvq/xCs8LsRzlynzXv8A4rqjT1LyZxwtep7pSlTIilKUApSlAK5V5Y/OOM+tYn85q6qrlXlj844z61ifzmoDqqlKUApSlAKUpQFXyo/csR/af/FT8QRlNyVHnHEa1A5UfuWI/tP/AIqxkzWOW1/JfhUYtjOraV28j9dJ1/Cm8j9dJ1/CpN5/NH1nspefzR9Z7Kx03YPM0VLprIjb2P10nX8KbyP10nX8Kk3n80fWeyl5/Rj6z2UpuweYqXTWRG3kfrpOv4U3sfrpOv4VJvP6MfWeyl5/Rj6z2UpuweYmumsio2zicOsJMmLmiW6jOhOYG+gFlPH+lahiMRC0O0TFiJcQvcyLvJSSyndzc0XVdBmB4fxGt+xzYzJ4BYC1xpIzBbeXxQTfhWm7SbElcfvliEloEAjLFLlBa5YX/jF9K1ezrXyeYtYloZX715SniWWwcbhGlIj2hiZmytzJGJFrjnaoNe2r/eR+ufr+FYtnttHMd+mGC203bOTe/lzKNLVOvP5o+s9lUxqb5PMttok4uaflCiNvI/XSdfwpvY/XSdfwqTefzR9Z7KXn80fWeyq6bsHmVTXTWRG3sfrpOv4U3sfrn6/hUm8/mj6z2UvP6MfWeyu0vdg8xUumsiNvY/XP1/CpuDYFeaxYX4nj/Ssd5/NH1nsrPDmtz7A/7eFvtqyzXvcnmQjernyMlKUrSUilKUApSlAK5V5Y/OOM+tYn85q6qrlXlj844z61ifzmoDqqlU3KjbL4WJXTd3Z8pD5rWyMxfmAmy2zN/tVra2BpsRyzxCsQIoz4dIspJUqDvboxYhRJaNX1IFnH0XA3KlfnUH+pczlMow7ZkhLLdwyyM0AkQABi2QTk6C53bjTKat5uWE4CcxBeJ3uc1nsZRvUt/wBICJHPE5Zl184G3UrQRy6xjWKrhkByC0hfML4QYpmIUWA4ra5sbAm97YZf9R8UFJWKEkQmTIWIcWw8U2ZrkCxaRlyjM3MPE3AA3DlR+5Yj+0/+Kn4i2U5gSPKBx4/RVPtrFGXZ87FWXwUg5wtew8ZdTzTxH0VdS3ymxynznW1Ri2M6tpW5YfQl6mplh9CXqapFpPWr7I7aWk9avsjtrHTdgszTVfi8iPlh9CTqamWH0JepqkWk9avsjtpaT1q+yO2lF2CzFV+LyMGWH0JOpq+ZYfQk6mqRaT1q+yO2lpPXL7I7a5TdgsxVfi8il28mEMaiaDEyKWuBGkhIIB1OQ3A1NapImHGGxu6jmSJpoFMbq+9OkCuoViXuQSB91q3faoxFl3eMihNzctGrZhbgLsLVqMqymKYNOhkbHxLv8gCaNBZsl7aWtx8la7BSnq7n3LMlaxTsoVV3rvflKXBt3F3yfw2BDOYcPiozYBt6souL35uc/R5KuisPq5Opqj7KXEWbeYyKbxbZY1XLxvezG99Oqp9pPWr7I7azxw69mCzJ20c426p/q/qiPlh9CXqavuWH0JOpqz+E9avsjtpaT1q+yO2oUXYLMqqvxeRgyw+rl6mplh9XL1NWe0nrV9kdtLSeuX2R20ouXBZiq/F5EfLD6EnU1TcGFy80MBfg17/fWK0nrV9kdtSMPe3OYMb8QLfZVtlDKLZgsyEbmtuLyMtKUrUUClKUApSlAK5V5Y/OOM+tYn85q6qrlXlj844z61ifzmoDp7ae00gQMwdiTlVEUs7tlLWVRxOVWP2VVz8s4VOXdzkhyhCx3s29EIvroGdgFJ46ngDVxjtnxzrllXMLg+UWI8xGo0JH0gkHQmq2PkvEzyPPlkZ5EdSF3eQRACMDKbki1819dNLAAAVo29s/GQtdG8E8EojZTHIZJcjQugU5rs0kevnbXy1n2dy4gfDwSTBo3lMaGPKTlleNHCjzg7yPKeJzjQa2l4Xkfg4kZY4gMyhdWd7ABcuUs10tu4tVIPg015oti2dyMw8eGhhkXeGLKd4CyMzLlsxIYt/04+bcjwa6c1bAT9jbYTFIXRJUAZkIlQxm66GwPEA3H9QR5KsLVHwGAjgTJELLmdrXLc52LsbsSdWJP21IoCm5VI24zhuZGwkmjt+1jU3aPNxXz6cbWOhNWs4up5ub/b5+uq/lR+5Yj+0/+Kn4gjKbtl/3Dya1GL8LOw7SFuh0cfhpuh0cfhr5vU6Q33dlfN6nSG+7srD7vVJqk+pnrdDo4/DTdDo4/DXzep0hvu7Kb1OkN93ZT3eqRJ9VH3dDo4/DTdDo4/DXzep0hvu7Kb1OkN93ZT3eqRr3eZV7cwwbJfZq4nxuJj5nD0/P9HmrWDEO5wowoynH/ul0tZZL5L+JbMpNbFt/GwIU3m0ZMPcNYLl52o1N0PD/AN1rfdEfcsb90uE7uY91aZrb6Tn+La54cK2WEqXLc930J2qios9X9y/N6cNZtew8Kqq9tnLhtRoDHz9DrzPN/wC6s90Ojj8NVewcVCyMY8fJiBmtmbLzTbxRZB571Z71OkN93ZWWOmf/ACdtaq3P+X11n3dDo4/DTdDo4/DXnep0hvu7K+71OkN93ZUJw9Ulcnu8z7uh0cfhpuh0cfhrzvU6Q33dlN6nSG+7srvu9UiT3fuPW6HRx+GpeEWy6Jk14adelQt6nSG+7sqbg2BXRy+vE/40q2xpq1fx+hXaTl6/Uz0pStZQKUpQClKUArlXlj844z61ifzmrqquVeWPzjjPrWJ/OagOqqUpQClKUApSlAVfKn9yxH9p/wDFWMl7HKAT5AdBVdyp/csR/af/ABU/EWyHNe3lte/HyW1qMWxnVtMF5vQj9r4UvN6Ce18KjeB/m9T08D/N6nrHX8WK+00U3YcyTeb0I/a+FLzehH7XwqN4H+b1PTwP83qelfxYr7RTdhzJN5vQT2vhS83oJ7XwqN4H+b+Ongf5vU9K/ixX2im7DmY9otjbruYMO/HNvJCtvNayG9amGn3aERx77u9/B5ju829kuM+W9vs+yrblBHgSyGcYsmxy7oTWtfXNu/8A3WvZYO44cwl3Pdkmgz77L3VNl4eEzcL+Wtdg5p6+7fyJWsCps/d2vc9f+WvD5m9bObF5TvoYEN9AkhYEWGpJQa8alXm9CP2vhVHsBcGI23IxIXNrvRLmvYcN5rbhVn4H+b1PWaKPX+LFZErSBKJ6sHmSbzerj9r4UvN6Ce18KjeB/m9T08D/ADep6jX8WK+0rpuw5km83oJ7Xwpeb0E9r4VG8D/N6np4H+b1PSv4sV9opW7DmSbzehH7XwqRBmtzgAfMDcVXeB/m9T1NwWXLzM1r/wAV7/fVllFOLbP9eRCNSWzDmSKUpWopFKUoBSlKAVyryx+ccZ9axP5zV1VXKvLH5xxn1rE/nNQHVVKUoBSlKAUpSgKvlT+5Yj+1J/xqxkvY5SAfOdRSaFXUqwBVgVYHgQRYg/ZWLD4JUjEd2ZRpzzmNr3ALHU20Guug41x7Dq2mPLN6xPZ+NMs3rE9n419bZ8A4oteu9sPoL1Vnoj6ieRbXD0keMs3rE9n40yzesT2fjX1sBAOKLwJ+wcTXrvbD6C9VKI+onkK4ekjxlm9Yns/GmWb009n41772w+gvVUTaBwsABkUXY2RAMzu3ooo1Y/48tqUR9RPIVw9JGDaceNJXc4iCPjmzx5r+a3OFvLWpos24hAkQS93S+FK3jzd1Yi7ZL8OOl/LVrtbYMMq90Y+BAkWsWGUAuWYgKsjg2ZixUZAcoNrlqhnYKjDxxNGjrHKZmgHiNd3lMKE20BksCeOUXtfTTYwxSfy3nLW1glAtz/Kun8mbNsxMWFO+xEMhvoUjygC3A841MyzesT2fjULYmycDug+GhRUk52i5TcaEMDqCCCCDwIqw72w+gvVVEUEc/wDZk47SFua/akeMs3rE9n40yzesT2fjXvvbD6C9VO9sPoL1VGiPqJ5Ea4ekjxlm9Yns/GmWb1iez8a997YfQXqr42AhAJKKANSTwAHlpRH1E8hXD0kecs3rE9n41IgDW5xBPnAtUILhCjODEVXxmzDKul9Tew0IP21JwLxMgaEqUbUMhBU+S4I0PCpwQxJ6/NsjFEmtXkSKUpVxWKUpQClKUArlXlj844z61ifzmrqquVeWPzjjPrWJ/OagOqqUpQCo20w+4l3WbPu3yZbBs+U5cpbm3vbjp56k0oDQRh9rqzC+KK80EloCzDfRZtzwCkx77VuGlhc6YYsNtu8eZpzzULAGBRok+8QksfCFu5wHAyjjYWNfolKA0TH4naMTqskrgS4kpGi7pZHi3E7hUZyRmAWC/i84NbQgnDjsPtq7ZWm4vlEe5sG3cHOu7C8W8E+VbBrHU8K/QCK+0B+fbd2btPEO14nIyFlUmFoVk7mNt2rHNm3uXxjl1N8wGtrNi8UcdHFHI1lhwsjxsY+beV1laXTM141IGU2D5fIb1tlfLUB+cYzZ215v2sbM0YmKN4EjMxhKbvM3EN3QAzADKEOW4AFtiIdqlzkMgG/XXwbLkzSXst1Jj3e6BFw2e5Gl63KlAVuwUnGEhE5bf7pd4Xysd5bnE7s5SM1+B4V62dsdYiXYmSVhZpX4keig4Rp/tXTz3OtWFKAgbb2cZ4SikK4KuhOoDowdcwHkuLH6DWvyPM14zhpc5BBBtuteJ3wNsuvk51v4b1t9KkomiEUCi2mv7L5HxwQqiyzqwBLMkzgFmJZiEYlRdmPkqT3mnUczFzf+axyf/gVb0qJM1bamyMc2JzRSHJuUS+9KLvbv4bdAW5pKHLwYXB4CqyTBY4TxRCSRSyTOqGZ3WOzYcKzyZfCtcTtkY8Gt5KtOVvKifCOqxxhlaOQ5yjuBIEcoLR8RmVQRp+0GtQJOU20Ezk9zuqNhAbQzISuJYAMvObMygi6geXiOBA+bR2BtNs27lYXmDXGIZbjNIcwW1lXK0abvhzSeNecVsPajJKuYkHEGRAMU6MEKsLCQC4S+U5DwNZMZyvxyoSsCC2HMoZlkOd87KMqKLhSAmhNxvRxtY4tqcuMXCObEpJjlIJhlsJkLWjsNWF0yZrgEurDQgECRg+S+J7knhlsSzYZ0tIQDuxE8irlA3RLpJztSSwYkmvOL2BtNlGWYgbl0CCYrkZncrdwpZ2VWi51xfdHXna+sJyxxW9jWSFQr4iSFiqvzVBAQ5tQx1uToLHyWrc6A0mLYO0Rpne15ct8U5IXeSnKSRdi8bRKCdUKEjjre8lcFiIYAuJJaQZbuZTLn5ignneLY3FhobZuJNXNKAUpSgFKUoBXKvLH5xxn1rE/nNXVVcq8sfnHGfWsT+c1AdU3peuXaUB1Fel65dpQHUV6Xrl2lAdRXpeuXaUB1Fel65dpQHUV6Xrl2lAdRXpeuXaUB1Fel65dpQHUV6Xrl2lAdRXqPjcBFMoWVQ4DK4B8jIcyt/UEA/ZXMtKA6ivS9cu0oDqK9L1y7SgOor0vXLtKA6ivS9cu0oDqK9L1y7SgOor1yvywH/wBjjPrWJ/Oas1ahjv2r/wDe/wDy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736304" cy="262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data:image/jpeg;base64,/9j/4AAQSkZJRgABAQAAAQABAAD/2wCEAAkGBhERERUQEBIWEhUVFxgYFRcWGBcWFRobGBcWGBwaGRkYGyYeGhklGxkUIC8gIzMqOCwvFiIxNTMqNygrLikBCQoKDgwOGg8PGiokHyQsLCksLCwpLCwsLCwsLCwsLCwsLSwsLCwsLCwsKSwsLCwsLCwsLCwsLCwsLCwsLCksLP/AABEIAM0A9gMBIgACEQEDEQH/xAAcAAEAAgMBAQEAAAAAAAAAAAAABQYDBAcCAQj/xABFEAACAQMDAwIEAwQFCQgDAAABAgMABBEFEiETIjEGQQcUMlEjYXFCUmKBFTNDkZIWJFRjcqGywdMlRFN0grHS8DSDk//EABgBAQEBAQEAAAAAAAAAAAAAAAABAgME/8QAJREBAQACAQQBAwUAAAAAAAAAAAECERIDITFRYUGx8BMiI6HR/9oADAMBAAIRAxEAPwDuNKUoFKUoFKUoFKUoFKUoFKUoFKUoKd8S9RMMULF5EiMknVMcxt3O21uHRRID25dVx7EhQc5wfvovUDJdXgEzyoDEwV5DIY3ZrgSRkEARMrJs6YGAqI2SXJqP1jU7y6WaaG4+WhikeONVWJncxOVMjmVGGN6ttVQMAAk5OBi+HXxF68d0l80aPalWkm7Y1dGyAzDwHBXBx5yuB7Vz5Tlp6L08p096+HQ5JAoLMQAASSTgADyST4FVe39cJNcxRQ7BDIWCyyNtachTxbR/U6A+ZTheMDdnIhdau5LsLJKhdZn2WFk+UWUjk3F2uNxiAG/pngKq5BZgBvW8a2bG1slW71GRQ1xO4wFz/aXDLyqedkK+wAUAAsNuUi7UquaJ6nDdsrBlEq20U+MG5mVW6pWNRhVDK4yCR2P4ABNjqsFKUoFKUoFKUoFKUoFKUoFKUoFKUoFKUoFKUoFKUoFKUoFKUoFKUoOX+sPQV6rTSWNxCkEheWRZ2aMRliWchgrApks3OMZPkYxR/SulSaVMmqX1u11ZuRiVVOI242XHRbuKZLBHYKcNuABKhuveppVubhLAkdFALi9J+kRqxMcTEjH4kiljn9iFs/VUJrOo/NQm7ny8Ltt06ywR80/9nJMPqkVm7wh7VTDMCfHPjJdx3vUzyxmNvZi0z1E0pe8i2TXU0O4FmAtbC2PcgmkHG446jqO5mXHaqhhn0XR1lty88jwWPdI7O3RlvHbl7i5fIMcLfsx5GVxnC4WqJfemrnTesbIm7sbVoWv4XI6TTqm+RkjUruRAYnKZHJUEME7Zuy1A3yRXgltL27uXxBbvFJIlvjAOVM+2MRr3vIVJJbALZWrtmT5T66kN8d3DAANpt9ItsCPduGZLgoB+HFtC8nGI0JxmQCrD6c1ua4YKu2aGNNkl1jYs0wwG6CDgxghsvnGeFzgmqXf6HIJ5o7m/jZUiRr26lR1O2RyUtQBcBYonClmWPaSAg53Vb9KvZ3SJYp7eIOrGGNrOaJikZC5WNrkFUAKY4HDL96bvpbjPf3/xaKVH2sF2GBlmhdechIHRvHGGM7Ac49jUdaxXcbELGNrXMjOTt3GNmYg/Wc9uAPBGBxgHOtufGe1hpVbgl1IDEigjpqcqIt+/q94+vbxGe3jGQcn75LSbUN/4iKF3nxs27cIMHu3YH4hBHOSoPGabOPysFKhGkvfl4mwOsGBlA2kbAWJA/PG3x5PHbnK6Fvf37BBsYNtzICsasBuwSuW27x+yOQRnPOKbOK1UrFalyimQAPtG8DwGwM4/LOay1WSlKUClKUClKUClKUClKUClQWuLcdeF4I2fak2TuATcU/DDLuG4bgR+W4VqXeqX6AfhZBzghNzHC7huUN25xz+ZIxwN021x2tFKrY1G+JkKRBlBmEfAXds6oXOX471iUH3DMeMV7+Z1EBD00LF4w44CquHMhB35PIQD/a9+abOKw0qDju73H4iRxjfjdndhOnncV4434zzxyMHG6tay1S/eNZTCp3JE2wY4LdBmAbdzhXmGSBzFnjNNnFZa1tQtWljaNZXhLDG+PbvXnnbvVgDjIzg4zVahvtQ/HKoWYMOCowrdBDtTL9yb8An7EnyTU/G9wI2O1Gk6j7VYmNdgkIXJUOc7AD49/ahcdKn6i9JWtrC0qxtcEtGqQTSM0Us8sixpJPnumbcy56hbAXtC14u7WW1aR177npZn1C4UJbW8eCdsCe4GMiJOM43vnzYLy2uptnUtrdum6yJ/nEww65weIOcZPB/5VE6hJJcXggvFRLe1h+amVHaRHYuRD1N0a5VenO+3nJVSfAqNIaSxdbJHZWEBkjFraSHbJczSyrsmvX+olpG6piGMAZbJ7VhtV9G3drdO+jSu14sJkv2zGsUhmZiqxoQQspIkKr4VUXnJ7rHe6lc3VzbukYViWeygk3AIoUq17dAdwAD7Ui4OZBkgk7PKxKyXEZuG+X3s+pXrYj6rKqo0EO36UCoqMy/SBtBLEkDwifQ2tafdb7tsQw2S9R4536kxuGA6l1KxJLlQFjRvPLYC9oFm0S8c3qTTRHr3iOVRiA1raQ42hhz+I8siFhxy2P7PmoerPShnEepQxrYTK0MenwrGnUlIZen10PaOFBC/2aoS2cbV++nPUcks81pdS/IXoBN9cTOnU6aZZY7PPYibSWzyFB3d5O4B1CH1Hbs1wN+FtsCaVsLCrYLMu8nG5BtLfbcB5yBIo4IBByCMgjwQa5kxSQRR20G6EHZpts+4RysuGkvrkHuaFSQVLZLE7uWkUi/6bq6TPLEuWMDKkjgYjLlQxVeTkqCuR7bgMk5xZWbNJClKVWSlKi/UOqTwRbra1e7kOQqIyIM/d2dhhf0yfyoMXqv1Zb6dbtcXLYA4VRje7eyoD5P/ALeTUzX5C9f63f3N4/8ASOVlj46QxsiBwdqgEgeR7kn3NfrXTrsSxRyjxIiuMeO5Q3/OitilKUQpSlApSlApSlApSlApSlApSlApStbUr9YIZJ3+mNGdv0UFj/uBoNmlRkPqCEoGdgjbUZlJyV34xnAxnkZ+2QTwQT6HqG3/APEH7XOGAwoQk5xjbiSMg+DvGM5ouqka+YrSTXLdgWWVSAqtxzw6hlwBychlwB5zXltftwcdUeZAcZIBiGXBIGAQPvQ1WtoOivG81zcFWuJ27ipJVI0JEUSEgHaoJJOBlnY/bG9d6TDKEWSNWVHEiqR2h1yQcDg4Jzz78+QKwS6/CspiLeFLFsNt4AO0HGC205wDniti11KOXOxicAE5VlA3eOWA588e3vUW7QUmh3O+e8PTkussloHLdGCIkLkALkuwy745bhNwAzXP9b9KW91bvMS7BJGis5E2fMXV28gDzljx0zIm1VyAER24AXHXb6NJY3iMhTerLuRgrruBGVPswzkH71W/UEEVv8otqoadA0FjDn8JWZFUyuBztiiVsn7My+XFKsqi6Z6vubG4ns9Q2tqcwijhuXdPl+meFz9PTRTvkK4y7E+5FXD0xqa28HXaQQaeikRvMPx7mR23Nctnkb23bUAy+8nA7RUZrPpe3kieyn7LWEie+vJVCyTTEbvw3YcE7gWceARGvvipWuu3WmSRNeW818rRvHpDShRIpDYG+HO5WYNGNx7goAA5IEV1ey9QSR2vzd6pj6kg6UKoTKqyMqQxlQSWlOQW+xYjwua2dL9VW9xM0EZfeqByHjdBgrGxA3AdyiWLcvkbwD71z/WfWjGKC2vY5IZFlgdZ5WjSN3jcE9XoZMAbuAZQ2zIJzjNWnR9OmsWkub+ZJEjtoIhMWkaT8MZcsrLkl5WY5BYnCDGRUmW/C5dO4+Yt9RXqn1BHY2k13J4iQkDxubwq/qzFR/Osum6/b3B2wybjsWTGGU7WZlBO4DB3I4I8gqQQK5T8Rb5tZ1SDQ7dj0om33TryAQO7/Ap2j+OTB8Vpz02/hB6MW4tLm91CMTNqDNuDjzHuJz91LSZYEeNiEV07RdLFrbx2yszLEoRC2N21eFBI84XAz+VbFpapEixRqFRFCqo8BVAAA/IACstUtKUpRClKUClKUClKUClRV8k8zmFcwxD65QQJHyM7YsHsHPMh5HhRnuXWiHyLBP8AurkBCST0HJwFJP8AZMfBP0sceGGybXSepSlVClKUCsc8CupRhlWGCPuDWSlBFN6at9u1VKjsBwW5WPGFPPjAC/oMeK9f5N221k6eVYEEFnIwwjBXluFxFGMDgBcD3qTpTS8qjh6fthnEQyQoJyd3YoVcNnIIAGCOa8R+nYO7cu4s0rE5I/rdwbgHGdpC584UVKUocqiE9L24YEKwAUqF3vt5ABYDdw2OM+ea3YtLiVSgQFWGGDZfcB+9uJz5PnzW1Shuo3/Juz/0WD/+Uf8A8az2ukW8RDRQxxsAQCqKpw23IyB4O1M/faPsK26U0bqH1LQ2uLmJ5WBgh71ix9U2TtdyeCqDlV/ebJ+lahvXOgHtv7aEy3EMkbsBlnaNFlUpGCcDHUL7VxuK+5xVxpUs2sysu35m+IHq17/cqRP2gmQ7G7APJYY7QPfNdK9ReubVrJbYdYDEJSeSJ44XMTxuCxOZFVtmNxXA3Z8c1IfFa2kcWyqNykzALnAeUxdkf23PGLiMZ8mQD3rnXxB+IUNxD01ADDgjGCD9iDyD+Rrhf4/Hd7sddfVy7Sf0s/qf1NPpMPzEkqzXNzbiK3G/qsCZ55AxYKA6xxyxKG/bYDjBNSvw49GyaZZdeX/8y6kiMzONxUSSouw88sA7En94++BVX+DnoGa5aLVNQLOsSKllG/Pan0vg+EXnaPc932z027u9SwenDGx6zgZxjpAgo39YCWPg+Meccc9nj80j9bwsu5UcjLLyUU5VGbgFuQdrD+72Oa9D1pFsMhjkAVwjDtyCYxLx3d3Y0Z4/f/I4I12XG6IFN4wSibgu8qc93GY1DZ++B+VNItJ+qvXjGNpkLYGBKUjXg7zg4My4HGEU+/LuusfyvUvrGJSFKPuIP7u3hpUI352+Ynx9+Me+PsHq+N2KhG4d1OSg+gMcgFuQdrD8sc4qb6C4xtGMYxgYwPbFfPl1znaM8nwPfz/fVY3j6YNK1ETxLKqlQ2eG4I2sVOR+oNK2gKVWX2lKrvrH1kmmiGWaF2gd9ksqciHP0sy+SCeOPt7nAIWKofXfUHQZIYYzPcShjHEGCgKuN0kjnhIhlQTySWAAJqM1v15CqlLOWGWTbueQsDbwJ56s7qeBjG1AdzkgDAyRWGttymedbiWOZkTDgR3WoSEtsjEZKi3s1722HbkBi3AYvNtTH26FoF601ukjSxTMd254M9EkMykJliSARtznnaTxnA3ZoVdSjgMrAhgRkEEYIIPkEVVrC8uobi3in2DrhljtYAOlBFEu5pGkKbpGB6UeF2L+KMA+ateaJUNYTtbyC1mJZGz8vK3JOAT0nb3kUAkMeXUc5ZWJmq17+xSaMxSDKn7EhgQQQysOVYEAhhyCARWlpV9IHNrcHMqjKvwBNGCBvAHAYZAdR4JBHDLRfPdK0qn6Vod9bmRjNu6jqxyVwuTKzKNwP4YZ1GBjheOSaz3aamN5jliJzmMHaF2r5V+M5J2jI8d/g7abXj8rTSqzN8+qf1gZikKjYEyXMiB2yRjG3eTxjB48cWOOQYHIJxzj/wC/rVZs090ryXHjIr6GB4Boj7SlKBSlKBSlKBSlUD1/8WLaxzawj5q7bsESEkKTwN5XkH+Be4/l5oMPxM9dWqQS2pKOvKTOyiRVIwenGh4kufpIHiPhnI4DU30L8P5dXmTUdQQraoAIInJaSVV8GR27nX3LH6vACqABKehvhDJM6XusKO0fg2g/q0XyA6+AMknZ7k5ckkiuxKoAwOAKjW9do+IgAAAwBwAOAAPtXqlKrJSlKBSlKBSlKATVM1nUl1JGt4TiyBPzd0xCxNGmS8ULE95ONrSDtVd2CW8bPq6Hdlr2YR2I2gxR7jLcOxx03wMlM4AiTJfJzxwYLWrme5eC3FqI0PNtaS4G/Zj8e6SPIjtou3EOcu7KDjAAjcilW12mlSpLLHNPpBlkaxViBiXCssmxsF0yG2M/A+vzyb493KZY5WaO51CRP82gjO62tI5MZmdhyRt8yHG/GyMDJrJqGm2sO+CSJtVv54yHDAFijZ+pj2WtvuHAGPp43sM1z7SriTSHbTHuE+UmkiW4vYUbdA7Id8BkHAc7doYklFbdweBGl8tmxJILKVri4wUutSnwYIFXuZYxxGWB56UeFUgFzxgzvoye36brapKYQ243Uv8A3hz9cgZjuk8DvwFPAXgcV17i2kSJpomWyGE0+xRCZLorgiVofLJ42K/AHe+MjExBpT30hGougVArDT43DKoJO1rkjmUkg4XATt/bxmkZq3VparpgnQDOx0O6KQDLI4BAYfcYJBH7QYg8Gt0ClaYQYAvIntrgCOVMCVBgjnO103DmNsEqfupB5Uga6ejEIfqOcv1AwAXHesiDGR+7ISf3mAPtUlq+ms+2aEhJ487CfpYHG6N8c7GwP0IDDxg59M1JZ03AFWBKujcOjjyrD7jjkcEEEEggmN7snZHz+lo2mM+4gkoccEDZswFB+n6F5H3b78a0voaFgFLsANoG0IOESNAD28jKZx/EaslKaTnVeb0ZGWLdR+53c/TkF+pkK2NyjMrn78KAQFArd0nQVt2LKxbsVOQM4UAZLDlvA8+KlKU0crSlKVWSlKrnqj4g6fpwPzM6h8cRJ3yn/wBA8fq2B+dBY6hPU3rKz05N93MseR2p9Ujf7KDk/r4+5Fcq1f4t6lfL/wBnxLYW5O35m4ZQT+SFu0t/BGHb7VKeg/hPbSs15qHzF5Lu4NyjxxvwDuCSHquvtmQLn92ptrXtpz+rtY14mLS4msrQnDXDnaxHv3jwf4Y8n7tirt6F+Ftnpg3qOvcH6p3Hdz52Dwg8+OTnkmrfFEqKFQBVAwAAAAB4AA4Ar3VTZSlKIUpSgUpSgUpSgUpSg0Z9GhedLl13SRqVjJJKpu+plX6Q5HG7zjjOKjb7S5YWkms1EtxcsqtJMw2Qxqpx2jBMa8kRryWkJJGSRYK+MM8HkUXbm0BhMchNwyWe8m7vSxWa9m+npxMnIiBGzMfnASPgE141aJZ447RrTpwMD8rpy/hyzEeJrrZ/UQISGx5zgt3YSrxL6dg6iTrEpkhj2QKxPSjxnGxB2xk8KWUZwAPHFaml+mpIoZWabF5cDM1wqhiGxgCNX4EaDhFP6nJJznTW45Tp0k2j3n9Gz3Me2URJ/SO1nkt0ZGItu8lYslcqDwoO8g57brbatbW43WJ6dpE2+5utvUe6kyQsMTuCbiR2+qQZ9lU5Pb89SemLaOIQXWRYr3FQzPdXl1JuA3Y73cfUAOWYg8KmKp2k6lcaVcw2upR9eQxqNNM06dOAMxXbKcYVwO0yAMcJtTg0V13SNZZykNwqxXLRmZoVJfYm/aoZ8Y3cgfmVfbkCpaqV6XmkFxPKXSVcn5y6IKRl412rBbDPEUXfuZie5m8sW23OOUMAykMpAIIOQQeQQR5FWMV6qI1OydH+bt1LOABLGCB1kHsM8CVeSpPnJUkA5WXpVJdMFleJMiyxtuVhkHx/Ig8gg5BB5BBBrPUJeRG0drmMZhc5uEGcqf8Ax0A9/G9fcDcOVIeZjkDAMpDAgEEHIIPIII8ihY9UrBeXscKGWZ1jReWZ2CqP1J4Fcy1345RtJ8tpFu99MeA21hH+oUDe4/wj3zQk26lJIFBZiAAMkngAD3J9hXP/AFP8btOtSY4WN5L4Cw8pn7GT6f8ADu/Sq9H8NtY1YiTWrwwRE5FtFg/3hfw1P5neattv6Gs9MjjFjEsUryxxmd1Es2GbBIZ/GR7DA/KoskUbVtU9R6hBLcOP6Ks0RpGxlZmVQWOP7QnH+wDmoK6+GTafCt3JIk0xUsyuqyRgkcjB5LDnuyOea7hcenpJo3huLlpYpUdHXpxpkOpXhlGQRnP8q5T619F6ysEu6SGWGJGcy79jMqAnlGHDkDxkjPvXLPlZ2eno/pzL99+6d+FV1GymVbUzymNJFnYo1wEd5ojEzysD2yQTAFMArtJUHOei/wBIy/6LL/ig/wCrXL/h/r1lpUKLPHdxdZIg0k6J00wC23CuXVOpJM24r/ac+K6+jggEHIPII5BrpjZfDh1MbL3aH9JS/wCiy/4oP+rXy/uHHQOTEGlUSfSSAUchSeQMv01yPvweakaVphWj6tkwrfL4B3g5ZsAqzBRkRnJYAY/MlfIrOfVB37Fgc4m6LHn7zdy9vcPw1OB+/wA4xU9Sou56V239VOzKvy5wwzuDEr79oOwZYY5H8LfbnVPrdmjDR27tlZSSmX2GOCOXBGzliZAoX3I/utlfAo/v80XePpBDVpz8rlNvVXMox37sxjaOMcbnY/khx4rBH6skZQ3y+wbNx3Oe09QLhtqEAbSGz59se9WWlE3PSP0fVGn37omi2OVw3kgfteBwf+RqQpSqlKUpRClKUClKUEPrti2Rc28CTXSr04WkOFjEjAMx54UDltvcwXA81RvUul2xils53BDPG2oX86gMXwGSK2XHM204VEyI1bwzNg9RqPm0SN7lLt8s8aFI1OCibjlnUYzvYBVJz4XAxk5jUrj2g3F4n/Z13bzXVrbKJII9qW4lQuwj+cDNuCjYxWIjJ8sCAK6V6R9dwXzPAEaCeIZeJ9pO3ONyFThlzgexGRkDIqs+stUn025uJzEzwXOxhIqlgrJEsRR8fT9AYE8Hcfsa576R9RvBqZvpIZBvhkFujLIgnYsgIVgjcAbm4B+nGMmuXK8tfR6f08b0uW+/07v0fSufaN8XI5JeldQ/L+MsGdgmTtBkEkUbKmSo3gMASNxXIqR9a/EWCwVkUq8ygbtxPTi3DI6pXncRysa9zY9hlh13K81wsurFh1XVlgAGDJI+RHGuN7EefPCqOMscAe58Z5lqHxXjsgbKwQX907sVjhDNbQluenGR3ShTk8YGScbBhFr2lQ6v6gDIs0kFkzEyzScNKeAVRFONnaMRKdo/aZm5PW/SHoKy0xNtrH3kYeVu6V/1b2H8IwPyovaOf2Xws1HVHW5166ZV8rbRkdv5cdify3E+5Brp2g+mbSxj6VpCkK++0dzfmzHuY/mSalKVWdlRPqHxD/5iH/iqWqJ9Q+If/MQ/8VSk8paoD11aSSWTiFDIyNFJ0xyXEUqSMgHuSqnA9zge9T9Ruv62trF1CpkdiEijX65JG+lFz9+ST7AEngGlMbq7jg3xB9fR3iCKNcucLtAw2fGCPOc+1dP0G9uRaQaZaMGuIYo4rq4IDxWxVF3IPaWceAg4GMtgcNEertLjuVeDUbpDPIuVtbCASShgCULkhpXCkg5PSU+9Q3pDWmlgOnXplWS0JhNhZxlXmK475pY+AhJIbDIuQSxbdiueOPHb09Xqc5JrUjtUa4UAktgAZOMn8zgAZ/SvVUnSraSab5ea6eJoVRjaWf4dvAoICRSTqu9nK47QUyAe3GM3OOVWGVIYcjIORwcHx9iCP5V1eax7pSlEKUpQKUpQKUpQKUpQKUpQKUpQKUpQKonrnVBZ3lvdTruh6MsSseVWRnRiD7KWVePvsI/W91XvXfqS1sbOSW8VZEPasTAN1WPITDAg+MknwATUym43hlxy2/Pnqv1dC19HMq70Vj1FUgb0YFXTOONyFlz+dXL0J8LpdQZL3VE6VuOYLUbhuB5Lvk7sNwSSdz+ScYzm+GHw2+cl/pi/gjjRzvtrZEEcWP2XKAfQONoP1fUc5Ge2VjDDjHTrdXnltW9L13pRIksWzuaONYk2RDplk25LbV5jYgZGAw8gFq2IvVSMqOsbkPuxzHwVaNOe/wB3kVc/kT4wTMtCpGCoI+xAxyMeP0J/vrVu4doVY412swWTtBwhGDxxkcIv5D9K257l+jUtvVEL9QgOOlEsrZA+l4+oMc8nHn868P6rjG4GN8rIkRHZ5kXcGHdyoOVJHup9gSPGqTXqEm2hR/xFUAgDEfTUls7xnL9n5YBwQK0VvLtWjXoxhHkCENGEJG7aGA3+RDk7f9WRxReM/K3pfWMCqTtcsI+psAUsR+HwvdgnMiDAPk/mM+bv1Fbsyo6OwEkfTIwQWLOqt2tkAMjctgePOa1ori6ZNy28Z3K4A2ABlVW2qe7tUPhR9wc4Feop73epa3jBaROr2j6cSZw27uwBEcnxuI/Koup+Vu6L6riumVYlcB42lVmCgFVk6fsxOScEfkamqrFle3AuFMypHGIWaQkhCOck7N5wAQBvx4I+/G5/lpY9w+YXtVGb6uBJ09p8f6yLP7vUXOMirtnLHv2RXqe/Cu8ZcWEHBubo4ieUleIoGPLOV8yDJUdq93K0L1ZZvbFNW023ksbaFFgmYbYp5oXcAukUikqQTw8ncSytjtyem6rqKsyvb2gvJYndN2YkEDDZu3SSdyZBX6A2QP0qqXG6+l2F4L25ORsX8WwsUOVLv461wQSBuwSfARQxqEILu1aBcy/Iac+SgLlbu+LHLOxyZdjfYd7552jg2/0zdEptS0+TtlAEAfEbt5yeiB+Gv23HccnKiuU+gJWs72TTbP5eTqFntL24STLxqMNHHtUGUAhvpZV7XIJyKtd9e9OZ5HmS9uICczS4g06yzxyu45mOcbcs/OMoDRbHR6VVoPVssqqba3LxgAyXU+bS3wACzIrhpGHkjjb/ABVP6bqUVxGJoHDxtnawzg4JGRkcjIOCOD5GRWmLNNqlKUQpSlApSlApSlApSlApSlApSlBhvLxIY3llYIiKWdj4CqMkn+VcX0Gxk9S6k1/cqRp9sxWGJvDng4I8ZPaz/wDpXkeJD4tazLf3cPp+yPdIytct7KPrCt+Sr+IR79g/KunaBocVlbx2sC7Y4l2j7n3LH7sSSSfuai+G+BjgV9pSqhSlKBWlrFi80LRxyGFiVIdc5G1lb2IOCAQcEcGt2lCdldf01MZJHNyzK5HYd+1F3AkLh/cbhn+M/avSempMYa4b9nDDfnIjlUN9fkF0P/6lzzyLBSpprnVT1X0nO8UoWcktbTxLH3BN0omxyWPA3ooz7J/dCP6bv5BcqFKRTIHVHePl3+UIBABZWQRzqecEbMZ5NdHpUuMqzqWIPRtOO+9M0eEnuCQrAEMgt4ISSPBDFHOD5BqE9S6e6KIC7GCQ7IbGyhWJpAMEpLMSQkeOGZemMHGecG71WdWhnuXdJma0souZG37JJ8DJ71OYbce5yGbB+kfVUl7qF630Ga7VYY5N99Bh4Laz2Jb2iDHbJLgPuKqFHK5IG1AATWX0Zq+nm2im2tdXig9KzWM7YJASNscSgpDlv7eTuIOS3kVPRvE1vmMrpelqc71/Amuc+6ngxRt+99cnttzk0vUbtNOvDLafNWml3nTSd1hkj2uqsQbfeA43hcFwP2mIyduI2ttxp8txKIZCNRulAecSuy6bbMeVXpRriV/3VfLYG4suRmwad6tt4yLaa7S5uN5RhBC+Fbdjbtj37AvgljxjnFV2W/NtbtE1xa6PDtJWBcS3+CCfJkA+YYYPCyHcfLHmtvT4I7KGK5vWeIoP80sY2PZu7UjCKQbm5Oe5nyNzNjHLEi/UqvadNfvKhuZLa3DAt8sgMsxUAZBlZwO0suSiEZ9+RVhrTBSlKIUpSgUpSgUpSgUpSgVEerfUSWFnNdyciNcqv7zHhF/mxA/31vXeoxRNGsjhDK2yPPAZ8FgoPjcQGwPfBxXJ/i1cNqOo2ehQt2lhLcEY4GCf71jEjY9961FkSHwR9Nv05dXuu64vWYgnyI92Sfy3tz+irXUaxWtssaLHGoVEUKqjwAowAPyAArLVKUpSiFKUoFKUoFKUoFKUoFRHqTSop4s3DlYosysp/qm2KSDMv7aKcPtyASoznFS9KDnem2NzPILmKI3Dj+ru9RJjVc+Wt7ONQUBHu3TYj9oitHVNO/pJJY2E2rHDxpIghtrGFzgFoizFndSMbx1cYI4ywqy3OnS3Ykm1DfDaJuK2qk7nVM5e46eWfOMiFSRjG7cTgQWo6hc6hILC1t2ggRF3RvmIbDwvzAjIaKIgHbbqQ747umn1ZdEF8M3lnMmm70gmtmk+buYmSS5nBfaoikbJVQAQz+QFQDaTxbglnBKYNKtop7z6XmIMghyMFri4OWJ/1e7c32AJI15Pg/A89vcSTGRohtlQxosMke3CxLEmFijU8gDPnnJ5q82NhFAgihjSJF8KihVH6AcVdJaj9D9NpbkyszT3Dj8WeTHUb32qBxHGD4jXAH5nkzFKVWClKUClKUClKUClKUClKUFH+M9iJdHuD+1HskU/YpIuT/hLD+dcV+GWsarLqLTWiJdXEibJJbjeyonaNzOGBHCKM8k4wAa/RHrS0Eun3URON8Ei5xnGVIzj3wef5V89JekrfTbdbe2XAHLufrkb3Zj9/wAvYcCo19Elp6SiNROyPJjuMalEz/CrMxA/U1s0pVZKUpQKUpQKUpQKUpQKUpQKUpQRurpeMUFo8EY53tMjyEeMbURlB9/J/ka+aBogtY2UuZZJHaSaUgBpHbycDhQAFVVHhVA9qk6UXZSlKIUpSgUpSgUpSgUpS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80565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580565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ГАГ</a:t>
            </a:r>
          </a:p>
          <a:p>
            <a:r>
              <a:rPr lang="ru-RU" dirty="0" err="1" smtClean="0"/>
              <a:t>Протеогликаны</a:t>
            </a:r>
            <a:endParaRPr lang="ru-RU" dirty="0" smtClean="0"/>
          </a:p>
          <a:p>
            <a:r>
              <a:rPr lang="ru-RU" dirty="0" smtClean="0"/>
              <a:t>ПГ-комплексы</a:t>
            </a:r>
          </a:p>
          <a:p>
            <a:r>
              <a:rPr lang="ru-RU" dirty="0" smtClean="0"/>
              <a:t>Гликопротеины</a:t>
            </a:r>
          </a:p>
          <a:p>
            <a:endParaRPr lang="uk-UA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9391"/>
            <a:ext cx="2736304" cy="207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Fig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7" y="3068960"/>
            <a:ext cx="2838749" cy="16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846158"/>
          </a:xfrm>
        </p:spPr>
        <p:txBody>
          <a:bodyPr>
            <a:normAutofit/>
          </a:bodyPr>
          <a:lstStyle/>
          <a:p>
            <a:r>
              <a:rPr lang="uk-UA" smtClean="0"/>
              <a:t>Объем МКВ  в СТ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4572000"/>
          </a:xfrm>
        </p:spPr>
        <p:txBody>
          <a:bodyPr/>
          <a:lstStyle/>
          <a:p>
            <a:r>
              <a:rPr lang="ru-RU" smtClean="0"/>
              <a:t>Баланс процессов синтеза и разрушения:</a:t>
            </a:r>
            <a:endParaRPr lang="ru-RU"/>
          </a:p>
        </p:txBody>
      </p:sp>
      <p:pic>
        <p:nvPicPr>
          <p:cNvPr id="4" name="Picture 2" descr="https://encrypted-tbn1.gstatic.com/images?q=tbn:ANd9GcRW8OfEjnZcPI4tVvaxkRPeHLRVH6YYntmkhYKmiegp18VkTlg9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357586" cy="213123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143380"/>
            <a:ext cx="3500462" cy="253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s://encrypted-tbn2.gstatic.com/images?q=tbn:ANd9GcTfIaFYHFBsoeUztrrxTl5uR5qVmjtVO6tpp5AchYmWW9C3PUkk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429024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000504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Клетки -Фбл</a:t>
            </a:r>
          </a:p>
          <a:p>
            <a:pPr marL="342900" indent="-342900">
              <a:buAutoNum type="arabicPeriod"/>
            </a:pPr>
            <a:r>
              <a:rPr lang="ru-RU" smtClean="0"/>
              <a:t>Субстраты (амк)</a:t>
            </a:r>
          </a:p>
          <a:p>
            <a:pPr marL="342900" indent="-342900">
              <a:buAutoNum type="arabicPeriod"/>
            </a:pPr>
            <a:r>
              <a:rPr lang="ru-RU" smtClean="0"/>
              <a:t>Ферменты синтеза</a:t>
            </a:r>
          </a:p>
          <a:p>
            <a:pPr marL="342900" indent="-342900">
              <a:buAutoNum type="arabicPeriod"/>
            </a:pPr>
            <a:r>
              <a:rPr lang="ru-RU" smtClean="0"/>
              <a:t>Кофакторы</a:t>
            </a:r>
          </a:p>
          <a:p>
            <a:pPr marL="342900" indent="-342900">
              <a:buAutoNum type="arabicPeriod"/>
            </a:pPr>
            <a:r>
              <a:rPr lang="ru-RU" smtClean="0"/>
              <a:t>Регуляторы 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72198" y="4166250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mtClean="0"/>
              <a:t>Клетки – Мф, класты</a:t>
            </a:r>
          </a:p>
          <a:p>
            <a:pPr marL="342900" indent="-342900">
              <a:buAutoNum type="arabicPeriod"/>
            </a:pPr>
            <a:r>
              <a:rPr lang="ru-RU" smtClean="0"/>
              <a:t>Ферменты  - ММР</a:t>
            </a:r>
            <a:r>
              <a:rPr lang="en-US" smtClean="0"/>
              <a:t>s</a:t>
            </a:r>
            <a:r>
              <a:rPr lang="ru-RU" smtClean="0"/>
              <a:t> </a:t>
            </a:r>
          </a:p>
          <a:p>
            <a:pPr marL="342900" indent="-342900">
              <a:buAutoNum type="arabicPeriod"/>
            </a:pPr>
            <a:r>
              <a:rPr lang="ru-RU" smtClean="0"/>
              <a:t>Регуляторы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772400" cy="1143000"/>
          </a:xfrm>
        </p:spPr>
        <p:txBody>
          <a:bodyPr/>
          <a:lstStyle/>
          <a:p>
            <a:r>
              <a:rPr lang="ru-RU" smtClean="0"/>
              <a:t>Заживление ран</a:t>
            </a:r>
            <a:endParaRPr lang="ru-RU"/>
          </a:p>
        </p:txBody>
      </p:sp>
      <p:pic>
        <p:nvPicPr>
          <p:cNvPr id="11266" name="Picture 2" descr="http://www.skin-evolutions.co.uk/wp-content/uploads/2013/08/skin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84" y="782635"/>
            <a:ext cx="5780012" cy="58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kin-evolutions.co.uk/wp-content/uploads/2013/08/bigstock-Burn-Scar-272492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r="26402"/>
          <a:stretch/>
        </p:blipFill>
        <p:spPr bwMode="auto">
          <a:xfrm>
            <a:off x="253570" y="1188717"/>
            <a:ext cx="280626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3412" y="522971"/>
            <a:ext cx="4629105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uk-UA" dirty="0"/>
          </a:p>
        </p:txBody>
      </p:sp>
      <p:pic>
        <p:nvPicPr>
          <p:cNvPr id="7170" name="Picture 2" descr="http://medcell.med.yale.edu/histology/connective_tissue_lab/images/macrophage_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2" y="1435968"/>
            <a:ext cx="7229376" cy="54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6" y="1541224"/>
            <a:ext cx="5940543" cy="44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1143000"/>
          </a:xfrm>
        </p:spPr>
        <p:txBody>
          <a:bodyPr>
            <a:normAutofit/>
          </a:bodyPr>
          <a:lstStyle/>
          <a:p>
            <a:r>
              <a:rPr lang="ru-RU" sz="4400" smtClean="0">
                <a:solidFill>
                  <a:srgbClr val="002060"/>
                </a:solidFill>
              </a:rPr>
              <a:t>Ткани внутренней среды</a:t>
            </a:r>
            <a:endParaRPr lang="ru-RU" sz="440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86238" y="1571613"/>
            <a:ext cx="3767134" cy="300039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 развития – мезенхима</a:t>
            </a:r>
            <a:r>
              <a:rPr kumimoji="0" lang="ru-RU" sz="2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Состав=</a:t>
            </a:r>
            <a:r>
              <a:rPr kumimoji="0" lang="ru-RU" sz="2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клетки +МКВ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600" smtClean="0"/>
              <a:t>Трофическая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Защитная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600" smtClean="0"/>
              <a:t>Опорная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600" smtClean="0"/>
              <a:t>Гомеостатическая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encrypted-tbn0.gstatic.com/images?q=tbn:ANd9GcQXeJuSeAA-z-C3G_P9URqNDvuD-pfxBw3WexT6vEW-nMCc1MzB"/>
          <p:cNvPicPr>
            <a:picLocks noChangeAspect="1" noChangeArrowheads="1"/>
          </p:cNvPicPr>
          <p:nvPr/>
        </p:nvPicPr>
        <p:blipFill>
          <a:blip r:embed="rId2"/>
          <a:srcRect l="2111" r="21879"/>
          <a:stretch>
            <a:fillRect/>
          </a:stretch>
        </p:blipFill>
        <p:spPr bwMode="auto">
          <a:xfrm rot="5400000">
            <a:off x="5443535" y="3924616"/>
            <a:ext cx="2571766" cy="2012582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3hoFNujxeBmAo2VlpB1Nlnqc9hiCSGW3ZgenVDXe1li3Zvf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2600325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7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http://www.youtube.com/watch?v=FraKUUetOpc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://www.youtube.com/watch?feature=endscreen&amp;NR=1&amp;v=u7Ryg9nVFLI</a:t>
            </a:r>
            <a:endParaRPr lang="ru-RU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Повреждение – Воспаление - Репарация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9267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ru-RU" smtClean="0"/>
              <a:t>Классификация СТ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3500462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mtClean="0"/>
              <a:t>1. Волокнистые (собственно соединительные)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2. СТ со специальными свойствами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3. Скелетные СТ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4. Гемопоэтические.</a:t>
            </a: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629308" y="1142984"/>
            <a:ext cx="3514692" cy="571501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600" smtClean="0"/>
              <a:t>Видны волокна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lang="ru-RU" sz="260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Превалирует 1 вид клеток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lang="ru-RU" sz="260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lang="ru-RU" sz="260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МКВ – твердое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lang="ru-RU" sz="2600" smtClean="0"/>
              <a:t>Клетки – в лакунах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ru-RU" sz="260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Много клеток на разных этапах дифференцировки</a:t>
            </a: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s://encrypted-tbn2.gstatic.com/images?q=tbn:ANd9GcT_cYqdLiJcE6qY1kUkfy9-ZesoajtRehDI_KAFdDoh5Ndpp4mL"/>
          <p:cNvPicPr>
            <a:picLocks noChangeAspect="1" noChangeArrowheads="1"/>
          </p:cNvPicPr>
          <p:nvPr/>
        </p:nvPicPr>
        <p:blipFill>
          <a:blip r:embed="rId2"/>
          <a:srcRect t="23077" b="11538"/>
          <a:stretch>
            <a:fillRect/>
          </a:stretch>
        </p:blipFill>
        <p:spPr bwMode="auto">
          <a:xfrm>
            <a:off x="3643306" y="1142984"/>
            <a:ext cx="1857388" cy="1214446"/>
          </a:xfrm>
          <a:prstGeom prst="rect">
            <a:avLst/>
          </a:prstGeom>
          <a:noFill/>
        </p:spPr>
      </p:pic>
      <p:pic>
        <p:nvPicPr>
          <p:cNvPr id="17414" name="Picture 6" descr="https://encrypted-tbn2.gstatic.com/images?q=tbn:ANd9GcTcjO-63YKzMCOkvT_i69SlVh8cmVVDDuFiePTw6hc0dqL7Z9m2Bw"/>
          <p:cNvPicPr>
            <a:picLocks noChangeAspect="1" noChangeArrowheads="1"/>
          </p:cNvPicPr>
          <p:nvPr/>
        </p:nvPicPr>
        <p:blipFill>
          <a:blip r:embed="rId3"/>
          <a:srcRect l="3138" r="15262" b="20390"/>
          <a:stretch>
            <a:fillRect/>
          </a:stretch>
        </p:blipFill>
        <p:spPr bwMode="auto">
          <a:xfrm>
            <a:off x="3643306" y="2500306"/>
            <a:ext cx="1857388" cy="1357322"/>
          </a:xfrm>
          <a:prstGeom prst="rect">
            <a:avLst/>
          </a:prstGeom>
          <a:noFill/>
        </p:spPr>
      </p:pic>
      <p:pic>
        <p:nvPicPr>
          <p:cNvPr id="17416" name="Picture 8" descr="https://encrypted-tbn0.gstatic.com/images?q=tbn:ANd9GcTvcSS0T6Y0ptd_liAzrZ_iH2208oHBEIDEI17oZho4BbwRI9zqZQ"/>
          <p:cNvPicPr>
            <a:picLocks noChangeAspect="1" noChangeArrowheads="1"/>
          </p:cNvPicPr>
          <p:nvPr/>
        </p:nvPicPr>
        <p:blipFill>
          <a:blip r:embed="rId4"/>
          <a:srcRect t="9990"/>
          <a:stretch>
            <a:fillRect/>
          </a:stretch>
        </p:blipFill>
        <p:spPr bwMode="auto">
          <a:xfrm>
            <a:off x="3643306" y="3929066"/>
            <a:ext cx="1857388" cy="1287307"/>
          </a:xfrm>
          <a:prstGeom prst="rect">
            <a:avLst/>
          </a:prstGeom>
          <a:noFill/>
        </p:spPr>
      </p:pic>
      <p:pic>
        <p:nvPicPr>
          <p:cNvPr id="17418" name="Picture 10" descr="https://encrypted-tbn0.gstatic.com/images?q=tbn:ANd9GcS58_BgOFqDVlP-N3ZLCBg0tfhjYVH14X3kA0qvO5KZnaCjFyplkA"/>
          <p:cNvPicPr>
            <a:picLocks noChangeAspect="1" noChangeArrowheads="1"/>
          </p:cNvPicPr>
          <p:nvPr/>
        </p:nvPicPr>
        <p:blipFill>
          <a:blip r:embed="rId5"/>
          <a:srcRect l="18953" t="12363" r="7942" b="9340"/>
          <a:stretch>
            <a:fillRect/>
          </a:stretch>
        </p:blipFill>
        <p:spPr bwMode="auto">
          <a:xfrm>
            <a:off x="3643306" y="5286388"/>
            <a:ext cx="192882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0"/>
          </a:xfrm>
        </p:spPr>
        <p:txBody>
          <a:bodyPr/>
          <a:lstStyle/>
          <a:p>
            <a:r>
              <a:rPr lang="ru-RU" smtClean="0"/>
              <a:t>Волокнистые СТ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57264"/>
            <a:ext cx="7772400" cy="4572000"/>
          </a:xfrm>
        </p:spPr>
        <p:txBody>
          <a:bodyPr/>
          <a:lstStyle/>
          <a:p>
            <a:r>
              <a:rPr lang="ru-RU" smtClean="0"/>
              <a:t>Рыхлая (РВСТ)			Плотные (ПВСТ)</a:t>
            </a:r>
          </a:p>
          <a:p>
            <a:pPr lvl="8">
              <a:buNone/>
            </a:pPr>
            <a:r>
              <a:rPr lang="ru-RU" smtClean="0"/>
              <a:t>				- оформленная</a:t>
            </a:r>
          </a:p>
          <a:p>
            <a:pPr lvl="8">
              <a:buNone/>
            </a:pPr>
            <a:r>
              <a:rPr lang="ru-RU" smtClean="0"/>
              <a:t>				- неоформленная                      </a:t>
            </a:r>
            <a:endParaRPr lang="ru-RU"/>
          </a:p>
        </p:txBody>
      </p:sp>
      <p:pic>
        <p:nvPicPr>
          <p:cNvPr id="16386" name="Picture 2" descr="https://encrypted-tbn2.gstatic.com/images?q=tbn:ANd9GcT2n6YctwF648iq6OAiYGx4O6YkWP80fS2e7jl8OPpOzPWSxOjD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62163"/>
            <a:ext cx="3171825" cy="1438275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R0dNUS5PY8yZ8088CcaRRmN7MzeKE1yfn49URd1N2j9MtwN56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928958" cy="196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57174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Состав: Клетки  + МКВ</a:t>
            </a:r>
          </a:p>
          <a:p>
            <a:r>
              <a:rPr lang="ru-RU" smtClean="0"/>
              <a:t>МКВ = Волокна + ОАВ</a:t>
            </a:r>
          </a:p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3714752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РВСТ:</a:t>
            </a:r>
          </a:p>
          <a:p>
            <a:pPr>
              <a:buFontTx/>
              <a:buChar char="-"/>
            </a:pPr>
            <a:r>
              <a:rPr lang="ru-RU" smtClean="0"/>
              <a:t>Клеток много, разные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в МКВ ОАВ </a:t>
            </a:r>
            <a:r>
              <a:rPr lang="en-US" smtClean="0"/>
              <a:t>&gt; </a:t>
            </a:r>
            <a:r>
              <a:rPr lang="ru-RU" smtClean="0"/>
              <a:t>волокна</a:t>
            </a:r>
          </a:p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72132" y="357187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ПВСТ:</a:t>
            </a:r>
          </a:p>
          <a:p>
            <a:pPr>
              <a:buFontTx/>
              <a:buChar char="-"/>
            </a:pPr>
            <a:r>
              <a:rPr lang="ru-RU" smtClean="0"/>
              <a:t> Клеток  мало, Фбл-Фц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в МКВ Волокна </a:t>
            </a:r>
            <a:r>
              <a:rPr lang="en-US" smtClean="0"/>
              <a:t>&gt; </a:t>
            </a:r>
            <a:r>
              <a:rPr lang="ru-RU" smtClean="0"/>
              <a:t>ОАВ</a:t>
            </a:r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500063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Локализация: - везде</a:t>
            </a:r>
          </a:p>
          <a:p>
            <a:pPr>
              <a:buFontTx/>
              <a:buChar char="-"/>
            </a:pPr>
            <a:r>
              <a:rPr lang="ru-RU" smtClean="0"/>
              <a:t> под эпителием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вокруг сосудов, нервов</a:t>
            </a:r>
          </a:p>
          <a:p>
            <a:pPr>
              <a:buFontTx/>
              <a:buChar char="-"/>
            </a:pPr>
            <a:r>
              <a:rPr lang="ru-RU"/>
              <a:t> </a:t>
            </a:r>
            <a:r>
              <a:rPr lang="ru-RU" smtClean="0"/>
              <a:t>вблизи специлизированных тканей</a:t>
            </a:r>
          </a:p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2066" y="4943315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</a:t>
            </a:r>
            <a:r>
              <a:rPr lang="ru-RU" smtClean="0"/>
              <a:t>ВСТ:</a:t>
            </a:r>
          </a:p>
          <a:p>
            <a:r>
              <a:rPr lang="ru-RU" smtClean="0"/>
              <a:t>Оформленная – связки, сухожилия</a:t>
            </a:r>
          </a:p>
          <a:p>
            <a:endParaRPr lang="ru-RU" smtClean="0"/>
          </a:p>
          <a:p>
            <a:r>
              <a:rPr lang="ru-RU" smtClean="0"/>
              <a:t>Неоформленная – дерма, капсулы органов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0"/>
          </a:xfrm>
        </p:spPr>
        <p:txBody>
          <a:bodyPr/>
          <a:lstStyle/>
          <a:p>
            <a:r>
              <a:rPr lang="ru-RU" smtClean="0"/>
              <a:t>Функции </a:t>
            </a:r>
            <a:r>
              <a:rPr lang="ru-RU" smtClean="0"/>
              <a:t> </a:t>
            </a:r>
            <a:r>
              <a:rPr lang="ru-RU" smtClean="0"/>
              <a:t>РВСТ?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3357586" cy="457200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Трофика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Чувствительность</a:t>
            </a:r>
          </a:p>
          <a:p>
            <a:endParaRPr lang="ru-RU" smtClean="0"/>
          </a:p>
          <a:p>
            <a:r>
              <a:rPr lang="ru-RU" smtClean="0"/>
              <a:t>Пластичность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Защита</a:t>
            </a:r>
          </a:p>
          <a:p>
            <a:pPr>
              <a:buNone/>
            </a:pPr>
            <a:endParaRPr lang="ru-RU" smtClean="0"/>
          </a:p>
          <a:p>
            <a:r>
              <a:rPr lang="ru-RU" smtClean="0"/>
              <a:t>Поддержание структуры </a:t>
            </a:r>
            <a:r>
              <a:rPr lang="ru-RU" smtClean="0"/>
              <a:t>тканей</a:t>
            </a:r>
            <a:endParaRPr lang="ru-RU"/>
          </a:p>
        </p:txBody>
      </p:sp>
      <p:pic>
        <p:nvPicPr>
          <p:cNvPr id="22530" name="Picture 2" descr="https://encrypted-tbn3.gstatic.com/images?q=tbn:ANd9GcR9axuV_ull3EiYaMYr3qwhYA0mkTY7R-Mc5j58Jj3-BjE7-0OW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1"/>
            <a:ext cx="2857520" cy="20955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1434100"/>
            <a:ext cx="264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Содержит сосуды</a:t>
            </a:r>
          </a:p>
          <a:p>
            <a:endParaRPr lang="ru-RU"/>
          </a:p>
          <a:p>
            <a:r>
              <a:rPr lang="ru-RU" smtClean="0"/>
              <a:t>Содеражит </a:t>
            </a:r>
            <a:r>
              <a:rPr lang="ru-RU" smtClean="0"/>
              <a:t>нервы (вокруг сосудов)</a:t>
            </a:r>
            <a:endParaRPr lang="ru-RU" smtClean="0"/>
          </a:p>
          <a:p>
            <a:endParaRPr lang="ru-RU" smtClean="0"/>
          </a:p>
          <a:p>
            <a:endParaRPr lang="ru-RU"/>
          </a:p>
          <a:p>
            <a:endParaRPr lang="ru-RU"/>
          </a:p>
          <a:p>
            <a:r>
              <a:rPr lang="ru-RU" smtClean="0"/>
              <a:t>Клетки:</a:t>
            </a:r>
          </a:p>
          <a:p>
            <a:pPr marL="342900" indent="-342900">
              <a:buAutoNum type="arabicParenR"/>
            </a:pPr>
            <a:r>
              <a:rPr lang="ru-RU" smtClean="0"/>
              <a:t>Механоциты</a:t>
            </a:r>
          </a:p>
          <a:p>
            <a:pPr marL="342900" indent="-342900">
              <a:buAutoNum type="arabicParenR"/>
            </a:pPr>
            <a:r>
              <a:rPr lang="ru-RU" smtClean="0"/>
              <a:t>Регуляторы</a:t>
            </a:r>
          </a:p>
          <a:p>
            <a:pPr marL="342900" indent="-342900">
              <a:buAutoNum type="arabicParenR"/>
            </a:pPr>
            <a:r>
              <a:rPr lang="ru-RU" smtClean="0"/>
              <a:t>Защитные</a:t>
            </a:r>
          </a:p>
          <a:p>
            <a:pPr marL="342900" indent="-342900">
              <a:buAutoNum type="arabicParenR"/>
            </a:pPr>
            <a:r>
              <a:rPr lang="ru-RU" smtClean="0"/>
              <a:t>Предшественницы</a:t>
            </a:r>
          </a:p>
          <a:p>
            <a:pPr marL="342900" indent="-342900">
              <a:buAutoNum type="arabicParenR"/>
            </a:pPr>
            <a:endParaRPr lang="ru-RU"/>
          </a:p>
          <a:p>
            <a:pPr marL="342900" indent="-342900"/>
            <a:r>
              <a:rPr lang="ru-RU" smtClean="0"/>
              <a:t>МКВ богато ОАВ – для транспорта</a:t>
            </a:r>
            <a:endParaRPr lang="ru-RU"/>
          </a:p>
        </p:txBody>
      </p:sp>
      <p:pic>
        <p:nvPicPr>
          <p:cNvPr id="7" name="Picture 4" descr="https://encrypted-tbn2.gstatic.com/images?q=tbn:ANd9GcT_cYqdLiJcE6qY1kUkfy9-ZesoajtRehDI_KAFdDoh5Ndpp4mL"/>
          <p:cNvPicPr>
            <a:picLocks noChangeAspect="1" noChangeArrowheads="1"/>
          </p:cNvPicPr>
          <p:nvPr/>
        </p:nvPicPr>
        <p:blipFill>
          <a:blip r:embed="rId3"/>
          <a:srcRect t="23077" b="11538"/>
          <a:stretch>
            <a:fillRect/>
          </a:stretch>
        </p:blipFill>
        <p:spPr bwMode="auto">
          <a:xfrm>
            <a:off x="3564330" y="3789039"/>
            <a:ext cx="2894224" cy="1892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714372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Клетки </a:t>
            </a:r>
            <a:r>
              <a:rPr lang="ru-RU" smtClean="0"/>
              <a:t>СОЕДИНИТЕЛЬНЫХ  ТКАНЕЙ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968552" cy="4852880"/>
          </a:xfrm>
        </p:spPr>
        <p:txBody>
          <a:bodyPr>
            <a:normAutofit/>
          </a:bodyPr>
          <a:lstStyle/>
          <a:p>
            <a:r>
              <a:rPr lang="ru-RU" smtClean="0"/>
              <a:t>Механоциты – клетки, образующие МКВ</a:t>
            </a:r>
          </a:p>
          <a:p>
            <a:pPr marL="273050" indent="80963"/>
            <a:r>
              <a:rPr lang="ru-RU" sz="1800" smtClean="0"/>
              <a:t>В волокнистых СТ – фибробласты–фиброциты</a:t>
            </a:r>
          </a:p>
          <a:p>
            <a:pPr marL="273050" indent="80963"/>
            <a:r>
              <a:rPr lang="ru-RU" sz="1800" smtClean="0"/>
              <a:t>В хрящевых тканях – хондроциты</a:t>
            </a:r>
          </a:p>
          <a:p>
            <a:pPr marL="273050" indent="80963"/>
            <a:r>
              <a:rPr lang="ru-RU" sz="1800" smtClean="0"/>
              <a:t>В кости – </a:t>
            </a:r>
            <a:r>
              <a:rPr lang="ru-RU" sz="1800" smtClean="0"/>
              <a:t>остеобласты–остеоциты</a:t>
            </a:r>
          </a:p>
          <a:p>
            <a:pPr marL="273050" indent="80963"/>
            <a:endParaRPr lang="ru-RU" sz="1800"/>
          </a:p>
          <a:p>
            <a:pPr marL="273050" indent="80963"/>
            <a:endParaRPr lang="ru-RU" sz="1800" smtClean="0"/>
          </a:p>
          <a:p>
            <a:r>
              <a:rPr lang="ru-RU" smtClean="0"/>
              <a:t>Общие </a:t>
            </a:r>
            <a:r>
              <a:rPr lang="ru-RU" smtClean="0"/>
              <a:t>признаки</a:t>
            </a:r>
            <a:endParaRPr lang="ru-RU" smtClean="0"/>
          </a:p>
          <a:p>
            <a:pPr marL="273050" indent="0"/>
            <a:r>
              <a:rPr lang="ru-RU" sz="1800"/>
              <a:t>Отростчатая форма</a:t>
            </a:r>
          </a:p>
          <a:p>
            <a:pPr marL="273050" indent="0"/>
            <a:r>
              <a:rPr lang="ru-RU" sz="1800"/>
              <a:t>Светлое овальное ядро</a:t>
            </a:r>
          </a:p>
          <a:p>
            <a:pPr marL="273050" indent="0"/>
            <a:r>
              <a:rPr lang="ru-RU" sz="1800" smtClean="0"/>
              <a:t>Развит синтетический аппарат</a:t>
            </a:r>
            <a:endParaRPr lang="ru-RU" sz="1800"/>
          </a:p>
        </p:txBody>
      </p:sp>
      <p:pic>
        <p:nvPicPr>
          <p:cNvPr id="24584" name="Picture 8" descr="https://encrypted-tbn1.gstatic.com/images?q=tbn:ANd9GcR-HYVIi1HSfzd-OnKqnV_2ZzkHgya0zLFgREheljhAMjeI01aG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69711" y="1554990"/>
            <a:ext cx="4268586" cy="351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714372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Клетки СТ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8916"/>
            <a:ext cx="6477352" cy="3286148"/>
          </a:xfrm>
        </p:spPr>
        <p:txBody>
          <a:bodyPr/>
          <a:lstStyle/>
          <a:p>
            <a:r>
              <a:rPr lang="ru-RU" smtClean="0"/>
              <a:t>Основные органеллы: </a:t>
            </a:r>
          </a:p>
          <a:p>
            <a:pPr marL="273050" indent="0"/>
            <a:r>
              <a:rPr lang="ru-RU" sz="1800" smtClean="0"/>
              <a:t>ГрЭС, </a:t>
            </a:r>
          </a:p>
          <a:p>
            <a:pPr marL="273050" indent="0"/>
            <a:r>
              <a:rPr lang="ru-RU" sz="1800" smtClean="0"/>
              <a:t>КГ</a:t>
            </a:r>
            <a:endParaRPr lang="ru-RU" sz="1800" smtClean="0"/>
          </a:p>
          <a:p>
            <a:r>
              <a:rPr lang="ru-RU" smtClean="0"/>
              <a:t>Секреторые продукты:</a:t>
            </a:r>
          </a:p>
          <a:p>
            <a:pPr marL="273050" indent="-7938"/>
            <a:r>
              <a:rPr lang="ru-RU" sz="1800" smtClean="0"/>
              <a:t>волокна</a:t>
            </a:r>
          </a:p>
          <a:p>
            <a:pPr marL="273050" indent="-7938"/>
            <a:r>
              <a:rPr lang="ru-RU" sz="1800" smtClean="0"/>
              <a:t>компоненты </a:t>
            </a:r>
            <a:r>
              <a:rPr lang="ru-RU" sz="1800" smtClean="0"/>
              <a:t>ОАВ</a:t>
            </a:r>
            <a:endParaRPr lang="ru-RU" sz="1600" smtClean="0"/>
          </a:p>
          <a:p>
            <a:endParaRPr lang="ru-RU"/>
          </a:p>
        </p:txBody>
      </p:sp>
      <p:pic>
        <p:nvPicPr>
          <p:cNvPr id="24586" name="Picture 10" descr="https://encrypted-tbn2.gstatic.com/images?q=tbn:ANd9GcTMfurtROjJw4j8r1Dj0CiJGkge0LdZSfEWFoPRurgC_vUTXU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32697" y="3018806"/>
            <a:ext cx="2897368" cy="3539643"/>
          </a:xfrm>
          <a:prstGeom prst="rect">
            <a:avLst/>
          </a:prstGeom>
          <a:noFill/>
        </p:spPr>
      </p:pic>
      <p:pic>
        <p:nvPicPr>
          <p:cNvPr id="1026" name="Picture 2" descr="http://histologybook.ru/img/B10457p149-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97" y="2897459"/>
            <a:ext cx="42576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637" y="-243408"/>
            <a:ext cx="7772400" cy="1143000"/>
          </a:xfrm>
        </p:spPr>
        <p:txBody>
          <a:bodyPr/>
          <a:lstStyle/>
          <a:p>
            <a:r>
              <a:rPr lang="ru-RU" smtClean="0"/>
              <a:t>Источник регенерации СТ? 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63314" cy="1837184"/>
          </a:xfrm>
        </p:spPr>
        <p:txBody>
          <a:bodyPr>
            <a:normAutofit/>
          </a:bodyPr>
          <a:lstStyle/>
          <a:p>
            <a:r>
              <a:rPr lang="ru-RU" smtClean="0"/>
              <a:t>Мезенхимальные </a:t>
            </a:r>
            <a:r>
              <a:rPr lang="ru-RU" smtClean="0"/>
              <a:t>стволовые клетки:</a:t>
            </a:r>
            <a:endParaRPr lang="ru-RU" smtClean="0"/>
          </a:p>
          <a:p>
            <a:pPr>
              <a:buNone/>
            </a:pPr>
            <a:r>
              <a:rPr lang="ru-RU" sz="1900" smtClean="0"/>
              <a:t>   </a:t>
            </a:r>
            <a:r>
              <a:rPr lang="ru-RU" sz="1800" smtClean="0"/>
              <a:t>- находятся в красном констном </a:t>
            </a:r>
            <a:r>
              <a:rPr lang="ru-RU" sz="1800" smtClean="0"/>
              <a:t>мозге</a:t>
            </a:r>
            <a:endParaRPr lang="ru-RU" sz="1800" smtClean="0"/>
          </a:p>
          <a:p>
            <a:pPr>
              <a:buNone/>
            </a:pPr>
            <a:r>
              <a:rPr lang="ru-RU" sz="1800" smtClean="0"/>
              <a:t>   - полипотентны</a:t>
            </a:r>
          </a:p>
          <a:p>
            <a:pPr>
              <a:buNone/>
            </a:pPr>
            <a:r>
              <a:rPr lang="ru-RU" sz="1800" smtClean="0"/>
              <a:t>   - </a:t>
            </a:r>
            <a:r>
              <a:rPr lang="ru-RU" sz="1800" smtClean="0"/>
              <a:t>рециркулируют</a:t>
            </a:r>
            <a:endParaRPr lang="ru-RU" sz="1800" smtClean="0"/>
          </a:p>
        </p:txBody>
      </p:sp>
      <p:sp>
        <p:nvSpPr>
          <p:cNvPr id="3" name="AutoShape 4" descr="data:image/jpeg;base64,/9j/4AAQSkZJRgABAQAAAQABAAD/2wCEAAkGBxITERMTExQWFhUXGRgbGRgWGRseGxcdGBgYGyIXGxgcHSggGx0lGxgZITEiJSkrLi8uGSAzODQsNyguLzcBCgoKDg0OFxAQGiwkHyQsLCwsLCwsLCwsLCwsLCwsLCwsLCwsLCwsLCwsLCwsLCwsLCwsLCwsLCwsLywsLCwsLP/AABEIANgA6gMBIgACEQEDEQH/xAAbAAEAAwEBAQEAAAAAAAAAAAAABAUGAwIBB//EAEYQAAICAQMCBAQEAwIMAwkAAAECAxEABBIhBTEGEyJBMlFhcRQjgZFCUnKhsQcWJDM0NUNidLPR8bLS4RclRFRzg5Oiwf/EABgBAQEBAQEAAAAAAAAAAAAAAAABAgME/8QAIBEBAQEBAAEFAAMAAAAAAAAAAAERAiEDEjFBURMyYf/aAAwDAQACEQMRAD8A/ccYxgMYxgMYxgMYxgMYxgMrvEHUTp9NJMACUA+I0osgbmPsq3uJ+QOWOfHqjdV732rAxWv8aNB5Ks0E35jedJDv2JEjIjPXq2MrSAkFiKjfm+Mjjxjqj+LpYl8mLUyrvRhuGnmZKH5v5m4IbYbdhK2DuGbiPTR1QRdpFUAKKm+PtyePrnLWmKONnZBtUG6UcKT6jXyrkgd67E5rZ+KooPEUi6pIJjEAVUs4BUWySNwGY18IHc++V+o8dES6mNVTarIsLndtNTRwTSOaA2xPICdp7A2R3zYNp4pACVRwQCCQCCK4IPvwf7c9/h0qtq0LFUKpu4/X3xs/EYv/ABunMkUSmFiTOHcIa/JeFeFeZNvE3NM/bi83ORjoISFXykpfhG1aF/IVxknJbAxjGQMYxgMYxgMYxgMYxgMYxgMYxgMYxgMYxgMYxgMYxgMgdbmkWFjGLPYkGigIPrHpN7TRIo8A8HsZ+QupLMQBFx/vbwCPpTRuCP7cCk0F8xqD5wokQuyQqrXtcKzMoVqaiqk2CK4Od5+kaqTbu1GxQQSgG/cVIK+ukNAi+3ND2sGo6RM2nmZ3srTI5u9oSfU0AAqjagVyKA4Lir2Ll83SWfWR6tdVL5apt8lW/Kf4vUR2PxXdXajkDjNKjTeH5jEqDUAlCWjO2RSpPtccq2KJHN8E566NK8iedCGUBmUxyyu+4oSrepr2EOp2kWGHccir3UTpGpd2VFHJZiAAPmSeBmS0syrPMVhdzLLv08ill830ruDvdmNWs23pKmlDULfKL3oOs81ZGJYP5kgKN3QK7IorsBtUGxweTZy0yJ09VRREGDNGq7vnZHxH5Emz+uS8zQxjGAxjGAxjGAxjGAxjGAxjGAxjGAxkXqeokjid4ojM6i1jDBS5+W5uB+uZWXxT1Irtj6TKsp4UySxeUCf4nZWvaO/As1gW3jPUTpp1aAuG82MEopJ2lvV2ikIFe4Q1mZ0XVOoFY/MOpEm2PylEA2Tnz5FczN5QKDywhs+Udp3bQSQLEw+IKsS9NJ+Rjnq/le+6wPEXVYjU/S/MA/j0s6MD9o5NrDNS+FU8vVeqhdr+dxtYSLF8SSagekhYXKuib1NIfTtbuTW96JIzaeIsWLFeSwIN/UGOM/ui/bMrH/hHBLA9O6kCh2tt04cA0DRKOfYjO3/tEi99F1EffSSYt36Gyxld0LrCaqLzUSVBuK7ZoyjcVztbmue+WOZQxjKXxB1NomjXzI4VZZWMsotQUCkR1uXlgWbv2javmA96zpK+TOoDFpN3KUHG6RnBUsQAUd2YG+DlLH0mdHgjVvwysxG3SMPLCiN2NxyKdtuByld+TfJ7/wCNLpw6R0zOI3aQolIwB83chMfxAA82SBS3niTxkdqt5KoHBKGWTaBtVS3m+n8v4go721Di7zXlXCDw/PJImoEsbgO21J0d1pWIV0PmWC1BwSSBxQy3PRJSSGlTaSzDbGVaNnNkxv5hZbJYnnuflxkGHxWVWLdEvq4FPRajEhCJt5bdIKS+w73Qzy3jEmLckaF2VzGBJuW0jEhWRgvoYIwJX52B88eRo+naIRIVDM1kkl6LEnvZAF/r9uwGSsxb+PAFdjEtKaJ80dh5lsV2lufLJUANuBvijmzByWI+4xjIGMZzfUILtlFCzZAoE1Z/XA6Yzk2oQCyygUTdjspon9D3x+IS1G5bYWvI9Q72Pnx8sDrjOMmqjUBmdQD2JYAH7H3z0kyklQwJFWARYvtY9rwOmMYwGMYwGMYwPEsgUEsaA7k5lNboQHZ9PqIRZvypIlIH9DRbJU/qJcCu2a12ABJNAdyfbMvr9Tp9zFp4xZJ/1hKn/wCqmh9hwM1yrnp9eVH50LkfzxalnjP1LM6qn03G8a7qqwTRK25WksRwtM5ldgCQ3ErIELAJRvlhZHbKzV63pdU+ogLezLrlci/5lmkAYfNTuB9xkjp3iOCdg4k0jyIzIigBjGQqgmORSaUm6ur+dcZR3mimh8yJTtd2DCZn2oAY4g8pRWs/m7jTULYd7rL3S6ZdgI1LuygBpN6m6HJKV5Yvvwoyvh6dO8xlZnBO2wCqRkLZU0jvI1WfTvVTZ45OVfXvGOhgm8qefT+clEhdPLKU++y9p+hN4Gs0usj4XzkdieKK2fpQPJ+2TMp/DPiDT62IyaeTzArbHPlvH6qB+FwD2I+ffvlxmahnwjPuMg+FRggZ9xgeSRYHF80Pfj5fvng6ZN4evUoYA/IMQTx25oc5kvEegLdY6XJ5si7V1PoUrtO1UuwRZ3BqPP8ACKo85ssDzsHyH/bPWMYDGMi9TdxE5S9wHFCyPmQvuwFkD3NDA6z6lEFu6qPmxA/vz858a+G01moklTV6ZQ8KxMGk7hDJIt18pvJP2DZaykrqdOdL64HL+fMRucUOPWV3Hmx/F2rjPvXJphFJJpmaTUI9IjqKVSQCaKgElebscNXtz155ssXFXquieYCrT6MpH5/l/nMC/nayHU2xX/NMnlAAjeCTZFek9ul9KEZjLzdPkP5W5n27ohFLI4EQUKrGnA3UlMC+03tF6CGZy0j70AKIQKsp8X+b923LfttNdzkLpGqnbTQnVO8UruVkCADatttohTtLUq8G/VxRx5wVq9Pc6fRQtLoydLGIxWpreBEqbrMLbTa3to9++T+gaJYtdJOZ9KEcS+lJAzM0jo1jcu6OtpBAcq5o7UoDLKOKEzCF2LQ7BsRgAjtbWrAKA1LtIQ3dsaO2xfppkC7QihfkAK/bM2joDn3KgRJHPGkFLdmWNfhC7WIkKjhWLhRfdrPerFvmEMYxgMYxgctXp0kjeORQyOpVlPZlYUQfoQcyGj6J0MixpNKq0GDSQBVZSaDo0igOpJHIJ+Jf5hezYWKOZ2fwkjoqNNKQiBIj6bjXjgEKCWIVRuu/SPm12Dzpej9Ib0pp9EfU60IoruIlXAFX6SDec5fDXRpAt6bRHfe0hIhurg7SO9fTPUvguFixaSQhgwYWvIZpW/l7hpnN/b5c+5/CoIlbeXeRSHDBArmnC8hCYwN55Tnt9beBRnwB0Lc0ewDawUp+JmChnul2+aBZIPA+RzVeG+laPTRGLRpGiBiGEZv1Cgd7WSWqu5vtlcfBsZVA0shIQKx9PrJFO7CuS59R9rv5kZa9G6QunEgV2YO26mql4qlAFAfbj6YossZjJ/DWo0uqn12jcyeYbfSO1IwIUsYmuklLAtbCjuI475oOhdch1SFo9yspqSJxtkib+SRPY/2HuCRzkFnjGMBjGMDNdb/1n03+jV/+CLNLma63/rPpv9Gr/wDBFmly0MYxkDGMqev9ei0oUMC8sh2xQpzJK3yUewHcsaCjknAlzdNhZixQBj3ZbVj92WicqNdqNDC0wkdlaKNJJPXMSEdnVTwfV6gwoWQT9ch9A8MTfizr9XKTK6kDTqzGHT3tHo3HltoILAAEs1AXlh1vwtFqXZ2eRSyGM7dvKlXHup7MyuP96NfawaJD6XSgqS9FqCkzPZ3XQHr5vaaA719M8SQ6Mq5MgKrYf85iBRohvXxzQo5Dg8KL62Z2DO8pIWiBHIynygWXgegEVW0s1fPH+Ka74PWSke4chQSoVQkZpBuAZVk3Mb3Rr7E4Eh49C8ZLSK0ZVS26Ztu16KlgX7NYq++TIuiwKAArAfLe9fturKc+CoqI82SyOD6bBO3cQatbKA+kir+1aaGPaqrZNACz3NCrP1wPOm0yRjbGioO9KABfz49864xkDGMYDGVHWOpzRTaaNI43WZym5pGUqRHJITtEbWNsZ9xyR98z8fjtxHFNJptsckirYMlqhjlkaX1wqrhFis7GbizfAvU5tG3xmL03jlmjE7QKIAI9xWUs4MkCzDanlgMvq23uB96xqvG7wsiT6dQWMLExS7wkUqTsZDaKSU/DuSoFFeQSRWPbTG0xkDoXUfxGmhnoL5iK1A2BuF8NQv75PzIYxjAZR9d8OLM4nicwapBSToLNd/LkXtLHf8J+4IPOXmMDO9J8RN5o0usQQak/BRPlagDu0Lnufcxn1D6jnNFkbX6CKZdksayKCrAMLAZTYYfIg++ScBjGMCk6n0+R9doplFpEuoDmxx5ixheO5sqe2Xecp9SifG6r/UQP789Qyqw3KwYfNSCP3GUe8YyF1LqUcK2x5PwqO7HtwPldC+wvEmis694gZJBptLGJ9WwB2E0kKn/azuAdi/IfE3YD3HXoHh8QM00rmbVSACSdhRrv5ca9o4weyj7mzzkzo+niCebHGsZmqV9oFszgElj7n2vJ+AxjGQMYxgMYxgMYxgMYxgZ/xF12DT6jSRyR72kdijen8ogBC9sfT6JH549IcXZCnj5Wigk1ATSop08Szkqii966haX5NtSQfaT6nLLrHh7Takgzx7yBXxOti9wBCsN1MAwu6IsUc9azoUEkjSOrbmQI1SSKHUbqVlVgrAb37g/Ec1sGc6Xr+n+cjLpYogBKscp8kNWmUxvtS94VQrpYHZD2BBNfD4n6dBHp2XQ+X5v4h9qxxgxPp49tMAeGZJAi17SAcA5q5vCujYsWisMGBXe+z1rtYiPdtDMpILAWQTZ5ORep9A6dH+ZJAg9W4BQRbKYmsIpr/wCHjJNVUfPF5diqzp3jeBYG8rTskcMCyBAUBC/hknCIg+SuF+4PtkyDxskpAgiaS5Ej+JVIZ4RKNysbX+NDfIaNhmY0HVOm6gywwpLp4/Kp97vtkQIsG1YlkMbN5exQzi+xpqNWen8iEPJHEqvJMZt8hdgHCFQQoO6ZqtjVL6zTEC81eZ+GN/jK3w7JqW00Z1SqsxvcE7fEaPc87a9/27ZZZyQxjKjqnifRac7ZtTCjeyFxvP2Qeo/oMC2btmY6y+rhO8ykr7FFAC/QqQf3JIP04GT+keIk1Mm2OHUhNpPmyQtHGe3pHmbWJN3wtcHnLgjNc3KsYefxFqCo3HYPmNgJ+5Ld/wCmsj/inYcux+jSjj7qz8fr3yD4x6PC84ZDvijSQtHVgNxwh7HsR77e30GSj6lJ5StHNtbgJDEoIHyWqJb7nPbx6cs2M9epOfmJ2r088crlzKSxJRoZF20TwCqtXAoe+X3RdZOsNyuYnN7iGAJAPBYD0hqA5H9nbJSFzHu22RtDV8KliByfue3f+/Pi6ZSCu3dusEVy27iqHe+1YvWzK1OMtuuep8RyIFH4gneQooNRs0PXdDv3vO6lzyx3OSB3JJPYLbEk88frnHSf4N5WKeZqNsKsGEe3c4rkKX3V3+h49823T+hxxMHsuwui1UL+QH95vuc5998c/wBU56vn3J2jg2Ron8qqv7ADO2V/WeqjTormKaRS1HyYzIUFE7mVfUV4r0gnkcVZzh0jxNo9SdsM6M47xk7ZF/qianX9RnkFvjGMBjIOv15R0RU3Myu1lgqgIUHJom/WOwPY5xi6vRAmVYyQSCr7k49i20FT78ivrwcuD54o17waWWVCisu2jJe0W6gkkduCeTSjuxAs5kOneNtRJJCpCiFhB5k5QVGXn1UYFLKwIkMMaK6lkBbdyGAzaHrml/8AmIf/AMif9c7Q9RgcEpLGwHcq6kD9jllyfAwvh3xpq5ZtOkqJsmkiUOqt3OhXUOh59J3OhU+4Dj2vP0TOI1UdXvWvnuGfNPrI3sI6OR32sDX3o8ZLdHfGDnjzl/mH7jIPeM8TSqilmIVVBJJNAAe5Ptn5j488X6tZEWBHSIqWB2vuajRLbCCgHBokUGG7nhdc83q5Fk1+kdQ6hFAm+Vwi3XPck9lUDlifYCycx8nVpJDK5VFDFkBchgI7oLZG0Fq3FVEhJIDFdoGUR1/nFAY2dqF+Zve2oE0HJcRK1Gjts7W7AbusE+8IZFLyve1WBKqDuI9ArgqASTtQ+xJ77nEi44dO6XFH64kXuPzpFCop7flq1kEkmrLEEleAcm6bTwaif8K77pJAwZnBLCgGKhL/AC2o2A53r3ClcoR1bUS63yCj7Q5Q7LEh+IcPQCKa4ChLXuT3H6X0Lw3FD5cjIgkQERhR6YQw5VPqfdu5+gzXdz5Ktun6RYYo4kvbGqqtmzSgAWf0zM6rR9Zk1km3UaeDSFaTYnmSAg9yH2gMwJ59QG0CjyTrsZwZZg+C45P9K1Gq1PzEkzIh/wDtQ7EI+hBy36X0PS6YVp4Iov8A6aKt/cgWf1ywxgMz/iTWvuWCO7YWwW7IJIA49uDf6exOaDOMWmVWZwPU9WT34FAfQD5fUn3zXNy6sZzp3h125kPlj2UVu/U8hftz+mcZfBgVi0flknuXWmP3cA7v2Gah9ZGJFiLqJGVmVL9RVSASB8gWH75RePE1Z08Z0e/zVlVyEat6xq7+WTfwuyqh/qzX8nWm130nT5zC8EwTbXoZSdwIIKgiqNEd7HYXffJPR+krEqsygy1ye9E9wvyA7cd/1zD6HS9VVtMXOodhKS6lzsIeZSbYSAAIhPDo4KrS7W5ySknVIdPcUeobU1GJvOZXiZwsu9oVDEopYJ2G2mUbVO5lltH6HjPEDEqpYUSBY+RrkcE/35yi1sbSSRK6mSMKXQH1KHBKkj2ujX2zCJGV/Vuh6XUitRBHLXbeoJH1Vu6n6jLDGBmB4Uki/wBD1uohHtHKfxEX22ykuB/S65Fm6v1aGeGN9HFqY2J3y6ZipVRQsxymlNm63tYB7ZscZdFNqDerPqYhIlAVa9JZmLWauyFj4J/hzq7Cu5b6Mw/81D9si9TnkjnbbDPIska8wCP0sjOCCZGUAkOtf0HtlDremzOPM/D6yxwBLLBIyg9yqedQ+fDg8Cr7ZvnPtY0aSMexr9GI/uIH75TazpWrkXmVA1Gn2kbT7EDygSAea3c5U9M6VAkYiKayVlsbn08u7k3ReaIhufcMRVVlzpdT5aLGunmIUAC4JbofMj03+2a2T4VG0fQNSoQST7iFG91iUl2/mpwBGPsT+mTJtVp6VXk3lTQY7CQfoVFIfsQcja7XwSAB4JWq+G0urNH7eXR+95XanT6CQx+bG6bHDJvjeNVfgAr5q0Dddq5y+L8ix1/4VonX8uR5B5a72jZyz+kVu9Xdh75qU6bDQ/JjHHYIvH9mUes6NEFjbY4KyRCyTfqdUJssQOG7gA9+2ajOfVn0lYXxf1DU+YFKkRqzGgoo7a2tuPxsSdwAAVWoG223kut6OV4x5crGZyCyqxFKAQSHXhmDUCSx2i1Wq5/RvFujabyo/J8xLLfCrEMvYes7F4LcsCOPY1n3p/h2uZT37ohNH+uQ+uT5ewrgg5rnqSLKwvRtGwgSGZuSzbgpKb6s7ZZa3AAHlR66PIqxmu6R4dBkkaSVWUEKI4QUCcAkO17yxbkkFd1Ld9su9V0hHaEi0WLdSoWTuAAAUIoD5dspZPB26SRzIpDtIx/L9ZDlz5TNv5jp7213VT7Vkvepq9g0METqVVVZrVbPPYkhb7cCzXy+mS4pVYWpBFkWPmpII/Qgj9MyWs8E72JEkQG9mAMJPxCYAt+YLdBKAjcbQgFdq+6rwWzuW85aqQUY+SJDIdrMHBK7nBrsSMwjWrICSAQSDRAPY0DR+XBB/XPWZGDwYVkicSR7kaNiRCATsWJaoNtHpiCg7SQGNHveuxQxjGQMgdb6rHpYHmkvavZVFs7E0qIPdmYgAfM5OZgASTQHcn2zJ9IU9Q1C61wfw0JYaRD/ALRvhOrI+RFrHf8ACS38QoJvhbpMimTVamvxWo27wDYhQfDp0PyWySR8TFj8s0GMYFH4r18kKacxttL6rTxtwDaSSBWHI4sHv3y8zNeOfg0n/G6T/nDNLgMznijpkoZNbpVvUwiinb8RFdtAT8/4kJ7N9Cc0eMCH0jqcWphSeJtyOLHsQQaKsPZgQQR7EEZMzIdQ/wDd2pOpXjR6hv8AKR7QStQGpHsEbhZPkdrfzZrwcBjGMBlN1PXTLqoIYx6XSRnO1SRseFb9Ui0tSNdBj24y5xgY3QeM2ex5aMxMQQCSiPMGlH5golBepBBF2FPHa/Q8aXJGAibWVmIMg3fFGFQcf54BmuHvZX1Zrwo+Q/7Z82D5D5/+uXYMVF49ACqY0aTyY3NPtG5hp9woqaH+UKRtLk1VXWStP4oSeQQSRxtHMSg9W60aNWAaMr/EG53UKI5PbNWYx8hz9MbBd0LxsFQPC2k94yRwQGkkYLRsbQzELR+VZc4xkDGMYDGMYDGMYEfX6xIYnlkNIilmIBNACzwASfsBkMeINPugUsyNOzrGskciMxQWfS6gqPqaBsVdjJHV+nrqIJYHJCyIyMRV0wo1YI/fKnWeDdM7q67ovLCCJYTsSIrL5pYItKxZwthgR6BwOTlmfYsek9ai1G/yxJ+WabzIZY6PyHmItke9drF9xljmV6f4m0Eeq/CrMTJqJJGXglCwA3IrgVxQ7977m81WKMT1DqSdTnk0EDnyIT/lrC1Jp2UaVfc7yjb2HG0VdtxtI0CgKoAAAAA4AA9gPYZE6b0iDT7/ACYkQuxZyo5dmJJZm7sbPvk3IGMYwM145+DR/wDG6T/mjNLma8c/Bo/+N0n/ADRmlwGMYwOc8KurI6hlYEMpFhgRRBHuCMyHSeqL0/UJ03UOSr/6E5slk7eQ55pozQDHhlK+4ObPIPUej6ecxtNEjtGyvGxHqRlIYFW7jkD74E0nF5m/FvQ5NQ8TrFBOqpMnlahmCBpNm2YbVb1LsZewNSGiPej1XgvUl5yGjeOb8UzRs7D1SsApVtrbQ0YAYEEAqDTW16kn6P0AHPuU3hHp0mn0yxSbAQ0hASqCs7ML2oi7qPO1VF9hlzmaGMYwGMYwGMYwGMYwGMYwGMYwKzxFqpI4CYvjZo0U8ekyOqbvVxxuvm/se2ZXR9A1+m08rza55mstIGLNcRreqdtjBLK7B8XzBAGw6uw8vZt3GQ7VW9vqote4crtClrHI28c0MofEbPDADJqyz2vpKoA1EDftVdwCkh++30gEUazUV11DaOfUQxxmLfEylipAKhBuSIUQSd21tvIABurW9Nma8Y+XD02bbH5ihRSj1FizD1A8kvZ3Bu5aj3yX4M1sk2g00sqlXeNWokkgH4bJ5J21z75L8IusYxkDGMYGa8cfDo/+N0v/ADBmlzHf4SuqRwJojJu51mnI2ozXtbcR6Qea7DuaNZscBjGMDnqXKozKu5gCQt1uIHAs9r+eZbxF19n0EM2nup3hUmjaCRhavRtDfoJPYnmu+awi+DmB1/QE0peBZ9mm1BVishDeQUcNSguGMb/CT/DQA9qsG1l18ayLESS7c0qs20G6ZyoIRTtIBagSCBneWQKpY9gCTQJ4HPYcn9MxUPWJYdRrVSKSUqUmkdk2pIDGB+S5c+lVVRVH1bj7mtjp9XG9bGBtVagedr3tYjuAaNfY4swfNFroplDxSJIpAIKMCCD72Mz3iXqeoOqh0Wm9JkQvLKBZjTcFtbG0NW8gt7qODdZNk8J6Sjsj2G2YFSaVmJJZVvaDZJ7ZmpZYy2wTStqmAMscbmN5E3eSq7gu0MrAAqWtd7+r3yyK0/T+u6IMmmTUo0iAIFaTc52HZySbZtwo+9/fLrKXw/DBHcUem/DuACVIW2BJ9QdSQ/IN2b5sgWLuslQxjGQMYxgMYxgMYxgMYyj8UfiyI00g9ds5Zm2r+WPTGWCt8TlbFcqrixgWev0nmLQZkYG0datGoiwCCDwSKIIonKDR+DI/xY1uokaedRSbvSid/UIwSN1Gruh7AHnK/XdW148yYIyhVchWjbalLqCpNOPMJAhsccsRwfhlv1PqH8MW7h9txMN4HnU7esbGpYfyzRO49r9OvKribw7p2I3K5UGwhll8r7eTv8uvptrLQDMfN1XWMxiS7XypGcR7X2GcJsMRYkFkSR74JHsDwPuj6r1ImHzIVAaRRIFRyVB2bhbAClt/V8JrhmIppiNhjGMgYyv8QxSPpNSsN+a0Mgj2ttO8oQtNY2m65sVmA0vQer7ZomaT8zyYg51FbI4DIDJuG5leVUjshSbm5qiRqTfsfpOq0iSbd6htrK62OzKbDD6g52z8+PSepvIsz7gfSHRJSDf4UoWX8zyzH53JUpu53A2KzzpOi66JQJlmnjDxsyQzFS6+QV48ye9yy8uvmBW9DDm1x7f9V+h4z8u6p0vqsSGRZGAjiVxvn4MjhYTG7FuRHCu+/wCJzYs5+maSMLGigkhVAtrs0Ksk8398WYj5q5/LRn2s20XtQFmP0AHc5TeG9LI+7U6iIxyux2o5VjGoFD4SQDVjg9quiTl/jMjLauFNNrUYxAQToILRVCRsSx/MHanO1AfmQPfLHQ+HIIZTLDvis26K58tzVWY2sAjjlaPA9uM6L4g01yBpAnlvsJf0gmm5UnuAUkBPzif+U58TxFpDu/PQbd1gsARtkaOyDzW9GAPvtPyy+Ry67BPNLDCm5YTuaaRWKml27Y1I5tiTdVQU89gaU6GD8cmlj2RNEElZmYmacb920Em2UOoLXdHaRRzSnrWmth58VqCW9a8AKWJ79goJ+wOV+l12j86TUidd0iIpVmAAEDzjcAeQTvcfULx2OUX+M5wTK6hlIZSLBHYjOmZDGMYDGMYDGMYDGMYDGMYDGMYHys+4xgMofFUBKbjIAo7R7fjb5Xff9KFE/XL7I8+ijdgzorECgWANfa+2a5uXVj8w6t1BoggSkZ22217VFE36Tz2qrzynirVrp0ILNucoCDSiiw3bjb0a4F+5F8DP0bXeH9LKrK8KU3+6P3qqsfbKg+Fn+ENHs7fCe3y29v7c9M9XizzEu23yzXQ/FWoSfZNe7aTRdmVwKseokq3PBF3nrxJ41nExWKkCqpCE0z7v4QBdsf1A7USCclL4PkjnZkQO20U9naAS3YMeDwOATwe/YZa6bwrIxuQoPqfU32qgF/S8t69LdSTr2+b5culRHVSqZH3qvJ3MDZH8Kjt37kDtx9tnkHpvSooB6F5Pdj3P/wDAPoKGTs83fW3w1aYxjMIz0vg3SldoUoapmXbukNk73JU7ntnO7uC7EUeckf4uRWSHkVt24MGFobmPFqR/t5RyDw30By5xl0Z6fwpEVSNWYRrIjhCSQoVizKvY+uyrbi3pdwKBz7J4Q07MzHcS2+7CH4t/uUvgOVq6I7g5oMY2iP0/RrDGsakkKKBY2f8Ap+goDsABkjGMgYxjAYxjAYxjAYxjAYxjAYxjAYxjAZ4lvaa70aqu9fXjGMDF9Oj1ybADNXYtIC1s3lglld3K7QHNhthPYC+ZOq1fU6k8teV3kboxRZVnKovrG5WKwer/AH2Fg8Kxl0ctbqupbvLCMV/NUuoCmgJtjgg8ElYh3HxH082LDrWr1qu4hQkDZt9II2Ervk33e9fVSBWuhwbxjGiskn6koeQKxY7fTVr/AJuP4Vs7bcH292HpvcNqp4HFfT5Yxi0fcYxkDGMYDGMYDGMYDGMYDGMY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://www.nature.com/nri/journal/v8/n9/images/nri2395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6631"/>
            <a:ext cx="5112568" cy="49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1221</TotalTime>
  <Words>743</Words>
  <Application>Microsoft Office PowerPoint</Application>
  <PresentationFormat>Экран (4:3)</PresentationFormat>
  <Paragraphs>233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CОЕДИНИТЕЛЬНЫЕ ТКАНИ</vt:lpstr>
      <vt:lpstr>Ткани внутренней среды</vt:lpstr>
      <vt:lpstr>Ткани внутренней среды</vt:lpstr>
      <vt:lpstr>Классификация СТ</vt:lpstr>
      <vt:lpstr>Волокнистые СТ</vt:lpstr>
      <vt:lpstr>Функции  РВСТ?</vt:lpstr>
      <vt:lpstr>Клетки СОЕДИНИТЕЛЬНЫХ  ТКАНЕЙ </vt:lpstr>
      <vt:lpstr>Клетки СТ</vt:lpstr>
      <vt:lpstr>Источник регенерации СТ? </vt:lpstr>
      <vt:lpstr>Источник регенерации СТ? </vt:lpstr>
      <vt:lpstr>Презентация PowerPoint</vt:lpstr>
      <vt:lpstr>Миофибробласты и репарация</vt:lpstr>
      <vt:lpstr>Миофибробласты и репарация</vt:lpstr>
      <vt:lpstr>Миофибробласты и репарация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работает макрофаг и от чего зависит его функциональный профиль?</vt:lpstr>
      <vt:lpstr>Презентация PowerPoint</vt:lpstr>
      <vt:lpstr>Презентация PowerPoint</vt:lpstr>
      <vt:lpstr>Дегрануляция  тучных  клеток</vt:lpstr>
      <vt:lpstr>Презентация PowerPoint</vt:lpstr>
      <vt:lpstr>Основное аморфное вещество</vt:lpstr>
      <vt:lpstr>Объем МКВ  в СТ</vt:lpstr>
      <vt:lpstr>Заживление ран</vt:lpstr>
      <vt:lpstr>ДИАГНОСТИКА</vt:lpstr>
      <vt:lpstr>ДИАГНОСТИКА</vt:lpstr>
      <vt:lpstr>ДИАГНОСТИКА</vt:lpstr>
      <vt:lpstr>Повреждение – Воспаление - Репарация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CОЕДИНТЕЛЬНЫЕ ТКАНИ</dc:title>
  <dc:creator>ON</dc:creator>
  <cp:lastModifiedBy>oksana</cp:lastModifiedBy>
  <cp:revision>20</cp:revision>
  <dcterms:created xsi:type="dcterms:W3CDTF">2012-10-14T13:35:25Z</dcterms:created>
  <dcterms:modified xsi:type="dcterms:W3CDTF">2015-03-20T07:28:01Z</dcterms:modified>
</cp:coreProperties>
</file>