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0" r:id="rId5"/>
    <p:sldId id="259" r:id="rId6"/>
    <p:sldId id="266" r:id="rId7"/>
    <p:sldId id="268" r:id="rId8"/>
    <p:sldId id="262" r:id="rId9"/>
    <p:sldId id="263" r:id="rId10"/>
    <p:sldId id="267" r:id="rId11"/>
    <p:sldId id="275" r:id="rId12"/>
    <p:sldId id="272" r:id="rId13"/>
    <p:sldId id="264" r:id="rId14"/>
    <p:sldId id="265" r:id="rId15"/>
    <p:sldId id="270" r:id="rId16"/>
    <p:sldId id="277" r:id="rId17"/>
    <p:sldId id="276" r:id="rId18"/>
    <p:sldId id="278" r:id="rId19"/>
    <p:sldId id="279" r:id="rId20"/>
    <p:sldId id="280" r:id="rId21"/>
    <p:sldId id="281" r:id="rId22"/>
    <p:sldId id="269" r:id="rId23"/>
    <p:sldId id="274" r:id="rId24"/>
    <p:sldId id="282" r:id="rId25"/>
    <p:sldId id="284" r:id="rId26"/>
    <p:sldId id="271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7584DF-A140-40B2-BD1A-5D6F08123DA3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62DAA44-AF2D-45FA-A45B-D18BB003E5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489176"/>
            <a:ext cx="7543800" cy="1524000"/>
          </a:xfrm>
        </p:spPr>
        <p:txBody>
          <a:bodyPr/>
          <a:lstStyle/>
          <a:p>
            <a:r>
              <a:rPr lang="ru-RU" sz="4800" smtClean="0"/>
              <a:t>Сердечно-сосудистая система</a:t>
            </a: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174704"/>
            <a:ext cx="6858000" cy="990600"/>
          </a:xfrm>
        </p:spPr>
        <p:txBody>
          <a:bodyPr/>
          <a:lstStyle/>
          <a:p>
            <a:r>
              <a:rPr lang="ru-RU" smtClean="0"/>
              <a:t>Гистология</a:t>
            </a:r>
            <a:endParaRPr lang="ru-RU"/>
          </a:p>
        </p:txBody>
      </p:sp>
      <p:pic>
        <p:nvPicPr>
          <p:cNvPr id="32772" name="Picture 4" descr="http://circres.ahajournals.org/content/111/5/532/F6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7769" r="43925" b="34362"/>
          <a:stretch/>
        </p:blipFill>
        <p:spPr bwMode="auto">
          <a:xfrm>
            <a:off x="-36512" y="-27384"/>
            <a:ext cx="4558759" cy="31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ircres.ahajournals.org/content/111/5/532/F6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7769" r="43926" b="34362"/>
          <a:stretch/>
        </p:blipFill>
        <p:spPr bwMode="auto">
          <a:xfrm flipH="1">
            <a:off x="4499992" y="-31037"/>
            <a:ext cx="4644008" cy="31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smtClean="0"/>
              <a:t>Виды эндотелия / капилляров</a:t>
            </a:r>
            <a:endParaRPr lang="ru-RU" sz="3600"/>
          </a:p>
        </p:txBody>
      </p:sp>
      <p:pic>
        <p:nvPicPr>
          <p:cNvPr id="12290" name="Picture 2" descr="http://intranet.tdmu.edu.ua/data/kafedra/internal/histolog/classes_stud/ru/stomat/ptn/1/12%20%D0%A1%D0%B5%D1%80%D0%B4%D0%B5%D1%87%D0%BD%D0%BE-%D1%81%D0%BE%D1%81%D1%83%D0%B4%D0%B8%D1%81%D1%82%D0%B0%D1%8F%20%D1%81%D0%B8%D1%81%D1%82%D0%B5%D0%BC%D0%B0_htm.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20824"/>
            <a:ext cx="7427813" cy="3852391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smtClean="0"/>
              <a:t>Перестройка сосудов</a:t>
            </a:r>
            <a:endParaRPr lang="ru-RU" sz="3600"/>
          </a:p>
        </p:txBody>
      </p:sp>
      <p:pic>
        <p:nvPicPr>
          <p:cNvPr id="19458" name="Picture 2" descr="http://www.nature.com/nrm/journal/v12/n9/images/nrm3176-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8454"/>
            <a:ext cx="6264696" cy="446881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cl.ac.uk/npp/images/DA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00600" cy="486054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smtClean="0"/>
              <a:t>Перициты</a:t>
            </a:r>
            <a:endParaRPr lang="ru-RU" sz="360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8194" name="Picture 2" descr="http://www.yourveinexpert.com/wp-content/uploads/2013/09/arterial-v-v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99501" cy="402829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Сосуды: артерии и вены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3369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Строение оболочек</a:t>
            </a:r>
            <a:endParaRPr lang="ru-RU" sz="4800"/>
          </a:p>
        </p:txBody>
      </p:sp>
      <p:pic>
        <p:nvPicPr>
          <p:cNvPr id="7170" name="Picture 2" descr="http://biology-forums.com/gallery/medium_71857_05_04_13_11_52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178"/>
            <a:ext cx="7406208" cy="462705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Строение оболочек</a:t>
            </a:r>
            <a:endParaRPr lang="ru-RU" sz="4800"/>
          </a:p>
        </p:txBody>
      </p:sp>
      <p:pic>
        <p:nvPicPr>
          <p:cNvPr id="15366" name="Picture 6" descr="http://www.coheadquarters.com/PennLibr/MyPhysiology/lect8/Wall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0" y="2060848"/>
            <a:ext cx="7159254" cy="33843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Классификация</a:t>
            </a:r>
            <a:endParaRPr lang="ru-RU" sz="4800"/>
          </a:p>
        </p:txBody>
      </p:sp>
      <p:pic>
        <p:nvPicPr>
          <p:cNvPr id="15364" name="Picture 4" descr="http://image.slidesharecdn.com/ch22lecturepresentation-140918213700-phpapp01/95/ch-22lecturepresentation-6-638.jpg?cb=1411076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70" y="1412776"/>
            <a:ext cx="6076950" cy="45624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Диагностика</a:t>
            </a:r>
            <a:endParaRPr lang="ru-RU" sz="4800"/>
          </a:p>
        </p:txBody>
      </p:sp>
      <p:pic>
        <p:nvPicPr>
          <p:cNvPr id="21506" name="Picture 2" descr="http://nsau.edu.ru/images/vetfac/images/ebooks/histology/histology/r5/examss4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65" y="1628800"/>
            <a:ext cx="6214763" cy="410445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Диагностика</a:t>
            </a:r>
            <a:endParaRPr lang="ru-RU" sz="4800"/>
          </a:p>
        </p:txBody>
      </p:sp>
      <p:pic>
        <p:nvPicPr>
          <p:cNvPr id="23554" name="Picture 2" descr="http://histology.narod.ru/data/circulator/images/image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04656" cy="442849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Диагностика</a:t>
            </a:r>
            <a:endParaRPr lang="ru-RU" sz="4800"/>
          </a:p>
        </p:txBody>
      </p:sp>
      <p:pic>
        <p:nvPicPr>
          <p:cNvPr id="22530" name="Picture 2" descr="http://vmede.org/sait/content/Gistologiya_atlas_kuznetsov_gemonov_2013/img/1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88421"/>
            <a:ext cx="5570008" cy="421684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Мотивация: ???</a:t>
            </a:r>
            <a:endParaRPr lang="ru-RU" sz="4800"/>
          </a:p>
        </p:txBody>
      </p:sp>
      <p:pic>
        <p:nvPicPr>
          <p:cNvPr id="1028" name="Picture 4" descr="http://www.libemed.ru/wp-content/uploads/2013/10/vtorichnaja-giperten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168352" cy="3168352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636912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Инфаркт миокарда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3284984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Инсульт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9592" y="1499074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Атеросклероз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2" y="2060848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Артериальная гипертензия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3933056"/>
            <a:ext cx="4464496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Хроническая сердечная недостаточность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Диагностика</a:t>
            </a:r>
            <a:endParaRPr lang="ru-RU" sz="4800"/>
          </a:p>
        </p:txBody>
      </p:sp>
      <p:pic>
        <p:nvPicPr>
          <p:cNvPr id="24578" name="Picture 2" descr="http://vmede.org/sait/content/Gistologiya_atlas_kuznetsov_gemonov_2013/img/1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0680" cy="474900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332656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Диагностика</a:t>
            </a:r>
            <a:endParaRPr lang="ru-RU" sz="4800"/>
          </a:p>
        </p:txBody>
      </p:sp>
      <p:pic>
        <p:nvPicPr>
          <p:cNvPr id="25602" name="Picture 2" descr="http://vmede.org/sait/content/Gistologiya_atlas_kuznetsov_gemonov_2013/img/1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9140"/>
            <a:ext cx="6192688" cy="473214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Контроль тонуса сосудов</a:t>
            </a:r>
            <a:endParaRPr lang="ru-RU" sz="4800"/>
          </a:p>
        </p:txBody>
      </p:sp>
      <p:pic>
        <p:nvPicPr>
          <p:cNvPr id="16386" name="Picture 2" descr="http://www.tryphonov.ru/tryphonov2/pic2/crcsmu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715000" cy="45624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260648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Контроль тонуса сосудов</a:t>
            </a:r>
            <a:endParaRPr lang="ru-RU" sz="4800"/>
          </a:p>
        </p:txBody>
      </p:sp>
      <p:pic>
        <p:nvPicPr>
          <p:cNvPr id="17410" name="Picture 2" descr="http://i1251.photobucket.com/albums/hh551/vladimirzec/Fiziologija/img3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b="13954"/>
          <a:stretch/>
        </p:blipFill>
        <p:spPr bwMode="auto">
          <a:xfrm>
            <a:off x="1930331" y="1268760"/>
            <a:ext cx="4982478" cy="475252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Сердце</a:t>
            </a:r>
            <a:endParaRPr lang="ru-RU" sz="4800"/>
          </a:p>
        </p:txBody>
      </p:sp>
      <p:pic>
        <p:nvPicPr>
          <p:cNvPr id="26626" name="Picture 2" descr="http://konsulmed.com/wp-content/uploads/2013/09/%D1%81%D0%B5%D1%80%D0%B4%D1%86%D0%B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64694" cy="417646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Сердце</a:t>
            </a:r>
            <a:endParaRPr lang="ru-RU" sz="48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132856"/>
            <a:ext cx="5473312" cy="1584176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ОБОЛОЧКИ</a:t>
            </a:r>
          </a:p>
          <a:p>
            <a:endParaRPr lang="ru-RU" sz="2000" b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Эндокард  - 4 слоя:</a:t>
            </a:r>
          </a:p>
          <a:p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- эндотелий</a:t>
            </a:r>
          </a:p>
          <a:p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- подэндотелий</a:t>
            </a:r>
          </a:p>
          <a:p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- мышечно-элатсический слой</a:t>
            </a:r>
          </a:p>
          <a:p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- наружный волокнистый слой</a:t>
            </a:r>
          </a:p>
          <a:p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Миокард:</a:t>
            </a:r>
          </a:p>
          <a:p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- сердечная мышечная ткань </a:t>
            </a:r>
          </a:p>
          <a:p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- РВСТ+ сосуды + нервы (эндомизий)</a:t>
            </a:r>
          </a:p>
          <a:p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Эпикард</a:t>
            </a:r>
          </a:p>
          <a:p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endParaRPr lang="uk-U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bcrc.bio.umass.edu/histology/files/images/2009_9_16_14_37_1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53" y="620688"/>
            <a:ext cx="3234892" cy="242616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Сердце </a:t>
            </a:r>
            <a:endParaRPr lang="ru-RU" sz="4800"/>
          </a:p>
        </p:txBody>
      </p:sp>
      <p:pic>
        <p:nvPicPr>
          <p:cNvPr id="14338" name="Picture 2" descr="http://vmede.org/sait/content/Gistologiya_atlas_kuznetsov_gemonov_2013/img/10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2983" b="50000"/>
          <a:stretch/>
        </p:blipFill>
        <p:spPr bwMode="auto">
          <a:xfrm>
            <a:off x="1403648" y="1390943"/>
            <a:ext cx="5832648" cy="4537687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Сердце </a:t>
            </a:r>
            <a:endParaRPr lang="ru-RU" sz="4800"/>
          </a:p>
        </p:txBody>
      </p:sp>
      <p:pic>
        <p:nvPicPr>
          <p:cNvPr id="14338" name="Picture 2" descr="http://vmede.org/sait/content/Gistologiya_atlas_kuznetsov_gemonov_2013/img/10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6" r="5231"/>
          <a:stretch/>
        </p:blipFill>
        <p:spPr bwMode="auto">
          <a:xfrm>
            <a:off x="1764411" y="1534249"/>
            <a:ext cx="5538977" cy="429401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Виды кардиомиоцитов</a:t>
            </a:r>
            <a:endParaRPr lang="ru-RU" sz="4800"/>
          </a:p>
        </p:txBody>
      </p:sp>
      <p:pic>
        <p:nvPicPr>
          <p:cNvPr id="28674" name="Picture 2" descr="http://alfaisaldoctors.com/wp-content/uploads/2012/01/Purkinje_fi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4032446" cy="302433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92080" y="1556792"/>
            <a:ext cx="3635896" cy="3888432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Рабочие (сократительные) </a:t>
            </a:r>
          </a:p>
          <a:p>
            <a:pPr marL="457200" indent="-457200">
              <a:buAutoNum type="arabicPeriod"/>
            </a:pPr>
            <a:endParaRPr lang="ru-RU" sz="1800" b="1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Проводящие (расположены субэндокардиально)</a:t>
            </a:r>
          </a:p>
          <a:p>
            <a:pPr marL="457200" indent="-457200">
              <a:buAutoNum type="arabicPeriod"/>
            </a:pPr>
            <a:endParaRPr lang="ru-RU" sz="1800" b="1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Секреторные – ПП, АНУП     </a:t>
            </a:r>
            <a:endParaRPr lang="uk-UA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Кардиомиоцит</a:t>
            </a:r>
            <a:endParaRPr lang="ru-RU" sz="4800"/>
          </a:p>
        </p:txBody>
      </p:sp>
      <p:pic>
        <p:nvPicPr>
          <p:cNvPr id="30722" name="Picture 2" descr="http://vmede.org/sait/content/Gistologija_ulumbekova_2009/10_files/mb4_0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391491"/>
            <a:ext cx="5057775" cy="465772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Повторение</a:t>
            </a:r>
            <a:endParaRPr lang="ru-RU" sz="4800"/>
          </a:p>
        </p:txBody>
      </p:sp>
      <p:pic>
        <p:nvPicPr>
          <p:cNvPr id="4098" name="Picture 2" descr="Сердечно сосудист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24" y="1491301"/>
            <a:ext cx="4839816" cy="459105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Кардиомиоцит</a:t>
            </a:r>
            <a:endParaRPr lang="ru-RU" sz="4800"/>
          </a:p>
        </p:txBody>
      </p:sp>
      <p:pic>
        <p:nvPicPr>
          <p:cNvPr id="31746" name="Picture 2" descr="http://www.usouthal.edu/ishr/help/myocytes/ar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5714" cy="413843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smtClean="0"/>
              <a:t>Сердечно-сосудистая система</a:t>
            </a:r>
            <a:endParaRPr lang="ru-RU" sz="40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499074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Сердце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Кровеносные сосуды.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Лимфатические сосуды.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3356992"/>
            <a:ext cx="41764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Сосуды: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Артерии.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Микроциркуляторное русло.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Вены.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iumed.edu/~dking2/crr/images/CR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12" y="2924944"/>
            <a:ext cx="4263752" cy="288513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Общая характеристика</a:t>
            </a:r>
            <a:endParaRPr lang="ru-RU" sz="48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499074"/>
            <a:ext cx="705678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Тип строения – полый оболочечный слоистый</a:t>
            </a:r>
          </a:p>
          <a:p>
            <a:endParaRPr lang="ru-RU" sz="2000" b="1">
              <a:latin typeface="Arial" pitchFamily="34" charset="0"/>
              <a:cs typeface="Arial" pitchFamily="34" charset="0"/>
            </a:endParaRPr>
          </a:p>
          <a:p>
            <a:endParaRPr lang="ru-RU" sz="2000" b="1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болочки</a:t>
            </a:r>
          </a:p>
          <a:p>
            <a:pPr marL="457200" indent="-457200">
              <a:buAutoNum type="arabicPeriod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Внутренняя.</a:t>
            </a:r>
          </a:p>
          <a:p>
            <a:pPr marL="457200" indent="-457200">
              <a:buAutoNum type="arabicPeriod"/>
            </a:pPr>
            <a:r>
              <a:rPr lang="uk-UA" sz="2000" b="1" smtClean="0">
                <a:latin typeface="Arial" pitchFamily="34" charset="0"/>
                <a:cs typeface="Arial" pitchFamily="34" charset="0"/>
              </a:rPr>
              <a:t>Средняя</a:t>
            </a:r>
          </a:p>
          <a:p>
            <a:pPr marL="457200" indent="-457200">
              <a:buAutoNum type="arabicPeriod"/>
            </a:pPr>
            <a:r>
              <a:rPr lang="uk-UA" sz="2000" b="1" smtClean="0">
                <a:latin typeface="Arial" pitchFamily="34" charset="0"/>
                <a:cs typeface="Arial" pitchFamily="34" charset="0"/>
              </a:rPr>
              <a:t>Наружная</a:t>
            </a:r>
          </a:p>
          <a:p>
            <a:pPr marL="457200" indent="-457200">
              <a:buAutoNum type="arabicPeriod"/>
            </a:pPr>
            <a:endParaRPr lang="uk-UA" sz="20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uk-UA" sz="2000" b="1" smtClean="0">
              <a:latin typeface="Arial" pitchFamily="34" charset="0"/>
              <a:cs typeface="Arial" pitchFamily="34" charset="0"/>
            </a:endParaRPr>
          </a:p>
          <a:p>
            <a:endPara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Внутрення оболочка – выстлана ЭНДОТЕЛИЕМ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losrios-training.org/phlebotomy/08_circulatory_system/notes_and_exercises/images/artery_vein_cap_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13" y="2132856"/>
            <a:ext cx="4675687" cy="309634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76672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Эндотелий</a:t>
            </a:r>
            <a:endParaRPr lang="ru-RU" sz="4800"/>
          </a:p>
        </p:txBody>
      </p:sp>
      <p:pic>
        <p:nvPicPr>
          <p:cNvPr id="6148" name="Picture 4" descr="http://medicalinsider.ru/wp-content/uploads/2015/05/singcapfro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8" y="2780928"/>
            <a:ext cx="3642381" cy="216370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1499074"/>
            <a:ext cx="705678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Слой плоских клеток на базальной мембране</a:t>
            </a:r>
          </a:p>
          <a:p>
            <a:endParaRPr lang="ru-RU" sz="2000" b="1">
              <a:latin typeface="Arial" pitchFamily="34" charset="0"/>
              <a:cs typeface="Arial" pitchFamily="34" charset="0"/>
            </a:endParaRPr>
          </a:p>
          <a:p>
            <a:endParaRPr lang="ru-RU" sz="2000" b="1" smtClean="0">
              <a:latin typeface="Arial" pitchFamily="34" charset="0"/>
              <a:cs typeface="Arial" pitchFamily="34" charset="0"/>
            </a:endParaRPr>
          </a:p>
          <a:p>
            <a:endParaRPr lang="ru-RU" sz="2000" b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Части: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Центральная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Периферическая</a:t>
            </a:r>
          </a:p>
          <a:p>
            <a:endParaRPr lang="ru-RU" sz="2000" b="1">
              <a:latin typeface="Arial" pitchFamily="34" charset="0"/>
              <a:cs typeface="Arial" pitchFamily="34" charset="0"/>
            </a:endParaRPr>
          </a:p>
          <a:p>
            <a:endParaRPr lang="ru-RU" sz="2000" b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Особенности строения</a:t>
            </a:r>
          </a:p>
          <a:p>
            <a:r>
              <a:rPr lang="ru-RU" sz="2000" b="1" smtClean="0">
                <a:latin typeface="Arial" pitchFamily="34" charset="0"/>
                <a:cs typeface="Arial" pitchFamily="34" charset="0"/>
              </a:rPr>
              <a:t>МКК: плотные, десмосомы</a:t>
            </a:r>
          </a:p>
          <a:p>
            <a:r>
              <a:rPr lang="uk-UA" sz="2000" b="1" smtClean="0">
                <a:latin typeface="Arial" pitchFamily="34" charset="0"/>
                <a:cs typeface="Arial" pitchFamily="34" charset="0"/>
              </a:rPr>
              <a:t>Эндоцитозные пузырьки</a:t>
            </a:r>
          </a:p>
          <a:p>
            <a:r>
              <a:rPr lang="uk-UA" sz="2000" b="1" smtClean="0">
                <a:latin typeface="Arial" pitchFamily="34" charset="0"/>
                <a:cs typeface="Arial" pitchFamily="34" charset="0"/>
              </a:rPr>
              <a:t>Тельца Вейбл-Палладе</a:t>
            </a:r>
          </a:p>
          <a:p>
            <a:endParaRPr lang="uk-U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Эндотелий</a:t>
            </a:r>
            <a:endParaRPr lang="ru-RU" sz="4800"/>
          </a:p>
        </p:txBody>
      </p:sp>
      <p:pic>
        <p:nvPicPr>
          <p:cNvPr id="11266" name="Picture 2" descr="http://www.ljplus.ru/img4/b/e/bes_korablya/endothelia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76464" cy="4913487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404664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smtClean="0"/>
              <a:t>Эндотелий</a:t>
            </a:r>
            <a:endParaRPr lang="ru-RU" sz="280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836712"/>
            <a:ext cx="7056784" cy="504056"/>
          </a:xfrm>
          <a:prstGeom prst="rect">
            <a:avLst/>
          </a:prstGeom>
        </p:spPr>
        <p:txBody>
          <a:bodyPr numCol="2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Функции: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Барьерная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Транспортная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Метаболическая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Регуляция тромбообразования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Регуляция тонуса сосудов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Регуляция воспаления</a:t>
            </a:r>
          </a:p>
          <a:p>
            <a:pPr marL="457200" indent="-457200">
              <a:buAutoNum type="arabicParenR"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Участи в системе иммунной защиты</a:t>
            </a:r>
          </a:p>
          <a:p>
            <a:endParaRPr lang="uk-UA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www.nature.com/nri/journal/v7/n10/images/nri217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9613"/>
            <a:ext cx="7543800" cy="388929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-27384"/>
            <a:ext cx="75438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smtClean="0">
                <a:solidFill>
                  <a:schemeClr val="bg1"/>
                </a:solidFill>
              </a:rPr>
              <a:t>Сердечно-сосудистая система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2000" y="332656"/>
            <a:ext cx="754380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smtClean="0"/>
              <a:t>Эндотелий</a:t>
            </a:r>
            <a:endParaRPr lang="ru-RU" sz="4800"/>
          </a:p>
        </p:txBody>
      </p:sp>
      <p:pic>
        <p:nvPicPr>
          <p:cNvPr id="5" name="Picture 2" descr="http://www.ljplus.ru/img4/b/e/bes_korablya/noendo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59" y="1340768"/>
            <a:ext cx="6765025" cy="458919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246</Words>
  <Application>Microsoft Office PowerPoint</Application>
  <PresentationFormat>Экран (4:3)</PresentationFormat>
  <Paragraphs>127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NewsPrint</vt:lpstr>
      <vt:lpstr>Сердечно-сосудистая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Сердечно-сосудистая система</dc:title>
  <dc:creator>oksana</dc:creator>
  <cp:lastModifiedBy>oksana</cp:lastModifiedBy>
  <cp:revision>16</cp:revision>
  <dcterms:created xsi:type="dcterms:W3CDTF">2015-08-31T15:58:35Z</dcterms:created>
  <dcterms:modified xsi:type="dcterms:W3CDTF">2015-08-31T20:08:54Z</dcterms:modified>
</cp:coreProperties>
</file>