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9" r:id="rId4"/>
    <p:sldId id="270" r:id="rId5"/>
    <p:sldId id="271" r:id="rId6"/>
    <p:sldId id="272" r:id="rId7"/>
    <p:sldId id="273" r:id="rId8"/>
    <p:sldId id="274" r:id="rId9"/>
    <p:sldId id="260" r:id="rId10"/>
    <p:sldId id="258" r:id="rId11"/>
    <p:sldId id="276" r:id="rId12"/>
    <p:sldId id="261" r:id="rId13"/>
    <p:sldId id="275" r:id="rId14"/>
    <p:sldId id="263" r:id="rId15"/>
    <p:sldId id="279" r:id="rId16"/>
    <p:sldId id="264" r:id="rId17"/>
    <p:sldId id="280" r:id="rId18"/>
    <p:sldId id="278" r:id="rId19"/>
    <p:sldId id="277" r:id="rId20"/>
    <p:sldId id="281" r:id="rId21"/>
    <p:sldId id="265" r:id="rId22"/>
    <p:sldId id="283" r:id="rId23"/>
    <p:sldId id="282" r:id="rId24"/>
    <p:sldId id="266" r:id="rId25"/>
    <p:sldId id="267" r:id="rId26"/>
    <p:sldId id="284" r:id="rId27"/>
    <p:sldId id="268" r:id="rId28"/>
    <p:sldId id="269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3" d="100"/>
          <a:sy n="43" d="100"/>
        </p:scale>
        <p:origin x="-2082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3EE78-578C-4437-BE36-5217BF47509A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28FE8-CE8A-429E-87CF-B0DA09C27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574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28FE8-CE8A-429E-87CF-B0DA09C2792E}" type="slidenum">
              <a:rPr lang="ru-RU" smtClean="0"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28FE8-CE8A-429E-87CF-B0DA09C2792E}" type="slidenum">
              <a:rPr lang="ru-RU" smtClean="0"/>
              <a:t>28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F1356B0-DEB9-464F-8E08-40B564760CA0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485AA75-590F-4620-9BA3-6A4BEBBDE43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56B0-DEB9-464F-8E08-40B564760CA0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AA75-590F-4620-9BA3-6A4BEBBDE4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56B0-DEB9-464F-8E08-40B564760CA0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AA75-590F-4620-9BA3-6A4BEBBDE4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F1356B0-DEB9-464F-8E08-40B564760CA0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485AA75-590F-4620-9BA3-6A4BEBBDE43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F1356B0-DEB9-464F-8E08-40B564760CA0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485AA75-590F-4620-9BA3-6A4BEBBDE43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56B0-DEB9-464F-8E08-40B564760CA0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AA75-590F-4620-9BA3-6A4BEBBDE43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56B0-DEB9-464F-8E08-40B564760CA0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AA75-590F-4620-9BA3-6A4BEBBDE43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F1356B0-DEB9-464F-8E08-40B564760CA0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485AA75-590F-4620-9BA3-6A4BEBBDE43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56B0-DEB9-464F-8E08-40B564760CA0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AA75-590F-4620-9BA3-6A4BEBBDE4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F1356B0-DEB9-464F-8E08-40B564760CA0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485AA75-590F-4620-9BA3-6A4BEBBDE434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F1356B0-DEB9-464F-8E08-40B564760CA0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485AA75-590F-4620-9BA3-6A4BEBBDE434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F1356B0-DEB9-464F-8E08-40B564760CA0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485AA75-590F-4620-9BA3-6A4BEBBDE43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smtClean="0">
                <a:solidFill>
                  <a:schemeClr val="tx1"/>
                </a:solidFill>
              </a:rPr>
              <a:t>Пищеварительные железы</a:t>
            </a:r>
            <a:endParaRPr lang="ru-RU" sz="440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Слюнные железы</a:t>
            </a:r>
            <a:endParaRPr lang="en-US" smtClean="0"/>
          </a:p>
          <a:p>
            <a:r>
              <a:rPr lang="ru-RU" smtClean="0"/>
              <a:t>Печень</a:t>
            </a:r>
            <a:endParaRPr lang="en-US" smtClean="0"/>
          </a:p>
          <a:p>
            <a:r>
              <a:rPr lang="ru-RU" smtClean="0"/>
              <a:t>Поджелудочная железа</a:t>
            </a:r>
            <a:endParaRPr lang="en-US" smtClean="0"/>
          </a:p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907704" y="340202"/>
            <a:ext cx="6172200" cy="374154"/>
          </a:xfrm>
        </p:spPr>
        <p:txBody>
          <a:bodyPr>
            <a:noAutofit/>
          </a:bodyPr>
          <a:lstStyle/>
          <a:p>
            <a:pPr algn="ctr"/>
            <a:r>
              <a:rPr lang="ru-RU" sz="2800" smtClean="0">
                <a:solidFill>
                  <a:schemeClr val="tx1"/>
                </a:solidFill>
              </a:rPr>
              <a:t>ПЕЧЕНЬ</a:t>
            </a:r>
            <a:endParaRPr lang="ru-RU" sz="280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4480" y="1129429"/>
            <a:ext cx="70339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mtClean="0"/>
              <a:t>Тип строения – паренхиматозный дольчатй </a:t>
            </a:r>
          </a:p>
          <a:p>
            <a:pPr marL="342900" indent="-342900">
              <a:buAutoNum type="arabicPeriod"/>
            </a:pPr>
            <a:r>
              <a:rPr lang="ru-RU" smtClean="0"/>
              <a:t>Строма </a:t>
            </a:r>
            <a:r>
              <a:rPr lang="en-US" smtClean="0"/>
              <a:t>– </a:t>
            </a:r>
            <a:r>
              <a:rPr lang="ru-RU" smtClean="0"/>
              <a:t>капсула</a:t>
            </a:r>
            <a:r>
              <a:rPr lang="en-US" smtClean="0"/>
              <a:t> </a:t>
            </a:r>
            <a:r>
              <a:rPr lang="en-US" smtClean="0"/>
              <a:t>+ </a:t>
            </a:r>
            <a:r>
              <a:rPr lang="ru-RU" smtClean="0"/>
              <a:t>РВСТ</a:t>
            </a:r>
            <a:r>
              <a:rPr lang="en-US" smtClean="0"/>
              <a:t> (</a:t>
            </a:r>
            <a:r>
              <a:rPr lang="ru-RU" smtClean="0"/>
              <a:t>слабо развита</a:t>
            </a:r>
            <a:r>
              <a:rPr lang="en-US" smtClean="0"/>
              <a:t>)</a:t>
            </a:r>
            <a:r>
              <a:rPr lang="ru-RU" smtClean="0"/>
              <a:t> ! Триады</a:t>
            </a:r>
            <a:endParaRPr lang="en-US" smtClean="0"/>
          </a:p>
          <a:p>
            <a:pPr marL="342900" indent="-342900">
              <a:buAutoNum type="arabicPeriod"/>
            </a:pPr>
            <a:r>
              <a:rPr lang="ru-RU" smtClean="0"/>
              <a:t>Паренхима </a:t>
            </a:r>
            <a:r>
              <a:rPr lang="en-US" smtClean="0"/>
              <a:t>– </a:t>
            </a:r>
            <a:r>
              <a:rPr lang="ru-RU" smtClean="0"/>
              <a:t>Специализированный эпителий</a:t>
            </a:r>
            <a:r>
              <a:rPr lang="en-US" smtClean="0"/>
              <a:t>: </a:t>
            </a:r>
            <a:endParaRPr lang="en-US" smtClean="0"/>
          </a:p>
          <a:p>
            <a:pPr marL="342900" indent="-342900">
              <a:buAutoNum type="arabicPeriod"/>
            </a:pPr>
            <a:r>
              <a:rPr lang="ru-RU" smtClean="0"/>
              <a:t>Структурно-функциональная единица </a:t>
            </a:r>
            <a:r>
              <a:rPr lang="en-US" smtClean="0"/>
              <a:t> </a:t>
            </a:r>
            <a:r>
              <a:rPr lang="en-US" smtClean="0"/>
              <a:t>– </a:t>
            </a:r>
            <a:r>
              <a:rPr lang="ru-RU" smtClean="0"/>
              <a:t>долька</a:t>
            </a:r>
            <a:endParaRPr lang="en-US" smtClean="0"/>
          </a:p>
          <a:p>
            <a:pPr marL="342900" indent="-342900"/>
            <a:endParaRPr lang="en-US" smtClean="0"/>
          </a:p>
          <a:p>
            <a:r>
              <a:rPr lang="en-US" smtClean="0"/>
              <a:t>     </a:t>
            </a:r>
            <a:endParaRPr lang="en-US"/>
          </a:p>
        </p:txBody>
      </p:sp>
      <p:pic>
        <p:nvPicPr>
          <p:cNvPr id="5122" name="Picture 2" descr="http://www.gastropatienteducation.com/Gatro_Pat/Pat_Ed_web_pages/images/The_Liver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92896"/>
            <a:ext cx="571500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267744" y="246534"/>
            <a:ext cx="6172200" cy="374154"/>
          </a:xfrm>
        </p:spPr>
        <p:txBody>
          <a:bodyPr>
            <a:noAutofit/>
          </a:bodyPr>
          <a:lstStyle/>
          <a:p>
            <a:pPr algn="ctr"/>
            <a:r>
              <a:rPr lang="ru-RU" sz="2800" smtClean="0">
                <a:solidFill>
                  <a:schemeClr val="tx1"/>
                </a:solidFill>
              </a:rPr>
              <a:t>ПЕЧЕНОЧНАЯ ДОЛЬКА</a:t>
            </a:r>
            <a:endParaRPr lang="ru-RU" sz="280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35696" y="743793"/>
            <a:ext cx="45720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mtClean="0"/>
              <a:t>Полигональной формы</a:t>
            </a:r>
          </a:p>
          <a:p>
            <a:pPr marL="342900" indent="-342900">
              <a:buAutoNum type="arabicPeriod"/>
            </a:pPr>
            <a:r>
              <a:rPr lang="ru-RU" smtClean="0"/>
              <a:t>В центре – центральная вена</a:t>
            </a:r>
            <a:endParaRPr lang="en-US" smtClean="0"/>
          </a:p>
          <a:p>
            <a:pPr marL="342900" indent="-342900">
              <a:buAutoNum type="arabicPeriod"/>
            </a:pPr>
            <a:r>
              <a:rPr lang="ru-RU" smtClean="0"/>
              <a:t>Определение границ дольки – по триадам</a:t>
            </a:r>
            <a:endParaRPr lang="en-US" smtClean="0"/>
          </a:p>
          <a:p>
            <a:pPr marL="342900" indent="-342900"/>
            <a:r>
              <a:rPr lang="ru-RU" smtClean="0"/>
              <a:t>4. В дольке – радиально расположены печеночнае балки (пластинки)</a:t>
            </a:r>
            <a:endParaRPr lang="en-US" smtClean="0"/>
          </a:p>
          <a:p>
            <a:pPr marL="342900" indent="-342900"/>
            <a:r>
              <a:rPr lang="en-US" smtClean="0"/>
              <a:t>4. </a:t>
            </a:r>
            <a:r>
              <a:rPr lang="ru-RU" smtClean="0"/>
              <a:t>Между пластинками – синусоидные капилляры</a:t>
            </a:r>
            <a:endParaRPr lang="en-US" smtClean="0"/>
          </a:p>
          <a:p>
            <a:pPr marL="342900" indent="-342900"/>
            <a:endParaRPr lang="en-US" smtClean="0"/>
          </a:p>
          <a:p>
            <a:pPr marL="342900" indent="-342900"/>
            <a:endParaRPr lang="en-US" smtClean="0"/>
          </a:p>
          <a:p>
            <a:r>
              <a:rPr lang="en-US" smtClean="0"/>
              <a:t>     </a:t>
            </a:r>
            <a:endParaRPr lang="en-US"/>
          </a:p>
        </p:txBody>
      </p:sp>
      <p:pic>
        <p:nvPicPr>
          <p:cNvPr id="18436" name="Picture 4" descr="https://encrypted-tbn1.gstatic.com/images?q=tbn:ANd9GcSgjoADp__geW2DK6Og_HWv66_bJNXTntGjrk_8BDSPRl6fUZz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776" y="3290810"/>
            <a:ext cx="4824535" cy="32163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086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328890" y="142852"/>
            <a:ext cx="6172200" cy="374154"/>
          </a:xfrm>
        </p:spPr>
        <p:txBody>
          <a:bodyPr>
            <a:noAutofit/>
          </a:bodyPr>
          <a:lstStyle/>
          <a:p>
            <a:r>
              <a:rPr lang="ru-RU" sz="2800" smtClean="0">
                <a:solidFill>
                  <a:schemeClr val="tx1"/>
                </a:solidFill>
              </a:rPr>
              <a:t>ПЕЧЕНОЧНАЯ ДОЛЬКА</a:t>
            </a:r>
            <a:endParaRPr lang="ru-RU" sz="2800">
              <a:solidFill>
                <a:schemeClr val="tx1"/>
              </a:solidFill>
            </a:endParaRPr>
          </a:p>
        </p:txBody>
      </p:sp>
      <p:pic>
        <p:nvPicPr>
          <p:cNvPr id="18438" name="Picture 6" descr="https://encrypted-tbn2.gstatic.com/images?q=tbn:ANd9GcReioC_NFORKTSN7BptlYc6UoNgWd6VTTIZkdbUo2JREo0TpWtvB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712" y="764704"/>
            <a:ext cx="3240360" cy="2950795"/>
          </a:xfrm>
          <a:prstGeom prst="rect">
            <a:avLst/>
          </a:prstGeom>
          <a:noFill/>
        </p:spPr>
      </p:pic>
      <p:pic>
        <p:nvPicPr>
          <p:cNvPr id="7" name="Picture 4" descr="Общ ПланПеч"/>
          <p:cNvPicPr>
            <a:picLocks noChangeAspect="1" noChangeArrowheads="1"/>
          </p:cNvPicPr>
          <p:nvPr/>
        </p:nvPicPr>
        <p:blipFill>
          <a:blip r:embed="rId3" cstate="print"/>
          <a:srcRect l="2222" t="9547" r="51778" b="4065"/>
          <a:stretch>
            <a:fillRect/>
          </a:stretch>
        </p:blipFill>
        <p:spPr bwMode="auto">
          <a:xfrm>
            <a:off x="5724128" y="764704"/>
            <a:ext cx="2928958" cy="2841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1_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861048"/>
            <a:ext cx="2988986" cy="2618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328890" y="340202"/>
            <a:ext cx="6172200" cy="374154"/>
          </a:xfrm>
        </p:spPr>
        <p:txBody>
          <a:bodyPr>
            <a:noAutofit/>
          </a:bodyPr>
          <a:lstStyle/>
          <a:p>
            <a:r>
              <a:rPr lang="ru-RU" sz="2800" smtClean="0">
                <a:solidFill>
                  <a:schemeClr val="tx1"/>
                </a:solidFill>
              </a:rPr>
              <a:t>ПЕЧЕНЬ</a:t>
            </a:r>
            <a:endParaRPr lang="ru-RU" sz="2800">
              <a:solidFill>
                <a:schemeClr val="tx1"/>
              </a:solidFill>
            </a:endParaRPr>
          </a:p>
        </p:txBody>
      </p:sp>
      <p:pic>
        <p:nvPicPr>
          <p:cNvPr id="3080" name="Picture 8" descr="https://encrypted-tbn2.gstatic.com/images?q=tbn:ANd9GcRVv1u9uVx3_LgJMtU4SOr_8rH7u0bn66Jw8nIgxCdgAouXbCc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080" y="4005064"/>
            <a:ext cx="3286148" cy="267907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850277" y="1772816"/>
            <a:ext cx="65722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u="sng" smtClean="0"/>
              <a:t>Приток крови к дольке</a:t>
            </a:r>
            <a:r>
              <a:rPr lang="en-US" u="sng" smtClean="0"/>
              <a:t> </a:t>
            </a:r>
            <a:endParaRPr lang="en-US" u="sng" smtClean="0"/>
          </a:p>
          <a:p>
            <a:pPr marL="342900" indent="-342900"/>
            <a:r>
              <a:rPr lang="ru-RU" smtClean="0"/>
              <a:t>Пееночная артерия </a:t>
            </a:r>
            <a:r>
              <a:rPr lang="en-US" smtClean="0"/>
              <a:t>- </a:t>
            </a:r>
            <a:r>
              <a:rPr lang="en-US" smtClean="0"/>
              <a:t>- - - - </a:t>
            </a:r>
            <a:r>
              <a:rPr lang="ru-RU" smtClean="0"/>
              <a:t>Междольковая артерия</a:t>
            </a:r>
            <a:endParaRPr lang="en-US" smtClean="0"/>
          </a:p>
          <a:p>
            <a:pPr marL="342900" indent="-342900"/>
            <a:r>
              <a:rPr lang="ru-RU" smtClean="0"/>
              <a:t>Воротная вена  </a:t>
            </a:r>
            <a:r>
              <a:rPr lang="en-US" smtClean="0"/>
              <a:t>- </a:t>
            </a:r>
            <a:r>
              <a:rPr lang="en-US" smtClean="0"/>
              <a:t>- - - - - - - </a:t>
            </a:r>
            <a:r>
              <a:rPr lang="en-US" smtClean="0"/>
              <a:t>-</a:t>
            </a:r>
            <a:r>
              <a:rPr lang="ru-RU" smtClean="0"/>
              <a:t>Междольковая вена</a:t>
            </a:r>
            <a:endParaRPr lang="en-US" smtClean="0"/>
          </a:p>
          <a:p>
            <a:pPr marL="342900" indent="-342900"/>
            <a:endParaRPr lang="en-US"/>
          </a:p>
          <a:p>
            <a:pPr marL="342900" indent="-342900"/>
            <a:r>
              <a:rPr lang="ru-RU" u="sng" smtClean="0"/>
              <a:t>Внутридольковая циркуляция </a:t>
            </a:r>
            <a:endParaRPr lang="en-US" u="sng" smtClean="0"/>
          </a:p>
          <a:p>
            <a:pPr marL="342900" indent="-342900"/>
            <a:r>
              <a:rPr lang="ru-RU" smtClean="0"/>
              <a:t>Синусоидные капилляры</a:t>
            </a:r>
            <a:r>
              <a:rPr lang="en-US" smtClean="0"/>
              <a:t>- </a:t>
            </a:r>
            <a:r>
              <a:rPr lang="en-US" smtClean="0"/>
              <a:t>- </a:t>
            </a:r>
            <a:r>
              <a:rPr lang="en-US" smtClean="0"/>
              <a:t>-</a:t>
            </a:r>
            <a:r>
              <a:rPr lang="ru-RU" smtClean="0"/>
              <a:t>Центральная  вена </a:t>
            </a:r>
            <a:r>
              <a:rPr lang="en-US" smtClean="0"/>
              <a:t>(</a:t>
            </a:r>
            <a:r>
              <a:rPr lang="ru-RU" smtClean="0"/>
              <a:t>венула)</a:t>
            </a:r>
            <a:endParaRPr lang="en-US" smtClean="0"/>
          </a:p>
          <a:p>
            <a:pPr marL="342900" indent="-342900"/>
            <a:endParaRPr lang="en-US"/>
          </a:p>
          <a:p>
            <a:pPr marL="342900" indent="-342900"/>
            <a:r>
              <a:rPr lang="ru-RU" u="sng" smtClean="0"/>
              <a:t>Отток крови </a:t>
            </a:r>
            <a:endParaRPr lang="en-US" u="sng" smtClean="0"/>
          </a:p>
          <a:p>
            <a:pPr marL="342900" indent="-342900"/>
            <a:r>
              <a:rPr lang="ru-RU" smtClean="0"/>
              <a:t>Собирательная вена</a:t>
            </a:r>
            <a:r>
              <a:rPr lang="en-US" smtClean="0"/>
              <a:t> </a:t>
            </a:r>
            <a:r>
              <a:rPr lang="en-US" smtClean="0"/>
              <a:t>- - - - - </a:t>
            </a:r>
            <a:r>
              <a:rPr lang="ru-RU" smtClean="0"/>
              <a:t>Печеночные вены</a:t>
            </a:r>
            <a:endParaRPr lang="en-US" smtClean="0"/>
          </a:p>
        </p:txBody>
      </p:sp>
      <p:sp>
        <p:nvSpPr>
          <p:cNvPr id="8" name="Подзаголовок 3"/>
          <p:cNvSpPr txBox="1">
            <a:spLocks/>
          </p:cNvSpPr>
          <p:nvPr/>
        </p:nvSpPr>
        <p:spPr>
          <a:xfrm>
            <a:off x="1850277" y="1052736"/>
            <a:ext cx="4100498" cy="37415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Кровоснабжение печени</a:t>
            </a:r>
            <a:endParaRPr kumimoji="0" lang="ru-RU" sz="18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299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55776" y="318828"/>
            <a:ext cx="5688632" cy="733908"/>
          </a:xfrm>
        </p:spPr>
        <p:txBody>
          <a:bodyPr>
            <a:noAutofit/>
          </a:bodyPr>
          <a:lstStyle/>
          <a:p>
            <a:r>
              <a:rPr lang="ru-RU" sz="2400" smtClean="0">
                <a:solidFill>
                  <a:schemeClr val="tx1"/>
                </a:solidFill>
              </a:rPr>
              <a:t>ЗОНЫ ПЕЧЕНОЧНОЙ ДОЛЬКИ</a:t>
            </a:r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01220" y="876760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mtClean="0"/>
              <a:t>ЦЕНТРАЛЬНАЯ</a:t>
            </a:r>
            <a:r>
              <a:rPr lang="en-US" smtClean="0"/>
              <a:t> </a:t>
            </a:r>
            <a:r>
              <a:rPr lang="en-US" smtClean="0"/>
              <a:t>– </a:t>
            </a:r>
            <a:r>
              <a:rPr lang="ru-RU" smtClean="0"/>
              <a:t>повыше риск поражения при СН </a:t>
            </a:r>
          </a:p>
          <a:p>
            <a:pPr marL="342900" indent="-342900">
              <a:buAutoNum type="arabicPeriod"/>
            </a:pPr>
            <a:r>
              <a:rPr lang="ru-RU" smtClean="0"/>
              <a:t>ПЕРИФЕРИЧЕСКАЯ </a:t>
            </a:r>
            <a:r>
              <a:rPr lang="en-US" smtClean="0"/>
              <a:t>-  </a:t>
            </a:r>
            <a:r>
              <a:rPr lang="ru-RU" smtClean="0"/>
              <a:t>повреждение при интоксикации </a:t>
            </a:r>
            <a:r>
              <a:rPr lang="en-US" smtClean="0"/>
              <a:t>     </a:t>
            </a:r>
            <a:endParaRPr lang="en-US"/>
          </a:p>
        </p:txBody>
      </p:sp>
      <p:pic>
        <p:nvPicPr>
          <p:cNvPr id="19458" name="Picture 2" descr="https://encrypted-tbn2.gstatic.com/images?q=tbn:ANd9GcS0RPKc-h1NVno57tKwpa_domU-_K_JInvG4_TQkx5GbfSVRGOwoQ"/>
          <p:cNvPicPr>
            <a:picLocks noChangeAspect="1" noChangeArrowheads="1"/>
          </p:cNvPicPr>
          <p:nvPr/>
        </p:nvPicPr>
        <p:blipFill>
          <a:blip r:embed="rId2"/>
          <a:srcRect b="52381"/>
          <a:stretch>
            <a:fillRect/>
          </a:stretch>
        </p:blipFill>
        <p:spPr bwMode="auto">
          <a:xfrm>
            <a:off x="2096561" y="1772816"/>
            <a:ext cx="6348393" cy="25751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07704" y="5373216"/>
            <a:ext cx="7000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Направление тока крови – к центру </a:t>
            </a:r>
            <a:r>
              <a:rPr lang="en-US" smtClean="0"/>
              <a:t> </a:t>
            </a:r>
            <a:r>
              <a:rPr lang="en-US" smtClean="0"/>
              <a:t>(pO</a:t>
            </a:r>
            <a:r>
              <a:rPr lang="en-US" baseline="-25000" smtClean="0"/>
              <a:t>2</a:t>
            </a:r>
            <a:r>
              <a:rPr lang="en-US" smtClean="0"/>
              <a:t>)</a:t>
            </a:r>
            <a:endParaRPr lang="ru-RU" smtClean="0"/>
          </a:p>
          <a:p>
            <a:endParaRPr lang="en-US" smtClean="0"/>
          </a:p>
          <a:p>
            <a:r>
              <a:rPr lang="ru-RU" smtClean="0"/>
              <a:t>На периферии </a:t>
            </a:r>
            <a:r>
              <a:rPr lang="en-US" smtClean="0"/>
              <a:t> </a:t>
            </a:r>
            <a:r>
              <a:rPr lang="en-US" smtClean="0"/>
              <a:t>– </a:t>
            </a:r>
            <a:r>
              <a:rPr lang="ru-RU" smtClean="0"/>
              <a:t>терминальная пластинка </a:t>
            </a:r>
            <a:r>
              <a:rPr lang="en-US" smtClean="0"/>
              <a:t>– </a:t>
            </a:r>
            <a:r>
              <a:rPr lang="ru-RU" smtClean="0"/>
              <a:t>низко дифференцированные клетки </a:t>
            </a:r>
            <a:r>
              <a:rPr lang="en-US" smtClean="0"/>
              <a:t> </a:t>
            </a:r>
            <a:r>
              <a:rPr lang="en-US" smtClean="0"/>
              <a:t>(</a:t>
            </a:r>
            <a:r>
              <a:rPr lang="en-US" smtClean="0"/>
              <a:t>r</a:t>
            </a:r>
            <a:r>
              <a:rPr lang="ru-RU" smtClean="0"/>
              <a:t>регенерация </a:t>
            </a:r>
            <a:r>
              <a:rPr lang="en-US" smtClean="0"/>
              <a:t>egeneration</a:t>
            </a:r>
            <a:r>
              <a:rPr lang="en-US" smtClean="0"/>
              <a:t>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597518" y="264068"/>
            <a:ext cx="4214842" cy="428628"/>
          </a:xfrm>
        </p:spPr>
        <p:txBody>
          <a:bodyPr>
            <a:noAutofit/>
          </a:bodyPr>
          <a:lstStyle/>
          <a:p>
            <a:r>
              <a:rPr lang="ru-RU" sz="2400" smtClean="0">
                <a:solidFill>
                  <a:schemeClr val="tx1"/>
                </a:solidFill>
              </a:rPr>
              <a:t>ГЕПАТОЦИТЫ</a:t>
            </a:r>
            <a:endParaRPr lang="ru-RU" sz="2400" smtClean="0">
              <a:solidFill>
                <a:schemeClr val="tx1"/>
              </a:solidFill>
            </a:endParaRPr>
          </a:p>
          <a:p>
            <a:endParaRPr lang="ru-RU" sz="2400">
              <a:solidFill>
                <a:schemeClr val="tx1"/>
              </a:solidFill>
            </a:endParaRPr>
          </a:p>
        </p:txBody>
      </p:sp>
      <p:pic>
        <p:nvPicPr>
          <p:cNvPr id="21506" name="Picture 2" descr="1_11Б"/>
          <p:cNvPicPr>
            <a:picLocks noChangeAspect="1" noChangeArrowheads="1"/>
          </p:cNvPicPr>
          <p:nvPr/>
        </p:nvPicPr>
        <p:blipFill rotWithShape="1">
          <a:blip r:embed="rId2" cstate="print"/>
          <a:srcRect l="18182" t="31819" r="27272" b="3030"/>
          <a:stretch/>
        </p:blipFill>
        <p:spPr bwMode="auto">
          <a:xfrm>
            <a:off x="2483768" y="3284984"/>
            <a:ext cx="259228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9"/>
          <p:cNvPicPr>
            <a:picLocks noChangeAspect="1" noChangeArrowheads="1"/>
          </p:cNvPicPr>
          <p:nvPr/>
        </p:nvPicPr>
        <p:blipFill>
          <a:blip r:embed="rId3" cstate="print">
            <a:lum bright="12000" contrast="12000"/>
          </a:blip>
          <a:srcRect/>
          <a:stretch>
            <a:fillRect/>
          </a:stretch>
        </p:blipFill>
        <p:spPr bwMode="auto">
          <a:xfrm>
            <a:off x="5724128" y="3284984"/>
            <a:ext cx="270703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835696" y="764704"/>
            <a:ext cx="7236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mtClean="0"/>
              <a:t> Кубической формы</a:t>
            </a:r>
            <a:endParaRPr lang="en-US" smtClean="0"/>
          </a:p>
          <a:p>
            <a:pPr>
              <a:buFontTx/>
              <a:buChar char="-"/>
            </a:pPr>
            <a:r>
              <a:rPr lang="ru-RU"/>
              <a:t> </a:t>
            </a:r>
            <a:r>
              <a:rPr lang="ru-RU" smtClean="0"/>
              <a:t>Округлое светлое ядро (2) с ядрышками </a:t>
            </a:r>
            <a:endParaRPr lang="en-US" smtClean="0"/>
          </a:p>
          <a:p>
            <a:pPr>
              <a:buFontTx/>
              <a:buChar char="-"/>
            </a:pPr>
            <a:r>
              <a:rPr lang="ru-RU" smtClean="0"/>
              <a:t> Свтелые (оксифильные) и темные (базофильные) гепатоциты</a:t>
            </a:r>
          </a:p>
          <a:p>
            <a:pPr>
              <a:buFontTx/>
              <a:buChar char="-"/>
            </a:pPr>
            <a:r>
              <a:rPr lang="ru-RU" smtClean="0"/>
              <a:t> Развит синтетический аппарат (ГрЭПС, ГлЭПС, КГ)</a:t>
            </a:r>
            <a:endParaRPr lang="en-US" smtClean="0"/>
          </a:p>
          <a:p>
            <a:pPr>
              <a:buFontTx/>
              <a:buChar char="-"/>
            </a:pPr>
            <a:r>
              <a:rPr lang="ru-RU" smtClean="0"/>
              <a:t> Лизосомы</a:t>
            </a:r>
            <a:r>
              <a:rPr lang="en-US" smtClean="0"/>
              <a:t>, </a:t>
            </a:r>
            <a:r>
              <a:rPr lang="ru-RU" smtClean="0"/>
              <a:t>Пероксисомы</a:t>
            </a:r>
            <a:endParaRPr lang="en-US" smtClean="0"/>
          </a:p>
          <a:p>
            <a:pPr>
              <a:buFontTx/>
              <a:buChar char="-"/>
            </a:pPr>
            <a:r>
              <a:rPr lang="ru-RU"/>
              <a:t> </a:t>
            </a:r>
            <a:r>
              <a:rPr lang="ru-RU" smtClean="0"/>
              <a:t>Митохондрии – много, + включения (гликоген, липиды)</a:t>
            </a:r>
            <a:endParaRPr lang="en-US" smtClean="0"/>
          </a:p>
          <a:p>
            <a:pPr>
              <a:buFontTx/>
              <a:buChar char="-"/>
            </a:pPr>
            <a:r>
              <a:rPr lang="ru-RU" smtClean="0"/>
              <a:t> Расположены в 2 ряда 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947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43808" y="358876"/>
            <a:ext cx="5316052" cy="909884"/>
          </a:xfrm>
        </p:spPr>
        <p:txBody>
          <a:bodyPr>
            <a:noAutofit/>
          </a:bodyPr>
          <a:lstStyle/>
          <a:p>
            <a:r>
              <a:rPr lang="ru-RU" sz="2400" smtClean="0">
                <a:solidFill>
                  <a:schemeClr val="tx1"/>
                </a:solidFill>
              </a:rPr>
              <a:t>АРХИТЕКТОНИКА ГЕПАТОЦИТОВ</a:t>
            </a:r>
          </a:p>
          <a:p>
            <a:endParaRPr lang="ru-RU" sz="2400">
              <a:solidFill>
                <a:schemeClr val="tx1"/>
              </a:solidFill>
            </a:endParaRPr>
          </a:p>
        </p:txBody>
      </p:sp>
      <p:pic>
        <p:nvPicPr>
          <p:cNvPr id="21511" name="Picture 7" descr="https://encrypted-tbn2.gstatic.com/images?q=tbn:ANd9GcSNlo97nj2QoPDCVFyteFuE2_R5o8d0rzK7NjP26sjNuJTqW6yt"/>
          <p:cNvPicPr>
            <a:picLocks noChangeAspect="1" noChangeArrowheads="1"/>
          </p:cNvPicPr>
          <p:nvPr/>
        </p:nvPicPr>
        <p:blipFill>
          <a:blip r:embed="rId2"/>
          <a:srcRect b="14705"/>
          <a:stretch>
            <a:fillRect/>
          </a:stretch>
        </p:blipFill>
        <p:spPr bwMode="auto">
          <a:xfrm>
            <a:off x="2483768" y="1340767"/>
            <a:ext cx="5519371" cy="313846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6870" y="48691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/>
              <a:t> </a:t>
            </a:r>
            <a:r>
              <a:rPr lang="ru-RU" smtClean="0"/>
              <a:t>Между соседними гепатоцитами – желчный капилляр</a:t>
            </a:r>
          </a:p>
          <a:p>
            <a:pPr>
              <a:buFontTx/>
              <a:buChar char="-"/>
            </a:pPr>
            <a:r>
              <a:rPr lang="ru-RU" smtClean="0"/>
              <a:t>Стенка ЖК образована плазмолеммами соседних гепатоцитов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7467600" cy="1143000"/>
          </a:xfrm>
        </p:spPr>
        <p:txBody>
          <a:bodyPr/>
          <a:lstStyle/>
          <a:p>
            <a:r>
              <a:rPr lang="ru-RU" b="1" smtClean="0">
                <a:solidFill>
                  <a:schemeClr val="tx1"/>
                </a:solidFill>
              </a:rPr>
              <a:t>Почему  в норме  желчь не поступает в кровь?</a:t>
            </a:r>
            <a:endParaRPr lang="ru-RU" b="1">
              <a:solidFill>
                <a:schemeClr val="tx1"/>
              </a:solidFill>
            </a:endParaRPr>
          </a:p>
        </p:txBody>
      </p:sp>
      <p:pic>
        <p:nvPicPr>
          <p:cNvPr id="8194" name="Picture 2" descr="http://www.medical-enc.ru/anatomy/img/splanchnologia/2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385762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lekmed.ru/images/archive/sistemy-organizma/organ-13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4" t="3161" r="4810" b="7102"/>
          <a:stretch/>
        </p:blipFill>
        <p:spPr bwMode="auto">
          <a:xfrm>
            <a:off x="5220072" y="1665331"/>
            <a:ext cx="2631686" cy="3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5469031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/>
              <a:t> </a:t>
            </a:r>
            <a:r>
              <a:rPr lang="ru-RU" smtClean="0"/>
              <a:t>Целостность гепатоцитов</a:t>
            </a:r>
          </a:p>
          <a:p>
            <a:pPr>
              <a:buFontTx/>
              <a:buChar char="-"/>
            </a:pPr>
            <a:r>
              <a:rPr lang="ru-RU" smtClean="0"/>
              <a:t> Плотные контакты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765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987824" y="332656"/>
            <a:ext cx="4214842" cy="428628"/>
          </a:xfrm>
        </p:spPr>
        <p:txBody>
          <a:bodyPr>
            <a:noAutofit/>
          </a:bodyPr>
          <a:lstStyle/>
          <a:p>
            <a:r>
              <a:rPr lang="ru-RU" sz="2800" smtClean="0">
                <a:solidFill>
                  <a:schemeClr val="tx1"/>
                </a:solidFill>
              </a:rPr>
              <a:t>ФУНКЦИИ ПЕЧЕНИ</a:t>
            </a:r>
            <a:endParaRPr lang="ru-RU" sz="280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1720" y="1268760"/>
            <a:ext cx="66437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mtClean="0"/>
              <a:t>Метаболизм углеводов, липидов</a:t>
            </a:r>
          </a:p>
          <a:p>
            <a:pPr marL="342900" indent="-342900">
              <a:buAutoNum type="arabicPeriod"/>
            </a:pPr>
            <a:r>
              <a:rPr lang="ru-RU" smtClean="0"/>
              <a:t>Депо нутриентов, витаминов, микроэлементов</a:t>
            </a:r>
            <a:endParaRPr lang="en-US" smtClean="0"/>
          </a:p>
          <a:p>
            <a:pPr marL="342900" indent="-342900">
              <a:buAutoNum type="arabicPeriod"/>
            </a:pPr>
            <a:r>
              <a:rPr lang="ru-RU" smtClean="0"/>
              <a:t>Продукция белков плазым крови </a:t>
            </a:r>
            <a:r>
              <a:rPr lang="en-US" smtClean="0"/>
              <a:t> (</a:t>
            </a:r>
            <a:r>
              <a:rPr lang="ru-RU" smtClean="0"/>
              <a:t>альбумины</a:t>
            </a:r>
            <a:r>
              <a:rPr lang="en-US" smtClean="0"/>
              <a:t>, </a:t>
            </a:r>
            <a:r>
              <a:rPr lang="ru-RU" smtClean="0"/>
              <a:t>трансферрин</a:t>
            </a:r>
            <a:r>
              <a:rPr lang="en-US" smtClean="0"/>
              <a:t>, </a:t>
            </a:r>
            <a:r>
              <a:rPr lang="ru-RU" smtClean="0"/>
              <a:t>факторы свертывания крови</a:t>
            </a:r>
            <a:r>
              <a:rPr lang="en-US" smtClean="0"/>
              <a:t>)</a:t>
            </a:r>
            <a:endParaRPr lang="en-US" smtClean="0"/>
          </a:p>
          <a:p>
            <a:pPr marL="342900" indent="-342900">
              <a:buAutoNum type="arabicPeriod"/>
            </a:pPr>
            <a:r>
              <a:rPr lang="ru-RU" smtClean="0"/>
              <a:t>Метаболизм пигментов (билирубин)</a:t>
            </a:r>
          </a:p>
          <a:p>
            <a:pPr marL="342900" indent="-342900">
              <a:buAutoNum type="arabicPeriod"/>
            </a:pPr>
            <a:r>
              <a:rPr lang="ru-RU" smtClean="0"/>
              <a:t>Участие в метаболизме железа</a:t>
            </a:r>
            <a:endParaRPr lang="en-US" smtClean="0"/>
          </a:p>
          <a:p>
            <a:pPr marL="342900" indent="-342900">
              <a:buAutoNum type="arabicPeriod"/>
            </a:pPr>
            <a:r>
              <a:rPr lang="ru-RU" smtClean="0"/>
              <a:t>Экзокринная - продукция желчи</a:t>
            </a:r>
          </a:p>
          <a:p>
            <a:pPr marL="342900" indent="-342900">
              <a:buAutoNum type="arabicPeriod"/>
            </a:pPr>
            <a:r>
              <a:rPr lang="ru-RU" smtClean="0"/>
              <a:t>Детоксикация (нейтрализация ядов, токсинов, лекарственных препаратов, деактивация гормонов)</a:t>
            </a:r>
            <a:endParaRPr lang="en-US" smtClean="0"/>
          </a:p>
          <a:p>
            <a:pPr marL="342900" indent="-342900">
              <a:buAutoNum type="arabicPeriod"/>
            </a:pPr>
            <a:r>
              <a:rPr lang="ru-RU" smtClean="0"/>
              <a:t>Кроветворная (в эмбриогенезе)</a:t>
            </a:r>
          </a:p>
          <a:p>
            <a:pPr marL="342900" indent="-342900">
              <a:buAutoNum type="arabicPeriod"/>
            </a:pPr>
            <a:r>
              <a:rPr lang="ru-RU" smtClean="0"/>
              <a:t>Регуляция гемопоэза (тромбопоэтин)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17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864" y="-387424"/>
            <a:ext cx="7467600" cy="1143000"/>
          </a:xfrm>
        </p:spPr>
        <p:txBody>
          <a:bodyPr/>
          <a:lstStyle/>
          <a:p>
            <a:r>
              <a:rPr lang="ru-RU" b="1" smtClean="0">
                <a:solidFill>
                  <a:schemeClr val="tx1"/>
                </a:solidFill>
              </a:rPr>
              <a:t>Функциональное значение печени</a:t>
            </a:r>
            <a:endParaRPr lang="ru-RU" b="1">
              <a:solidFill>
                <a:schemeClr val="tx1"/>
              </a:solidFill>
            </a:endParaRPr>
          </a:p>
        </p:txBody>
      </p:sp>
      <p:pic>
        <p:nvPicPr>
          <p:cNvPr id="7170" name="Picture 2" descr="http://qsota.com/wp-content/uploads/2015/03/Symptoms-of-liver-fail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12855"/>
            <a:ext cx="7560840" cy="533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648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1043608" y="160338"/>
            <a:ext cx="7180262" cy="7143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smtClean="0">
                <a:solidFill>
                  <a:schemeClr val="tx1"/>
                </a:solidFill>
              </a:rPr>
              <a:t>ПИЩЕВАРИТЕЛЬНЫЕ ЖЕЛЕЗЫ</a:t>
            </a:r>
            <a:endParaRPr lang="ru-RU" sz="3200" smtClean="0">
              <a:solidFill>
                <a:schemeClr val="tx1"/>
              </a:solidFill>
            </a:endParaRPr>
          </a:p>
          <a:p>
            <a:pPr algn="ctr"/>
            <a:endParaRPr lang="ru-RU" sz="320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6072" y="1142984"/>
            <a:ext cx="17145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ОТДЕЛЫ ЖКТ</a:t>
            </a:r>
            <a:endParaRPr lang="en-US" smtClean="0"/>
          </a:p>
          <a:p>
            <a:endParaRPr lang="en-US"/>
          </a:p>
          <a:p>
            <a:pPr>
              <a:buFont typeface="Arial" pitchFamily="34" charset="0"/>
              <a:buChar char="•"/>
            </a:pPr>
            <a:r>
              <a:rPr lang="ru-RU" smtClean="0"/>
              <a:t>Передний</a:t>
            </a:r>
            <a:endParaRPr lang="en-US" smtClean="0"/>
          </a:p>
          <a:p>
            <a:pPr>
              <a:buFont typeface="Arial" pitchFamily="34" charset="0"/>
              <a:buChar char="•"/>
            </a:pPr>
            <a:endParaRPr lang="en-US"/>
          </a:p>
          <a:p>
            <a:pPr>
              <a:buFont typeface="Arial" pitchFamily="34" charset="0"/>
              <a:buChar char="•"/>
            </a:pPr>
            <a:endParaRPr lang="en-US" smtClean="0"/>
          </a:p>
          <a:p>
            <a:pPr>
              <a:buFont typeface="Arial" pitchFamily="34" charset="0"/>
              <a:buChar char="•"/>
            </a:pPr>
            <a:r>
              <a:rPr lang="ru-RU" smtClean="0"/>
              <a:t>Средний</a:t>
            </a:r>
            <a:endParaRPr lang="en-US" smtClean="0"/>
          </a:p>
          <a:p>
            <a:pPr>
              <a:buFont typeface="Arial" pitchFamily="34" charset="0"/>
              <a:buChar char="•"/>
            </a:pPr>
            <a:endParaRPr lang="en-US"/>
          </a:p>
          <a:p>
            <a:pPr>
              <a:buFont typeface="Arial" pitchFamily="34" charset="0"/>
              <a:buChar char="•"/>
            </a:pPr>
            <a:endParaRPr lang="en-US" smtClean="0"/>
          </a:p>
          <a:p>
            <a:pPr>
              <a:buFont typeface="Arial" pitchFamily="34" charset="0"/>
              <a:buChar char="•"/>
            </a:pPr>
            <a:r>
              <a:rPr lang="ru-RU" smtClean="0"/>
              <a:t>Задний</a:t>
            </a: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1560" y="2500306"/>
            <a:ext cx="1479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Энтодерма</a:t>
            </a:r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11560" y="170234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Эктодерма</a:t>
            </a: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179546" y="1203717"/>
            <a:ext cx="29289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ЖЕЛЕЗЫ</a:t>
            </a:r>
            <a:endParaRPr lang="en-US" smtClean="0"/>
          </a:p>
          <a:p>
            <a:endParaRPr lang="en-US"/>
          </a:p>
          <a:p>
            <a:r>
              <a:rPr lang="ru-RU" smtClean="0"/>
              <a:t>Слюнные железы</a:t>
            </a:r>
            <a:endParaRPr lang="en-US" smtClean="0"/>
          </a:p>
          <a:p>
            <a:endParaRPr lang="en-US"/>
          </a:p>
          <a:p>
            <a:endParaRPr lang="en-US" smtClean="0"/>
          </a:p>
          <a:p>
            <a:r>
              <a:rPr lang="ru-RU" smtClean="0"/>
              <a:t>ПЕЧЕНЬ, ПЖЖ</a:t>
            </a:r>
            <a:endParaRPr lang="en-US" smtClean="0"/>
          </a:p>
          <a:p>
            <a:endParaRPr lang="en-US"/>
          </a:p>
          <a:p>
            <a:endParaRPr lang="en-US" smtClean="0"/>
          </a:p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969146" y="1702346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/>
              <a:t>РОТОВАЯ ПОЛОСТЬ</a:t>
            </a: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040584" y="2500306"/>
            <a:ext cx="18573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/>
              <a:t>ДВЕНАДЦАТИПЕРСТНАЯ КИШКА</a:t>
            </a:r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>
            <a:off x="5755096" y="1857364"/>
            <a:ext cx="357190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>
            <a:off x="5755096" y="2643182"/>
            <a:ext cx="357190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9" name="AutoShape 3" descr="data:image/jpeg;base64,/9j/4AAQSkZJRgABAQAAAQABAAD/2wCEAAkGBhQSERQUEhQUFRUUFxQVFBUVFxgXFxQUFBQVFBUUFBQXHCYeFxkjGRQVHy8gIycpLCwsFR4xNTAqNSYsLCkBCQoKDgwOFw8PGikkHyQsLCwsLCksKSkpKSkpKSksLCwsKSwsLCkpKSksKSwpLCwsKSkpKSksKSksLCwpLCksKf/AABEIAMIBBAMBIgACEQEDEQH/xAAbAAABBQEBAAAAAAAAAAAAAAAAAgMEBQYBB//EAEQQAAEDAgMEBgUICAYDAAAAAAEAAhEDIQQSMQVBUXEGEyJhgdEXMpGhsRQjQlJUkpPBBzNTYtLh8PEVQ0RygrIWJHP/xAAZAQADAQEBAAAAAAAAAAAAAAAAAQIEAwX/xAAnEQACAgECBQQDAQAAAAAAAAAAAQIRAxIhBBMxQVEUIlKRMkKhgf/aAAwDAQACEQMRAD8A8SqO56lIlKqfmfySEAKDz3+1KD+879/JNoQA44kbz7VwOPE+1JJXEAOEnifauZzxPtSESgBXWHifat10LYYBk2afaSsVgsOXvAHFenbIwYpMA3ws3ES9tGzhY+6y6ZV7ylGv3qCKiUXLz6PTsmir3rjqx71GZUSjUQA51h4+9JdUj+imCVzMUBY6Knf70vP3plAcgQ91vejP/UphKJQOh01e8pLq3NNITChfWnj8VzMePxSVwlFCtHTVPFMvqHj8Vxz0lUhAXd6ZLzxPtXXPlIJTJOl/ejN3+9Mly4nVjHjU70293euLiSix2mY7aWDcKro0JkaoWt+ShxJI7kLSszSoyPh03Z5xU1PMpCVU1PMpK2HmghCEACEIQAIQhAFr0f8A1gJ7l6LSqSAsRsigA0Fa/ZDwWmdxj3LDnd7nqcNGkTmrjnpw0uCbNNZkjUKYlEpOiQ56dAKL10VEy56R1qKAlEroCYbU5pYee9FCY4UnMu502XIoBzMuZk3K7nRSGOZ025yTK4XJknSmnulcc6UklAASmnOSnuTZKaQgJSSV0lMucqJHWvSnFRw5OB9kFEiiLHmhJovt4oQFnmVTU8ykpVTU8ykr0jxAQhCABCEIAEIQgC32ZjIbHBaLZGNuRPf7NVjsF60DerTAuc1wcNAbrNlhZtwTZ6HhcVmCfqFZ7DYgh1tN6vutzCQsTjTN6lZHfUTL6ykPYDrbkmquHA/mmNjAqTopFLDgamU00J9qBCwlOqJuU29yQ2OFySHpBcSlsobygDq6mMTtJrLASVGp4uq+7Rbkmk2S5K6Jj3JBqJFOvms4Q5NPTQWPFyQXpqVx1RNoVjkpD3Js1E0aia3E2Lc6VxNmqkurJ0Kx0uRmUYVF11WydCTJlF9vFCYwzrHmhGkdmBqanmUlKqanmUlegeOCEIQAIQhAAhC6EAWOw8KX1J3NufgtHgtjF1Zv1PpncN6Oi+yxDWmQXdo8uHwWxdSADQ0QBwWLLl92x6WHF7dysr7PAf2dDqOHJScK0ttuSyO0ZTrVmbs1pJDVdkKMSpWMd2Z4KE10pJgxSca9NSlNZKYhbqnBcY1Kp4cynxh0ANsam8RXsVIdQsqzGktQt2JukR8NhTUcS7Qe/kramA0QNFQs2i4aKfhMbnF9VUkyYNEjEgG+8JirqnCbqFtCoQRCaQ30HnBMual0auYSlv0TJRHKacZTqbciPUQ0U04p55TC6EthKCUh7lxhQCJ+G0PPyQkUsQ1ogoVUVZhamp5lJSqmp5lJWw8gEIQgAQhCABTdlYXPUA3C58FCWl6O4TKwvOrtOQUTdROuKOqSNHsY/OW0DT+SvmOWWwuNNJ07jY8lf068idy86cdz1oNDtakZNxdJaQO9Rn4s+r7D+S7SqbipKsfrQ4EKrpMdJHDVWUp6gwHchMXUgUqLjuKsMPgyNVZYPAl7g1utz3ADUnuv71OqUqdCesbntOYAkNG8ObuM70RTkJIqA0CxIBS6T2uMNMkaxJjUXjTRVe33Fr2l4c2Gk2dJg7jw3SnOhNaOscQ91zEXDATcnidO9Xyx1vRY1SGZcxy5zDZi5vbnZQtrYEObOkKF0nxze0ARvguF5JOYM04p/AbTFTDUi6S4iCY1LSWz4xPilKGndCk0tioo7PMqUzBZTKumYhjWCWGeUKu2htS3ZaAp1OTBRSVjFJhJVfjhLlabOw9d7HOZTdU3HIJuRIHONyoqmJknjN53c+C6xjvZEntQ/hXxbin6jlBpSXAAEnuBNhcn2CVZ/I3SRlMhuYjeGxmLj3RdNkpkdR3uS6r1GL00hWGe6QSl6XUY1JTEdFyk1q2UT7OaS58CSq59UuN/AcAqSE3RPw1wSbknyXFzCi3j5LivSSZypqeZSUqpqeZSVpPOBCEIAEIQgCRgcPne1vE35b1s2MAAA0Giymxa4a8k8LLRYfHNO9Zs1m3h6SF4inYqx2LWmnyJHhqoNWqCCpGw6RDTwdceAhZ5dDT32LCoLLrai7U0UBzyFNF2WIfdTsM5Z5ta6uMA7frvv3KWgs1+Ew4p0s+cte9t22PZkkSDobTKrn1WZXRUflc0DTMc5nsB0W5d6str5qjmuyh5eCQ0OsIh2Z5tmAjRU+18U7LScXZi50imwbyNZOp17l2So7LZGb6T4ypq7LJAbAMkTx7z+Sm9GHhlIuL8kw3IIM6Xg6HyWW2ziAKzgXOInMeIPhwCd2fW63MMxpsA1azO91xaMwAnWSdwVUc9aTJnSXHgvDXx2Ra833SBablabots3Jh6csJeQSGgSRmJcLRrBCxOLq0KU5KRe6SM1dxfcWtTZlbrxLl6PjcU8sDcxAgdlvYboPotgLnl2SOabbZEx4iz3Mp9z3S78Nku9oCrRToGZFSqRxim32CXEeLVFxVZjDf+yi4nGCwaVEV4KcvLLA7faymWtp084rsqtDmlzKeRhALO1OYOjWVPo7eoCnTzS57Cx5zUwYf1dVtT90zUe12l8tySAFQ7KoMfWYH+qc0icuYhri0F30QXBoJ3AytI/ZtAMptc2mx2XrjT6zN2nUWWa/OCWzJAzxY3tfQrozSqyPhek1NoaS5wOUNgU2/NPNGoyrUD57ed7wYtqZ0Eqr9I6PVPDSWzSfTLBTEPe+kxrahdPZgtI325lNYjZ+CDzTLmhs1HdaKskNbi202gAEtvRJM671WdKi1rcO1jabCG1c7abxUDZrOyy4En1Y1JsfAN2JUUz3yUguhIFQaJFR0lQdGcfUlNz/NN1sS1up8Bqq6tji6wsPjzXRROcpUP4rFZjA0HvKTTCYohSWWCp+CU31H6eJDbHmhVnXZiT3rivScXm3IlTU8ykpVTU8ykrqcAQhCABCEIA6CpFLGGbqMgJNWNNroX2FxTnd44rW7Kw2WmJ1j2SZ8lQdF6IhmbQunwH9lqcRV7XP8AssOR70eniW1sHtULE0VPJsmy2VzT2s7NFW2ndXOzSZAAJJsALk9wA1TmB2X1mZxIZTZ+sqO9Vg4d7juaE7V2nALMKDRpmzqpjr6w4l30G9w/mh7rckVjNpvw7g2o9rW5cpbmmsGyTFpA8TPdZU+P2iw0BUaXk3yGfUEkBpHHcrvZ1BjQYaJPrE3ceZOuqoOlexGtcxzOzTcYc0eqH7nRukT7O9VGaexbbKPZeCNaoSQ530jGpG+62uH6OGnS6z5sZgHBuvZges7jHBc6ObHcLta4NkNebNlv0g2bk8lNr4IOqgDrOph0MJ1y2JN5DZsrZSjSPP8AazyJzAgntN5uOYH4Ld4zaoNIPJnM1ructBt7VjdvtuQIhpLQ6d3cFIfi89GnuGRvuAlKcdVHCUnFsr9rbTkmFBwmOd6sSSfYP6+Kbxuqi062WY1IieC7xgqMrk2y2p7eNN/ZJBabPaYIPEfyUqtj3VDne4ucYkuJJNoGvcs/hqOZwHH4K9ZSEGZsd3BTJJFp2IqV024xJKfLANI/NRMfOSdxN4uktx3QptcOFv5Hx3JNSg8j1g3uF/aVWscWmR4hShjRwPuV1RGpMryShoT1a5JSaQVnMephcxtaGxvPwSy8NElVlaqXEk/27kRVuwnLSq7juHFvHyQu4bQ8/JC6mYj1NTzKSlVNTzKlYbY9apTdUZSqOYyc72scWtgSZIEWF+4XKAIaE7Sw7nTlBOUZnQJytBAkxoJIE96WcA8Mzlrgw/Sg5dS3Xm0jmEAR0JWRGRACV0JdXDuaGkggPBLSRZwBLSQd9wR4JsIA3fRhrSWRcBp+Cv8AGUQQQBpELB9GMYWPJmwBHtB8ls6eMzDMBwN1gyxp2erikpRFuw4LRBI5Lr6AhsTunVJLSALiD7pOiXUHaaJt7/Fc7Ow/je3TbTJORhzBggNzH6To9Y8011bYEkzHHelVMLAJzFLo4FpEy424wi0SxWFdAgKydQbUYWu0O/hBkEciq2nSjTRWNBc312LE7Kx5YxtMtD8S15AYDEtIPbO7LF5T7g4GahovPanI4zLjZr5ERrbinKVfq3teGZjdlh2odFp4SPeo22GOFN+bI1pcahYBJkjNDnDwXaDtWVexhdvZBUeSBe8D1QTuRgac0Gz+9HIuMKJtLEZpIGVo/PfHgp+BPzDOR9ziuj6GWe7KXG4cqAaB4FXWKTELopUcNAnY2F7Tidw/NT7NdxCjYKc4jQzPh/QV1UoxEDxAUSdnaMdiM/DjXiuGkPDgnsVQdkscvAquY9wFw4HfY+2yjcGjlbZLDocvK49iZ/wUxqCfYpVGrIUukZTTkChEzWJoFtiISKTFd7Wpy2d7b+CqW2ErsnscpKpELH1JdHD4qIlVHySeKSu6VIxSdslYbQ8/JCMNoefkhMRHqanmVqthbaoMwwZVeZZ18MyOFRrqrModh69Nwygw0Oa+R2TYzCytTU8ykoA31LpBhGdZ1VTq31RUhww4Io5mYcNYRvh1N9wCBYi5RV6VYTNIZ6ucsBpNIBJxTgQzQAuqU3ZdBpuVR0M2PSruIqNzuNTDsDOtFKKdV7m1ajXHVzYYAL+uTBhXdbYOGeyq4lgLaADMr2tLalLBMe3M2QJdUkScxccwgESgBzZ+PpVqT6k02RTd8pLqdL52p8hDG/vMis1xBA7TnyJcIUent3Ate5zXQXPq1B8yAGB7cOG0iYJtkq+raSLgOJCKuxsETV6poc6m6vTp0ziAOvyGhlqZzGXs1KxgQD1Y1gzSbew+HdjMV86KbBWf1XVsFRhbmOjmuAjTQEFAHOl21KNZ7Bh5yM6+BlygNqYqtVYAN0MqNHgqBWn+GUTpiqY/3U6w/wCrHIGxWHTFYY+NVv8A2phAETA4nI7uK32xiXUmGZtbh3ErGO6Pu3VcM7liKQ/7uC1fRXAVg3IQwibZatJ3h2XlZ88bVo18Nkp6WXLcITAkQOClM2WDck2BPgBJPsVhgsBWDQ0YaXZp6ztSzgSWyMoiY3wp7djPp1A5zHGm4PdkdDWM0N3RJF3AAxZ2lll0N9zekipOCGhmLDdrfyKWzBtaIEcpn3JB2i1jXAMYQ4PgOe585T2QDqOR+qFntr7fzBtOm0E5QwBjTd/cCZDiZJSWO+5TqJpBhk8ymqfA7ZcA2lULOuaGtdmcbmNXODcoPjqpJ21kI60Qx1m1BcTMQ4ax3i3xXNwkHayfXqOa1xaYcASCNZAJVNtd+9wcGOAc7M7M5xgAGpubI3BWWLrw13I/BYvaeNMEGoDJBDWgwTaLTe664lsTqK+tTNSpEGTMzwkCe4ASreoA1oA0AARg6GRsu9d13Hfxy+Hmm8RUXVmfvZX4jUpiFIeU2QgB/ZQ7TuX5q3p1HNBsSN38lSYGc4A32PLVaAPlpB3WUyVdS4+CK3EfWtOnBcIjS43KSAQDIkFQsUCPUE8Rw5BQnZRGxGBD7izvZm7ioAeW6Egj+rhTcNjjmh9vyTm1cLMPbfjHuK6p77kNbWipxOOLhEROqiYl0MPfb2qRUpqHtIwAOa6xW5nm6TZXIQhaDGSsNoefkhGG0PPyQgCPU1PMpKVU1PMpKAJWB2pVoz1VR9PMADkcRMaacNx3KMSuIQB2VyUIQAShCEAErQbDoEMzbyfcLLPrX7Mp2pt/2j2rjldI0cOrkarDtcWkNIDoI7UwZEXhNNrY0tLGtJkZXOe9ptp2C7RpvaApLHQVMpYocVh1tHpFK3oziXhoqVg0DRrSXEbgBo0axqlt2bToj1shLSN+Zz5uDVF7AXgtbfuV3VLXgBwDoMjWx/di4PJRqWw6RfIYy0k53Zi0mZim8kAk7yrhNsEitwG16bHDqqQjstL8pLC4g2l8kuJ32Fk7tlhqU29WM72h5qUpgs3Oc2mCczR9ZsxvATuNNKkZdmOVoEPa14k6BjPVpkf0FmeuL3tN25CDmHYIjcCIvYSQrVBKTS6lpRxrjSYD9UA99lD+TtDs5gu3GAItHtVkdo06v67sVD/nNFnf/Vg1/wBzb8Q5M4DZDqwqOztaym5rC8h7hmfmg9hpLWdkkvdAFuKdeDNqrqQa1dRKtVWWG2JWq1AxrbkA5tWw7MGGRucWkA701T6NYl0xRqHLGaB9ZucQd/Zk2mwPAwqC0Vi4rGpsDENDiaTgGWdpawMi9xDmmRIhw4pbujOJDww0Xh0EwQLBpDXSZgEOLRBgy4DeE6Y7VELZ7fnG+PwKvIAMO0P9BDOiVdjyQA7q3ljsoM61QXNDgMw+adpfu1VrT2O5wdLPVbmJcD9Q1AOZbcKJLcuDVFQK4Lso048SkVqcOkK4qbEqtaWmkRlBedLAGCZm0G0cVVPMn8+Sk6dRl+Ga8EEcjFwqbE0y0lp3ezmr9tKNCmMUadQFriGuGk2P8wqi6e5LVoz7gqzao9XxVuWKs2u3sjn8f7LRDqZsv4sqkIQtBhJWG0PPyQjDaHn5IQBHqanmUlKqanmUlAAhCEACEIQAIQhAHVo9l7SAcwnd8Yss2nKVYtKicdSOmOehm/8A8XHFR37djesm3FA745pbazeIWflUbOdZpXdICbCecx7Fz/FKhiakxYWjfOoIJ8ZVAKneldcU1Cg5j8lo/EEgBz3WuItBO+6TTxXBVbq5T2Hek4k6m2WTqysdjbd+TmcmZ2YOa8PfTe0iezmZBcw2lp4eKp2lLSui6TNHT6YkQeppl3ZDjLgHNa6o5rQ0EBo+cIt9UaJn/wAmcAxraTGspgim2XGG9TUpQXG5PzjnTxPBUrArTYD2txFIuiM30ssAkENd2uzIJBEwJAQmwcVVlhS6TPFGOpZlyigXguE/MU6YDo1MUwQJi5tcERT0pLs7alJj2VKlSq5uZze1UqMqCHAyAHUxzBPMaDEbbpUy1jqjnvaxpNVrW/rcj2kvyOme2JLXTpJ1CjYjpPQzkBhdRLqz3UyxoDnPq06jAbnQNc3uzd5Vf6R/hGb0qe59N9SgyHVOspOBeAKjH1jIE9qDXIg8Arqnt4lsdWwEhoeSSQ7LT6oWmwy3jis3tva7arqEPfUNM1Mz3sDCc9TO0QCdBa55KZ1WbiLcYsuWRvsd4RT6ljtDpE6uDT6trWxBMkkDrG1ABus5vs5Ksq0oCcpsDZ8PckVGE6aLi9zsopdCL1oGpC5UosqiDB7945eSlfJmu9YA81GqbIgzSdlPA3CpSCmUmKwjmGHeB3FVG1qfYPcQVqMXhqxblc3NBmW3PiFR7Qw5ykEEWOo/ruXeEt0cMkPazMIXSFxbDyyVhtDz8kIw2h5+SEAb936Gqn2mn+G7zXPQ0/7TT+47zXrOEqhrwTpfvgwQDG+DdWDto0zUJcS5pa5pOWDD8ogchmg962yxRT6GdTb7ni/oZqfaaf4bvNHoZqfaaf4bvNe1fKaLySQJcW6iIEMBg6AWf7tVDxlam5oyNAM6AGwvMnfPZjhCSxxf6sNb8nkHoZqfaaf4bvNHoZqfaaf4bvNezVsdTc55cJ7XZmScsyIk9nv3JAq0RIidLwQbQbXt/JPlx+LDXLyeOD9DFT7TT/Dd5o9DL/tNP8N3mvaH4ujckAkNaGw0gS0bp0E8fek1MTRMyJ1jsne6oQG/V9ZnsIS5cfiw1vyeM+hmp9pp/hu80ehmp9pp/hu817F8rYKocwQAHizd/byEDkWexJxFellORokgRYiBPebuiBPenyo+A1y8nj/oZf8Aaaf4bvNHoZqfaaf4bvNez/LqWRoIJOWk11tQxzSb/eH/ABCPldEeqI7TZ7J0DmkkHcIBtxS5cfix6n5PGfQ1U+00/wAN3mueht/2mn9x3mvZKdajBkD1QAMpsct5O8zeUmljWh1UgxmAymHC8gn1TIsCny4/Fi1y8nj7f0O1B/qqf3Heak0v0T1R/qKfhTd/EvW34iico3C/qnjTJBvckNdfvSWVaEXA9WAMpkHLBk7zMGbapcqD6xZSyyXRnlzP0ZVB/nsP/A+aX6NX/t2fcd5r1E4qiTLhOp9U2nKSAOMA34qPWrUi5kNgA9q2reydN5s9T6fG/wBWX6jIu6POWfo4eP8APZ9x38SV6On/ALdn3D/EvSnV6E+rbMDYHTsSBpb9Z7VynjWCqXbsgb2RluGtHZ+rcFL02L4v7D1OXyeb+jt/7Zn3Hea56O3/ALdn3D5r0xuJoEglo1eXdk7yYsO6IF47lxleh2ezbKQbGSezr3+t7dUenxfF/YepyfI8y9HL/wBuz7h81bUeijgwNNRpI3hsfndbahiqTSDAGUt+iSTAbN5tfPM6yFDxLmky22kiIAIa0GP+WZC4XE9nF/bH6rKt7/hk6vRFxEda2O8Gfil0eibmtjrAe/KfNbSnjKYYwXloImNS+CfYRCao4lgLyR6xdlMXALXxB3dosU+kxb+3+sr1mb5fwyH/AIq79o37p80h3RN/7Vv3T5re4qvSa3KA0yLFt7gPgkjQyW98KPj69NwJaBmLybNixm3wHgkuEw/F/Yesyr9l9GKpdFKg1qt+67zUfanQZ1aPnWCN5adPAr0IYigY7AHaduPq3y+7LxvuSKmIogdloJ7cS3eZyyOGm/cqXC4k/wAWJ8Xlf7L6PHqn6G3kn/2af4bv4kn0M1PtNP8ADd5r2M4ih2ux9WNQdZcBwiY7wAo+PqtcQWkWAbAblFibiea7LFBv8WcHOXk8np/oeqD/AFNP8N38SF6ehVycfgnmMEIQupzBCEIiAIQhMYIQhAAhCEg7AhCEDBCEJvoIEIQn2AEIQjuIEIQp7jBCEIYAhCECBCEJjQIQhJC7ghCEPqMEIQqBAhCFI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data:image/jpeg;base64,/9j/4AAQSkZJRgABAQAAAQABAAD/2wCEAAkGBhQSERUSEhQVFRUWGRcVFxcXFRQVGRcXFBQVFRcXFxUXGyYeGBkkGRUWHy8gIycpLCwsFx4xNTAqNSYrLCkBCQoKDgwOGg8PGi8kHyQsKiwtKSwsLCosLCwsLCwsKSwqLCwsLCwsKSwsLCwsLCwsLCwsLCwsLCwuLCwpLCwsLP/AABEIAMoAyAMBIgACEQEDEQH/xAAcAAABBQEBAQAAAAAAAAAAAAAAAQMEBQYCBwj/xABDEAABAwIEAwUFBQYFAgcAAAABAAIRAyEEBRIxQVFhBiJxgZETMqGxwQdCUtHwFCNicpKiFYLC4fFDUxckJTNjg9L/xAAaAQACAwEBAAAAAAAAAAAAAAAABAIDBQEG/8QALxEAAwACAQQAAwcDBQAAAAAAAAECAxEhBBIxQRNRYSIycYGRofAUFdEFM1Kxwf/aAAwDAQACEQMRAD8A9xQhCABCFW532go4Rmuu8MHAbuceTWi5QdSbekWJKNS8tzP7Vq1QluEotY3g+p3nHroFm+ZKz2Nz7H1vfxNQDkwimP7IVLzSvA5HRZH54Pc9SQOXzrUw1UmXPe48y9x+ZRTo1GmQ94PMPcPqofH+hd/b3/y/Y+i9SVeFYDtPjqPuYh5H4XkVB/ddajLftZqNtiaAcPxUjB/odY+RU1ml+Sm+iyT45PTVDzbNGYek6tUnS2NrkkmAB1JMKtyftthcTAp1QHH7j+4/0dv5Sqv7WKsZeetSkP75+iYhK6S+Yjl3jltrwiTg/tGwro9o51En8Yt/U2QrrL89oV5FGqyoRchrgSBzjeF4FmVaXNA2DGrUfZsJzJvSg8+ukfVaOfo5iHaZk9N195LUUlyeyLg1RMSJ5SPks7n+Md7cUvuaGugEiS5zwdUb+6LKBndFrAyGtAjg1o3Hgsmr0bkYnWjaIWP7I5g413Uy46DT1NaZgOa8AxPRw9FsFKXtbI3Dh6YIQhdIAhCEACEIQAIQhAAhCy/brtcMHS0sg16kimPwjjUd0E2HE+a42ktslMun2oi9tu3zcL+5ogPrkbH3aYOxdG7uTfXr5e6nVxNQ1az3Pedy4z5DgB0Fl1hsE57i95LnOOpxNySbkk8ytblOT2Fko27f0NrHjnBPHn5lLh8v0jZOuwvRaqrloA2UB9MBDnRz4mzM1sOeSjOatFiKKq6+FUGi6bK9ckLuq+N/16ph+Ib19FEtVIaqYcHcLvE4t5o+zdVqGmCHBheSNTfdgOmExUxf4fj+SjOdJkol1D2mRyzGRdrW19R7BZa+tIYWktAtOklu03tv9FpexFV2Gx7atdjmUzTex1QtJa0kAiS2RctA81n8nxfs6zHfdmHfymx9N/JbvMmtpYdx/jaSeJDQSB5mFq/12Ssbl8owv7ThnIrnaa/Qse0XabC/tFN4rsg0y0zqHuvBEyP4neibzjtVhKlNobiKRIjYk/ReV4/GPqPLnGTPlHTorDLcA53ArPeTub4NSelUpc+De5BntBlek41WR3mEkkQHttuNtTQt3Tz7Du92vSPhUZ+a8gZlL4sDPBPU8kL2h2mQROynNuVrRTl6eae+49jpYlrvdcD4EH5JyV4lV7OObdoIPS3xCZ/xHGUPcr1m/wCcuHo6QpfG15RT/R7+7R7oheM4T7VMbStUFKqP4mlh9WGPgtTkf2uYeqQzENNBxtqJ1056uABb5iOqmssv2U30uWOWjeoXNOoHAEEEESCDIIPEHiF0rBYEIQgButVDQS4wACSeQAkleGZrmTsZi31zsTDByY2zR6X8SV6d9pGZeywL2g96qRTHgbu/tB9V5lldDilsz50afRRpO/yLXL8JLgAthhmhrVn8op96VdVakBE+CzI9sMViJsq6o3dD8cwG5+BVNjs+N9AA6uv8Nh5rqTo5TUosajVW4uq1tyQP1yUR1CvUudV+Z0j0/wBlHblR1lpItud+XxvC44XtnZtvwiNi8cXe7YepKgvwb9w03/WxWiZgWs2ueZ3/ANlGxz9LSePDxUNrwi+U/LZm+Kk08Gd3WHL807gKFyTw+f8AwpVVqhkfotx8+SqpiHR5LXY1+vLmO+8dJceZaYvzsAspUpHXK1OFE5a8fhJ+YP1UIfn8CVzrRjhSlxB/XgtbktbSACOV+f5FUeCpS8giQr3ANgubwaQB4EA/VSjwRy+TQMzCOC6w2atYS2LOJI6E3c3zMkeJVcXWUd4HGCOqs7mLOJZf1M7p7RJ5C/ryUOtjabt2H+0/VUtQ+SjmseaO9nVhSJOYZfRftY8iIPod1mcdl2g2VricwtBv03UCoCQSJLRzOw6E/JQpyxiJqSy7G9uamBeGPJfhye8zfRO76fKNy3Y+K9yoVWvaHtILXAFpGxBEgjpC+a672z3b9fyHFe+9jsA+hgqFKpOtrBIP3ZJdp8pjyV+Cm1oz+vxTLVLy/wCbLtCEJgzDzT7V8VNTD0uQe8+ZDR8nLP5dTsrH7S6k49rfw0mfFzyoeC2Sl82zaw8YUXuWsgKRjK4AumcHUgJvGvm/py8Y4ru+Cv2QKrTVcAIAHIC3M9TfwTOCy8e0c4iQ092b3kwesQfVTaA034ncrumwBd7nrQdnO2dFRPYwSef5k/VSpTNQqDLpIlfdRK7Ad1IquUZ5UG9FqRHFACw8VHqiylucodR5M8lxraJd6TSINTdaLAujLqvMvLfks9U3V2amnAAfiqu+EKvH7Lb/APSsy0d5XFO1R/UMPwLT8lU5aLq2ce8DzaR6EH6lTnhFWTySA9Nvcm/aLipUspbIdujirUUCviJMBOV6ibrVG0RJE1CJDTs0fif9BxUG/RbK9sZrBtMan3J2bxPU8gohfVxBim2QOXdYPFx3PqVcZV2fNU+0ryZuGH5v5fy+q1FPKgABAgcNo8guaI3l14KLsfgaeGxNKriA2oJDZIhtFziA2oAfeg2JO0yIhe1hecNy1jhDgLgg9QbEFbLsviy/DtDjLqZNNxPHRYE9S3SU3gfGjJ6pbfcW8IQhMCR5F9pB/wDUP/rp/wCpV+GrK2+1ChGMY78VJv8Aa9w+oWco1UnXFM2sPOKS/o4yEVcTKrGV10cQo7LO0m/tCepV1VCuuhjQNz9UI7Ulx7VMVallWf4k53daPhPrwHmmarnjj5aviYtKn2sq70lslVqsKCMTJvbeJtsmHauI/uXIaZAsRxE3C78Jlf8AW4uVseqVbeNv10XL9k3RqCb7knfx2HJGIcq654Rfii0++uW/GiOd7frxU/HSMPQB4mo/xlwAgeSrjUi/Lb/jYKyzc9yhP/bB/qcSoblJjGntbY1gBZTX1Pd8T8QVGwI7oUioyzfH6FdXg4xC8ylcCU/Rw5ImIaOJsPVQcbnjW92jBO2siw6NHEo2GgxdZtAS6HVSO4zcN/jf9BxT2RZG6ofa1LydV+J31mbeAPjyXeS9my53ta4N76Xbk83/AP59eSt87qEaaLbAgOf4fdb8J5bbKUY3TKMuVSuDt+ZBlqQDo+8foPz3UapmeIF4b6D4Wt4KO5wZVY0mxB9bb+U+qs6zBCfnDC4M55abIVHtMRarT822I6xcfJbTsLmLantw07Gm64g95kf6Fg67QSmKWeOwWMo1h7oaG1BwdSc92oRzF3DqEPCpackat1LTPcELljwRIMg7FC4Knn32tYbu4eryc+mf8zQ4fFh9V542ovW/tLwWvAPcP+m5lTyBg/BxXjftEln4o2OjaePXyZYNro/aVCZVXcqrY2SxiR/suab9Rv4eQOw81DbZO0nSYHiegU4b8Irya13V4RZCtA0tsOnPjf6rhzuCbAXYCame1GDmy1mrX7HD5sBxt4dU1WbBB4fI/kQpdOnJ8Pmdl1WptiC4Db5qqr+0jS6fp0sL2uWV9YAlw4gjzECfRJpte53/AF5J6aQJL6oFyRAJO0JmvmNANOjU51wNUNEc7XUb16Y50zpQppeEV1SpL4Gy0faBkezabEU2tDLarC7nR7vCx4LL4fEQ8GNRnbYFSamIc6o+oapPF5aBBJsGMb059DyXIxty6fg7ky/bmJ8/zz9CTSzL2Z0wTG/VWR7TMENbSl3DVe/RoWQx9UiCSdzx2jqAJV12BwrnOqVd5imPXU7/AEhDnju2Rqux9jXJb/sGJxRGs6W/xWA8KY+sK+yzsrTo96NT/wATt/8AKNmjwV9lWAtsptakGqU4/bF7zPeirpsiyoMxqn9qfNu8B5BrQPgtC/Fsn3h8/ks5nQ11nPbdmlo4AmGwQAdvEq6KUvZXUu+EVmaVtTtQ2EOBJAAInSJJg2Gw/EVcUK+umHcCJHO6zmLY55nTJ47aWtA21T3R4cFadnqk0dO+m03i3j0hNTxrbFb53w1r5i1N1Q9qDNYNPCmPMEuK0r6XeWdzUasS48AAz+kX+MhW+aS/E4vus9h+z/HGtl9Aky5rfZu8aZ0fIBCp/soxP7qvSGzajXt/lqsB+bShL1wyls2Gb4QVaFWmdnse31aR8186+K+lSvnPGU4rVBye8ej3JPqF4ZpdA/vL8Bukbp8tTVNt1IiyWNDSGDPEqXhWgNnnfy4JunQLzDRJUn9up0A2QKlUD3d2tI5/iKsxcPYr1cqpSb0vLJWHy9726oDWfjcYHlO6iYjNaTDppzVdzFgmsX7WtTNfEvIbs1mw8A0cFAybLjXrNY0RPTYD3j4AfROfBbW7fBgX/qEY6WPp57m/b8f5f7F/hcpr1Wgue1jSJAaC51732ErvHdnW02NJ1uJdHePQk2ELZ0WU6TdTvdaNucCwVTje3dMua32LS3vC7TckCwcbTulsaXctmx1N28NJfLWzMf4U1jmywd9ge203kgi/6uoOZ5C1ztWkiQC1zQO64HZ38JHHhZbvGYFtUUqjAGgAtAm4JAMG23d4c1GZhNBveQYNu6R9PitKbVYu3XJlvFcZ1arj68/z9TBtwlV/7pge9w3hpcQOTSN9twpGCyrE1SWMpveG2LXANa0jhcjSei378uwzmCZJA4tcXAxeCOvEFQ8JkrGk6alVjTFiXbjjJBtHVJUqfGtJG1izRCb4bfv3/wB/oYDN8sqUyGPw8uJsDUJFyBbSb38Vuuy+RCnTa2WiLncXNzuVc4LKMO1wf77uBMuid44CVZ9we6wD0CFjb9FeTqJ3vY5SeWNtBHOQfiVX4irrN3tgXPeb/wABcYqCZjhtNt9zZRxhtRuB8/hCscv5FM1PnY46rSZfQXdTB9NRVNnVL2saWtpiIcWgHjIE7T5K/GX6u8Y5XsPT812KTW/dLjwNreDeA6ri1JJ7rx+5lcHkAZpMbE374LieJn5bKfWwoY0+zA1THdAFyLTHzU0l22wPG/xP6JUbGOaxrr72jmRwDRxUG33b2XKfs60Q6dWGe0fFm6jG1t46Hh4rLOq3k8ZJPUlXWeYkhjaWznd94HBoNm+Z+So6okhokkkADnJhaOFbTtiN8fZPRPspZ+8xBBsWYePSqhPfZDhXChWe4zNQUx4UWx83OQqL+8yhm+K8AzXCltes07tqVAf6yvfyViu1/YD29Q4jDuDap95rrNfA3ke66PJL5YdLgb6TKsdPu9nlidpttJsOat8T2WxwOn9jcTzGgj1DoVxkH2YVqrw/GkU6Y/6THS53Rzm2aPCT4JRY6b8GlWfHK23+hUdmuz1bGktpfu6AMVKxG8bsZ+J3wHHkp/aX7OamGqNqYWm6vSgS33qjXDcn8TTvbblEL1fCYVlNjWU2hrGiGtAgADgAnSE7jhYzF6u/6ldteDwStkmLxFQNqUzSAiBUBphoO3dPePkFs8j7NswzDHecfeeRExs0D7rZ4equs8A/ajvsy3k78l3i2RTlRyZKptB03SY8OrXLftmNz/FOLhTbxMDl4pllD92KTvYsaAWl79RLgYuGiY/V13iSTiacfxTPKL25zEIqud7Z2Hlz/vENYC4l0CCdhGwOw8lXi+Y71f8AsvQxg8zcxwbLnM1BoeRvBiHdevrdabEt1NDogbS4xJ6CCT6KjrMBM1WtFOm3SKY78nTYF53PEnbzKdq1nU3g1AQ0wKb3Ha1mO6cifA9WMT1tIX6qOUy0wmFJ5eIdPj3bFSG4Yjcj0cPmFWYftCzT7OoBIMGbSCdx8FcMxNFoJDhxJIdvFzJm6h8at+SxdNKnlC0aQmSXRExBA8dR/NOGoBsPO5Hxj4KK3Htm7A0XM6gfMjdOHGtdcAu6jb1O647deWWThUrhAXHkJ8GxHK5TrSSN4HWAduTb/FQauYNBDdLtR2Ej4kWCar5g0NOpwB5NMn1Oyg2WqWTKlVjdiAegaIPAx6Jn9otDTHU8ZMk9TdUeGzjud2n3pIs1xkAwDqIvIE7wmqmEdVJdVJBghrQ7aRuSPKwVbpFkygxObue4CjaJ1FwmCLQOEzxCr8vfpqOqVCSGjUSb3JIsOZiFJyx4azWYa1ouTsP18VS5hmYcSQCGTIB3MW1Hl0HCeZTuPGq4X5sTyZHvn9DrFYjU5z3bkz4DgB4BRqOJcya4+5IaI3eRaB0n1QaDiA6oCxp4m1louxOT/tuLZDYw2GOs8n1N2gnmTDo5DqnXqZ+iFX9T03sblBw2Co0nCHhup/8AO/vvnzJHkhXQQkWVipAEqEAIAlQkKAFQghIgDMdpKH75jvxMjzY78n/BAbrpEdFZ9o8Jqo6gJNM6x4QQ4D/KT6KlynGA2S9LVDmN7j8DFZmTTqtcLGdPgDafWEz+zuLi2mXlzjLgDMnZojkLySVoO1mTHXqHukGfnbrKzGFfFUU657gIdDZaah5vIuS0/dEbgrkV27ljFS8umnwS8VmRoUw9kNDHAND26tTw2XkjYNbz4mIWcxOY1MRTDqlQEue5hbfVoDRD3GQBJNhxhaXMqRxbninYBpDtgNLoEeJjYbAdVR5PQ9i2qC0OILmgO2u0jV4iZCZwwqbQt111ixpp+9bFGANE1G1w2pTYKZdVaTLfbCWNeN3EDc7jqrzLn0wAXAPYdjOppH1WeOB/eYmgKhc1rQ8we657KYN+ZBc4eMqBleMfSaC1xaCT1B4wRslLjdPQ5hT+DNV7PQhQoATBv90OdfoBP+yZfhAfdc5gAgNDg4ADYX2gWhVWCxNR7Q91LcfcPD+V35qS3F82VRHNn1BUOSxa+Y6/LWi/vOvBMgi3AtNvRFBlM/d70Aw7veYmxCZ/xEfhqH/KB8yodbPQxwaKZncanARPDuz6LjTZ3cr2XZfKYxGIbTjWeoAu4+X1Vfh80rViGsAadjp4RvLjw62UmtlbRxJPE8z4qltoumdlBjsa57/ZQQ2ddNo6m88yDx4WXHsmUIfWhzh3hTkGeWuNh0VhmOVtc24226eBVVSygCXAaiLiSXQRcGPELQw9bMQppCebo6q3UvgsMp7O4zM6mtoLaRN6rwQwDkwffPQW6hez9nshp4Og2hSHdbck7vcfee7qT9BwUjLMQKlKm8WDmMcANhqaDA9VKBTN26MtioSFCrIgClSQlQAhCVCEACQBKhACELAZ5gTha3dH7t5JYeDTuWeI3HTwXoCi5jlzK9M03ix48QRs4HgQVGp7kW4snZWzPYfFNrU9Lr247rOZv2dBmO8E9jMNWwjoqCRPdqD3Hcv5XfwnylSqebhwh1ilnzxRoQtfajwYt+T1KUmiY3OkzEniCDIPNGTsLhWFQd7S1x9YMctltalKm4bwVRjBAYh4aZ1U/k//AHTHRtzlS9Cv+opX09fkVr8C1mKfpFn0hb+ZhBVV2dwDC796bAyBBIkACYAuVfZgNOIp/wAgB8iB9VWZTU9nUdabx8/yUupS+M/56LejbfQJr1/lmwZVp0WanAm1hpifWFRN7UvNbSGgNAcdJiDBaIPqVzjKlR9zAG1yeNgIAuegVj/4f1BQdinHTUa3V7OLloHe1XgO07DhA47c7ceuOWLO8u/tLS9CZlS1s1sgA7gCAPPcqgrYIuZr7paLwIJMG9ht536LRZFh31Kb2FzSCOREDxBWazXAPYSG94iRqp6nAH+JwH5qyaly1LSKam1aq5dfmWmUHfTA1AOtzHdPzb6qaQqvK6wHs4uJLP6mHh4tCtKiybPR4ntEXGM7pULKKGpxHNTMa7urjs+2Hk8Bc+V1BeSzwmendlj/AOTodKbR6CPorQFV/Z+npw1Ef/GyfNoP1VgAtdeDzNeWKhCEERAEqEIAEISSgABQlQgASEpQEIA4rUQ4FrgCDYgiQR1CzGP7DN96g7QfwulzfI+83wuOi1SFxyn5JxdQ9yzznE5Dimb0y4c6ZD/hZ3wUjIMpJLqtQabik0OBBLpl1t94HkVuq1OQQCRPEbjw6qpflpa/UDZtOoGNEwwENjxebku/RhMKK7kW5M1ZI7aMp2lyYFra7DIDi2ecy23TUFm8pyR9fE+zaWtnU6XT929gNzuvR8dl4FJrD7jW+1Ijb2bIgeLr+RWbwWWVKdRtSIewhxHJw95vhBI80Zd3SbGOlpRhrGvyNXlHZanRIef3lQbOIs3+Rv3fG56q4q05aQeII9RCVjpEpKtQNaXHYAn0EqaWhBtt7Z5l2YBLSySNTQLbgBtyPIG/Vd5tSAaQLACwHAcFz2QHGYmmTHG4afkV1nDve8Eo/BpR94zFFxiRZwewg8ZmFoGZm2syHANqD0Ph+SoMK3brUZ8HT57KXmDNJ1Dil6rQ/inaOMbiOCnZJQLm6RY1XCmI/jMG3Ruoz0VO1pe4BbvsVlc1DU+7Rlg61XDvf0tMeLjyRhnuo51N/Dxs3DGAAAWAsPJdIQtQ88CEIQAIQhAAhCEAISlQhAAhCEAISlQhAAkhKhADOJwweIO1p6wZg9FzUwbS6YupCEHdnLRFlVdrK5Zg67hv7NzRvu8aBt1crYBV+d4T2lPTwkOP+W4+MIZ1eTE5DR0MLriDpvyI087cOCr84r7rStwwDHMixkHzWNzVjg/Q7fn+Icx9RzSlp6NHG1tkRjI0dX6uR7rXHwIT+I71t0rMJqfEgCm2TwGqoevHS34haLJ+z76kGm23/ceCGj+UbvPhbql3Dt6Q/NzijdMg5JkTi4Nb/wC44TMWpt2NR30HE22lelZdgW0ababBDWiBzPMnmSZJPMprKsqZQbpbJJMucbucdpJ+QFhwU5PY8ahGN1Gd5q36BCEK0WBCEIAEBCEACQBKhAAhCEAJKVJxSoAQFKhCABCEIAEIQgAXD2yu0IAgPy0ElV2N7MMfOoA9De60CR2y5pMkra8Gd7N9m6bAar6bTUe9zpc0EtaO6wDl3WjbmtEAuWLtd1oKe3tghCEEREqEIAEIQg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080" y="3857601"/>
            <a:ext cx="3001811" cy="303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 descr="https://encrypted-tbn1.gstatic.com/images?q=tbn:ANd9GcTwNeKnsiBZ1zTEV1S8HC7Y4b5hN_VLofNC2xiN7vkBWjM0ZXatuA"/>
          <p:cNvPicPr>
            <a:picLocks noChangeAspect="1" noChangeArrowheads="1"/>
          </p:cNvPicPr>
          <p:nvPr/>
        </p:nvPicPr>
        <p:blipFill>
          <a:blip r:embed="rId3"/>
          <a:srcRect l="3636" r="5455" b="7845"/>
          <a:stretch>
            <a:fillRect/>
          </a:stretch>
        </p:blipFill>
        <p:spPr bwMode="auto">
          <a:xfrm>
            <a:off x="971600" y="3980501"/>
            <a:ext cx="3571900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000232" y="142852"/>
            <a:ext cx="6429420" cy="642942"/>
          </a:xfrm>
        </p:spPr>
        <p:txBody>
          <a:bodyPr>
            <a:noAutofit/>
          </a:bodyPr>
          <a:lstStyle/>
          <a:p>
            <a:pPr algn="ctr"/>
            <a:r>
              <a:rPr lang="ru-RU" sz="2400" smtClean="0">
                <a:solidFill>
                  <a:schemeClr val="tx1"/>
                </a:solidFill>
              </a:rPr>
              <a:t>Роль стромальных клеток в гистофизиологии печени </a:t>
            </a:r>
            <a:endParaRPr lang="ru-RU" sz="2400" smtClean="0">
              <a:solidFill>
                <a:schemeClr val="tx1"/>
              </a:solidFill>
            </a:endParaRPr>
          </a:p>
          <a:p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9" name="Подзаголовок 3"/>
          <p:cNvSpPr txBox="1">
            <a:spLocks/>
          </p:cNvSpPr>
          <p:nvPr/>
        </p:nvSpPr>
        <p:spPr>
          <a:xfrm>
            <a:off x="3571868" y="4642495"/>
            <a:ext cx="2847996" cy="4286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Пространство Диссе</a:t>
            </a:r>
            <a:endParaRPr kumimoji="0" lang="ru-RU" sz="18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532" name="Picture 4" descr="https://encrypted-tbn0.gstatic.com/images?q=tbn:ANd9GcQYBEGlsJXeujVGdSsKzdf_Cf-3pwwkVCEB4GFaM91FRr1nh5f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5684" y="1196750"/>
            <a:ext cx="5940363" cy="309433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108752" y="5157192"/>
            <a:ext cx="7143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600" smtClean="0"/>
              <a:t> Эндотелий (синусоидный тип</a:t>
            </a:r>
            <a:r>
              <a:rPr lang="en-US" sz="1600" smtClean="0"/>
              <a:t>)</a:t>
            </a:r>
            <a:endParaRPr lang="en-US" sz="1600" smtClean="0"/>
          </a:p>
          <a:p>
            <a:pPr>
              <a:buFontTx/>
              <a:buChar char="-"/>
            </a:pPr>
            <a:r>
              <a:rPr lang="ru-RU" sz="1600" smtClean="0"/>
              <a:t> Клетки Купфера </a:t>
            </a:r>
            <a:r>
              <a:rPr lang="en-US" sz="1600" smtClean="0"/>
              <a:t>– </a:t>
            </a:r>
            <a:r>
              <a:rPr lang="ru-RU" sz="1600" smtClean="0"/>
              <a:t>макрофаги </a:t>
            </a:r>
            <a:r>
              <a:rPr lang="en-US" sz="1600" smtClean="0"/>
              <a:t>– </a:t>
            </a:r>
            <a:r>
              <a:rPr lang="ru-RU" sz="1600" smtClean="0"/>
              <a:t>защита</a:t>
            </a:r>
            <a:r>
              <a:rPr lang="en-US" sz="1600" smtClean="0"/>
              <a:t> (</a:t>
            </a:r>
            <a:r>
              <a:rPr lang="ru-RU" sz="1600" smtClean="0"/>
              <a:t>цитокины, металлопротеиназы)</a:t>
            </a:r>
            <a:endParaRPr lang="en-US" sz="1600" smtClean="0"/>
          </a:p>
          <a:p>
            <a:pPr>
              <a:buFontTx/>
              <a:buChar char="-"/>
            </a:pPr>
            <a:r>
              <a:rPr lang="en-US" sz="1600" smtClean="0"/>
              <a:t> </a:t>
            </a:r>
            <a:r>
              <a:rPr lang="ru-RU" sz="1600" smtClean="0"/>
              <a:t>Большие гранулярные лимфоциты </a:t>
            </a:r>
            <a:r>
              <a:rPr lang="en-US" sz="1600" smtClean="0"/>
              <a:t>(</a:t>
            </a:r>
            <a:r>
              <a:rPr lang="en-US" sz="1600" smtClean="0"/>
              <a:t>NK) – </a:t>
            </a:r>
            <a:r>
              <a:rPr lang="ru-RU" sz="1600" smtClean="0"/>
              <a:t>противоопухолевая защита</a:t>
            </a:r>
            <a:endParaRPr lang="en-US" sz="1600" smtClean="0"/>
          </a:p>
          <a:p>
            <a:pPr>
              <a:buFontTx/>
              <a:buChar char="-"/>
            </a:pPr>
            <a:r>
              <a:rPr lang="en-US" sz="1600" smtClean="0"/>
              <a:t> </a:t>
            </a:r>
            <a:r>
              <a:rPr lang="ru-RU" sz="1600" smtClean="0"/>
              <a:t>Липоциты (клетки Ито) </a:t>
            </a:r>
            <a:r>
              <a:rPr lang="en-US" sz="1600" smtClean="0"/>
              <a:t>– </a:t>
            </a:r>
            <a:r>
              <a:rPr lang="ru-RU" sz="1600" smtClean="0"/>
              <a:t>депо вит. А, </a:t>
            </a:r>
            <a:r>
              <a:rPr lang="en-US" sz="1600" smtClean="0"/>
              <a:t>E</a:t>
            </a:r>
            <a:r>
              <a:rPr lang="en-US" sz="1600" smtClean="0"/>
              <a:t>, D; </a:t>
            </a:r>
            <a:r>
              <a:rPr lang="ru-RU" sz="1600" smtClean="0"/>
              <a:t>образование ретикулярных волокон (фиброз)</a:t>
            </a:r>
            <a:endParaRPr lang="en-US" sz="1600" smtClean="0"/>
          </a:p>
        </p:txBody>
      </p:sp>
    </p:spTree>
    <p:extLst>
      <p:ext uri="{BB962C8B-B14F-4D97-AF65-F5344CB8AC3E}">
        <p14:creationId xmlns:p14="http://schemas.microsoft.com/office/powerpoint/2010/main" val="62221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000232" y="142852"/>
            <a:ext cx="6429420" cy="642942"/>
          </a:xfrm>
        </p:spPr>
        <p:txBody>
          <a:bodyPr>
            <a:noAutofit/>
          </a:bodyPr>
          <a:lstStyle/>
          <a:p>
            <a:pPr algn="ctr"/>
            <a:r>
              <a:rPr lang="ru-RU" sz="2400" smtClean="0"/>
              <a:t>Роль стромальных клеток в гистофизиологии печени </a:t>
            </a:r>
            <a:endParaRPr lang="ru-RU" sz="2400" smtClean="0"/>
          </a:p>
          <a:p>
            <a:endParaRPr lang="ru-RU" sz="2400"/>
          </a:p>
        </p:txBody>
      </p:sp>
      <p:pic>
        <p:nvPicPr>
          <p:cNvPr id="22534" name="Picture 6" descr="https://encrypted-tbn0.gstatic.com/images?q=tbn:ANd9GcSs-FkH4rXUebBR-fqjoXiUT-tv5HjDpDCY0_NM_sZ5h5vQpdS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0072" y="4161179"/>
            <a:ext cx="3124654" cy="2220149"/>
          </a:xfrm>
          <a:prstGeom prst="rect">
            <a:avLst/>
          </a:prstGeom>
          <a:noFill/>
        </p:spPr>
      </p:pic>
      <p:pic>
        <p:nvPicPr>
          <p:cNvPr id="22538" name="Picture 10" descr="https://encrypted-tbn1.gstatic.com/images?q=tbn:ANd9GcQYjWS3K4z5VR-xFtfiCnDaqnRJ80BRjR6H5A9sqqUNTkk4IVA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0071" y="1540969"/>
            <a:ext cx="3124653" cy="2098307"/>
          </a:xfrm>
          <a:prstGeom prst="rect">
            <a:avLst/>
          </a:prstGeom>
          <a:noFill/>
        </p:spPr>
      </p:pic>
      <p:pic>
        <p:nvPicPr>
          <p:cNvPr id="22540" name="Picture 12" descr="https://encrypted-tbn2.gstatic.com/images?q=tbn:ANd9GcTx9Sl6pF7hTXe_JDx0VzNU1Sg8J-H9fE-DZlqJ8-NUm3yUPfq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40334" y="1540970"/>
            <a:ext cx="2456183" cy="49123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Трансформация липоцитов в миофибробласты  - фиброз - цирроз</a:t>
            </a:r>
            <a:endParaRPr lang="ru-RU" b="1"/>
          </a:p>
        </p:txBody>
      </p:sp>
      <p:pic>
        <p:nvPicPr>
          <p:cNvPr id="10242" name="Picture 2" descr="http://lh6.ggpht.com/-RI0J78_MXFw/UoVaG9f5AVI/AAAAAAAAJwY/JHtSGzb4XxM/Capture_thumb%25255B10%25255D.png?imgmax=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33" y="1844824"/>
            <a:ext cx="8353740" cy="443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2020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Общие закономерности развития патологии печени</a:t>
            </a:r>
            <a:endParaRPr lang="ru-RU" b="1"/>
          </a:p>
        </p:txBody>
      </p:sp>
      <p:pic>
        <p:nvPicPr>
          <p:cNvPr id="9218" name="Picture 2" descr="http://labiotech.eu/wp-content/uploads/2015/09/dd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8424593" cy="423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700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000232" y="336076"/>
            <a:ext cx="6429420" cy="42862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smtClean="0">
                <a:solidFill>
                  <a:schemeClr val="tx1"/>
                </a:solidFill>
              </a:rPr>
              <a:t>ПОДЖЕЛУДОЧНАЯ ЖЕЛЕЗА</a:t>
            </a:r>
            <a:endParaRPr lang="ru-RU" sz="2400" smtClean="0">
              <a:solidFill>
                <a:schemeClr val="tx1"/>
              </a:solidFill>
            </a:endParaRPr>
          </a:p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4480" y="980728"/>
            <a:ext cx="68899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mtClean="0"/>
              <a:t>Тип строения – парензиматозный дольчатый (хорошо выражены дольки</a:t>
            </a:r>
            <a:endParaRPr lang="en-US" smtClean="0"/>
          </a:p>
          <a:p>
            <a:pPr marL="342900" indent="-342900">
              <a:buAutoNum type="arabicPeriod"/>
            </a:pPr>
            <a:r>
              <a:rPr lang="ru-RU" smtClean="0"/>
              <a:t>Строма</a:t>
            </a:r>
            <a:endParaRPr lang="en-US" smtClean="0"/>
          </a:p>
          <a:p>
            <a:pPr marL="342900" indent="-342900"/>
            <a:r>
              <a:rPr lang="en-US"/>
              <a:t> </a:t>
            </a:r>
            <a:r>
              <a:rPr lang="en-US" smtClean="0"/>
              <a:t>    - </a:t>
            </a:r>
            <a:r>
              <a:rPr lang="ru-RU" smtClean="0"/>
              <a:t>капсула (ПлСТ)</a:t>
            </a:r>
            <a:endParaRPr lang="en-US" smtClean="0"/>
          </a:p>
          <a:p>
            <a:pPr marL="342900" indent="-342900"/>
            <a:r>
              <a:rPr lang="en-US" smtClean="0"/>
              <a:t>     - </a:t>
            </a:r>
            <a:r>
              <a:rPr lang="ru-RU" smtClean="0"/>
              <a:t>Междольковые перегородки</a:t>
            </a:r>
            <a:r>
              <a:rPr lang="en-US" smtClean="0"/>
              <a:t>  </a:t>
            </a:r>
            <a:r>
              <a:rPr lang="en-US" smtClean="0"/>
              <a:t>+ </a:t>
            </a:r>
            <a:r>
              <a:rPr lang="ru-RU" smtClean="0"/>
              <a:t>Триады</a:t>
            </a:r>
            <a:endParaRPr lang="en-US" smtClean="0"/>
          </a:p>
          <a:p>
            <a:pPr marL="342900" indent="-342900"/>
            <a:r>
              <a:rPr lang="en-US"/>
              <a:t> </a:t>
            </a:r>
            <a:r>
              <a:rPr lang="en-US" smtClean="0"/>
              <a:t>    - </a:t>
            </a:r>
            <a:r>
              <a:rPr lang="ru-RU" smtClean="0"/>
              <a:t>Внутридольковая РВСТ </a:t>
            </a:r>
            <a:r>
              <a:rPr lang="en-US" smtClean="0"/>
              <a:t>+ </a:t>
            </a:r>
            <a:r>
              <a:rPr lang="ru-RU" smtClean="0"/>
              <a:t>МЦР</a:t>
            </a:r>
            <a:endParaRPr lang="en-US" smtClean="0"/>
          </a:p>
          <a:p>
            <a:pPr marL="342900" indent="-342900"/>
            <a:r>
              <a:rPr lang="en-US" smtClean="0"/>
              <a:t>3. </a:t>
            </a:r>
            <a:r>
              <a:rPr lang="ru-RU" smtClean="0"/>
              <a:t>Парнехима</a:t>
            </a:r>
            <a:r>
              <a:rPr lang="en-US" smtClean="0"/>
              <a:t> </a:t>
            </a:r>
            <a:r>
              <a:rPr lang="en-US" smtClean="0"/>
              <a:t>– </a:t>
            </a:r>
            <a:r>
              <a:rPr lang="ru-RU" smtClean="0"/>
              <a:t>специализированный эпителий </a:t>
            </a:r>
            <a:r>
              <a:rPr lang="en-US" smtClean="0"/>
              <a:t>: </a:t>
            </a:r>
            <a:endParaRPr lang="en-US" smtClean="0"/>
          </a:p>
          <a:p>
            <a:pPr marL="342900" indent="-342900"/>
            <a:r>
              <a:rPr lang="en-US" smtClean="0"/>
              <a:t>4. </a:t>
            </a:r>
            <a:r>
              <a:rPr lang="ru-RU" smtClean="0"/>
              <a:t>Две чати </a:t>
            </a:r>
            <a:r>
              <a:rPr lang="en-US" smtClean="0"/>
              <a:t>: </a:t>
            </a:r>
            <a:endParaRPr lang="en-US" smtClean="0"/>
          </a:p>
          <a:p>
            <a:pPr marL="342900" indent="-342900"/>
            <a:r>
              <a:rPr lang="en-US"/>
              <a:t> </a:t>
            </a:r>
            <a:r>
              <a:rPr lang="en-US" smtClean="0"/>
              <a:t>    - </a:t>
            </a:r>
            <a:r>
              <a:rPr lang="ru-RU" smtClean="0"/>
              <a:t>экзокринная </a:t>
            </a:r>
            <a:r>
              <a:rPr lang="en-US" smtClean="0"/>
              <a:t>(</a:t>
            </a:r>
            <a:r>
              <a:rPr lang="en-US" smtClean="0"/>
              <a:t>97%) – </a:t>
            </a:r>
            <a:r>
              <a:rPr lang="ru-RU" smtClean="0"/>
              <a:t>ацинусы </a:t>
            </a:r>
            <a:r>
              <a:rPr lang="en-US" smtClean="0"/>
              <a:t>+ </a:t>
            </a:r>
            <a:r>
              <a:rPr lang="ru-RU" smtClean="0"/>
              <a:t>протоки</a:t>
            </a:r>
            <a:endParaRPr lang="en-US" smtClean="0"/>
          </a:p>
          <a:p>
            <a:pPr marL="342900" indent="-342900"/>
            <a:r>
              <a:rPr lang="en-US" smtClean="0"/>
              <a:t>     - </a:t>
            </a:r>
            <a:r>
              <a:rPr lang="ru-RU" smtClean="0"/>
              <a:t>эндокринаня </a:t>
            </a:r>
            <a:r>
              <a:rPr lang="en-US" smtClean="0"/>
              <a:t> </a:t>
            </a:r>
            <a:r>
              <a:rPr lang="en-US" smtClean="0"/>
              <a:t>(3%) – </a:t>
            </a:r>
            <a:r>
              <a:rPr lang="ru-RU" smtClean="0"/>
              <a:t>островки</a:t>
            </a:r>
            <a:endParaRPr lang="en-US" smtClean="0"/>
          </a:p>
        </p:txBody>
      </p:sp>
      <p:pic>
        <p:nvPicPr>
          <p:cNvPr id="23554" name="Picture 2" descr="1_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5" y="3934209"/>
            <a:ext cx="2144281" cy="2272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1_06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4296" y="3934209"/>
            <a:ext cx="3322480" cy="2272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857356" y="264638"/>
            <a:ext cx="6572296" cy="500066"/>
          </a:xfrm>
        </p:spPr>
        <p:txBody>
          <a:bodyPr>
            <a:noAutofit/>
          </a:bodyPr>
          <a:lstStyle/>
          <a:p>
            <a:pPr algn="ctr"/>
            <a:r>
              <a:rPr lang="ru-RU" sz="2400" smtClean="0">
                <a:solidFill>
                  <a:schemeClr val="tx1"/>
                </a:solidFill>
              </a:rPr>
              <a:t>Экзокринаня часть ПЖЖ </a:t>
            </a:r>
            <a:r>
              <a:rPr lang="en-US" sz="2400" smtClean="0">
                <a:solidFill>
                  <a:schemeClr val="tx1"/>
                </a:solidFill>
              </a:rPr>
              <a:t> </a:t>
            </a:r>
            <a:r>
              <a:rPr lang="en-US" sz="2400" smtClean="0">
                <a:solidFill>
                  <a:schemeClr val="tx1"/>
                </a:solidFill>
              </a:rPr>
              <a:t>- </a:t>
            </a:r>
            <a:r>
              <a:rPr lang="ru-RU" sz="2400" smtClean="0">
                <a:solidFill>
                  <a:schemeClr val="tx1"/>
                </a:solidFill>
              </a:rPr>
              <a:t>источник ферментов </a:t>
            </a:r>
            <a:endParaRPr lang="ru-RU" sz="2400">
              <a:solidFill>
                <a:schemeClr val="tx1"/>
              </a:solidFill>
            </a:endParaRPr>
          </a:p>
        </p:txBody>
      </p:sp>
      <p:pic>
        <p:nvPicPr>
          <p:cNvPr id="24578" name="Picture 2" descr="1_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6880" y="1340768"/>
            <a:ext cx="2297088" cy="272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29092" y="1340768"/>
            <a:ext cx="47149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mtClean="0"/>
              <a:t>Структурная единица</a:t>
            </a:r>
            <a:r>
              <a:rPr lang="en-US" smtClean="0"/>
              <a:t>  </a:t>
            </a:r>
            <a:r>
              <a:rPr lang="en-US" smtClean="0"/>
              <a:t>- </a:t>
            </a:r>
            <a:r>
              <a:rPr lang="en-US" smtClean="0"/>
              <a:t>a</a:t>
            </a:r>
            <a:r>
              <a:rPr lang="ru-RU" smtClean="0"/>
              <a:t>цинус</a:t>
            </a:r>
            <a:endParaRPr lang="en-US" smtClean="0"/>
          </a:p>
          <a:p>
            <a:pPr marL="342900" indent="-342900">
              <a:buAutoNum type="arabicPeriod"/>
            </a:pPr>
            <a:r>
              <a:rPr lang="ru-RU" smtClean="0"/>
              <a:t>Ацинус включает</a:t>
            </a:r>
            <a:endParaRPr lang="en-US" smtClean="0"/>
          </a:p>
          <a:p>
            <a:pPr marL="342900" indent="-342900"/>
            <a:r>
              <a:rPr lang="en-US"/>
              <a:t> </a:t>
            </a:r>
            <a:r>
              <a:rPr lang="en-US" smtClean="0"/>
              <a:t>    - </a:t>
            </a:r>
            <a:r>
              <a:rPr lang="ru-RU" smtClean="0"/>
              <a:t>ациноциты</a:t>
            </a:r>
            <a:r>
              <a:rPr lang="en-US" smtClean="0"/>
              <a:t> </a:t>
            </a:r>
            <a:r>
              <a:rPr lang="en-US" smtClean="0"/>
              <a:t>– </a:t>
            </a:r>
            <a:r>
              <a:rPr lang="ru-RU" smtClean="0"/>
              <a:t>секреторные клетки </a:t>
            </a:r>
            <a:r>
              <a:rPr lang="en-US" smtClean="0"/>
              <a:t>  </a:t>
            </a:r>
            <a:endParaRPr lang="ru-RU" smtClean="0"/>
          </a:p>
          <a:p>
            <a:pPr marL="342900" indent="-342900"/>
            <a:r>
              <a:rPr lang="en-US" smtClean="0"/>
              <a:t>   </a:t>
            </a:r>
            <a:r>
              <a:rPr lang="ru-RU" smtClean="0"/>
              <a:t>  </a:t>
            </a:r>
            <a:r>
              <a:rPr lang="en-US" smtClean="0"/>
              <a:t>- </a:t>
            </a:r>
            <a:r>
              <a:rPr lang="ru-RU" smtClean="0"/>
              <a:t>центроацинозные клетки </a:t>
            </a:r>
            <a:r>
              <a:rPr lang="en-US" smtClean="0"/>
              <a:t> </a:t>
            </a:r>
            <a:r>
              <a:rPr lang="en-US" smtClean="0"/>
              <a:t>– </a:t>
            </a:r>
            <a:r>
              <a:rPr lang="ru-RU" smtClean="0"/>
              <a:t>начало вставочных выводных протоков</a:t>
            </a:r>
            <a:endParaRPr lang="en-US" smtClean="0"/>
          </a:p>
          <a:p>
            <a:pPr marL="342900" indent="-342900"/>
            <a:r>
              <a:rPr lang="en-US" smtClean="0"/>
              <a:t>3. </a:t>
            </a:r>
            <a:r>
              <a:rPr lang="ru-RU" smtClean="0"/>
              <a:t>В ациноците 2 зоны </a:t>
            </a:r>
            <a:endParaRPr lang="en-US" smtClean="0"/>
          </a:p>
          <a:p>
            <a:pPr marL="342900" indent="-342900"/>
            <a:r>
              <a:rPr lang="en-US"/>
              <a:t> </a:t>
            </a:r>
            <a:r>
              <a:rPr lang="en-US" smtClean="0"/>
              <a:t>    - </a:t>
            </a:r>
            <a:r>
              <a:rPr lang="ru-RU" smtClean="0"/>
              <a:t>гомогенная</a:t>
            </a:r>
            <a:endParaRPr lang="en-US" smtClean="0"/>
          </a:p>
          <a:p>
            <a:pPr marL="342900" indent="-342900"/>
            <a:r>
              <a:rPr lang="en-US"/>
              <a:t> </a:t>
            </a:r>
            <a:r>
              <a:rPr lang="en-US" smtClean="0"/>
              <a:t>    -  </a:t>
            </a:r>
            <a:r>
              <a:rPr lang="ru-RU" smtClean="0"/>
              <a:t>зимогенная</a:t>
            </a:r>
            <a:endParaRPr lang="en-US" smtClean="0"/>
          </a:p>
          <a:p>
            <a:pPr marL="342900" indent="-342900"/>
            <a:endParaRPr lang="en-US"/>
          </a:p>
          <a:p>
            <a:pPr marL="342900" indent="-342900"/>
            <a:endParaRPr lang="en-US" smtClean="0"/>
          </a:p>
        </p:txBody>
      </p:sp>
      <p:pic>
        <p:nvPicPr>
          <p:cNvPr id="11266" name="Picture 2" descr="http://vmede.org/sait/content/Gistologija_atlas_boi4uk_2008/27_files/mb4_00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197" y="3762922"/>
            <a:ext cx="3633394" cy="265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3"/>
          <p:cNvSpPr txBox="1">
            <a:spLocks/>
          </p:cNvSpPr>
          <p:nvPr/>
        </p:nvSpPr>
        <p:spPr>
          <a:xfrm>
            <a:off x="2051720" y="188640"/>
            <a:ext cx="6408712" cy="18573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Пищеварение</a:t>
            </a:r>
            <a:r>
              <a:rPr kumimoji="0" lang="ru-RU" sz="2400" b="1" i="0" u="none" strike="noStrike" kern="1200" cap="none" spc="0" normalizeH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всегда сопровождается стимуляцией э</a:t>
            </a:r>
            <a:r>
              <a:rPr lang="ru-RU" sz="2400" b="1" smtClean="0">
                <a:solidFill>
                  <a:schemeClr val="tx2"/>
                </a:solidFill>
              </a:rPr>
              <a:t>кзокринной части ПЖЖ</a:t>
            </a:r>
            <a:endParaRPr kumimoji="0" lang="ru-RU" sz="24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pic>
        <p:nvPicPr>
          <p:cNvPr id="12290" name="Picture 2" descr="http://www.rci.rutgers.edu/~uzwiak/AnatPhys/Digestive_System_files/image0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1556792"/>
            <a:ext cx="624069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272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1475656" y="188640"/>
            <a:ext cx="6429375" cy="428625"/>
          </a:xfrm>
        </p:spPr>
        <p:txBody>
          <a:bodyPr>
            <a:normAutofit fontScale="92500"/>
          </a:bodyPr>
          <a:lstStyle/>
          <a:p>
            <a:pPr algn="ctr"/>
            <a:r>
              <a:rPr lang="ru-RU" b="1" smtClean="0"/>
              <a:t>Регуляция секреторной активности ПЖЖ</a:t>
            </a:r>
            <a:endParaRPr lang="ru-RU" b="1"/>
          </a:p>
        </p:txBody>
      </p:sp>
      <p:pic>
        <p:nvPicPr>
          <p:cNvPr id="25602" name="Picture 2" descr="Targeting the CNS to treat type 2 diabetes"/>
          <p:cNvPicPr>
            <a:picLocks noChangeAspect="1" noChangeArrowheads="1"/>
          </p:cNvPicPr>
          <p:nvPr/>
        </p:nvPicPr>
        <p:blipFill>
          <a:blip r:embed="rId3"/>
          <a:srcRect l="46562" b="8009"/>
          <a:stretch>
            <a:fillRect/>
          </a:stretch>
        </p:blipFill>
        <p:spPr bwMode="auto">
          <a:xfrm>
            <a:off x="3347864" y="1096626"/>
            <a:ext cx="5347928" cy="55007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857232"/>
            <a:ext cx="345638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mtClean="0"/>
              <a:t>Центральная регуляция </a:t>
            </a:r>
            <a:r>
              <a:rPr lang="en-US" smtClean="0"/>
              <a:t> </a:t>
            </a:r>
            <a:r>
              <a:rPr lang="en-US" smtClean="0"/>
              <a:t>– </a:t>
            </a:r>
            <a:r>
              <a:rPr lang="en-US" smtClean="0"/>
              <a:t>n</a:t>
            </a:r>
            <a:r>
              <a:rPr lang="en-US" smtClean="0"/>
              <a:t>. vagus – Ach</a:t>
            </a:r>
          </a:p>
          <a:p>
            <a:pPr marL="342900" indent="-342900"/>
            <a:endParaRPr lang="en-US" smtClean="0"/>
          </a:p>
          <a:p>
            <a:pPr marL="342900" indent="-342900"/>
            <a:r>
              <a:rPr lang="en-US" smtClean="0"/>
              <a:t>2. </a:t>
            </a:r>
            <a:r>
              <a:rPr lang="ru-RU" smtClean="0"/>
              <a:t>Энтеро-эндокринные клетки </a:t>
            </a:r>
          </a:p>
          <a:p>
            <a:pPr marL="342900" indent="-342900"/>
            <a:r>
              <a:rPr lang="ru-RU" smtClean="0"/>
              <a:t>- </a:t>
            </a:r>
            <a:r>
              <a:rPr lang="en-US" smtClean="0"/>
              <a:t>I-</a:t>
            </a:r>
            <a:r>
              <a:rPr lang="ru-RU" smtClean="0"/>
              <a:t>клетки</a:t>
            </a:r>
            <a:endParaRPr lang="en-US" smtClean="0"/>
          </a:p>
          <a:p>
            <a:r>
              <a:rPr lang="ru-RU" smtClean="0"/>
              <a:t>- </a:t>
            </a:r>
            <a:r>
              <a:rPr lang="en-US" smtClean="0"/>
              <a:t>S-</a:t>
            </a:r>
            <a:r>
              <a:rPr lang="ru-RU" smtClean="0"/>
              <a:t>клетки</a:t>
            </a:r>
            <a:endParaRPr lang="en-US" smtClean="0"/>
          </a:p>
          <a:p>
            <a:r>
              <a:rPr lang="ru-RU" smtClean="0"/>
              <a:t>- </a:t>
            </a:r>
            <a:r>
              <a:rPr lang="en-US" smtClean="0"/>
              <a:t>D-</a:t>
            </a:r>
            <a:r>
              <a:rPr lang="ru-RU" smtClean="0"/>
              <a:t>клетки</a:t>
            </a:r>
            <a:endParaRPr lang="en-US" smtClean="0"/>
          </a:p>
          <a:p>
            <a:r>
              <a:rPr lang="ru-RU" smtClean="0"/>
              <a:t>- </a:t>
            </a:r>
            <a:r>
              <a:rPr lang="en-US" smtClean="0"/>
              <a:t>D1-</a:t>
            </a:r>
            <a:r>
              <a:rPr lang="ru-RU" smtClean="0"/>
              <a:t>клетки</a:t>
            </a:r>
            <a:endParaRPr lang="en-US" smtClean="0"/>
          </a:p>
          <a:p>
            <a:r>
              <a:rPr lang="ru-RU" smtClean="0"/>
              <a:t>- </a:t>
            </a:r>
            <a:r>
              <a:rPr lang="en-US" smtClean="0"/>
              <a:t>EC-</a:t>
            </a:r>
            <a:r>
              <a:rPr lang="ru-RU" smtClean="0"/>
              <a:t>клетки</a:t>
            </a:r>
          </a:p>
          <a:p>
            <a:r>
              <a:rPr lang="ru-RU" smtClean="0"/>
              <a:t>- </a:t>
            </a:r>
            <a:r>
              <a:rPr lang="en-US" smtClean="0"/>
              <a:t>L-</a:t>
            </a:r>
            <a:r>
              <a:rPr lang="ru-RU" smtClean="0"/>
              <a:t>клетки</a:t>
            </a:r>
            <a:endParaRPr lang="en-US"/>
          </a:p>
          <a:p>
            <a:pPr marL="342900" indent="-342900"/>
            <a:endParaRPr lang="en-US" smtClean="0"/>
          </a:p>
          <a:p>
            <a:pPr marL="342900" indent="-342900"/>
            <a:r>
              <a:rPr lang="en-US" smtClean="0"/>
              <a:t>3</a:t>
            </a:r>
            <a:r>
              <a:rPr lang="en-US" smtClean="0"/>
              <a:t>.</a:t>
            </a:r>
            <a:r>
              <a:rPr lang="ru-RU" smtClean="0"/>
              <a:t> Панкреатические островки</a:t>
            </a:r>
            <a:r>
              <a:rPr lang="en-US" smtClean="0"/>
              <a:t> </a:t>
            </a:r>
            <a:endParaRPr lang="en-US" smtClean="0"/>
          </a:p>
          <a:p>
            <a:pPr marL="342900" indent="-342900">
              <a:buFontTx/>
              <a:buChar char="-"/>
            </a:pPr>
            <a:r>
              <a:rPr lang="en-US" smtClean="0"/>
              <a:t>D-</a:t>
            </a:r>
            <a:r>
              <a:rPr lang="ru-RU" smtClean="0"/>
              <a:t>клетки</a:t>
            </a:r>
            <a:endParaRPr lang="en-US" smtClean="0"/>
          </a:p>
          <a:p>
            <a:pPr marL="342900" indent="-342900">
              <a:buFontTx/>
              <a:buChar char="-"/>
            </a:pPr>
            <a:r>
              <a:rPr lang="en-US" smtClean="0"/>
              <a:t>PP-</a:t>
            </a:r>
            <a:r>
              <a:rPr lang="ru-RU" smtClean="0"/>
              <a:t>клетки</a:t>
            </a:r>
            <a:endParaRPr lang="en-US" smtClean="0"/>
          </a:p>
          <a:p>
            <a:pPr marL="342900" indent="-342900"/>
            <a:endParaRPr lang="en-US" smtClean="0"/>
          </a:p>
          <a:p>
            <a:pPr marL="342900" indent="-342900">
              <a:buAutoNum type="arabicPeriod" startAt="4"/>
            </a:pPr>
            <a:r>
              <a:rPr lang="ru-RU" smtClean="0"/>
              <a:t>Уровень глюкозы в крови</a:t>
            </a:r>
            <a:endParaRPr lang="en-US" smtClean="0"/>
          </a:p>
          <a:p>
            <a:pPr marL="342900" indent="-342900">
              <a:buFontTx/>
              <a:buChar char="-"/>
            </a:pPr>
            <a:r>
              <a:rPr lang="ru-RU" smtClean="0"/>
              <a:t>Поступление и состав пищи</a:t>
            </a:r>
            <a:endParaRPr lang="en-US" smtClean="0"/>
          </a:p>
          <a:p>
            <a:pPr marL="342900" indent="-342900">
              <a:buFontTx/>
              <a:buChar char="-"/>
            </a:pPr>
            <a:r>
              <a:rPr lang="ru-RU" smtClean="0"/>
              <a:t>Работа</a:t>
            </a:r>
            <a:r>
              <a:rPr lang="ru-RU" smtClean="0"/>
              <a:t> печени</a:t>
            </a:r>
            <a:endParaRPr lang="en-US" smtClean="0"/>
          </a:p>
          <a:p>
            <a:pPr marL="342900" indent="-342900">
              <a:buFontTx/>
              <a:buChar char="-"/>
            </a:pPr>
            <a:r>
              <a:rPr lang="ru-RU" smtClean="0"/>
              <a:t>Мышечная работа</a:t>
            </a:r>
            <a:endParaRPr lang="en-US" smtClean="0"/>
          </a:p>
          <a:p>
            <a:pPr marL="342900" indent="-342900">
              <a:buAutoNum type="arabicPeriod"/>
            </a:pPr>
            <a:endParaRPr lang="en-US" smtClean="0"/>
          </a:p>
          <a:p>
            <a:pPr marL="342900" indent="-342900"/>
            <a:endParaRPr lang="en-US" smtClean="0"/>
          </a:p>
          <a:p>
            <a:pPr marL="342900" indent="-342900">
              <a:buAutoNum type="arabicPeriod"/>
            </a:pPr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907704" y="264068"/>
            <a:ext cx="6429420" cy="428628"/>
          </a:xfrm>
        </p:spPr>
        <p:txBody>
          <a:bodyPr>
            <a:noAutofit/>
          </a:bodyPr>
          <a:lstStyle/>
          <a:p>
            <a:pPr algn="ctr"/>
            <a:r>
              <a:rPr lang="ru-RU" sz="2400" smtClean="0">
                <a:solidFill>
                  <a:schemeClr val="tx1"/>
                </a:solidFill>
              </a:rPr>
              <a:t>ЭНДОКРИННЫЕ ОСТРОВКИ</a:t>
            </a:r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857232"/>
            <a:ext cx="37147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smtClean="0"/>
          </a:p>
          <a:p>
            <a:pPr marL="342900" indent="-342900"/>
            <a:r>
              <a:rPr lang="ru-RU" smtClean="0"/>
              <a:t>Виды клеток </a:t>
            </a:r>
            <a:endParaRPr lang="en-US" smtClean="0"/>
          </a:p>
          <a:p>
            <a:pPr marL="342900" indent="-342900">
              <a:buFontTx/>
              <a:buChar char="-"/>
            </a:pPr>
            <a:r>
              <a:rPr lang="en-US" smtClean="0"/>
              <a:t>A-</a:t>
            </a:r>
            <a:r>
              <a:rPr lang="ru-RU" smtClean="0"/>
              <a:t>клетки</a:t>
            </a:r>
            <a:r>
              <a:rPr lang="en-US" smtClean="0"/>
              <a:t> </a:t>
            </a:r>
            <a:r>
              <a:rPr lang="en-US" smtClean="0"/>
              <a:t>– </a:t>
            </a:r>
            <a:r>
              <a:rPr lang="ru-RU" smtClean="0"/>
              <a:t>ГЛЮКАГОН</a:t>
            </a:r>
            <a:r>
              <a:rPr lang="en-US" smtClean="0"/>
              <a:t> </a:t>
            </a:r>
            <a:endParaRPr lang="en-US" smtClean="0"/>
          </a:p>
          <a:p>
            <a:pPr marL="342900" indent="-342900">
              <a:buFontTx/>
              <a:buChar char="-"/>
            </a:pPr>
            <a:r>
              <a:rPr lang="en-US" smtClean="0"/>
              <a:t>B-</a:t>
            </a:r>
            <a:r>
              <a:rPr lang="ru-RU" smtClean="0"/>
              <a:t>клетки</a:t>
            </a:r>
            <a:r>
              <a:rPr lang="en-US" smtClean="0"/>
              <a:t> </a:t>
            </a:r>
            <a:r>
              <a:rPr lang="en-US" smtClean="0"/>
              <a:t>- </a:t>
            </a:r>
            <a:r>
              <a:rPr lang="ru-RU" smtClean="0"/>
              <a:t>ИНСУЛИН</a:t>
            </a:r>
            <a:endParaRPr lang="en-US" smtClean="0"/>
          </a:p>
          <a:p>
            <a:pPr marL="342900" indent="-342900">
              <a:buFontTx/>
              <a:buChar char="-"/>
            </a:pPr>
            <a:r>
              <a:rPr lang="en-US" smtClean="0"/>
              <a:t>D-</a:t>
            </a:r>
            <a:r>
              <a:rPr lang="ru-RU" smtClean="0"/>
              <a:t>клетки</a:t>
            </a:r>
            <a:r>
              <a:rPr lang="en-US" smtClean="0"/>
              <a:t> </a:t>
            </a:r>
            <a:r>
              <a:rPr lang="en-US" smtClean="0"/>
              <a:t>– </a:t>
            </a:r>
            <a:r>
              <a:rPr lang="ru-RU" smtClean="0"/>
              <a:t>СОМАТОСТАТИН</a:t>
            </a:r>
            <a:endParaRPr lang="en-US" smtClean="0"/>
          </a:p>
          <a:p>
            <a:pPr marL="342900" indent="-342900">
              <a:buFontTx/>
              <a:buChar char="-"/>
            </a:pPr>
            <a:r>
              <a:rPr lang="en-US" smtClean="0"/>
              <a:t>D1-</a:t>
            </a:r>
            <a:r>
              <a:rPr lang="ru-RU" smtClean="0"/>
              <a:t>клетки</a:t>
            </a:r>
            <a:r>
              <a:rPr lang="en-US" smtClean="0"/>
              <a:t>– </a:t>
            </a:r>
            <a:r>
              <a:rPr lang="ru-RU" smtClean="0"/>
              <a:t>ВИП</a:t>
            </a:r>
            <a:endParaRPr lang="en-US" smtClean="0"/>
          </a:p>
          <a:p>
            <a:pPr marL="342900" indent="-342900">
              <a:buFontTx/>
              <a:buChar char="-"/>
            </a:pPr>
            <a:r>
              <a:rPr lang="en-US" smtClean="0"/>
              <a:t>PP-</a:t>
            </a:r>
            <a:r>
              <a:rPr lang="ru-RU" smtClean="0"/>
              <a:t>клетки</a:t>
            </a:r>
            <a:r>
              <a:rPr lang="en-US" smtClean="0"/>
              <a:t> </a:t>
            </a:r>
            <a:r>
              <a:rPr lang="en-US" smtClean="0"/>
              <a:t>– </a:t>
            </a:r>
            <a:r>
              <a:rPr lang="ru-RU" smtClean="0"/>
              <a:t>ПАНКРЕАТИЧЕСКИЙ ПОЛИПЕПТИД</a:t>
            </a:r>
            <a:endParaRPr lang="ru-RU"/>
          </a:p>
        </p:txBody>
      </p:sp>
      <p:pic>
        <p:nvPicPr>
          <p:cNvPr id="28675" name="Picture 3" descr="1_08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5712" y="1071546"/>
            <a:ext cx="355544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677" name="Group 5"/>
          <p:cNvGrpSpPr>
            <a:grpSpLocks/>
          </p:cNvGrpSpPr>
          <p:nvPr/>
        </p:nvGrpSpPr>
        <p:grpSpPr bwMode="auto">
          <a:xfrm>
            <a:off x="2643174" y="3857628"/>
            <a:ext cx="5357850" cy="2357454"/>
            <a:chOff x="1701" y="6549"/>
            <a:chExt cx="6240" cy="2145"/>
          </a:xfrm>
        </p:grpSpPr>
        <p:pic>
          <p:nvPicPr>
            <p:cNvPr id="28678" name="Picture 6" descr="А-клетка"/>
            <p:cNvPicPr>
              <a:picLocks noChangeAspect="1" noChangeArrowheads="1"/>
            </p:cNvPicPr>
            <p:nvPr/>
          </p:nvPicPr>
          <p:blipFill>
            <a:blip r:embed="rId4" cstate="print"/>
            <a:srcRect t="18384"/>
            <a:stretch>
              <a:fillRect/>
            </a:stretch>
          </p:blipFill>
          <p:spPr bwMode="auto">
            <a:xfrm>
              <a:off x="1701" y="6549"/>
              <a:ext cx="3120" cy="2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9" name="Picture 7" descr="ЭМВ-клетка"/>
            <p:cNvPicPr>
              <a:picLocks noChangeAspect="1" noChangeArrowheads="1"/>
            </p:cNvPicPr>
            <p:nvPr/>
          </p:nvPicPr>
          <p:blipFill>
            <a:blip r:embed="rId5" cstate="print"/>
            <a:srcRect t="18286"/>
            <a:stretch>
              <a:fillRect/>
            </a:stretch>
          </p:blipFill>
          <p:spPr bwMode="auto">
            <a:xfrm>
              <a:off x="4941" y="6549"/>
              <a:ext cx="3000" cy="2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196752"/>
            <a:ext cx="6678488" cy="2053590"/>
          </a:xfrm>
        </p:spPr>
        <p:txBody>
          <a:bodyPr>
            <a:normAutofit/>
          </a:bodyPr>
          <a:lstStyle/>
          <a:p>
            <a:r>
              <a:rPr lang="ru-RU" sz="4400" smtClean="0">
                <a:solidFill>
                  <a:schemeClr val="tx1"/>
                </a:solidFill>
              </a:rPr>
              <a:t>Спасибо за внимание!</a:t>
            </a:r>
            <a:endParaRPr lang="ru-RU" sz="440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Сулаева О.Н.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341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838514" y="332656"/>
            <a:ext cx="6981958" cy="684732"/>
          </a:xfrm>
        </p:spPr>
        <p:txBody>
          <a:bodyPr>
            <a:noAutofit/>
          </a:bodyPr>
          <a:lstStyle/>
          <a:p>
            <a:r>
              <a:rPr lang="ru-RU" sz="3200" smtClean="0">
                <a:solidFill>
                  <a:schemeClr val="tx1"/>
                </a:solidFill>
              </a:rPr>
              <a:t>ПИЩЕВАРИТЕЛЬНЫЕ ЖЕЛЕЗЫ</a:t>
            </a:r>
            <a:endParaRPr lang="ru-RU" sz="3200" smtClean="0">
              <a:solidFill>
                <a:schemeClr val="tx1"/>
              </a:solidFill>
            </a:endParaRPr>
          </a:p>
          <a:p>
            <a:endParaRPr lang="ru-RU" sz="320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0298" y="1000108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ОБЩАЯ ХАРАКТЕРИСТИКА</a:t>
            </a: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43108" y="1643050"/>
            <a:ext cx="53292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Тип строения</a:t>
            </a:r>
            <a:r>
              <a:rPr lang="en-US" smtClean="0"/>
              <a:t> </a:t>
            </a:r>
            <a:r>
              <a:rPr lang="en-US" smtClean="0"/>
              <a:t>– </a:t>
            </a:r>
            <a:r>
              <a:rPr lang="ru-RU" smtClean="0"/>
              <a:t>паренхиматозный дольчатый</a:t>
            </a:r>
            <a:endParaRPr lang="en-US" smtClean="0"/>
          </a:p>
          <a:p>
            <a:endParaRPr lang="en-US"/>
          </a:p>
          <a:p>
            <a:r>
              <a:rPr lang="ru-RU"/>
              <a:t>П</a:t>
            </a:r>
            <a:r>
              <a:rPr lang="ru-RU" smtClean="0"/>
              <a:t>аренхима</a:t>
            </a:r>
            <a:r>
              <a:rPr lang="en-US" smtClean="0"/>
              <a:t> </a:t>
            </a:r>
            <a:r>
              <a:rPr lang="en-US" smtClean="0"/>
              <a:t>– </a:t>
            </a:r>
            <a:r>
              <a:rPr lang="ru-RU" smtClean="0"/>
              <a:t>специализированный </a:t>
            </a:r>
            <a:br>
              <a:rPr lang="ru-RU" smtClean="0"/>
            </a:br>
            <a:r>
              <a:rPr lang="ru-RU" smtClean="0"/>
              <a:t>эпителий</a:t>
            </a:r>
            <a:r>
              <a:rPr lang="en-US" smtClean="0"/>
              <a:t> </a:t>
            </a:r>
            <a:endParaRPr lang="en-US" smtClean="0"/>
          </a:p>
          <a:p>
            <a:r>
              <a:rPr lang="en-US" smtClean="0"/>
              <a:t>   </a:t>
            </a:r>
            <a:r>
              <a:rPr lang="ru-RU" smtClean="0"/>
              <a:t>Эпитедий формирует</a:t>
            </a:r>
            <a:r>
              <a:rPr lang="en-US" smtClean="0"/>
              <a:t>:</a:t>
            </a:r>
            <a:endParaRPr lang="en-US" smtClean="0"/>
          </a:p>
          <a:p>
            <a:r>
              <a:rPr lang="en-US"/>
              <a:t> </a:t>
            </a:r>
            <a:r>
              <a:rPr lang="en-US" smtClean="0"/>
              <a:t>    - </a:t>
            </a:r>
            <a:r>
              <a:rPr lang="ru-RU" smtClean="0"/>
              <a:t>Секреторную часть</a:t>
            </a:r>
            <a:r>
              <a:rPr lang="en-US" smtClean="0"/>
              <a:t> </a:t>
            </a:r>
            <a:endParaRPr lang="en-US" smtClean="0"/>
          </a:p>
          <a:p>
            <a:r>
              <a:rPr lang="en-US"/>
              <a:t> </a:t>
            </a:r>
            <a:r>
              <a:rPr lang="en-US" smtClean="0"/>
              <a:t>    - </a:t>
            </a:r>
            <a:r>
              <a:rPr lang="ru-RU" smtClean="0"/>
              <a:t>Выводные протоки</a:t>
            </a:r>
            <a:endParaRPr lang="en-US" smtClean="0"/>
          </a:p>
          <a:p>
            <a:endParaRPr lang="en-US"/>
          </a:p>
          <a:p>
            <a:r>
              <a:rPr lang="ru-RU" smtClean="0"/>
              <a:t>Строма</a:t>
            </a:r>
            <a:r>
              <a:rPr lang="en-US" smtClean="0"/>
              <a:t> </a:t>
            </a:r>
            <a:r>
              <a:rPr lang="en-US" smtClean="0"/>
              <a:t>– </a:t>
            </a:r>
            <a:r>
              <a:rPr lang="ru-RU" smtClean="0"/>
              <a:t>соеинительная ткань</a:t>
            </a:r>
            <a:endParaRPr lang="en-US" smtClean="0"/>
          </a:p>
          <a:p>
            <a:r>
              <a:rPr lang="en-US"/>
              <a:t> </a:t>
            </a:r>
            <a:r>
              <a:rPr lang="en-US" smtClean="0"/>
              <a:t>    - </a:t>
            </a:r>
            <a:r>
              <a:rPr lang="ru-RU"/>
              <a:t>К</a:t>
            </a:r>
            <a:r>
              <a:rPr lang="ru-RU" smtClean="0"/>
              <a:t>апсула </a:t>
            </a:r>
            <a:r>
              <a:rPr lang="en-US" smtClean="0"/>
              <a:t>(</a:t>
            </a:r>
            <a:r>
              <a:rPr lang="ru-RU" smtClean="0"/>
              <a:t>ПлСТ</a:t>
            </a:r>
            <a:r>
              <a:rPr lang="en-US" smtClean="0"/>
              <a:t>)</a:t>
            </a:r>
            <a:endParaRPr lang="en-US" smtClean="0"/>
          </a:p>
          <a:p>
            <a:r>
              <a:rPr lang="en-US"/>
              <a:t> </a:t>
            </a:r>
            <a:r>
              <a:rPr lang="en-US" smtClean="0"/>
              <a:t>    - </a:t>
            </a:r>
            <a:r>
              <a:rPr lang="ru-RU" smtClean="0"/>
              <a:t>Междольковые перегородки</a:t>
            </a:r>
            <a:r>
              <a:rPr lang="en-US" smtClean="0"/>
              <a:t> </a:t>
            </a:r>
            <a:r>
              <a:rPr lang="ru-RU" smtClean="0"/>
              <a:t> </a:t>
            </a:r>
            <a:r>
              <a:rPr lang="en-US" smtClean="0"/>
              <a:t>(</a:t>
            </a:r>
            <a:r>
              <a:rPr lang="ru-RU" smtClean="0"/>
              <a:t>РВСТ</a:t>
            </a:r>
            <a:r>
              <a:rPr lang="en-US" smtClean="0"/>
              <a:t>)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       - содержат ТРИАДЫ</a:t>
            </a:r>
            <a:endParaRPr lang="en-US" smtClean="0"/>
          </a:p>
          <a:p>
            <a:r>
              <a:rPr lang="en-US" smtClean="0"/>
              <a:t>     - </a:t>
            </a:r>
            <a:r>
              <a:rPr lang="ru-RU" smtClean="0"/>
              <a:t>Внутридольковая РВСТ </a:t>
            </a:r>
            <a:r>
              <a:rPr lang="en-US" smtClean="0"/>
              <a:t> 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       - с капиллярами  </a:t>
            </a:r>
            <a:endParaRPr lang="ru-RU"/>
          </a:p>
        </p:txBody>
      </p:sp>
      <p:pic>
        <p:nvPicPr>
          <p:cNvPr id="2050" name="Picture 2" descr="https://encrypted-tbn2.gstatic.com/images?q=tbn:ANd9GcR7RqqqhxRGtM-FJgEYRk33cbYoApM8au0jsyy58-Tgdq8_F4IxT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2214554"/>
            <a:ext cx="2476500" cy="1847851"/>
          </a:xfrm>
          <a:prstGeom prst="rect">
            <a:avLst/>
          </a:prstGeom>
          <a:noFill/>
        </p:spPr>
      </p:pic>
      <p:pic>
        <p:nvPicPr>
          <p:cNvPr id="2051" name="Picture 3" descr="1_05Ц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4786322"/>
            <a:ext cx="2514600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979712" y="285728"/>
            <a:ext cx="6172200" cy="374154"/>
          </a:xfrm>
        </p:spPr>
        <p:txBody>
          <a:bodyPr>
            <a:noAutofit/>
          </a:bodyPr>
          <a:lstStyle/>
          <a:p>
            <a:pPr algn="ctr"/>
            <a:r>
              <a:rPr lang="ru-RU" sz="2400" smtClean="0"/>
              <a:t>СЛЮННЫЕ ЖЕЛЕЗЫ</a:t>
            </a:r>
            <a:endParaRPr lang="ru-RU" sz="2400" smtClean="0"/>
          </a:p>
          <a:p>
            <a:pPr algn="ctr"/>
            <a:endParaRPr lang="ru-RU" sz="2400"/>
          </a:p>
        </p:txBody>
      </p:sp>
      <p:grpSp>
        <p:nvGrpSpPr>
          <p:cNvPr id="14" name="Группа 13"/>
          <p:cNvGrpSpPr/>
          <p:nvPr/>
        </p:nvGrpSpPr>
        <p:grpSpPr>
          <a:xfrm>
            <a:off x="2360092" y="3861048"/>
            <a:ext cx="3148012" cy="2504440"/>
            <a:chOff x="5429256" y="1000108"/>
            <a:chExt cx="3148012" cy="250444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429256" y="1000108"/>
              <a:ext cx="3148012" cy="2504440"/>
            </a:xfrm>
            <a:prstGeom prst="rect">
              <a:avLst/>
            </a:prstGeom>
            <a:noFill/>
          </p:spPr>
        </p:pic>
        <p:sp>
          <p:nvSpPr>
            <p:cNvPr id="1028" name="Line 4"/>
            <p:cNvSpPr>
              <a:spLocks noChangeShapeType="1"/>
            </p:cNvSpPr>
            <p:nvPr/>
          </p:nvSpPr>
          <p:spPr bwMode="auto">
            <a:xfrm flipH="1">
              <a:off x="5962817" y="1412858"/>
              <a:ext cx="27630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Line 5"/>
            <p:cNvSpPr>
              <a:spLocks noChangeShapeType="1"/>
            </p:cNvSpPr>
            <p:nvPr/>
          </p:nvSpPr>
          <p:spPr bwMode="auto">
            <a:xfrm>
              <a:off x="5781788" y="2066908"/>
              <a:ext cx="3334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Line 6"/>
            <p:cNvSpPr>
              <a:spLocks noChangeShapeType="1"/>
            </p:cNvSpPr>
            <p:nvPr/>
          </p:nvSpPr>
          <p:spPr bwMode="auto">
            <a:xfrm flipH="1">
              <a:off x="8097063" y="2447908"/>
              <a:ext cx="152446" cy="381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1" name="Text Box 7"/>
            <p:cNvSpPr txBox="1">
              <a:spLocks noChangeArrowheads="1"/>
            </p:cNvSpPr>
            <p:nvPr/>
          </p:nvSpPr>
          <p:spPr bwMode="auto">
            <a:xfrm>
              <a:off x="6267710" y="1304908"/>
              <a:ext cx="152446" cy="2286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2" name="Text Box 8"/>
            <p:cNvSpPr txBox="1">
              <a:spLocks noChangeArrowheads="1"/>
            </p:cNvSpPr>
            <p:nvPr/>
          </p:nvSpPr>
          <p:spPr bwMode="auto">
            <a:xfrm>
              <a:off x="5657925" y="1990708"/>
              <a:ext cx="152446" cy="2286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3" name="Text Box 9"/>
            <p:cNvSpPr txBox="1">
              <a:spLocks noChangeArrowheads="1"/>
            </p:cNvSpPr>
            <p:nvPr/>
          </p:nvSpPr>
          <p:spPr bwMode="auto">
            <a:xfrm>
              <a:off x="8249509" y="2295508"/>
              <a:ext cx="152446" cy="2286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3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4" name="Line 10"/>
            <p:cNvSpPr>
              <a:spLocks noChangeShapeType="1"/>
            </p:cNvSpPr>
            <p:nvPr/>
          </p:nvSpPr>
          <p:spPr bwMode="auto">
            <a:xfrm>
              <a:off x="6391572" y="3209908"/>
              <a:ext cx="3334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5" name="Text Box 11"/>
            <p:cNvSpPr txBox="1">
              <a:spLocks noChangeArrowheads="1"/>
            </p:cNvSpPr>
            <p:nvPr/>
          </p:nvSpPr>
          <p:spPr bwMode="auto">
            <a:xfrm>
              <a:off x="6267710" y="3133708"/>
              <a:ext cx="152446" cy="2286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4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940152" y="785794"/>
            <a:ext cx="30674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СЕКРЕТОРНАЯ ЧАСТЬ</a:t>
            </a:r>
          </a:p>
          <a:p>
            <a:r>
              <a:rPr lang="ru-RU" smtClean="0"/>
              <a:t>Концевые отделы</a:t>
            </a:r>
            <a:r>
              <a:rPr lang="en-US" smtClean="0"/>
              <a:t>:</a:t>
            </a:r>
            <a:endParaRPr lang="en-US" smtClean="0"/>
          </a:p>
          <a:p>
            <a:pPr>
              <a:buFontTx/>
              <a:buChar char="-"/>
            </a:pPr>
            <a:r>
              <a:rPr lang="en-US" smtClean="0"/>
              <a:t> </a:t>
            </a:r>
            <a:r>
              <a:rPr lang="ru-RU" smtClean="0"/>
              <a:t>серозные</a:t>
            </a:r>
            <a:endParaRPr lang="en-US" smtClean="0"/>
          </a:p>
          <a:p>
            <a:pPr>
              <a:buFontTx/>
              <a:buChar char="-"/>
            </a:pPr>
            <a:r>
              <a:rPr lang="en-US" smtClean="0"/>
              <a:t> </a:t>
            </a:r>
            <a:r>
              <a:rPr lang="ru-RU" smtClean="0"/>
              <a:t>смешанные</a:t>
            </a:r>
            <a:endParaRPr lang="en-US" smtClean="0"/>
          </a:p>
          <a:p>
            <a:pPr>
              <a:buFontTx/>
              <a:buChar char="-"/>
            </a:pPr>
            <a:r>
              <a:rPr lang="en-US" smtClean="0"/>
              <a:t> </a:t>
            </a:r>
            <a:r>
              <a:rPr lang="ru-RU" smtClean="0"/>
              <a:t>слизистые</a:t>
            </a:r>
            <a:endParaRPr lang="en-US" smtClean="0"/>
          </a:p>
          <a:p>
            <a:pPr>
              <a:buFontTx/>
              <a:buChar char="-"/>
            </a:pPr>
            <a:endParaRPr lang="en-US" smtClean="0"/>
          </a:p>
          <a:p>
            <a:r>
              <a:rPr lang="ru-RU" smtClean="0"/>
              <a:t>СИСТЕМА ВЫВОДНЫХ ПРОТОКОВ </a:t>
            </a:r>
          </a:p>
          <a:p>
            <a:r>
              <a:rPr lang="ru-RU" smtClean="0"/>
              <a:t>- Вставочные </a:t>
            </a:r>
            <a:endParaRPr lang="en-US" smtClean="0"/>
          </a:p>
          <a:p>
            <a:pPr>
              <a:buFontTx/>
              <a:buChar char="-"/>
            </a:pPr>
            <a:r>
              <a:rPr lang="ru-RU"/>
              <a:t> </a:t>
            </a:r>
            <a:r>
              <a:rPr lang="ru-RU" smtClean="0"/>
              <a:t>Исчерченные</a:t>
            </a:r>
            <a:endParaRPr lang="en-US" smtClean="0"/>
          </a:p>
          <a:p>
            <a:pPr>
              <a:buFontTx/>
              <a:buChar char="-"/>
            </a:pPr>
            <a:r>
              <a:rPr lang="ru-RU"/>
              <a:t> </a:t>
            </a:r>
            <a:r>
              <a:rPr lang="ru-RU"/>
              <a:t>М</a:t>
            </a:r>
            <a:r>
              <a:rPr lang="ru-RU" smtClean="0"/>
              <a:t>еждольковые </a:t>
            </a:r>
            <a:endParaRPr lang="en-US" smtClean="0"/>
          </a:p>
          <a:p>
            <a:pPr>
              <a:buFontTx/>
              <a:buChar char="-"/>
            </a:pPr>
            <a:r>
              <a:rPr lang="ru-RU" smtClean="0"/>
              <a:t> Проток  железы</a:t>
            </a:r>
            <a:r>
              <a:rPr lang="en-US" smtClean="0"/>
              <a:t> </a:t>
            </a:r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5" t="10742" r="17380" b="12348"/>
          <a:stretch/>
        </p:blipFill>
        <p:spPr bwMode="auto">
          <a:xfrm>
            <a:off x="1705680" y="826481"/>
            <a:ext cx="4166611" cy="2674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4106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o.quizlet.com/tWqHZfNUBHETmD2m5b9gtA_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61754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315" y="1089546"/>
            <a:ext cx="260482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315" y="4848845"/>
            <a:ext cx="2619375" cy="19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35621" y="169151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Околоушная железа</a:t>
            </a: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652120" y="320368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Поднижнечелюстная железа</a:t>
            </a: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652120" y="529191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Подъязычная железа</a:t>
            </a:r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051720" y="332656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mtClean="0"/>
              <a:t>ДИАГНОСТИКА СЛЮННЫХ ЖЕЛЕЗ</a:t>
            </a:r>
            <a:endParaRPr lang="ru-RU" sz="2400" b="1"/>
          </a:p>
        </p:txBody>
      </p:sp>
    </p:spTree>
    <p:extLst>
      <p:ext uri="{BB962C8B-B14F-4D97-AF65-F5344CB8AC3E}">
        <p14:creationId xmlns:p14="http://schemas.microsoft.com/office/powerpoint/2010/main" val="1407339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7" t="8537" r="52989" b="11584"/>
          <a:stretch/>
        </p:blipFill>
        <p:spPr bwMode="auto">
          <a:xfrm>
            <a:off x="539552" y="1413575"/>
            <a:ext cx="3689611" cy="5054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1720" y="332656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mtClean="0"/>
              <a:t>ИННЕРВАЦИЯ СЛЮННЫХ ЖЕЛЕЗ</a:t>
            </a:r>
            <a:endParaRPr lang="ru-RU" sz="2400" b="1"/>
          </a:p>
        </p:txBody>
      </p:sp>
      <p:sp>
        <p:nvSpPr>
          <p:cNvPr id="5" name="TextBox 4"/>
          <p:cNvSpPr txBox="1"/>
          <p:nvPr/>
        </p:nvSpPr>
        <p:spPr>
          <a:xfrm>
            <a:off x="4932040" y="1484784"/>
            <a:ext cx="36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Вегетативняа нервная система:</a:t>
            </a:r>
          </a:p>
          <a:p>
            <a:pPr marL="285750" indent="-285750">
              <a:buFontTx/>
              <a:buChar char="-"/>
            </a:pPr>
            <a:r>
              <a:rPr lang="ru-RU" smtClean="0"/>
              <a:t>Парасимпатический контроль – Ах</a:t>
            </a:r>
          </a:p>
          <a:p>
            <a:pPr marL="285750" indent="-285750">
              <a:buFontTx/>
              <a:buChar char="-"/>
            </a:pPr>
            <a:endParaRPr lang="ru-RU"/>
          </a:p>
          <a:p>
            <a:r>
              <a:rPr lang="ru-RU" smtClean="0"/>
              <a:t>- Симпатические нервы - вазомоторные</a:t>
            </a:r>
          </a:p>
          <a:p>
            <a:pPr marL="285750" indent="-285750">
              <a:buFontTx/>
              <a:buChar char="-"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04048" y="399577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! Снижение саливации при стрессе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301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lassconnection.s3.amazonaws.com/33/flashcards/602033/jpg/saliva_electrolyte_modification13163005249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27" y="1027147"/>
            <a:ext cx="4965973" cy="551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oapublishinglondon.com/images/html_figures/Biochemistry14-g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556" y="2924945"/>
            <a:ext cx="329650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0" y="332656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mtClean="0"/>
              <a:t>Этапы продукции слюны</a:t>
            </a:r>
            <a:endParaRPr lang="ru-RU" sz="2400" b="1"/>
          </a:p>
        </p:txBody>
      </p:sp>
    </p:spTree>
    <p:extLst>
      <p:ext uri="{BB962C8B-B14F-4D97-AF65-F5344CB8AC3E}">
        <p14:creationId xmlns:p14="http://schemas.microsoft.com/office/powerpoint/2010/main" val="2339368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52328" y="-243408"/>
            <a:ext cx="6172200" cy="1127312"/>
          </a:xfrm>
        </p:spPr>
        <p:txBody>
          <a:bodyPr/>
          <a:lstStyle/>
          <a:p>
            <a:r>
              <a:rPr lang="ru-RU" b="1" smtClean="0">
                <a:solidFill>
                  <a:schemeClr val="tx1"/>
                </a:solidFill>
              </a:rPr>
              <a:t>СОСТАВ СЛЮНЫ</a:t>
            </a:r>
            <a:endParaRPr lang="ru-RU" b="1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728" y="1484784"/>
            <a:ext cx="67687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mtClean="0"/>
              <a:t>Вода</a:t>
            </a:r>
          </a:p>
          <a:p>
            <a:endParaRPr lang="ru-RU" sz="2400" b="1" smtClean="0"/>
          </a:p>
          <a:p>
            <a:r>
              <a:rPr lang="ru-RU" sz="2400" b="1" smtClean="0"/>
              <a:t>Ионы: бикарбонаты, калий, натрий, хлор</a:t>
            </a:r>
          </a:p>
          <a:p>
            <a:endParaRPr lang="ru-RU" sz="2400" b="1"/>
          </a:p>
          <a:p>
            <a:r>
              <a:rPr lang="ru-RU" sz="2400" b="1" smtClean="0"/>
              <a:t>Гликопротеины: муцины</a:t>
            </a:r>
          </a:p>
          <a:p>
            <a:endParaRPr lang="ru-RU" sz="2400" b="1"/>
          </a:p>
          <a:p>
            <a:r>
              <a:rPr lang="ru-RU" sz="2400" b="1" smtClean="0"/>
              <a:t>Белки: ферменты, иммуноглобулины, микробицидные агенты, факторы роста</a:t>
            </a:r>
          </a:p>
          <a:p>
            <a:endParaRPr lang="ru-RU" sz="2400" b="1"/>
          </a:p>
          <a:p>
            <a:r>
              <a:rPr lang="ru-RU" sz="2400" b="1" smtClean="0"/>
              <a:t>Десквамированные клетки</a:t>
            </a:r>
          </a:p>
          <a:p>
            <a:endParaRPr lang="ru-RU" sz="2400" b="1"/>
          </a:p>
          <a:p>
            <a:r>
              <a:rPr lang="ru-RU" sz="2400" b="1" smtClean="0"/>
              <a:t>рН – 7,0</a:t>
            </a:r>
            <a:endParaRPr lang="ru-RU" sz="2400" b="1"/>
          </a:p>
        </p:txBody>
      </p:sp>
    </p:spTree>
    <p:extLst>
      <p:ext uri="{BB962C8B-B14F-4D97-AF65-F5344CB8AC3E}">
        <p14:creationId xmlns:p14="http://schemas.microsoft.com/office/powerpoint/2010/main" val="3909246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203848" y="232812"/>
            <a:ext cx="6172200" cy="374154"/>
          </a:xfrm>
        </p:spPr>
        <p:txBody>
          <a:bodyPr>
            <a:noAutofit/>
          </a:bodyPr>
          <a:lstStyle/>
          <a:p>
            <a:r>
              <a:rPr lang="ru-RU" sz="2800" smtClean="0">
                <a:solidFill>
                  <a:schemeClr val="tx1"/>
                </a:solidFill>
              </a:rPr>
              <a:t>СЛЮННЫЕ ЖЕЛЕЗЫ</a:t>
            </a:r>
            <a:endParaRPr lang="ru-RU" sz="2800">
              <a:solidFill>
                <a:schemeClr val="tx1"/>
              </a:solidFill>
            </a:endParaRPr>
          </a:p>
        </p:txBody>
      </p:sp>
      <p:sp>
        <p:nvSpPr>
          <p:cNvPr id="20" name="Подзаголовок 3"/>
          <p:cNvSpPr txBox="1">
            <a:spLocks/>
          </p:cNvSpPr>
          <p:nvPr/>
        </p:nvSpPr>
        <p:spPr>
          <a:xfrm>
            <a:off x="1835696" y="906936"/>
            <a:ext cx="4100498" cy="37415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Зачем нужна слюна?</a:t>
            </a:r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54797" y="1700808"/>
            <a:ext cx="6572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ФУНКЦИИ СЛЮНЫ</a:t>
            </a:r>
          </a:p>
          <a:p>
            <a:endParaRPr lang="ru-RU" smtClean="0"/>
          </a:p>
          <a:p>
            <a:pPr marL="342900" indent="-342900">
              <a:buAutoNum type="arabicPeriod"/>
            </a:pPr>
            <a:r>
              <a:rPr lang="ru-RU" smtClean="0"/>
              <a:t>Пищеварительная</a:t>
            </a:r>
          </a:p>
          <a:p>
            <a:pPr marL="342900" indent="-342900">
              <a:buAutoNum type="arabicPeriod"/>
            </a:pPr>
            <a:r>
              <a:rPr lang="ru-RU" smtClean="0"/>
              <a:t>Защита слиизстой оболочки от повреждения </a:t>
            </a:r>
            <a:endParaRPr lang="en-US" smtClean="0"/>
          </a:p>
          <a:p>
            <a:pPr marL="342900" indent="-342900">
              <a:buAutoNum type="arabicPeriod"/>
            </a:pPr>
            <a:r>
              <a:rPr lang="ru-RU" smtClean="0"/>
              <a:t>Антимикробная защита  </a:t>
            </a:r>
          </a:p>
          <a:p>
            <a:pPr marL="342900" indent="-342900">
              <a:buAutoNum type="arabicPeriod"/>
            </a:pPr>
            <a:r>
              <a:rPr lang="ru-RU" smtClean="0"/>
              <a:t>Регенерация слизистой оболочки ротовой полости</a:t>
            </a:r>
            <a:endParaRPr lang="en-US" smtClean="0"/>
          </a:p>
          <a:p>
            <a:pPr marL="342900" indent="-342900">
              <a:buAutoNum type="arabicPeriod"/>
            </a:pPr>
            <a:r>
              <a:rPr lang="ru-RU" smtClean="0"/>
              <a:t>Поддержание гомеостаза зубов – пелликула, реминерализация эмали</a:t>
            </a:r>
          </a:p>
        </p:txBody>
      </p:sp>
      <p:sp>
        <p:nvSpPr>
          <p:cNvPr id="18" name="Подзаголовок 3"/>
          <p:cNvSpPr txBox="1">
            <a:spLocks/>
          </p:cNvSpPr>
          <p:nvPr/>
        </p:nvSpPr>
        <p:spPr>
          <a:xfrm>
            <a:off x="3131840" y="5359102"/>
            <a:ext cx="6172200" cy="37415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Синдром Шегрена!</a:t>
            </a:r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372</TotalTime>
  <Words>739</Words>
  <Application>Microsoft Office PowerPoint</Application>
  <PresentationFormat>Экран (4:3)</PresentationFormat>
  <Paragraphs>206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Эркер</vt:lpstr>
      <vt:lpstr>Пищеварительные железы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СОСТАВ СЛЮНЫ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Почему  в норме  желчь не поступает в кровь?</vt:lpstr>
      <vt:lpstr>Презентация PowerPoint</vt:lpstr>
      <vt:lpstr>Функциональное значение печени</vt:lpstr>
      <vt:lpstr>Презентация PowerPoint</vt:lpstr>
      <vt:lpstr>Презентация PowerPoint</vt:lpstr>
      <vt:lpstr>Трансформация липоцитов в миофибробласты  - фиброз - цирроз</vt:lpstr>
      <vt:lpstr>Общие закономерности развития патологии печени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Melkosoft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DIGESTIVE  GLANDS</dc:title>
  <dc:creator>ON</dc:creator>
  <cp:lastModifiedBy>oksana</cp:lastModifiedBy>
  <cp:revision>17</cp:revision>
  <dcterms:created xsi:type="dcterms:W3CDTF">2012-09-24T17:17:49Z</dcterms:created>
  <dcterms:modified xsi:type="dcterms:W3CDTF">2015-10-26T21:59:10Z</dcterms:modified>
</cp:coreProperties>
</file>