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6" r:id="rId6"/>
    <p:sldId id="270" r:id="rId7"/>
    <p:sldId id="274" r:id="rId8"/>
    <p:sldId id="277" r:id="rId9"/>
    <p:sldId id="273" r:id="rId10"/>
    <p:sldId id="269" r:id="rId11"/>
    <p:sldId id="260" r:id="rId12"/>
    <p:sldId id="264" r:id="rId13"/>
    <p:sldId id="267" r:id="rId14"/>
    <p:sldId id="268" r:id="rId15"/>
    <p:sldId id="265" r:id="rId16"/>
    <p:sldId id="271" r:id="rId17"/>
    <p:sldId id="272" r:id="rId18"/>
    <p:sldId id="275" r:id="rId19"/>
    <p:sldId id="276" r:id="rId20"/>
    <p:sldId id="278" r:id="rId21"/>
    <p:sldId id="279" r:id="rId22"/>
    <p:sldId id="282" r:id="rId23"/>
    <p:sldId id="281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" initials="A" lastIdx="1" clrIdx="0">
    <p:extLst>
      <p:ext uri="{19B8F6BF-5375-455C-9EA6-DF929625EA0E}">
        <p15:presenceInfo xmlns:p15="http://schemas.microsoft.com/office/powerpoint/2012/main" userId="An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09C95-9546-4B35-802B-673B79E68F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Нецукровий</a:t>
            </a:r>
            <a:r>
              <a:rPr lang="ru-RU" dirty="0"/>
              <a:t> </a:t>
            </a:r>
            <a:r>
              <a:rPr lang="ru-RU" dirty="0" err="1"/>
              <a:t>діабет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AB08D1-BBD4-4E23-B9B2-87C4509993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Запорізький державний медичний університет</a:t>
            </a:r>
          </a:p>
          <a:p>
            <a:r>
              <a:rPr lang="uk-UA" dirty="0"/>
              <a:t>Кафедра дитячих </a:t>
            </a:r>
            <a:r>
              <a:rPr lang="uk-UA" dirty="0" err="1"/>
              <a:t>хвор</a:t>
            </a:r>
            <a:r>
              <a:rPr lang="en-US" dirty="0"/>
              <a:t>o</a:t>
            </a:r>
            <a:r>
              <a:rPr lang="uk-UA" dirty="0"/>
              <a:t>б</a:t>
            </a:r>
          </a:p>
          <a:p>
            <a:r>
              <a:rPr lang="uk-UA" dirty="0"/>
              <a:t>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81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A4D19-D9CB-4054-AB6F-70EA15E6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9" y="618517"/>
            <a:ext cx="10613208" cy="711519"/>
          </a:xfrm>
        </p:spPr>
        <p:txBody>
          <a:bodyPr/>
          <a:lstStyle/>
          <a:p>
            <a:r>
              <a:rPr lang="uk-UA" dirty="0"/>
              <a:t>Нецукровий діабет, патогенез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4FBF08-1549-464E-A577-9B3144E949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4392" y="1330036"/>
            <a:ext cx="10613208" cy="4461163"/>
          </a:xfrm>
        </p:spPr>
        <p:txBody>
          <a:bodyPr/>
          <a:lstStyle/>
          <a:p>
            <a:r>
              <a:rPr lang="uk-UA" b="1" dirty="0"/>
              <a:t>При НЦД, </a:t>
            </a:r>
            <a:r>
              <a:rPr lang="uk-UA" dirty="0"/>
              <a:t>за винятком первинної </a:t>
            </a:r>
            <a:r>
              <a:rPr lang="uk-UA" dirty="0" err="1"/>
              <a:t>полідіпсії</a:t>
            </a:r>
            <a:r>
              <a:rPr lang="uk-UA" dirty="0"/>
              <a:t>, абсолютна  або відносна (резистентність до дії АДГ) </a:t>
            </a:r>
            <a:r>
              <a:rPr lang="uk-UA" b="1" dirty="0"/>
              <a:t>недостатність АВП </a:t>
            </a:r>
            <a:r>
              <a:rPr lang="uk-UA" dirty="0"/>
              <a:t>проявляється:</a:t>
            </a:r>
          </a:p>
          <a:p>
            <a:r>
              <a:rPr lang="uk-UA" dirty="0"/>
              <a:t>-зниженням реабсорбції води в нирках</a:t>
            </a:r>
          </a:p>
          <a:p>
            <a:r>
              <a:rPr lang="uk-UA" dirty="0" err="1"/>
              <a:t>Виделенням</a:t>
            </a:r>
            <a:r>
              <a:rPr lang="uk-UA" dirty="0"/>
              <a:t> великої кількісті </a:t>
            </a:r>
            <a:r>
              <a:rPr lang="uk-UA" dirty="0" err="1"/>
              <a:t>неконцетрированої</a:t>
            </a:r>
            <a:r>
              <a:rPr lang="uk-UA" dirty="0"/>
              <a:t> сечі</a:t>
            </a:r>
          </a:p>
          <a:p>
            <a:r>
              <a:rPr lang="uk-UA" b="1" dirty="0"/>
              <a:t>ЩО ПРИЗВОДИТЬ до:</a:t>
            </a:r>
          </a:p>
          <a:p>
            <a:r>
              <a:rPr lang="uk-UA" dirty="0" err="1"/>
              <a:t>Дефициту</a:t>
            </a:r>
            <a:r>
              <a:rPr lang="uk-UA" dirty="0"/>
              <a:t> внутрішньоклітинної та </a:t>
            </a:r>
            <a:r>
              <a:rPr lang="uk-UA" dirty="0" err="1"/>
              <a:t>внутрішньосудинної</a:t>
            </a:r>
            <a:r>
              <a:rPr lang="uk-UA" dirty="0"/>
              <a:t> рідини</a:t>
            </a:r>
          </a:p>
          <a:p>
            <a:r>
              <a:rPr lang="uk-UA" dirty="0"/>
              <a:t>Розвитку </a:t>
            </a:r>
            <a:r>
              <a:rPr lang="uk-UA" dirty="0" err="1"/>
              <a:t>гіперосмолярної</a:t>
            </a:r>
            <a:r>
              <a:rPr lang="uk-UA" dirty="0"/>
              <a:t> плазми</a:t>
            </a:r>
          </a:p>
          <a:p>
            <a:r>
              <a:rPr lang="uk-UA" dirty="0"/>
              <a:t>Активації осморецепторів гіпоталамуса</a:t>
            </a:r>
          </a:p>
          <a:p>
            <a:r>
              <a:rPr lang="uk-UA" dirty="0"/>
              <a:t>Виникненню спраги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192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8CEBC-5577-4F4A-8B65-AA0FB0036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81" y="618517"/>
            <a:ext cx="10616745" cy="704445"/>
          </a:xfrm>
        </p:spPr>
        <p:txBody>
          <a:bodyPr/>
          <a:lstStyle/>
          <a:p>
            <a:r>
              <a:rPr lang="uk-UA" dirty="0"/>
              <a:t>Нецукровий діабет, клінічні прояви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3C9044-DA7A-41D0-9E66-095B9F686A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err="1">
                <a:solidFill>
                  <a:srgbClr val="FF0000"/>
                </a:solidFill>
              </a:rPr>
              <a:t>Інсіпідарний</a:t>
            </a:r>
            <a:r>
              <a:rPr lang="uk-UA" sz="2800" dirty="0">
                <a:solidFill>
                  <a:srgbClr val="FF0000"/>
                </a:solidFill>
              </a:rPr>
              <a:t> синдром:</a:t>
            </a:r>
          </a:p>
          <a:p>
            <a:r>
              <a:rPr lang="uk-UA" sz="2800" dirty="0" err="1"/>
              <a:t>Полідіпсія</a:t>
            </a:r>
            <a:r>
              <a:rPr lang="uk-UA" sz="2800" dirty="0"/>
              <a:t>- </a:t>
            </a:r>
            <a:r>
              <a:rPr lang="uk-UA" dirty="0" err="1"/>
              <a:t>суб</a:t>
            </a:r>
            <a:r>
              <a:rPr lang="en-US" dirty="0"/>
              <a:t>`</a:t>
            </a:r>
            <a:r>
              <a:rPr lang="uk-UA" dirty="0" err="1"/>
              <a:t>єктивне</a:t>
            </a:r>
            <a:r>
              <a:rPr lang="uk-UA" dirty="0"/>
              <a:t> відчуття, яке виникає в організмі при нестачі води.</a:t>
            </a:r>
          </a:p>
          <a:p>
            <a:r>
              <a:rPr lang="uk-UA" sz="2800" dirty="0"/>
              <a:t> Поліурія – </a:t>
            </a:r>
            <a:r>
              <a:rPr lang="uk-UA" dirty="0" err="1"/>
              <a:t>виделення</a:t>
            </a:r>
            <a:r>
              <a:rPr lang="uk-UA" dirty="0"/>
              <a:t> сечі більш ніж у двічі, ніж у нормі ( 120 мл/кг, або </a:t>
            </a:r>
            <a:r>
              <a:rPr lang="en-US" dirty="0"/>
              <a:t>&gt;1500 </a:t>
            </a:r>
            <a:r>
              <a:rPr lang="ru-RU" dirty="0"/>
              <a:t>мл/м2,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гіпостенурія</a:t>
            </a:r>
            <a:r>
              <a:rPr lang="ru-RU" dirty="0"/>
              <a:t> –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питомої</a:t>
            </a:r>
            <a:r>
              <a:rPr lang="ru-RU" dirty="0"/>
              <a:t> ваги </a:t>
            </a:r>
            <a:r>
              <a:rPr lang="ru-RU" dirty="0" err="1"/>
              <a:t>сечі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1010</a:t>
            </a:r>
          </a:p>
        </p:txBody>
      </p:sp>
    </p:spTree>
    <p:extLst>
      <p:ext uri="{BB962C8B-B14F-4D97-AF65-F5344CB8AC3E}">
        <p14:creationId xmlns:p14="http://schemas.microsoft.com/office/powerpoint/2010/main" val="19826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0A2C2-28AA-430F-9449-58EE7E05B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737898" cy="808501"/>
          </a:xfrm>
        </p:spPr>
        <p:txBody>
          <a:bodyPr>
            <a:normAutofit fontScale="90000"/>
          </a:bodyPr>
          <a:lstStyle/>
          <a:p>
            <a:r>
              <a:rPr lang="uk-UA" dirty="0"/>
              <a:t>План обстеження дитини з </a:t>
            </a:r>
            <a:r>
              <a:rPr lang="uk-UA" dirty="0" err="1"/>
              <a:t>Інсіпідарним</a:t>
            </a:r>
            <a:r>
              <a:rPr lang="uk-UA" dirty="0"/>
              <a:t> С-</a:t>
            </a:r>
            <a:r>
              <a:rPr lang="uk-UA" dirty="0" err="1"/>
              <a:t>мом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CFC168-E108-4960-B5F5-CE5264B623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Анамнез !</a:t>
            </a:r>
          </a:p>
          <a:p>
            <a:r>
              <a:rPr lang="uk-UA" dirty="0"/>
              <a:t>Проба сечі по </a:t>
            </a:r>
            <a:r>
              <a:rPr lang="uk-UA" dirty="0" err="1"/>
              <a:t>Зімницькому</a:t>
            </a:r>
            <a:endParaRPr lang="uk-UA" dirty="0"/>
          </a:p>
          <a:p>
            <a:r>
              <a:rPr lang="uk-UA" dirty="0"/>
              <a:t>б/х аналіз крові: Калій , Натрій, сечовина,  глюкоза, </a:t>
            </a:r>
            <a:r>
              <a:rPr lang="uk-UA" dirty="0" err="1"/>
              <a:t>креатинин</a:t>
            </a:r>
            <a:r>
              <a:rPr lang="uk-UA" dirty="0"/>
              <a:t>,  </a:t>
            </a:r>
            <a:r>
              <a:rPr lang="uk-UA" dirty="0" err="1"/>
              <a:t>кальций</a:t>
            </a:r>
            <a:r>
              <a:rPr lang="uk-UA" dirty="0"/>
              <a:t>.</a:t>
            </a:r>
          </a:p>
          <a:p>
            <a:r>
              <a:rPr lang="uk-UA" dirty="0"/>
              <a:t>Проба з обмеженням рідини</a:t>
            </a:r>
          </a:p>
          <a:p>
            <a:r>
              <a:rPr lang="uk-UA" dirty="0"/>
              <a:t>Проба с </a:t>
            </a:r>
            <a:r>
              <a:rPr lang="uk-UA" dirty="0" err="1"/>
              <a:t>десмопресіном</a:t>
            </a:r>
            <a:endParaRPr lang="uk-UA" dirty="0"/>
          </a:p>
          <a:p>
            <a:r>
              <a:rPr lang="uk-UA" dirty="0"/>
              <a:t>МРТ головного мозку (при ЦНД)</a:t>
            </a:r>
          </a:p>
          <a:p>
            <a:r>
              <a:rPr lang="uk-UA" dirty="0"/>
              <a:t>Визначення АДГ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89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F793D-6448-4F74-8C12-BA654183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175" y="268712"/>
            <a:ext cx="9962043" cy="798089"/>
          </a:xfrm>
        </p:spPr>
        <p:txBody>
          <a:bodyPr/>
          <a:lstStyle/>
          <a:p>
            <a:r>
              <a:rPr lang="uk-UA" dirty="0"/>
              <a:t>Чинники,  які впливають на секрецію АДГ</a:t>
            </a: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956C28CD-8A93-417C-A940-FB56E30A7FE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64592772"/>
              </p:ext>
            </p:extLst>
          </p:nvPr>
        </p:nvGraphicFramePr>
        <p:xfrm>
          <a:off x="665018" y="1546773"/>
          <a:ext cx="10363200" cy="5311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3391406732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179270421"/>
                    </a:ext>
                  </a:extLst>
                </a:gridCol>
              </a:tblGrid>
              <a:tr h="556347">
                <a:tc>
                  <a:txBody>
                    <a:bodyPr/>
                    <a:lstStyle/>
                    <a:p>
                      <a:r>
                        <a:rPr lang="uk-UA" dirty="0"/>
                        <a:t>Стимулятори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Ингібитори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81034"/>
                  </a:ext>
                </a:extLst>
              </a:tr>
              <a:tr h="2111163">
                <a:tc>
                  <a:txBody>
                    <a:bodyPr/>
                    <a:lstStyle/>
                    <a:p>
                      <a:r>
                        <a:rPr lang="uk-UA" dirty="0" err="1"/>
                        <a:t>Простагландин</a:t>
                      </a:r>
                      <a:r>
                        <a:rPr lang="uk-UA" dirty="0"/>
                        <a:t> Е2</a:t>
                      </a:r>
                    </a:p>
                    <a:p>
                      <a:r>
                        <a:rPr lang="uk-UA" dirty="0"/>
                        <a:t>Наркотичні </a:t>
                      </a:r>
                      <a:r>
                        <a:rPr lang="uk-UA" dirty="0" err="1"/>
                        <a:t>анальгетікі</a:t>
                      </a:r>
                      <a:endParaRPr lang="uk-UA" dirty="0"/>
                    </a:p>
                    <a:p>
                      <a:r>
                        <a:rPr lang="uk-UA" dirty="0" err="1"/>
                        <a:t>Никотин</a:t>
                      </a:r>
                      <a:endParaRPr lang="uk-UA" dirty="0"/>
                    </a:p>
                    <a:p>
                      <a:r>
                        <a:rPr lang="uk-UA" dirty="0"/>
                        <a:t>Бета-</a:t>
                      </a:r>
                      <a:r>
                        <a:rPr lang="uk-UA" dirty="0" err="1"/>
                        <a:t>адреностимулятори</a:t>
                      </a:r>
                      <a:endParaRPr lang="uk-UA" dirty="0"/>
                    </a:p>
                    <a:p>
                      <a:r>
                        <a:rPr lang="uk-UA" dirty="0"/>
                        <a:t>АНГИОТЕНЗИНАМИД</a:t>
                      </a:r>
                    </a:p>
                    <a:p>
                      <a:r>
                        <a:rPr lang="uk-UA" dirty="0"/>
                        <a:t>(синтетичний аналог ангіотензину </a:t>
                      </a:r>
                      <a:r>
                        <a:rPr lang="en-US" dirty="0"/>
                        <a:t>II )</a:t>
                      </a:r>
                      <a:endParaRPr lang="uk-UA" dirty="0"/>
                    </a:p>
                    <a:p>
                      <a:r>
                        <a:rPr lang="uk-UA" dirty="0" err="1"/>
                        <a:t>Средства</a:t>
                      </a:r>
                      <a:r>
                        <a:rPr lang="uk-UA" dirty="0"/>
                        <a:t> для наркозу </a:t>
                      </a:r>
                    </a:p>
                    <a:p>
                      <a:r>
                        <a:rPr lang="uk-UA" dirty="0"/>
                        <a:t>Гіпоксія</a:t>
                      </a:r>
                    </a:p>
                    <a:p>
                      <a:r>
                        <a:rPr lang="uk-UA" dirty="0" err="1"/>
                        <a:t>Гіперкапнія</a:t>
                      </a:r>
                      <a:endParaRPr lang="uk-UA" dirty="0"/>
                    </a:p>
                    <a:p>
                      <a:r>
                        <a:rPr lang="uk-UA" dirty="0"/>
                        <a:t>ВІНКРИСТИН</a:t>
                      </a:r>
                      <a:br>
                        <a:rPr lang="uk-UA" dirty="0"/>
                      </a:br>
                      <a:r>
                        <a:rPr lang="uk-UA" dirty="0"/>
                        <a:t>ЦИКЛОФОСФАМІД</a:t>
                      </a:r>
                    </a:p>
                    <a:p>
                      <a:r>
                        <a:rPr lang="uk-UA" dirty="0"/>
                        <a:t>КЛОФІБРАТ</a:t>
                      </a:r>
                      <a:br>
                        <a:rPr lang="uk-UA" dirty="0"/>
                      </a:br>
                      <a:r>
                        <a:rPr lang="uk-UA" dirty="0"/>
                        <a:t>КАРБАМАЗЕПІН</a:t>
                      </a:r>
                      <a:br>
                        <a:rPr lang="uk-UA" dirty="0"/>
                      </a:br>
                      <a:r>
                        <a:rPr lang="uk-UA" dirty="0"/>
                        <a:t>МЕТОКЛОПРАМІД</a:t>
                      </a:r>
                      <a:br>
                        <a:rPr lang="uk-UA" dirty="0"/>
                      </a:br>
                      <a:r>
                        <a:rPr lang="uk-UA" dirty="0"/>
                        <a:t>Барбітурати</a:t>
                      </a:r>
                    </a:p>
                    <a:p>
                      <a:r>
                        <a:rPr lang="uk-UA" dirty="0" err="1"/>
                        <a:t>Гістамін</a:t>
                      </a:r>
                      <a:endParaRPr lang="uk-UA" dirty="0"/>
                    </a:p>
                    <a:p>
                      <a:r>
                        <a:rPr lang="uk-UA" dirty="0" err="1"/>
                        <a:t>Ацетілхолін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dirty="0"/>
                        <a:t>Альфа -</a:t>
                      </a:r>
                      <a:r>
                        <a:rPr lang="uk-UA" dirty="0" err="1"/>
                        <a:t>адреностимулятори</a:t>
                      </a:r>
                      <a:endParaRPr lang="uk-UA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 err="1"/>
                        <a:t>Передсердний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натрійуретичний</a:t>
                      </a:r>
                      <a:r>
                        <a:rPr lang="ru-RU" dirty="0"/>
                        <a:t> гормон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/>
                        <a:t>Алкоголь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/>
                        <a:t>ФЕНІТОІН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660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146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2CE4D-FD3A-4178-9164-E29A6D35F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8" y="-143483"/>
            <a:ext cx="10364451" cy="1596177"/>
          </a:xfrm>
        </p:spPr>
        <p:txBody>
          <a:bodyPr/>
          <a:lstStyle/>
          <a:p>
            <a:r>
              <a:rPr lang="uk-UA" dirty="0"/>
              <a:t>Збір анамнезу при </a:t>
            </a:r>
            <a:r>
              <a:rPr lang="uk-UA" dirty="0" err="1"/>
              <a:t>Інсіпідарному</a:t>
            </a:r>
            <a:r>
              <a:rPr lang="uk-UA" dirty="0"/>
              <a:t> С-мі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7E4033-DD8E-4393-BB19-56800F91D9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6801" y="1452694"/>
            <a:ext cx="10364450" cy="5140037"/>
          </a:xfrm>
        </p:spPr>
        <p:txBody>
          <a:bodyPr/>
          <a:lstStyle/>
          <a:p>
            <a:r>
              <a:rPr lang="uk-UA" dirty="0" err="1"/>
              <a:t>Підтверження</a:t>
            </a:r>
            <a:r>
              <a:rPr lang="uk-UA" dirty="0"/>
              <a:t> справжньої поліурії ( </a:t>
            </a:r>
            <a:r>
              <a:rPr lang="uk-UA" dirty="0" err="1"/>
              <a:t>діференціровати</a:t>
            </a:r>
            <a:r>
              <a:rPr lang="uk-UA" dirty="0"/>
              <a:t> від </a:t>
            </a:r>
            <a:r>
              <a:rPr lang="uk-UA" dirty="0" err="1"/>
              <a:t>поллакіурії</a:t>
            </a:r>
            <a:r>
              <a:rPr lang="uk-UA" dirty="0"/>
              <a:t> (часте сечовипускання без збільшення кількості випитої рідини) та </a:t>
            </a:r>
            <a:r>
              <a:rPr lang="uk-UA" dirty="0" err="1"/>
              <a:t>полідіпсії</a:t>
            </a:r>
            <a:r>
              <a:rPr lang="uk-UA" dirty="0"/>
              <a:t> та її добовий розподіл (</a:t>
            </a:r>
            <a:r>
              <a:rPr lang="uk-UA" dirty="0" err="1"/>
              <a:t>день,ніч</a:t>
            </a:r>
            <a:r>
              <a:rPr lang="uk-UA" dirty="0"/>
              <a:t>) В нормі співвідношення денного та нічного діурезу 3:1</a:t>
            </a:r>
          </a:p>
          <a:p>
            <a:r>
              <a:rPr lang="uk-UA" dirty="0"/>
              <a:t>Начало: гостре чи хронічне</a:t>
            </a:r>
          </a:p>
          <a:p>
            <a:r>
              <a:rPr lang="uk-UA" dirty="0"/>
              <a:t>Наявність  Травм, захворювання ЦНС, нирок, </a:t>
            </a:r>
            <a:r>
              <a:rPr lang="uk-UA" dirty="0" err="1"/>
              <a:t>інфекціі</a:t>
            </a:r>
            <a:r>
              <a:rPr lang="uk-UA" dirty="0"/>
              <a:t>, тривалий прийом ліків</a:t>
            </a:r>
          </a:p>
          <a:p>
            <a:r>
              <a:rPr lang="uk-UA" dirty="0"/>
              <a:t>Характер </a:t>
            </a:r>
            <a:r>
              <a:rPr lang="uk-UA" dirty="0" err="1"/>
              <a:t>вживаємої</a:t>
            </a:r>
            <a:r>
              <a:rPr lang="uk-UA" dirty="0"/>
              <a:t> рідини ( чи тільки вода, або сік чи компот, тепла чи холодна)</a:t>
            </a:r>
          </a:p>
          <a:p>
            <a:r>
              <a:rPr lang="uk-UA" dirty="0"/>
              <a:t>Сімейний анамнез ( ЦД, НЦД, хвороби нирок 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378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1D550-4E9D-4E90-A930-13C7489D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294" y="-171192"/>
            <a:ext cx="10364451" cy="1596177"/>
          </a:xfrm>
        </p:spPr>
        <p:txBody>
          <a:bodyPr/>
          <a:lstStyle/>
          <a:p>
            <a:r>
              <a:rPr lang="uk-UA" dirty="0"/>
              <a:t>Причини </a:t>
            </a:r>
            <a:r>
              <a:rPr lang="uk-UA" dirty="0" err="1"/>
              <a:t>інсіпідарного</a:t>
            </a:r>
            <a:r>
              <a:rPr lang="uk-UA" dirty="0"/>
              <a:t> синдрому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455338-8CB4-480A-81FF-1AAE4DBF9E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690256"/>
            <a:ext cx="10364451" cy="4100944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/>
              <a:t>Ендокринн</a:t>
            </a:r>
            <a:r>
              <a:rPr lang="uk-UA" dirty="0"/>
              <a:t>і (НЦД, </a:t>
            </a:r>
            <a:r>
              <a:rPr lang="uk-UA" dirty="0" err="1"/>
              <a:t>ЦД,гіперпаратиреоз</a:t>
            </a:r>
            <a:r>
              <a:rPr lang="uk-UA" dirty="0"/>
              <a:t>, </a:t>
            </a:r>
            <a:r>
              <a:rPr lang="uk-UA" dirty="0" err="1"/>
              <a:t>гіперальдостеронізм</a:t>
            </a:r>
            <a:r>
              <a:rPr lang="uk-UA" dirty="0"/>
              <a:t> )</a:t>
            </a:r>
          </a:p>
          <a:p>
            <a:r>
              <a:rPr lang="uk-UA" b="1" dirty="0" err="1"/>
              <a:t>Нефрогенн</a:t>
            </a:r>
            <a:r>
              <a:rPr lang="uk-UA" dirty="0" err="1"/>
              <a:t>і</a:t>
            </a:r>
            <a:r>
              <a:rPr lang="uk-UA" dirty="0"/>
              <a:t>, </a:t>
            </a:r>
            <a:r>
              <a:rPr lang="uk-UA" dirty="0" err="1"/>
              <a:t>нефротоксичні</a:t>
            </a:r>
            <a:r>
              <a:rPr lang="uk-UA" dirty="0"/>
              <a:t> (ХНН, </a:t>
            </a:r>
            <a:r>
              <a:rPr lang="uk-UA" dirty="0" err="1"/>
              <a:t>тубулопатії</a:t>
            </a:r>
            <a:r>
              <a:rPr lang="uk-UA" dirty="0"/>
              <a:t> )</a:t>
            </a:r>
          </a:p>
          <a:p>
            <a:r>
              <a:rPr lang="uk-UA" b="1" dirty="0" err="1"/>
              <a:t>Психогенні,неврогенні</a:t>
            </a:r>
            <a:endParaRPr lang="uk-UA" b="1" dirty="0"/>
          </a:p>
          <a:p>
            <a:r>
              <a:rPr lang="uk-UA" b="1" dirty="0" err="1"/>
              <a:t>Медіккаментозна</a:t>
            </a:r>
            <a:r>
              <a:rPr lang="uk-UA" b="1" dirty="0"/>
              <a:t> або ятрогенна поліурія </a:t>
            </a:r>
            <a:r>
              <a:rPr lang="uk-UA" dirty="0"/>
              <a:t>( надмірне або </a:t>
            </a:r>
            <a:r>
              <a:rPr lang="uk-UA" dirty="0" err="1"/>
              <a:t>необгрунтоване</a:t>
            </a:r>
            <a:r>
              <a:rPr lang="uk-UA" dirty="0"/>
              <a:t> застосування </a:t>
            </a:r>
            <a:r>
              <a:rPr lang="uk-UA" dirty="0" err="1"/>
              <a:t>діуретиків</a:t>
            </a:r>
            <a:r>
              <a:rPr lang="uk-UA" dirty="0"/>
              <a:t> та інших препаратів)</a:t>
            </a:r>
          </a:p>
          <a:p>
            <a:r>
              <a:rPr lang="uk-UA" b="1" dirty="0"/>
              <a:t>Функціональна поліурія </a:t>
            </a:r>
            <a:r>
              <a:rPr lang="uk-UA" dirty="0"/>
              <a:t>є наслідком незрілості концентраційного механізму нирок у дітей першого року життя та підвищеної активності ферменту </a:t>
            </a:r>
            <a:r>
              <a:rPr lang="uk-UA" dirty="0" err="1"/>
              <a:t>фосфодіестерази</a:t>
            </a:r>
            <a:r>
              <a:rPr lang="uk-UA" dirty="0"/>
              <a:t> 5го типу, що порушує специфічний рецепторний зв</a:t>
            </a:r>
            <a:r>
              <a:rPr lang="en-US" dirty="0"/>
              <a:t>`</a:t>
            </a:r>
            <a:r>
              <a:rPr lang="uk-UA" dirty="0" err="1"/>
              <a:t>язок</a:t>
            </a:r>
            <a:r>
              <a:rPr lang="uk-UA" dirty="0"/>
              <a:t> з аргінін-</a:t>
            </a:r>
            <a:r>
              <a:rPr lang="uk-UA" dirty="0" err="1"/>
              <a:t>вазопресином,наслідком</a:t>
            </a:r>
            <a:r>
              <a:rPr lang="uk-UA" dirty="0"/>
              <a:t> чого є екскреція сечі низької щільності</a:t>
            </a:r>
          </a:p>
          <a:p>
            <a:r>
              <a:rPr lang="ru-RU" b="1" dirty="0" err="1"/>
              <a:t>Гестагенна</a:t>
            </a:r>
            <a:r>
              <a:rPr lang="ru-RU" b="1" dirty="0"/>
              <a:t> </a:t>
            </a:r>
            <a:r>
              <a:rPr lang="ru-RU" b="1" dirty="0" err="1"/>
              <a:t>поліурія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пов</a:t>
            </a:r>
            <a:r>
              <a:rPr lang="en-US" dirty="0"/>
              <a:t>`</a:t>
            </a:r>
            <a:r>
              <a:rPr lang="uk-UA" dirty="0" err="1"/>
              <a:t>язана</a:t>
            </a:r>
            <a:r>
              <a:rPr lang="uk-UA" dirty="0"/>
              <a:t> з надмірною активністю плацентарного </a:t>
            </a:r>
            <a:r>
              <a:rPr lang="uk-UA" dirty="0" err="1"/>
              <a:t>фермента</a:t>
            </a:r>
            <a:r>
              <a:rPr lang="uk-UA" dirty="0"/>
              <a:t>- </a:t>
            </a:r>
            <a:r>
              <a:rPr lang="uk-UA" dirty="0" err="1"/>
              <a:t>аргінінамінопептідази</a:t>
            </a:r>
            <a:r>
              <a:rPr lang="uk-UA" dirty="0"/>
              <a:t>, який руйнує </a:t>
            </a:r>
            <a:r>
              <a:rPr lang="uk-UA" dirty="0" err="1"/>
              <a:t>АДГ.Знижується</a:t>
            </a:r>
            <a:r>
              <a:rPr lang="uk-UA" dirty="0"/>
              <a:t> поріг чутливості осмотичних рецепторів.( </a:t>
            </a:r>
            <a:r>
              <a:rPr lang="uk-UA" dirty="0" err="1"/>
              <a:t>підсілюється</a:t>
            </a:r>
            <a:r>
              <a:rPr lang="uk-UA" dirty="0"/>
              <a:t> спрага)</a:t>
            </a:r>
          </a:p>
          <a:p>
            <a:r>
              <a:rPr lang="uk-UA" b="1" dirty="0"/>
              <a:t>Аліментарні</a:t>
            </a:r>
            <a:r>
              <a:rPr lang="uk-UA" dirty="0"/>
              <a:t> ( вживання сілі, цукру, концентратів у великій кількості, високобілкова дієта)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8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70BBF-A74A-4A2D-A93F-E6CF20470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737898" cy="586828"/>
          </a:xfrm>
        </p:spPr>
        <p:txBody>
          <a:bodyPr>
            <a:normAutofit fontScale="90000"/>
          </a:bodyPr>
          <a:lstStyle/>
          <a:p>
            <a:r>
              <a:rPr lang="uk-UA" dirty="0"/>
              <a:t>Нецукровий діабет, Клінічні прояви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42C03-B22A-4B3E-9E22-AB2147F74B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1369565"/>
            <a:ext cx="10890298" cy="52667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800" dirty="0"/>
              <a:t>Головні ( </a:t>
            </a:r>
            <a:r>
              <a:rPr lang="uk-UA" sz="2800" dirty="0" err="1"/>
              <a:t>інсіпідарний</a:t>
            </a:r>
            <a:r>
              <a:rPr lang="uk-UA" sz="2800" dirty="0"/>
              <a:t> с-м):</a:t>
            </a:r>
          </a:p>
          <a:p>
            <a:r>
              <a:rPr lang="uk-UA" dirty="0"/>
              <a:t>Спрага від 3 до 20 літрів на день</a:t>
            </a:r>
          </a:p>
          <a:p>
            <a:r>
              <a:rPr lang="uk-UA" dirty="0"/>
              <a:t>Поліурія більше 120 мл/кг на добу, з переваженням </a:t>
            </a:r>
            <a:r>
              <a:rPr lang="uk-UA" dirty="0" err="1"/>
              <a:t>ніктурії</a:t>
            </a:r>
            <a:r>
              <a:rPr lang="uk-UA" dirty="0"/>
              <a:t>, </a:t>
            </a:r>
            <a:r>
              <a:rPr lang="uk-UA" dirty="0" err="1"/>
              <a:t>полакіурія</a:t>
            </a:r>
            <a:r>
              <a:rPr lang="uk-UA" dirty="0"/>
              <a:t>, нічний або денний енурез</a:t>
            </a:r>
          </a:p>
          <a:p>
            <a:pPr marL="0" indent="0">
              <a:buNone/>
            </a:pPr>
            <a:r>
              <a:rPr lang="uk-UA" b="1" dirty="0"/>
              <a:t>Інші клінічні прояви </a:t>
            </a:r>
            <a:r>
              <a:rPr lang="uk-UA" b="1" dirty="0" err="1"/>
              <a:t>дегідратаціїї</a:t>
            </a:r>
            <a:r>
              <a:rPr lang="uk-UA" b="1" dirty="0"/>
              <a:t>:</a:t>
            </a:r>
          </a:p>
          <a:p>
            <a:r>
              <a:rPr lang="ru-RU" dirty="0" err="1"/>
              <a:t>Сухість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потовиделення</a:t>
            </a:r>
            <a:endParaRPr lang="ru-RU" dirty="0"/>
          </a:p>
          <a:p>
            <a:r>
              <a:rPr lang="ru-RU" dirty="0" err="1"/>
              <a:t>Дратівливість</a:t>
            </a:r>
            <a:r>
              <a:rPr lang="ru-RU" dirty="0"/>
              <a:t>, </a:t>
            </a:r>
            <a:r>
              <a:rPr lang="ru-RU" dirty="0" err="1"/>
              <a:t>втомлюванність</a:t>
            </a:r>
            <a:r>
              <a:rPr lang="ru-RU" dirty="0"/>
              <a:t>,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, </a:t>
            </a:r>
            <a:r>
              <a:rPr lang="ru-RU" dirty="0" err="1"/>
              <a:t>нудота</a:t>
            </a:r>
            <a:r>
              <a:rPr lang="ru-RU" dirty="0"/>
              <a:t>, </a:t>
            </a:r>
            <a:r>
              <a:rPr lang="ru-RU" dirty="0" err="1"/>
              <a:t>блювота</a:t>
            </a:r>
            <a:r>
              <a:rPr lang="ru-RU" dirty="0"/>
              <a:t>, лихоманка</a:t>
            </a:r>
          </a:p>
          <a:p>
            <a:r>
              <a:rPr lang="ru-RU" dirty="0" err="1"/>
              <a:t>Скудне</a:t>
            </a:r>
            <a:r>
              <a:rPr lang="ru-RU" dirty="0"/>
              <a:t> </a:t>
            </a:r>
            <a:r>
              <a:rPr lang="ru-RU" dirty="0" err="1"/>
              <a:t>виделення</a:t>
            </a:r>
            <a:r>
              <a:rPr lang="ru-RU" dirty="0"/>
              <a:t> </a:t>
            </a:r>
            <a:r>
              <a:rPr lang="ru-RU" dirty="0" err="1"/>
              <a:t>слини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секреціі</a:t>
            </a:r>
            <a:r>
              <a:rPr lang="ru-RU" dirty="0"/>
              <a:t> </a:t>
            </a:r>
            <a:r>
              <a:rPr lang="ru-RU" dirty="0" err="1"/>
              <a:t>залоз</a:t>
            </a:r>
            <a:r>
              <a:rPr lang="ru-RU" dirty="0"/>
              <a:t> ШКТ,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ферментів</a:t>
            </a:r>
            <a:r>
              <a:rPr lang="ru-RU" dirty="0"/>
              <a:t>, запори</a:t>
            </a:r>
          </a:p>
          <a:p>
            <a:r>
              <a:rPr lang="ru-RU" dirty="0" err="1"/>
              <a:t>Втрата</a:t>
            </a:r>
            <a:r>
              <a:rPr lang="ru-RU" dirty="0"/>
              <a:t> ваги, </a:t>
            </a:r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апетиту</a:t>
            </a:r>
            <a:r>
              <a:rPr lang="ru-RU" dirty="0"/>
              <a:t>, </a:t>
            </a:r>
            <a:r>
              <a:rPr lang="ru-RU" dirty="0" err="1"/>
              <a:t>затримка</a:t>
            </a:r>
            <a:r>
              <a:rPr lang="ru-RU" dirty="0"/>
              <a:t> в </a:t>
            </a:r>
            <a:r>
              <a:rPr lang="ru-RU" dirty="0" err="1"/>
              <a:t>рості</a:t>
            </a:r>
            <a:r>
              <a:rPr lang="ru-RU" dirty="0"/>
              <a:t> та </a:t>
            </a:r>
            <a:r>
              <a:rPr lang="ru-RU" dirty="0" err="1"/>
              <a:t>статевого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endParaRPr lang="ru-RU" dirty="0"/>
          </a:p>
          <a:p>
            <a:r>
              <a:rPr lang="ru-RU" dirty="0" err="1"/>
              <a:t>Порушення</a:t>
            </a:r>
            <a:r>
              <a:rPr lang="ru-RU" dirty="0"/>
              <a:t> сну, </a:t>
            </a:r>
            <a:r>
              <a:rPr lang="ru-RU" dirty="0" err="1"/>
              <a:t>тахікардія</a:t>
            </a:r>
            <a:r>
              <a:rPr lang="ru-RU" dirty="0"/>
              <a:t>, </a:t>
            </a:r>
            <a:r>
              <a:rPr lang="ru-RU" dirty="0" err="1"/>
              <a:t>судоми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Артеріального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endParaRPr lang="ru-RU" dirty="0"/>
          </a:p>
          <a:p>
            <a:r>
              <a:rPr lang="ru-RU" dirty="0" err="1"/>
              <a:t>Розтягнення</a:t>
            </a:r>
            <a:r>
              <a:rPr lang="ru-RU" dirty="0"/>
              <a:t> та </a:t>
            </a:r>
            <a:r>
              <a:rPr lang="ru-RU" dirty="0" err="1"/>
              <a:t>опушення</a:t>
            </a:r>
            <a:r>
              <a:rPr lang="ru-RU" dirty="0"/>
              <a:t> </a:t>
            </a:r>
            <a:r>
              <a:rPr lang="ru-RU" dirty="0" err="1"/>
              <a:t>шлунку</a:t>
            </a:r>
            <a:endParaRPr lang="ru-RU" dirty="0"/>
          </a:p>
          <a:p>
            <a:r>
              <a:rPr lang="ru-RU" dirty="0" err="1"/>
              <a:t>Гіпертрофія</a:t>
            </a:r>
            <a:r>
              <a:rPr lang="ru-RU" dirty="0"/>
              <a:t> та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сечового</a:t>
            </a:r>
            <a:r>
              <a:rPr lang="ru-RU" dirty="0"/>
              <a:t> </a:t>
            </a:r>
            <a:r>
              <a:rPr lang="ru-RU" dirty="0" err="1"/>
              <a:t>міхура</a:t>
            </a:r>
            <a:r>
              <a:rPr lang="ru-RU" dirty="0"/>
              <a:t>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734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523F5-841E-44F4-A345-5AB17C5D9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19" y="265131"/>
            <a:ext cx="10834881" cy="1071737"/>
          </a:xfrm>
        </p:spPr>
        <p:txBody>
          <a:bodyPr/>
          <a:lstStyle/>
          <a:p>
            <a:r>
              <a:rPr lang="uk-UA" dirty="0"/>
              <a:t>Нецукровий діабет, </a:t>
            </a:r>
            <a:r>
              <a:rPr lang="uk-UA" dirty="0" err="1"/>
              <a:t>крітерії</a:t>
            </a:r>
            <a:r>
              <a:rPr lang="uk-UA" dirty="0"/>
              <a:t> діагностики.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460F83-8C55-45B9-B8AD-A62D5CB417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827" y="1202500"/>
            <a:ext cx="10638773" cy="4588700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Характерні скарги та клінічні ознаки</a:t>
            </a:r>
            <a:r>
              <a:rPr lang="ru-RU" dirty="0"/>
              <a:t>,(ІС) </a:t>
            </a:r>
            <a:r>
              <a:rPr lang="ru-RU" dirty="0" err="1"/>
              <a:t>сімейний</a:t>
            </a:r>
            <a:r>
              <a:rPr lang="ru-RU" dirty="0"/>
              <a:t> анамнез</a:t>
            </a:r>
          </a:p>
          <a:p>
            <a:r>
              <a:rPr lang="ru-RU" dirty="0" err="1"/>
              <a:t>Гіпотонічна</a:t>
            </a:r>
            <a:r>
              <a:rPr lang="ru-RU" dirty="0"/>
              <a:t> </a:t>
            </a:r>
            <a:r>
              <a:rPr lang="ru-RU" dirty="0" err="1"/>
              <a:t>поліурія</a:t>
            </a:r>
            <a:r>
              <a:rPr lang="ru-RU" dirty="0"/>
              <a:t> ( </a:t>
            </a:r>
            <a:r>
              <a:rPr lang="ru-RU" dirty="0" err="1"/>
              <a:t>гіпоосмоляльність</a:t>
            </a:r>
            <a:r>
              <a:rPr lang="ru-RU" dirty="0"/>
              <a:t> </a:t>
            </a:r>
            <a:r>
              <a:rPr lang="ru-RU" dirty="0" err="1"/>
              <a:t>сечі</a:t>
            </a:r>
            <a:r>
              <a:rPr lang="ru-RU" dirty="0"/>
              <a:t> </a:t>
            </a:r>
            <a:r>
              <a:rPr lang="en-US" dirty="0"/>
              <a:t>&lt;300 </a:t>
            </a:r>
            <a:r>
              <a:rPr lang="ru-RU" dirty="0" err="1"/>
              <a:t>мосм</a:t>
            </a:r>
            <a:r>
              <a:rPr lang="ru-RU" dirty="0"/>
              <a:t>/кг, </a:t>
            </a:r>
            <a:r>
              <a:rPr lang="ru-RU" dirty="0" err="1"/>
              <a:t>низька</a:t>
            </a:r>
            <a:r>
              <a:rPr lang="ru-RU" dirty="0"/>
              <a:t> </a:t>
            </a:r>
            <a:r>
              <a:rPr lang="ru-RU" dirty="0" err="1"/>
              <a:t>питома</a:t>
            </a:r>
            <a:r>
              <a:rPr lang="ru-RU" dirty="0"/>
              <a:t> вага </a:t>
            </a:r>
            <a:r>
              <a:rPr lang="en-US" dirty="0"/>
              <a:t>&lt; </a:t>
            </a:r>
            <a:r>
              <a:rPr lang="ru-RU" dirty="0"/>
              <a:t>1005) </a:t>
            </a:r>
            <a:r>
              <a:rPr lang="ru-RU" dirty="0" err="1"/>
              <a:t>Аналыз</a:t>
            </a:r>
            <a:r>
              <a:rPr lang="ru-RU" dirty="0"/>
              <a:t> се</a:t>
            </a:r>
            <a:r>
              <a:rPr lang="uk-UA" dirty="0" err="1"/>
              <a:t>чі</a:t>
            </a:r>
            <a:r>
              <a:rPr lang="uk-UA" dirty="0"/>
              <a:t> по </a:t>
            </a:r>
            <a:r>
              <a:rPr lang="uk-UA" dirty="0" err="1"/>
              <a:t>Зимницькому</a:t>
            </a:r>
            <a:endParaRPr lang="uk-UA" dirty="0"/>
          </a:p>
          <a:p>
            <a:r>
              <a:rPr lang="uk-UA" dirty="0" err="1"/>
              <a:t>Осмоляльність</a:t>
            </a:r>
            <a:r>
              <a:rPr lang="uk-UA" dirty="0"/>
              <a:t> плазми та сечі</a:t>
            </a:r>
          </a:p>
          <a:p>
            <a:r>
              <a:rPr lang="uk-UA" dirty="0" err="1"/>
              <a:t>Гіперкальціємія</a:t>
            </a:r>
            <a:r>
              <a:rPr lang="uk-UA" dirty="0"/>
              <a:t>, </a:t>
            </a:r>
            <a:r>
              <a:rPr lang="uk-UA" dirty="0" err="1"/>
              <a:t>гіпокаліемія</a:t>
            </a:r>
            <a:r>
              <a:rPr lang="uk-UA" dirty="0"/>
              <a:t>-при </a:t>
            </a:r>
            <a:r>
              <a:rPr lang="uk-UA" dirty="0" err="1"/>
              <a:t>нефрогенному</a:t>
            </a:r>
            <a:r>
              <a:rPr lang="uk-UA" dirty="0"/>
              <a:t> НЦД, гіперглікемія –при цукровому діабеті, </a:t>
            </a:r>
            <a:r>
              <a:rPr lang="uk-UA" dirty="0" err="1"/>
              <a:t>гіпернатріемія</a:t>
            </a:r>
            <a:r>
              <a:rPr lang="uk-UA" dirty="0"/>
              <a:t> –центральний НЦД</a:t>
            </a:r>
          </a:p>
          <a:p>
            <a:r>
              <a:rPr lang="uk-UA" dirty="0" err="1"/>
              <a:t>Симтпоми</a:t>
            </a:r>
            <a:r>
              <a:rPr lang="uk-UA" dirty="0"/>
              <a:t> </a:t>
            </a:r>
            <a:r>
              <a:rPr lang="uk-UA" dirty="0" err="1"/>
              <a:t>сгущення</a:t>
            </a:r>
            <a:r>
              <a:rPr lang="uk-UA" dirty="0"/>
              <a:t> крові (підвищений </a:t>
            </a:r>
            <a:r>
              <a:rPr lang="uk-UA" dirty="0" err="1"/>
              <a:t>Нв</a:t>
            </a:r>
            <a:r>
              <a:rPr lang="uk-UA" dirty="0"/>
              <a:t>, </a:t>
            </a:r>
            <a:r>
              <a:rPr lang="uk-UA" dirty="0" err="1"/>
              <a:t>еритроцитоз</a:t>
            </a:r>
            <a:r>
              <a:rPr lang="uk-UA" dirty="0"/>
              <a:t>, лейкоцитоз) при значній дегідратації організму</a:t>
            </a:r>
          </a:p>
          <a:p>
            <a:r>
              <a:rPr lang="uk-UA" dirty="0"/>
              <a:t>Тест с обмеженням рідини (тільки в умовах стаціонару</a:t>
            </a:r>
            <a:r>
              <a:rPr lang="ru-RU" dirty="0"/>
              <a:t>, </a:t>
            </a:r>
            <a:r>
              <a:rPr lang="uk-UA" dirty="0"/>
              <a:t>максимальна тривалість 18 годин), та  с </a:t>
            </a:r>
            <a:r>
              <a:rPr lang="uk-UA" dirty="0" err="1"/>
              <a:t>десмопресином</a:t>
            </a:r>
            <a:endParaRPr lang="uk-UA" dirty="0"/>
          </a:p>
          <a:p>
            <a:r>
              <a:rPr lang="uk-UA" dirty="0"/>
              <a:t>КТ/МРТ головного мозку( наявність пухлини або інфільтративного процесу), офтальмологічне обстеження ( поля зору, очне дно)</a:t>
            </a:r>
          </a:p>
          <a:p>
            <a:r>
              <a:rPr lang="uk-UA" dirty="0"/>
              <a:t>Вміст АДГ крові на тлі </a:t>
            </a:r>
            <a:r>
              <a:rPr lang="uk-UA" dirty="0" err="1"/>
              <a:t>осмоляльності</a:t>
            </a:r>
            <a:r>
              <a:rPr lang="uk-UA" dirty="0"/>
              <a:t> плазми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5598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F2DF5-CAA6-4362-9C4B-1D1B897D5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Розрахунок </a:t>
            </a:r>
            <a:r>
              <a:rPr lang="uk-UA" dirty="0" err="1"/>
              <a:t>осмоляльності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FBFB3-37E8-45BD-8351-237D2A79CD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dirty="0" err="1"/>
              <a:t>Осмоляльність</a:t>
            </a:r>
            <a:r>
              <a:rPr lang="uk-UA" b="1" dirty="0"/>
              <a:t> плазми (ОП) (</a:t>
            </a:r>
            <a:r>
              <a:rPr lang="uk-UA" b="1" dirty="0" err="1"/>
              <a:t>мосмоль</a:t>
            </a:r>
            <a:r>
              <a:rPr lang="uk-UA" b="1" dirty="0"/>
              <a:t>/л)</a:t>
            </a:r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ОП</a:t>
            </a:r>
            <a:r>
              <a:rPr lang="ru-RU" dirty="0">
                <a:solidFill>
                  <a:srgbClr val="FF0000"/>
                </a:solidFill>
              </a:rPr>
              <a:t>=2 х(</a:t>
            </a:r>
            <a:r>
              <a:rPr lang="en-US" dirty="0">
                <a:solidFill>
                  <a:srgbClr val="FF0000"/>
                </a:solidFill>
              </a:rPr>
              <a:t>Na + K) + </a:t>
            </a:r>
            <a:r>
              <a:rPr lang="ru-RU" dirty="0">
                <a:solidFill>
                  <a:srgbClr val="FF0000"/>
                </a:solidFill>
              </a:rPr>
              <a:t>глюкоза 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ru-RU" dirty="0" err="1">
                <a:solidFill>
                  <a:srgbClr val="FF0000"/>
                </a:solidFill>
              </a:rPr>
              <a:t>сечовина</a:t>
            </a:r>
            <a:r>
              <a:rPr lang="ru-RU" dirty="0">
                <a:solidFill>
                  <a:srgbClr val="FF0000"/>
                </a:solidFill>
              </a:rPr>
              <a:t> ( норма – 285-300 </a:t>
            </a:r>
            <a:r>
              <a:rPr lang="ru-RU" dirty="0" err="1">
                <a:solidFill>
                  <a:srgbClr val="FF0000"/>
                </a:solidFill>
              </a:rPr>
              <a:t>мосмоль</a:t>
            </a:r>
            <a:r>
              <a:rPr lang="ru-RU" dirty="0">
                <a:solidFill>
                  <a:srgbClr val="FF0000"/>
                </a:solidFill>
              </a:rPr>
              <a:t>/л)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 err="1"/>
              <a:t>Осмоляльність</a:t>
            </a:r>
            <a:r>
              <a:rPr lang="ru-RU" dirty="0"/>
              <a:t> </a:t>
            </a:r>
            <a:r>
              <a:rPr lang="ru-RU" dirty="0" err="1"/>
              <a:t>сечі</a:t>
            </a:r>
            <a:r>
              <a:rPr lang="ru-RU" dirty="0"/>
              <a:t> ( ОС) ( </a:t>
            </a:r>
            <a:r>
              <a:rPr lang="ru-RU" dirty="0" err="1"/>
              <a:t>мосмоль</a:t>
            </a:r>
            <a:r>
              <a:rPr lang="ru-RU" dirty="0"/>
              <a:t>/л)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ОС=(</a:t>
            </a:r>
            <a:r>
              <a:rPr lang="ru-RU" dirty="0" err="1">
                <a:solidFill>
                  <a:srgbClr val="FF0000"/>
                </a:solidFill>
              </a:rPr>
              <a:t>пит.вага</a:t>
            </a:r>
            <a:r>
              <a:rPr lang="ru-RU" dirty="0">
                <a:solidFill>
                  <a:srgbClr val="FF0000"/>
                </a:solidFill>
              </a:rPr>
              <a:t> – 1000) х 33,3 </a:t>
            </a:r>
          </a:p>
          <a:p>
            <a:pPr marL="0" indent="0">
              <a:buNone/>
            </a:pPr>
            <a:r>
              <a:rPr lang="ru-RU" dirty="0"/>
              <a:t>Або  о</a:t>
            </a:r>
            <a:r>
              <a:rPr lang="en-US" dirty="0"/>
              <a:t>n-lain </a:t>
            </a:r>
            <a:r>
              <a:rPr lang="ru-RU" dirty="0"/>
              <a:t>калькулятор</a:t>
            </a:r>
          </a:p>
        </p:txBody>
      </p:sp>
    </p:spTree>
    <p:extLst>
      <p:ext uri="{BB962C8B-B14F-4D97-AF65-F5344CB8AC3E}">
        <p14:creationId xmlns:p14="http://schemas.microsoft.com/office/powerpoint/2010/main" val="444771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9D873-DCA5-475F-89E8-A89BA346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45" y="-90095"/>
            <a:ext cx="10364451" cy="1596177"/>
          </a:xfrm>
        </p:spPr>
        <p:txBody>
          <a:bodyPr/>
          <a:lstStyle/>
          <a:p>
            <a:r>
              <a:rPr lang="uk-UA" dirty="0"/>
              <a:t>Нецукровий діабет, тест Міллера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35226-59F4-4765-A7C9-DDF6856A48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0623" y="1214697"/>
            <a:ext cx="11111213" cy="4672535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/>
              <a:t>1 етап</a:t>
            </a:r>
            <a:r>
              <a:rPr lang="uk-UA" dirty="0"/>
              <a:t>: починають у 6 ранку: вага, ОП (</a:t>
            </a:r>
            <a:r>
              <a:rPr lang="uk-UA" dirty="0" err="1"/>
              <a:t>креатинин</a:t>
            </a:r>
            <a:r>
              <a:rPr lang="uk-UA" dirty="0"/>
              <a:t>, </a:t>
            </a:r>
            <a:r>
              <a:rPr lang="uk-UA" dirty="0" err="1"/>
              <a:t>глюкоза,натрій</a:t>
            </a:r>
            <a:r>
              <a:rPr lang="uk-UA" dirty="0"/>
              <a:t>), АДГ, ОС</a:t>
            </a:r>
          </a:p>
          <a:p>
            <a:r>
              <a:rPr lang="uk-UA" dirty="0"/>
              <a:t>Неможна пити. вживати тверду їжу</a:t>
            </a:r>
          </a:p>
          <a:p>
            <a:r>
              <a:rPr lang="uk-UA" dirty="0"/>
              <a:t>Кожну годину- вага, аналіз сечі(об</a:t>
            </a:r>
            <a:r>
              <a:rPr lang="en-US" dirty="0"/>
              <a:t>`</a:t>
            </a:r>
            <a:r>
              <a:rPr lang="ru-RU" dirty="0"/>
              <a:t>ем, </a:t>
            </a:r>
            <a:r>
              <a:rPr lang="ru-RU" dirty="0" err="1"/>
              <a:t>питома</a:t>
            </a:r>
            <a:r>
              <a:rPr lang="ru-RU" dirty="0"/>
              <a:t> вага, </a:t>
            </a:r>
            <a:r>
              <a:rPr lang="ru-RU" dirty="0" err="1"/>
              <a:t>осмоляльн</a:t>
            </a:r>
            <a:r>
              <a:rPr lang="uk-UA" dirty="0"/>
              <a:t>і</a:t>
            </a:r>
            <a:r>
              <a:rPr lang="ru-RU" dirty="0" err="1"/>
              <a:t>сть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 err="1"/>
              <a:t>Дегідратація</a:t>
            </a:r>
            <a:r>
              <a:rPr lang="ru-RU" dirty="0"/>
              <a:t> при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стимудяція</a:t>
            </a:r>
            <a:r>
              <a:rPr lang="ru-RU" dirty="0"/>
              <a:t> </a:t>
            </a:r>
            <a:r>
              <a:rPr lang="ru-RU" dirty="0" err="1"/>
              <a:t>секркції</a:t>
            </a:r>
            <a:r>
              <a:rPr lang="ru-RU" dirty="0"/>
              <a:t> </a:t>
            </a:r>
            <a:r>
              <a:rPr lang="ru-RU" dirty="0" err="1"/>
              <a:t>АДг</a:t>
            </a:r>
            <a:r>
              <a:rPr lang="ru-RU" dirty="0"/>
              <a:t> </a:t>
            </a:r>
            <a:r>
              <a:rPr lang="ru-RU" dirty="0" err="1"/>
              <a:t>найчастіще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ч/з 4-9 годин(макс ч/з 18 годин)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Тест </a:t>
            </a:r>
            <a:r>
              <a:rPr lang="ru-RU" dirty="0" err="1">
                <a:solidFill>
                  <a:srgbClr val="FF0000"/>
                </a:solidFill>
              </a:rPr>
              <a:t>зупиняють</a:t>
            </a:r>
            <a:r>
              <a:rPr lang="ru-RU" dirty="0"/>
              <a:t>, </a:t>
            </a:r>
            <a:r>
              <a:rPr lang="ru-RU" dirty="0">
                <a:solidFill>
                  <a:srgbClr val="FF0000"/>
                </a:solidFill>
              </a:rPr>
              <a:t>коли ОС не </a:t>
            </a:r>
            <a:r>
              <a:rPr lang="ru-RU" dirty="0" err="1">
                <a:solidFill>
                  <a:srgbClr val="FF0000"/>
                </a:solidFill>
              </a:rPr>
              <a:t>підвищуєтьсмя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більше</a:t>
            </a:r>
            <a:r>
              <a:rPr lang="ru-RU" dirty="0">
                <a:solidFill>
                  <a:srgbClr val="FF0000"/>
                </a:solidFill>
              </a:rPr>
              <a:t> 30 </a:t>
            </a:r>
            <a:r>
              <a:rPr lang="ru-RU" dirty="0" err="1">
                <a:solidFill>
                  <a:srgbClr val="FF0000"/>
                </a:solidFill>
              </a:rPr>
              <a:t>мосмоль</a:t>
            </a:r>
            <a:r>
              <a:rPr lang="ru-RU" dirty="0"/>
              <a:t>/л на </a:t>
            </a:r>
            <a:r>
              <a:rPr lang="ru-RU" dirty="0" err="1"/>
              <a:t>протязі</a:t>
            </a:r>
            <a:r>
              <a:rPr lang="ru-RU" dirty="0"/>
              <a:t>  3 годин </a:t>
            </a:r>
            <a:r>
              <a:rPr lang="ru-RU" dirty="0" err="1"/>
              <a:t>підряд</a:t>
            </a:r>
            <a:r>
              <a:rPr lang="ru-RU" dirty="0"/>
              <a:t>, а </a:t>
            </a:r>
            <a:r>
              <a:rPr lang="ru-RU" dirty="0">
                <a:solidFill>
                  <a:srgbClr val="FF0000"/>
                </a:solidFill>
              </a:rPr>
              <a:t>ОП </a:t>
            </a:r>
            <a:r>
              <a:rPr lang="ru-RU" dirty="0" err="1">
                <a:solidFill>
                  <a:srgbClr val="FF0000"/>
                </a:solidFill>
              </a:rPr>
              <a:t>досягає</a:t>
            </a:r>
            <a:r>
              <a:rPr lang="ru-RU" dirty="0">
                <a:solidFill>
                  <a:srgbClr val="FF0000"/>
                </a:solidFill>
              </a:rPr>
              <a:t> 295-300 </a:t>
            </a:r>
            <a:r>
              <a:rPr lang="ru-RU" dirty="0" err="1">
                <a:solidFill>
                  <a:srgbClr val="FF0000"/>
                </a:solidFill>
              </a:rPr>
              <a:t>мосмоль</a:t>
            </a:r>
            <a:r>
              <a:rPr lang="ru-RU" dirty="0"/>
              <a:t>/л, </a:t>
            </a:r>
            <a:r>
              <a:rPr lang="ru-RU" dirty="0" err="1"/>
              <a:t>або</a:t>
            </a:r>
            <a:r>
              <a:rPr lang="ru-RU" dirty="0"/>
              <a:t> коли </a:t>
            </a:r>
            <a:r>
              <a:rPr lang="ru-RU" dirty="0" err="1"/>
              <a:t>пацієнт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втрачає</a:t>
            </a:r>
            <a:r>
              <a:rPr lang="ru-RU" dirty="0">
                <a:solidFill>
                  <a:srgbClr val="FF0000"/>
                </a:solidFill>
              </a:rPr>
              <a:t> 3-5 %ваги</a:t>
            </a:r>
          </a:p>
          <a:p>
            <a:pPr marL="0" indent="0">
              <a:buNone/>
            </a:pPr>
            <a:r>
              <a:rPr lang="ru-RU" dirty="0" err="1"/>
              <a:t>Знов</a:t>
            </a:r>
            <a:r>
              <a:rPr lang="ru-RU" dirty="0"/>
              <a:t> </a:t>
            </a:r>
            <a:r>
              <a:rPr lang="ru-RU" dirty="0" err="1"/>
              <a:t>повторяють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та </a:t>
            </a:r>
            <a:r>
              <a:rPr lang="ru-RU" dirty="0" err="1"/>
              <a:t>сечі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2 </a:t>
            </a:r>
            <a:r>
              <a:rPr lang="ru-RU" b="1" dirty="0" err="1"/>
              <a:t>етап</a:t>
            </a:r>
            <a:r>
              <a:rPr lang="ru-RU" dirty="0"/>
              <a:t>: </a:t>
            </a:r>
            <a:r>
              <a:rPr lang="ru-RU" dirty="0" err="1"/>
              <a:t>вводять</a:t>
            </a:r>
            <a:r>
              <a:rPr lang="ru-RU" dirty="0"/>
              <a:t> АДГ п/ш (</a:t>
            </a:r>
            <a:r>
              <a:rPr lang="ru-RU" dirty="0" err="1"/>
              <a:t>десмопресіна</a:t>
            </a:r>
            <a:r>
              <a:rPr lang="ru-RU" dirty="0"/>
              <a:t> ацетат 1 мкг) </a:t>
            </a:r>
            <a:r>
              <a:rPr lang="ru-RU" dirty="0" err="1"/>
              <a:t>або</a:t>
            </a:r>
            <a:r>
              <a:rPr lang="ru-RU" dirty="0"/>
              <a:t> 10 мкг </a:t>
            </a:r>
            <a:r>
              <a:rPr lang="ru-RU" dirty="0" err="1"/>
              <a:t>інтраназально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0,1 мг </a:t>
            </a:r>
            <a:r>
              <a:rPr lang="ru-RU" dirty="0" err="1"/>
              <a:t>таблетованого</a:t>
            </a:r>
            <a:r>
              <a:rPr lang="ru-RU" dirty="0"/>
              <a:t> </a:t>
            </a:r>
            <a:r>
              <a:rPr lang="ru-RU" dirty="0" err="1"/>
              <a:t>десмопресина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60 мкг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язик</a:t>
            </a:r>
            <a:r>
              <a:rPr lang="ru-RU" dirty="0"/>
              <a:t> до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розсмоктування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Через 30-60-120 </a:t>
            </a:r>
            <a:r>
              <a:rPr lang="ru-RU" dirty="0" err="1"/>
              <a:t>хвилин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проби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та </a:t>
            </a:r>
            <a:r>
              <a:rPr lang="ru-RU" dirty="0" err="1"/>
              <a:t>сечі</a:t>
            </a:r>
            <a:endParaRPr lang="ru-RU" dirty="0"/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78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F6C9C-3EFD-4FC6-9445-D5BFAE7A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uk-UA" dirty="0"/>
              <a:t>Нецукровий діабет: </a:t>
            </a:r>
            <a:r>
              <a:rPr lang="uk-UA" dirty="0" err="1"/>
              <a:t>визначення,епідеміологія</a:t>
            </a:r>
            <a:endParaRPr lang="ru-RU" dirty="0"/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27D94C78-A3C0-4941-A038-7FE37E8BF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774" y="2407571"/>
            <a:ext cx="5180637" cy="3383628"/>
          </a:xfrm>
          <a:prstGeom prst="roundRect">
            <a:avLst>
              <a:gd name="adj" fmla="val 483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6A1F54-89C7-4E84-88E7-B20B29881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81" y="3232260"/>
            <a:ext cx="2382066" cy="82498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631F4B-521C-4104-8C8B-A01C4826F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745" y="3232920"/>
            <a:ext cx="2343942" cy="81178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8034-7A75-4DD0-82C8-A67FDBE89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81" y="4839916"/>
            <a:ext cx="2382066" cy="82498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1F8B9C-30C3-4D6F-A5F9-9F035281D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745" y="4840576"/>
            <a:ext cx="2343942" cy="81178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CCFF734-4514-42C5-9534-7D6149C53B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23984" y="2367092"/>
            <a:ext cx="4753615" cy="3424107"/>
          </a:xfrm>
        </p:spPr>
        <p:txBody>
          <a:bodyPr>
            <a:normAutofit fontScale="85000" lnSpcReduction="10000"/>
          </a:bodyPr>
          <a:lstStyle/>
          <a:p>
            <a:r>
              <a:rPr lang="uk-UA" sz="1800" dirty="0"/>
              <a:t>Це </a:t>
            </a:r>
            <a:r>
              <a:rPr lang="uk-UA" sz="1800" dirty="0" err="1"/>
              <a:t>гетерогений</a:t>
            </a:r>
            <a:r>
              <a:rPr lang="uk-UA" sz="1800" dirty="0"/>
              <a:t> клінічний синдром, що виникає внаслідок декількох порушень: або порушення секреції або резистентність рецепторів нирок до дії </a:t>
            </a:r>
            <a:r>
              <a:rPr lang="uk-UA" sz="1800" dirty="0" err="1"/>
              <a:t>антідіуретичного</a:t>
            </a:r>
            <a:r>
              <a:rPr lang="uk-UA" sz="1800" dirty="0"/>
              <a:t> гормону (вазопресину), або </a:t>
            </a:r>
            <a:r>
              <a:rPr lang="uk-UA" sz="1800" dirty="0" err="1"/>
              <a:t>чрезмірне</a:t>
            </a:r>
            <a:r>
              <a:rPr lang="uk-UA" sz="1800" dirty="0"/>
              <a:t> споживання рідини .</a:t>
            </a:r>
          </a:p>
          <a:p>
            <a:r>
              <a:rPr lang="uk-UA" sz="1800" dirty="0"/>
              <a:t>Частота </a:t>
            </a:r>
            <a:r>
              <a:rPr lang="uk-UA" sz="1800" dirty="0" err="1"/>
              <a:t>зустрічаємості</a:t>
            </a:r>
            <a:r>
              <a:rPr lang="uk-UA" sz="1800" dirty="0"/>
              <a:t> -  1 : 25000 населення, В </a:t>
            </a:r>
            <a:r>
              <a:rPr lang="uk-UA" sz="1800" dirty="0" err="1"/>
              <a:t>україні</a:t>
            </a:r>
            <a:r>
              <a:rPr lang="uk-UA" sz="1800" dirty="0"/>
              <a:t> близько 4 тис. осіб з НЦД. Світова тенденція до </a:t>
            </a:r>
            <a:r>
              <a:rPr lang="uk-UA" sz="1800" dirty="0" err="1"/>
              <a:t>поширенності</a:t>
            </a:r>
            <a:r>
              <a:rPr lang="uk-UA" sz="1800" dirty="0"/>
              <a:t> ЦНД пояснюється збільшенням числа операцій на головному мозку та його травм.</a:t>
            </a:r>
          </a:p>
          <a:p>
            <a:endParaRPr lang="uk-UA" sz="1800" dirty="0"/>
          </a:p>
          <a:p>
            <a:pPr marL="0" indent="0">
              <a:buNone/>
            </a:pPr>
            <a:endParaRPr lang="uk-UA" sz="1600" dirty="0"/>
          </a:p>
          <a:p>
            <a:endParaRPr lang="ru-RU" sz="1600" dirty="0"/>
          </a:p>
        </p:txBody>
      </p:sp>
      <p:sp>
        <p:nvSpPr>
          <p:cNvPr id="8" name="AutoShape 2" descr="Niño bebiendo agua embotellada Foto Premium ">
            <a:extLst>
              <a:ext uri="{FF2B5EF4-FFF2-40B4-BE49-F238E27FC236}">
                <a16:creationId xmlns:a16="http://schemas.microsoft.com/office/drawing/2014/main" id="{38C36BA4-4E68-4F9C-9F03-D1AA2DEB6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5146" y="2363850"/>
            <a:ext cx="5914052" cy="443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Изображение выглядит как человек, женщина, держит, вода&#10;&#10;Автоматически созданное описание">
            <a:extLst>
              <a:ext uri="{FF2B5EF4-FFF2-40B4-BE49-F238E27FC236}">
                <a16:creationId xmlns:a16="http://schemas.microsoft.com/office/drawing/2014/main" id="{D4869182-1464-4F37-A86F-85678ED8E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60" y="1981450"/>
            <a:ext cx="59626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75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14E3-B6B8-415E-A346-DB4E47E6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Нецукровий діабет, тест Міллера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1EFA79-9A79-4323-8FED-717DAFDE79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3200" b="1" dirty="0"/>
              <a:t>Протипоказання :</a:t>
            </a:r>
          </a:p>
          <a:p>
            <a:r>
              <a:rPr lang="uk-UA" sz="2400" dirty="0"/>
              <a:t>Вік до 5 років</a:t>
            </a:r>
          </a:p>
          <a:p>
            <a:r>
              <a:rPr lang="uk-UA" sz="2400" dirty="0" err="1"/>
              <a:t>Осмоляльність</a:t>
            </a:r>
            <a:r>
              <a:rPr lang="uk-UA" sz="2400" dirty="0"/>
              <a:t> плазми </a:t>
            </a:r>
            <a:r>
              <a:rPr lang="en-US" sz="2400" dirty="0"/>
              <a:t>&gt;295 </a:t>
            </a:r>
            <a:r>
              <a:rPr lang="ru-RU" sz="2400" dirty="0" err="1"/>
              <a:t>момоль</a:t>
            </a:r>
            <a:r>
              <a:rPr lang="ru-RU" sz="2400" dirty="0"/>
              <a:t>/л</a:t>
            </a:r>
          </a:p>
          <a:p>
            <a:r>
              <a:rPr lang="en-US" sz="2400" dirty="0"/>
              <a:t>N</a:t>
            </a:r>
            <a:r>
              <a:rPr lang="ru-RU" sz="2400" dirty="0"/>
              <a:t>А </a:t>
            </a:r>
            <a:r>
              <a:rPr lang="en-US" sz="2400" dirty="0"/>
              <a:t>&gt;145 </a:t>
            </a:r>
            <a:r>
              <a:rPr lang="uk-UA" sz="2400" dirty="0"/>
              <a:t>ммоль/л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82648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EFBD18-717F-4F5F-AFF8-3675CA2C9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042" y="0"/>
            <a:ext cx="8775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64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454A1-4232-4A7C-9A04-2A349B761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033973" cy="959762"/>
          </a:xfrm>
        </p:spPr>
        <p:txBody>
          <a:bodyPr/>
          <a:lstStyle/>
          <a:p>
            <a:r>
              <a:rPr lang="uk-UA" dirty="0"/>
              <a:t>Нецукровий діабет, Лікування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6E8C83-2FF2-46C3-94D2-D1D0311844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2794" y="1415114"/>
            <a:ext cx="11349206" cy="5348941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При можливості : усунення причини</a:t>
            </a:r>
            <a:r>
              <a:rPr lang="uk-UA" dirty="0"/>
              <a:t> ( видалення пухлини, протизапальна чи </a:t>
            </a:r>
            <a:r>
              <a:rPr lang="uk-UA" dirty="0" err="1"/>
              <a:t>розсмоктуюча</a:t>
            </a:r>
            <a:r>
              <a:rPr lang="uk-UA" dirty="0"/>
              <a:t> терапія) , що призвела до виникнення НЦД.</a:t>
            </a:r>
          </a:p>
          <a:p>
            <a:r>
              <a:rPr lang="uk-UA" dirty="0">
                <a:solidFill>
                  <a:srgbClr val="FF0000"/>
                </a:solidFill>
              </a:rPr>
              <a:t>Для лікування ЦНЦД</a:t>
            </a:r>
            <a:r>
              <a:rPr lang="uk-UA" dirty="0"/>
              <a:t> застосовують синтетичній аналог АДГ-( Н-</a:t>
            </a:r>
            <a:r>
              <a:rPr lang="uk-UA" dirty="0" err="1"/>
              <a:t>десмопресин</a:t>
            </a:r>
            <a:r>
              <a:rPr lang="uk-UA" dirty="0"/>
              <a:t> </a:t>
            </a:r>
            <a:r>
              <a:rPr lang="uk-UA" dirty="0" err="1"/>
              <a:t>спрей</a:t>
            </a:r>
            <a:r>
              <a:rPr lang="uk-UA" dirty="0"/>
              <a:t> , </a:t>
            </a:r>
            <a:r>
              <a:rPr lang="uk-UA" dirty="0" err="1"/>
              <a:t>мінірін</a:t>
            </a:r>
            <a:r>
              <a:rPr lang="uk-UA" dirty="0"/>
              <a:t>, </a:t>
            </a:r>
            <a:r>
              <a:rPr lang="uk-UA" dirty="0" err="1"/>
              <a:t>адіупресин</a:t>
            </a:r>
            <a:r>
              <a:rPr lang="uk-UA" dirty="0"/>
              <a:t>) Симптоми передозування : головний біль, нудота. Приливи до обличчя, набряки обличчя та кінцівок. Зниження діурезу менше 1 л на добу. Лікування проводять під контролем об</a:t>
            </a:r>
            <a:r>
              <a:rPr lang="en-US" dirty="0"/>
              <a:t>`</a:t>
            </a:r>
            <a:r>
              <a:rPr lang="uk-UA" dirty="0" err="1"/>
              <a:t>ему</a:t>
            </a:r>
            <a:r>
              <a:rPr lang="uk-UA" dirty="0"/>
              <a:t> та </a:t>
            </a:r>
            <a:r>
              <a:rPr lang="uk-UA" dirty="0" err="1"/>
              <a:t>осмоляльності</a:t>
            </a:r>
            <a:r>
              <a:rPr lang="uk-UA" dirty="0"/>
              <a:t> сечі. </a:t>
            </a:r>
            <a:r>
              <a:rPr lang="uk-UA" dirty="0" err="1"/>
              <a:t>Найсерійозніші</a:t>
            </a:r>
            <a:r>
              <a:rPr lang="uk-UA" dirty="0"/>
              <a:t> ускладнення – водна інтоксикація та </a:t>
            </a:r>
            <a:r>
              <a:rPr lang="uk-UA" dirty="0" err="1"/>
              <a:t>гіпонатріемія</a:t>
            </a:r>
            <a:r>
              <a:rPr lang="uk-UA" dirty="0"/>
              <a:t>.</a:t>
            </a:r>
          </a:p>
          <a:p>
            <a:r>
              <a:rPr lang="uk-UA" dirty="0">
                <a:solidFill>
                  <a:srgbClr val="FF0000"/>
                </a:solidFill>
              </a:rPr>
              <a:t>Для лікування </a:t>
            </a:r>
            <a:r>
              <a:rPr lang="uk-UA" dirty="0" err="1">
                <a:solidFill>
                  <a:srgbClr val="FF0000"/>
                </a:solidFill>
              </a:rPr>
              <a:t>нефрогенного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err="1">
                <a:solidFill>
                  <a:srgbClr val="FF0000"/>
                </a:solidFill>
              </a:rPr>
              <a:t>нцд</a:t>
            </a:r>
            <a:r>
              <a:rPr lang="uk-UA" dirty="0"/>
              <a:t>: обмеження вживання води та солі,</a:t>
            </a:r>
          </a:p>
          <a:p>
            <a:r>
              <a:rPr lang="uk-UA" dirty="0"/>
              <a:t> </a:t>
            </a:r>
            <a:r>
              <a:rPr lang="uk-UA" dirty="0" err="1"/>
              <a:t>витаміни</a:t>
            </a:r>
            <a:r>
              <a:rPr lang="uk-UA" dirty="0"/>
              <a:t> , препарати калію та кальцію</a:t>
            </a:r>
          </a:p>
          <a:p>
            <a:r>
              <a:rPr lang="uk-UA" dirty="0" err="1"/>
              <a:t>Приважкому</a:t>
            </a:r>
            <a:r>
              <a:rPr lang="uk-UA" dirty="0"/>
              <a:t> перебігу: </a:t>
            </a:r>
            <a:r>
              <a:rPr lang="uk-UA" dirty="0" err="1"/>
              <a:t>тіазидові</a:t>
            </a:r>
            <a:r>
              <a:rPr lang="uk-UA" dirty="0"/>
              <a:t> </a:t>
            </a:r>
            <a:r>
              <a:rPr lang="uk-UA" dirty="0" err="1"/>
              <a:t>діуретики</a:t>
            </a:r>
            <a:r>
              <a:rPr lang="uk-UA" dirty="0"/>
              <a:t>(25-100мг/добу вранці) та інгібітори синтезу </a:t>
            </a:r>
            <a:r>
              <a:rPr lang="uk-UA" dirty="0" err="1"/>
              <a:t>простагландидів</a:t>
            </a:r>
            <a:r>
              <a:rPr lang="uk-UA" dirty="0"/>
              <a:t> ( </a:t>
            </a:r>
            <a:r>
              <a:rPr lang="uk-UA" dirty="0" err="1"/>
              <a:t>індометацін</a:t>
            </a:r>
            <a:r>
              <a:rPr lang="uk-UA" dirty="0"/>
              <a:t>, </a:t>
            </a:r>
            <a:r>
              <a:rPr lang="uk-UA" dirty="0" err="1"/>
              <a:t>ібупрофен</a:t>
            </a:r>
            <a:r>
              <a:rPr lang="uk-UA" dirty="0"/>
              <a:t> та інші )</a:t>
            </a:r>
          </a:p>
          <a:p>
            <a:r>
              <a:rPr lang="uk-UA" dirty="0">
                <a:solidFill>
                  <a:srgbClr val="FF0000"/>
                </a:solidFill>
              </a:rPr>
              <a:t>Лікування психогенної </a:t>
            </a:r>
            <a:r>
              <a:rPr lang="uk-UA" dirty="0" err="1">
                <a:solidFill>
                  <a:srgbClr val="FF0000"/>
                </a:solidFill>
              </a:rPr>
              <a:t>полідіпсіі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/>
              <a:t>проводять разом з психоневрологом, психологом</a:t>
            </a: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768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81D4B-3AC8-4959-94D8-2272EAEAD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67" y="618518"/>
            <a:ext cx="10476560" cy="558930"/>
          </a:xfrm>
        </p:spPr>
        <p:txBody>
          <a:bodyPr>
            <a:normAutofit fontScale="90000"/>
          </a:bodyPr>
          <a:lstStyle/>
          <a:p>
            <a:r>
              <a:rPr lang="uk-UA" dirty="0"/>
              <a:t>Нецукровий діабет, </a:t>
            </a:r>
            <a:r>
              <a:rPr lang="uk-UA" dirty="0" err="1"/>
              <a:t>крітерії</a:t>
            </a:r>
            <a:r>
              <a:rPr lang="uk-UA" dirty="0"/>
              <a:t> ефективності лікування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DA9E21-4076-46CE-912F-C8BCD8C60C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9345042" cy="2117226"/>
          </a:xfrm>
        </p:spPr>
        <p:txBody>
          <a:bodyPr/>
          <a:lstStyle/>
          <a:p>
            <a:r>
              <a:rPr lang="uk-UA" dirty="0"/>
              <a:t> Відсутність скарг</a:t>
            </a:r>
          </a:p>
          <a:p>
            <a:r>
              <a:rPr lang="uk-UA" dirty="0"/>
              <a:t>Добовий діурез, питома вага сечі, ОП та ОС – на нижній межі фізіологічної норми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713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9E4CEC46-8A88-4768-8185-30BAB14E4BA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810218" y="965201"/>
            <a:ext cx="6571564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3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5167E-E4D4-462F-9450-077D135E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672800" cy="859554"/>
          </a:xfrm>
        </p:spPr>
        <p:txBody>
          <a:bodyPr/>
          <a:lstStyle/>
          <a:p>
            <a:r>
              <a:rPr lang="uk-UA" dirty="0"/>
              <a:t>Нецукровий діабет(НЦД) , Класифікація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94627-C928-4935-8829-3053FC6F1F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8983" y="1284109"/>
            <a:ext cx="10903840" cy="476141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uk-UA" sz="7400" b="1" dirty="0"/>
              <a:t>Центральний НЦД: </a:t>
            </a:r>
          </a:p>
          <a:p>
            <a:pPr marL="0" indent="0">
              <a:buNone/>
            </a:pPr>
            <a:r>
              <a:rPr lang="uk-UA" sz="4200" dirty="0"/>
              <a:t>-</a:t>
            </a:r>
            <a:r>
              <a:rPr lang="uk-UA" sz="5500" b="1" dirty="0"/>
              <a:t>Сімейні форми </a:t>
            </a:r>
            <a:r>
              <a:rPr lang="uk-UA" sz="5500" dirty="0"/>
              <a:t>(генетичні дефекти синтезу біологічно активного </a:t>
            </a:r>
            <a:r>
              <a:rPr lang="uk-UA" sz="5500" dirty="0" err="1"/>
              <a:t>препро</a:t>
            </a:r>
            <a:r>
              <a:rPr lang="uk-UA" sz="5500" dirty="0"/>
              <a:t>-вазопресину в гіпоталамусі, дефекти </a:t>
            </a:r>
            <a:r>
              <a:rPr lang="uk-UA" sz="5500" dirty="0" err="1"/>
              <a:t>процесінгу</a:t>
            </a:r>
            <a:r>
              <a:rPr lang="uk-UA" sz="5500" dirty="0"/>
              <a:t> та транспорту про-вазопресину. Аутосомно-домінантний тип спадкування (порушення в 20 хромосомі, </a:t>
            </a:r>
            <a:r>
              <a:rPr lang="uk-UA" sz="5500" dirty="0" err="1"/>
              <a:t>гіпоталамічні</a:t>
            </a:r>
            <a:r>
              <a:rPr lang="uk-UA" sz="5500" dirty="0"/>
              <a:t> ядра втрачають здатність до синтезу біологічно активних форм вазопресину).Синдром </a:t>
            </a:r>
            <a:r>
              <a:rPr lang="uk-UA" sz="5500" dirty="0" err="1"/>
              <a:t>Вальфрама</a:t>
            </a:r>
            <a:r>
              <a:rPr lang="uk-UA" sz="5500" dirty="0"/>
              <a:t> (</a:t>
            </a:r>
            <a:r>
              <a:rPr lang="en-US" sz="5500" dirty="0"/>
              <a:t>DIDMOAD</a:t>
            </a:r>
            <a:r>
              <a:rPr lang="uk-UA" sz="5500" dirty="0"/>
              <a:t>-СИНДРОМ</a:t>
            </a:r>
            <a:r>
              <a:rPr lang="uk-UA" sz="5500" cap="none" dirty="0"/>
              <a:t>) АВТОСОМНО-РЕЦЕСИВНИЙ ТИП СПАДКУВАННЯ (НЕЦУКРОВИЙ ДІАБЕТ, ЦУКРОВИЙ ДІАБЕТ, АТРОФІЯ ЗОРОВОГО НЕРВУ, ГЛУХОТА)</a:t>
            </a:r>
            <a:endParaRPr lang="uk-UA" sz="5500" dirty="0"/>
          </a:p>
          <a:p>
            <a:pPr marL="0" indent="0">
              <a:buNone/>
            </a:pPr>
            <a:r>
              <a:rPr lang="uk-UA" sz="5500" dirty="0"/>
              <a:t>-</a:t>
            </a:r>
            <a:r>
              <a:rPr lang="uk-UA" sz="5500" b="1" dirty="0" err="1"/>
              <a:t>Неопластичний</a:t>
            </a:r>
            <a:r>
              <a:rPr lang="uk-UA" sz="5500" b="1" dirty="0"/>
              <a:t> (</a:t>
            </a:r>
            <a:r>
              <a:rPr lang="uk-UA" sz="5500" dirty="0" err="1"/>
              <a:t>краніофарінгеома</a:t>
            </a:r>
            <a:r>
              <a:rPr lang="uk-UA" sz="5500" dirty="0"/>
              <a:t>, </a:t>
            </a:r>
            <a:r>
              <a:rPr lang="uk-UA" sz="5500" dirty="0" err="1"/>
              <a:t>пінеолома</a:t>
            </a:r>
            <a:r>
              <a:rPr lang="uk-UA" sz="5500" dirty="0"/>
              <a:t>, </a:t>
            </a:r>
            <a:r>
              <a:rPr lang="uk-UA" sz="5500" dirty="0" err="1"/>
              <a:t>гермінома</a:t>
            </a:r>
            <a:r>
              <a:rPr lang="uk-UA" sz="5500" dirty="0"/>
              <a:t>, будь які пухлини гіпофізу, метастази раку легень, молочної залози)</a:t>
            </a:r>
          </a:p>
          <a:p>
            <a:pPr marL="0" indent="0">
              <a:buNone/>
            </a:pPr>
            <a:r>
              <a:rPr lang="uk-UA" sz="5500" b="1" dirty="0"/>
              <a:t>-Ураження ЦНС </a:t>
            </a:r>
            <a:r>
              <a:rPr lang="uk-UA" sz="5500" dirty="0"/>
              <a:t>(</a:t>
            </a:r>
            <a:r>
              <a:rPr lang="uk-UA" sz="5500" dirty="0" err="1"/>
              <a:t>нейройнфекції</a:t>
            </a:r>
            <a:r>
              <a:rPr lang="uk-UA" sz="5500" dirty="0"/>
              <a:t>, системні та </a:t>
            </a:r>
            <a:r>
              <a:rPr lang="uk-UA" sz="5500" dirty="0" err="1"/>
              <a:t>аутоімунні</a:t>
            </a:r>
            <a:r>
              <a:rPr lang="uk-UA" sz="5500" dirty="0"/>
              <a:t> </a:t>
            </a:r>
            <a:r>
              <a:rPr lang="uk-UA" sz="5500" dirty="0" err="1"/>
              <a:t>захворювання,судинні</a:t>
            </a:r>
            <a:r>
              <a:rPr lang="uk-UA" sz="5500" dirty="0"/>
              <a:t> </a:t>
            </a:r>
            <a:r>
              <a:rPr lang="uk-UA" sz="5500" dirty="0" err="1"/>
              <a:t>аномалії,прийом</a:t>
            </a:r>
            <a:r>
              <a:rPr lang="uk-UA" sz="5500" dirty="0"/>
              <a:t> препаратів</a:t>
            </a:r>
          </a:p>
          <a:p>
            <a:pPr marL="0" indent="0">
              <a:buNone/>
            </a:pPr>
            <a:r>
              <a:rPr lang="uk-UA" sz="5500" b="1" dirty="0"/>
              <a:t>-</a:t>
            </a:r>
            <a:r>
              <a:rPr lang="uk-UA" sz="5500" b="1" dirty="0" err="1"/>
              <a:t>післятравматичний</a:t>
            </a:r>
            <a:r>
              <a:rPr lang="uk-UA" sz="5500" dirty="0"/>
              <a:t> (ЧМТ, Операції)</a:t>
            </a:r>
          </a:p>
          <a:p>
            <a:pPr marL="0" indent="0">
              <a:buNone/>
            </a:pPr>
            <a:r>
              <a:rPr lang="uk-UA" sz="5500" b="1" dirty="0"/>
              <a:t>-</a:t>
            </a:r>
            <a:r>
              <a:rPr lang="uk-UA" sz="5500" b="1" dirty="0" err="1"/>
              <a:t>Ідіопатичний</a:t>
            </a:r>
            <a:r>
              <a:rPr lang="uk-UA" sz="5500" b="1" dirty="0"/>
              <a:t> </a:t>
            </a:r>
          </a:p>
          <a:p>
            <a:pPr>
              <a:buFontTx/>
              <a:buChar char="-"/>
            </a:pPr>
            <a:endParaRPr lang="uk-UA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287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F04B5-CF56-4FBC-9320-6D614597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2" cy="766938"/>
          </a:xfrm>
        </p:spPr>
        <p:txBody>
          <a:bodyPr/>
          <a:lstStyle/>
          <a:p>
            <a:r>
              <a:rPr lang="uk-UA" dirty="0"/>
              <a:t>Нецукровий діабет, класифікація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C881DB-BA11-4D17-9732-B57FAF8CF9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5855" y="1385456"/>
            <a:ext cx="10501745" cy="4405743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 err="1"/>
              <a:t>Нефрогенний</a:t>
            </a:r>
            <a:r>
              <a:rPr lang="uk-UA" sz="2800" dirty="0"/>
              <a:t> НЦД:</a:t>
            </a:r>
          </a:p>
          <a:p>
            <a:pPr marL="0" indent="0">
              <a:buNone/>
            </a:pPr>
            <a:r>
              <a:rPr lang="uk-UA" dirty="0"/>
              <a:t>-</a:t>
            </a:r>
            <a:r>
              <a:rPr lang="uk-UA" b="1" dirty="0"/>
              <a:t>Сімейний спадковий</a:t>
            </a:r>
            <a:r>
              <a:rPr lang="uk-UA" dirty="0"/>
              <a:t>, рецесивний тип </a:t>
            </a:r>
            <a:r>
              <a:rPr lang="uk-UA" dirty="0" err="1"/>
              <a:t>спадккування</a:t>
            </a:r>
            <a:r>
              <a:rPr lang="uk-UA" dirty="0"/>
              <a:t>, зчеплений з </a:t>
            </a:r>
            <a:r>
              <a:rPr lang="uk-UA" sz="2400" b="1" dirty="0"/>
              <a:t>Х </a:t>
            </a:r>
            <a:r>
              <a:rPr lang="uk-UA" dirty="0"/>
              <a:t>хромосомою (мутація генів рецепторів АДГ або </a:t>
            </a:r>
            <a:r>
              <a:rPr lang="uk-UA" dirty="0" err="1"/>
              <a:t>післярецепторний</a:t>
            </a:r>
            <a:r>
              <a:rPr lang="uk-UA" dirty="0"/>
              <a:t> дефект )</a:t>
            </a:r>
          </a:p>
          <a:p>
            <a:pPr marL="0" indent="0">
              <a:buNone/>
            </a:pPr>
            <a:r>
              <a:rPr lang="uk-UA" b="1" dirty="0"/>
              <a:t>Метаболічні розлади </a:t>
            </a:r>
            <a:r>
              <a:rPr lang="uk-UA" dirty="0"/>
              <a:t>( </a:t>
            </a:r>
            <a:r>
              <a:rPr lang="uk-UA" dirty="0" err="1"/>
              <a:t>гіперкальціемія</a:t>
            </a:r>
            <a:r>
              <a:rPr lang="uk-UA" dirty="0"/>
              <a:t>, </a:t>
            </a:r>
            <a:r>
              <a:rPr lang="uk-UA" dirty="0" err="1"/>
              <a:t>гіпокаліемія</a:t>
            </a:r>
            <a:r>
              <a:rPr lang="uk-UA" dirty="0"/>
              <a:t> )</a:t>
            </a:r>
          </a:p>
          <a:p>
            <a:pPr marL="0" indent="0">
              <a:buNone/>
            </a:pPr>
            <a:r>
              <a:rPr lang="uk-UA" b="1" dirty="0"/>
              <a:t>Ятрогенний</a:t>
            </a:r>
            <a:r>
              <a:rPr lang="uk-UA" dirty="0"/>
              <a:t> (препарати, що </a:t>
            </a:r>
            <a:r>
              <a:rPr lang="uk-UA" dirty="0" err="1"/>
              <a:t>пригничують</a:t>
            </a:r>
            <a:r>
              <a:rPr lang="uk-UA" dirty="0"/>
              <a:t> утворення </a:t>
            </a:r>
            <a:r>
              <a:rPr lang="uk-UA" dirty="0" err="1"/>
              <a:t>ц</a:t>
            </a:r>
            <a:r>
              <a:rPr lang="uk-UA" sz="2400" dirty="0" err="1"/>
              <a:t>АМФ</a:t>
            </a:r>
            <a:r>
              <a:rPr lang="uk-UA" sz="2400" dirty="0"/>
              <a:t>,</a:t>
            </a:r>
            <a:r>
              <a:rPr lang="uk-UA" dirty="0"/>
              <a:t> та інше )</a:t>
            </a:r>
          </a:p>
          <a:p>
            <a:pPr marL="0" indent="0">
              <a:buNone/>
            </a:pPr>
            <a:r>
              <a:rPr lang="ru-RU" b="1" dirty="0" err="1"/>
              <a:t>обструкція</a:t>
            </a:r>
            <a:r>
              <a:rPr lang="ru-RU" b="1" dirty="0"/>
              <a:t> </a:t>
            </a:r>
            <a:r>
              <a:rPr lang="ru-RU" b="1" dirty="0" err="1"/>
              <a:t>сечовивідних</a:t>
            </a:r>
            <a:r>
              <a:rPr lang="ru-RU" b="1" dirty="0"/>
              <a:t> </a:t>
            </a:r>
            <a:r>
              <a:rPr lang="ru-RU" b="1" dirty="0" err="1"/>
              <a:t>шляхів</a:t>
            </a:r>
            <a:r>
              <a:rPr lang="ru-RU" dirty="0"/>
              <a:t>, </a:t>
            </a:r>
            <a:r>
              <a:rPr lang="ru-RU" dirty="0" err="1"/>
              <a:t>піелонефріт</a:t>
            </a:r>
            <a:r>
              <a:rPr lang="ru-RU" dirty="0"/>
              <a:t>, </a:t>
            </a:r>
            <a:r>
              <a:rPr lang="ru-RU" dirty="0" err="1"/>
              <a:t>амілоїдоз</a:t>
            </a:r>
            <a:endParaRPr lang="ru-RU" dirty="0"/>
          </a:p>
          <a:p>
            <a:pPr marL="0" indent="0">
              <a:buNone/>
            </a:pPr>
            <a:r>
              <a:rPr lang="ru-RU" b="1" dirty="0" err="1"/>
              <a:t>Аліментарні</a:t>
            </a:r>
            <a:r>
              <a:rPr lang="ru-RU" b="1" dirty="0"/>
              <a:t> </a:t>
            </a:r>
            <a:r>
              <a:rPr lang="ru-RU" b="1" dirty="0" err="1"/>
              <a:t>порушення</a:t>
            </a:r>
            <a:r>
              <a:rPr lang="ru-RU" b="1" dirty="0"/>
              <a:t> </a:t>
            </a:r>
            <a:r>
              <a:rPr lang="ru-RU" dirty="0"/>
              <a:t>(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води при </a:t>
            </a:r>
            <a:r>
              <a:rPr lang="ru-RU" dirty="0" err="1"/>
              <a:t>зменшенні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38536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7B3B9-4D97-4C64-AD20-0C004E16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473" y="193964"/>
            <a:ext cx="8575338" cy="872837"/>
          </a:xfrm>
        </p:spPr>
        <p:txBody>
          <a:bodyPr/>
          <a:lstStyle/>
          <a:p>
            <a:r>
              <a:rPr lang="uk-UA" dirty="0"/>
              <a:t>Нецукровий діабет, класифікація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6BDD1B-ECB1-4BDA-9B0F-2410326D02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2618" y="1385455"/>
            <a:ext cx="10765295" cy="3934689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uk-UA" sz="2800" dirty="0"/>
              <a:t>Психогенний НЦД</a:t>
            </a:r>
          </a:p>
          <a:p>
            <a:pPr marL="0" indent="0">
              <a:buNone/>
            </a:pPr>
            <a:r>
              <a:rPr lang="uk-UA" sz="2800" dirty="0"/>
              <a:t>НЦД у вагітних:</a:t>
            </a:r>
          </a:p>
          <a:p>
            <a:pPr marL="0" indent="0">
              <a:buNone/>
            </a:pPr>
            <a:r>
              <a:rPr lang="uk-UA" dirty="0"/>
              <a:t>-Збільшення руйнування АДГ ферментами плаценти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92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721FD-3CE0-4B82-89B7-09415B941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2" cy="739228"/>
          </a:xfrm>
        </p:spPr>
        <p:txBody>
          <a:bodyPr/>
          <a:lstStyle/>
          <a:p>
            <a:r>
              <a:rPr lang="uk-UA" dirty="0"/>
              <a:t>Нецукровий діабет, класифікація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7291D-E10B-4347-B318-01C142AB4A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/>
              <a:t>Ступень важкості  (За добовим діурезом):</a:t>
            </a:r>
          </a:p>
          <a:p>
            <a:pPr marL="0" indent="0">
              <a:buNone/>
            </a:pPr>
            <a:r>
              <a:rPr lang="uk-UA" sz="2800" dirty="0"/>
              <a:t>-легка (до 3х літрів)</a:t>
            </a:r>
          </a:p>
          <a:p>
            <a:pPr marL="0" indent="0">
              <a:buNone/>
            </a:pPr>
            <a:r>
              <a:rPr lang="uk-UA" sz="2800" dirty="0"/>
              <a:t>-Середня (3-5 літрів)</a:t>
            </a:r>
          </a:p>
          <a:p>
            <a:pPr marL="0" indent="0">
              <a:buNone/>
            </a:pPr>
            <a:r>
              <a:rPr lang="uk-UA" sz="2800" dirty="0"/>
              <a:t>-важка (5-10 літрів і більше)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2315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D4921B-BA88-4BA2-B510-229C14C97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957" y="804333"/>
            <a:ext cx="6554019" cy="4948285"/>
          </a:xfrm>
          <a:prstGeom prst="roundRect">
            <a:avLst>
              <a:gd name="adj" fmla="val 5301"/>
            </a:avLst>
          </a:prstGeom>
          <a:ln w="1905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042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EA064-E79A-4614-91C4-D7CC30B0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Нецукровий діабет, патогенез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81E01C-F4BB-46B6-8317-877D9AFC7A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N.B</a:t>
            </a:r>
          </a:p>
          <a:p>
            <a:r>
              <a:rPr lang="ru-RU" dirty="0"/>
              <a:t>До</a:t>
            </a:r>
            <a:r>
              <a:rPr lang="uk-UA" dirty="0"/>
              <a:t>сить збереження близько 10 % </a:t>
            </a:r>
            <a:r>
              <a:rPr lang="uk-UA" dirty="0" err="1"/>
              <a:t>нейросекректорних</a:t>
            </a:r>
            <a:r>
              <a:rPr lang="uk-UA" dirty="0"/>
              <a:t> нейронів </a:t>
            </a:r>
            <a:r>
              <a:rPr lang="uk-UA" dirty="0" err="1"/>
              <a:t>гіпоталамічних</a:t>
            </a:r>
            <a:r>
              <a:rPr lang="uk-UA" dirty="0"/>
              <a:t> </a:t>
            </a:r>
            <a:r>
              <a:rPr lang="uk-UA" dirty="0" err="1"/>
              <a:t>ядер</a:t>
            </a:r>
            <a:r>
              <a:rPr lang="uk-UA" dirty="0"/>
              <a:t>, щоб запобігти розвитку ЦНД</a:t>
            </a:r>
          </a:p>
          <a:p>
            <a:r>
              <a:rPr lang="uk-UA" dirty="0"/>
              <a:t>Таким чином, розвиток ЦНД завжди передбачає патологію </a:t>
            </a:r>
            <a:r>
              <a:rPr lang="uk-UA" dirty="0" err="1"/>
              <a:t>супраоптичних</a:t>
            </a:r>
            <a:r>
              <a:rPr lang="uk-UA" dirty="0"/>
              <a:t> та </a:t>
            </a:r>
            <a:r>
              <a:rPr lang="uk-UA" dirty="0" err="1"/>
              <a:t>паравентрікулярних</a:t>
            </a:r>
            <a:r>
              <a:rPr lang="uk-UA" dirty="0"/>
              <a:t> </a:t>
            </a:r>
            <a:r>
              <a:rPr lang="uk-UA" dirty="0" err="1"/>
              <a:t>ядер</a:t>
            </a:r>
            <a:r>
              <a:rPr lang="uk-UA" dirty="0"/>
              <a:t> гіпоталамуса або основної частини ніжки гіпофіза.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679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879D89-1DD9-44C3-BBD5-9EF0C5A6A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16169"/>
            <a:ext cx="9029699" cy="643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4216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1384</Words>
  <Application>Microsoft Office PowerPoint</Application>
  <PresentationFormat>Широкоэкранный</PresentationFormat>
  <Paragraphs>143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Tw Cen MT</vt:lpstr>
      <vt:lpstr>Капля</vt:lpstr>
      <vt:lpstr>Нецукровий діабет у дітей. </vt:lpstr>
      <vt:lpstr>Нецукровий діабет: визначення,епідеміологія</vt:lpstr>
      <vt:lpstr>Нецукровий діабет(НЦД) , Класифікація</vt:lpstr>
      <vt:lpstr>Нецукровий діабет, класифікація</vt:lpstr>
      <vt:lpstr>Нецукровий діабет, класифікація</vt:lpstr>
      <vt:lpstr>Нецукровий діабет, класифікація</vt:lpstr>
      <vt:lpstr>Презентация PowerPoint</vt:lpstr>
      <vt:lpstr>Нецукровий діабет, патогенез</vt:lpstr>
      <vt:lpstr>Презентация PowerPoint</vt:lpstr>
      <vt:lpstr>Нецукровий діабет, патогенез</vt:lpstr>
      <vt:lpstr>Нецукровий діабет, клінічні прояви</vt:lpstr>
      <vt:lpstr>План обстеження дитини з Інсіпідарним С-мом</vt:lpstr>
      <vt:lpstr>Чинники,  які впливають на секрецію АДГ</vt:lpstr>
      <vt:lpstr>Збір анамнезу при Інсіпідарному С-мі</vt:lpstr>
      <vt:lpstr>Причини інсіпідарного синдрому</vt:lpstr>
      <vt:lpstr>Нецукровий діабет, Клінічні прояви </vt:lpstr>
      <vt:lpstr>Нецукровий діабет, крітерії діагностики.</vt:lpstr>
      <vt:lpstr>Розрахунок осмоляльності</vt:lpstr>
      <vt:lpstr>Нецукровий діабет, тест Міллера </vt:lpstr>
      <vt:lpstr>Нецукровий діабет, тест Міллера</vt:lpstr>
      <vt:lpstr>Презентация PowerPoint</vt:lpstr>
      <vt:lpstr>Нецукровий діабет, Лікування </vt:lpstr>
      <vt:lpstr>Нецукровий діабет, крітерії ефективності лікування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Нецукровий діабет у дітей. </dc:title>
  <dc:creator>Andrew</dc:creator>
  <cp:lastModifiedBy>Andrew</cp:lastModifiedBy>
  <cp:revision>4</cp:revision>
  <dcterms:created xsi:type="dcterms:W3CDTF">2020-10-18T17:27:19Z</dcterms:created>
  <dcterms:modified xsi:type="dcterms:W3CDTF">2020-10-18T17:51:40Z</dcterms:modified>
</cp:coreProperties>
</file>