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Proxima Nova"/>
      <p:regular r:id="rId31"/>
      <p:bold r:id="rId32"/>
      <p:italic r:id="rId33"/>
      <p:boldItalic r:id="rId34"/>
    </p:embeddedFont>
    <p:embeddedFont>
      <p:font typeface="PT Sans Narrow"/>
      <p:regular r:id="rId35"/>
      <p:bold r:id="rId36"/>
    </p:embeddedFont>
    <p:embeddedFont>
      <p:font typeface="Alfa Slab One"/>
      <p:regular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ProximaNova-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ProximaNova-italic.fntdata"/><Relationship Id="rId10" Type="http://schemas.openxmlformats.org/officeDocument/2006/relationships/slide" Target="slides/slide6.xml"/><Relationship Id="rId32" Type="http://schemas.openxmlformats.org/officeDocument/2006/relationships/font" Target="fonts/ProximaNova-bold.fntdata"/><Relationship Id="rId13" Type="http://schemas.openxmlformats.org/officeDocument/2006/relationships/slide" Target="slides/slide9.xml"/><Relationship Id="rId35" Type="http://schemas.openxmlformats.org/officeDocument/2006/relationships/font" Target="fonts/PTSansNarrow-regular.fntdata"/><Relationship Id="rId12" Type="http://schemas.openxmlformats.org/officeDocument/2006/relationships/slide" Target="slides/slide8.xml"/><Relationship Id="rId34" Type="http://schemas.openxmlformats.org/officeDocument/2006/relationships/font" Target="fonts/ProximaNova-boldItalic.fntdata"/><Relationship Id="rId15" Type="http://schemas.openxmlformats.org/officeDocument/2006/relationships/slide" Target="slides/slide11.xml"/><Relationship Id="rId37" Type="http://schemas.openxmlformats.org/officeDocument/2006/relationships/font" Target="fonts/AlfaSlabOne-regular.fntdata"/><Relationship Id="rId14" Type="http://schemas.openxmlformats.org/officeDocument/2006/relationships/slide" Target="slides/slide10.xml"/><Relationship Id="rId36" Type="http://schemas.openxmlformats.org/officeDocument/2006/relationships/font" Target="fonts/PTSansNarrow-bold.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9" name="Shape 12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5" name="Shape 13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1" name="Shape 14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8" name="Shape 17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0" name="Shape 19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cxnSp>
        <p:nvCxnSpPr>
          <p:cNvPr id="10" name="Shape 10"/>
          <p:cNvCxnSpPr/>
          <p:nvPr/>
        </p:nvCxnSpPr>
        <p:spPr>
          <a:xfrm>
            <a:off x="4278300" y="2751163"/>
            <a:ext cx="587400" cy="0"/>
          </a:xfrm>
          <a:prstGeom prst="straightConnector1">
            <a:avLst/>
          </a:prstGeom>
          <a:noFill/>
          <a:ln cap="flat" cmpd="sng" w="76200">
            <a:solidFill>
              <a:schemeClr val="dk1"/>
            </a:solidFill>
            <a:prstDash val="solid"/>
            <a:round/>
            <a:headEnd len="med" w="med" type="none"/>
            <a:tailEnd len="med" w="med" type="none"/>
          </a:ln>
        </p:spPr>
      </p:cxnSp>
      <p:sp>
        <p:nvSpPr>
          <p:cNvPr id="11" name="Shape 11"/>
          <p:cNvSpPr txBox="1"/>
          <p:nvPr>
            <p:ph type="ctrTitle"/>
          </p:nvPr>
        </p:nvSpPr>
        <p:spPr>
          <a:xfrm>
            <a:off x="311700" y="595975"/>
            <a:ext cx="8520600" cy="1957800"/>
          </a:xfrm>
          <a:prstGeom prst="rect">
            <a:avLst/>
          </a:prstGeom>
        </p:spPr>
        <p:txBody>
          <a:bodyPr anchorCtr="0" anchor="b" bIns="91425" lIns="91425" rIns="91425" wrap="square" tIns="91425"/>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p:txBody>
      </p:sp>
      <p:sp>
        <p:nvSpPr>
          <p:cNvPr id="12" name="Shape 12"/>
          <p:cNvSpPr txBox="1"/>
          <p:nvPr>
            <p:ph idx="1" type="subTitle"/>
          </p:nvPr>
        </p:nvSpPr>
        <p:spPr>
          <a:xfrm>
            <a:off x="311700" y="3165823"/>
            <a:ext cx="8520600" cy="7335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p:txBody>
      </p:sp>
      <p:sp>
        <p:nvSpPr>
          <p:cNvPr id="13" name="Shape 1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6" name="Shape 46"/>
        <p:cNvGrpSpPr/>
        <p:nvPr/>
      </p:nvGrpSpPr>
      <p:grpSpPr>
        <a:xfrm>
          <a:off x="0" y="0"/>
          <a:ext cx="0" cy="0"/>
          <a:chOff x="0" y="0"/>
          <a:chExt cx="0" cy="0"/>
        </a:xfrm>
      </p:grpSpPr>
      <p:sp>
        <p:nvSpPr>
          <p:cNvPr id="47" name="Shape 47"/>
          <p:cNvSpPr txBox="1"/>
          <p:nvPr>
            <p:ph type="title"/>
          </p:nvPr>
        </p:nvSpPr>
        <p:spPr>
          <a:xfrm>
            <a:off x="311700" y="1167925"/>
            <a:ext cx="8520600" cy="1980000"/>
          </a:xfrm>
          <a:prstGeom prst="rect">
            <a:avLst/>
          </a:prstGeom>
        </p:spPr>
        <p:txBody>
          <a:bodyPr anchorCtr="0" anchor="ctr" bIns="91425" lIns="91425" rIns="91425" wrap="square" tIns="91425"/>
          <a:lstStyle>
            <a:lvl1pPr lvl="0" algn="ctr">
              <a:spcBef>
                <a:spcPts val="0"/>
              </a:spcBef>
              <a:buClr>
                <a:schemeClr val="dk1"/>
              </a:buClr>
              <a:buSzPct val="100000"/>
              <a:defRPr sz="11000">
                <a:solidFill>
                  <a:schemeClr val="dk1"/>
                </a:solidFill>
              </a:defRPr>
            </a:lvl1pPr>
            <a:lvl2pPr lvl="1" algn="ctr">
              <a:spcBef>
                <a:spcPts val="0"/>
              </a:spcBef>
              <a:buClr>
                <a:schemeClr val="dk1"/>
              </a:buClr>
              <a:buSzPct val="100000"/>
              <a:defRPr sz="11000">
                <a:solidFill>
                  <a:schemeClr val="dk1"/>
                </a:solidFill>
              </a:defRPr>
            </a:lvl2pPr>
            <a:lvl3pPr lvl="2" algn="ctr">
              <a:spcBef>
                <a:spcPts val="0"/>
              </a:spcBef>
              <a:buClr>
                <a:schemeClr val="dk1"/>
              </a:buClr>
              <a:buSzPct val="100000"/>
              <a:defRPr sz="11000">
                <a:solidFill>
                  <a:schemeClr val="dk1"/>
                </a:solidFill>
              </a:defRPr>
            </a:lvl3pPr>
            <a:lvl4pPr lvl="3" algn="ctr">
              <a:spcBef>
                <a:spcPts val="0"/>
              </a:spcBef>
              <a:buClr>
                <a:schemeClr val="dk1"/>
              </a:buClr>
              <a:buSzPct val="100000"/>
              <a:defRPr sz="11000">
                <a:solidFill>
                  <a:schemeClr val="dk1"/>
                </a:solidFill>
              </a:defRPr>
            </a:lvl4pPr>
            <a:lvl5pPr lvl="4" algn="ctr">
              <a:spcBef>
                <a:spcPts val="0"/>
              </a:spcBef>
              <a:buClr>
                <a:schemeClr val="dk1"/>
              </a:buClr>
              <a:buSzPct val="100000"/>
              <a:defRPr sz="11000">
                <a:solidFill>
                  <a:schemeClr val="dk1"/>
                </a:solidFill>
              </a:defRPr>
            </a:lvl5pPr>
            <a:lvl6pPr lvl="5" algn="ctr">
              <a:spcBef>
                <a:spcPts val="0"/>
              </a:spcBef>
              <a:buClr>
                <a:schemeClr val="dk1"/>
              </a:buClr>
              <a:buSzPct val="100000"/>
              <a:defRPr sz="11000">
                <a:solidFill>
                  <a:schemeClr val="dk1"/>
                </a:solidFill>
              </a:defRPr>
            </a:lvl6pPr>
            <a:lvl7pPr lvl="6" algn="ctr">
              <a:spcBef>
                <a:spcPts val="0"/>
              </a:spcBef>
              <a:buClr>
                <a:schemeClr val="dk1"/>
              </a:buClr>
              <a:buSzPct val="100000"/>
              <a:defRPr sz="11000">
                <a:solidFill>
                  <a:schemeClr val="dk1"/>
                </a:solidFill>
              </a:defRPr>
            </a:lvl7pPr>
            <a:lvl8pPr lvl="7" algn="ctr">
              <a:spcBef>
                <a:spcPts val="0"/>
              </a:spcBef>
              <a:buClr>
                <a:schemeClr val="dk1"/>
              </a:buClr>
              <a:buSzPct val="100000"/>
              <a:defRPr sz="11000">
                <a:solidFill>
                  <a:schemeClr val="dk1"/>
                </a:solidFill>
              </a:defRPr>
            </a:lvl8pPr>
            <a:lvl9pPr lvl="8" algn="ctr">
              <a:spcBef>
                <a:spcPts val="0"/>
              </a:spcBef>
              <a:buClr>
                <a:schemeClr val="dk1"/>
              </a:buClr>
              <a:buSzPct val="100000"/>
              <a:defRPr sz="11000">
                <a:solidFill>
                  <a:schemeClr val="dk1"/>
                </a:solidFill>
              </a:defRPr>
            </a:lvl9pPr>
          </a:lstStyle>
          <a:p/>
        </p:txBody>
      </p:sp>
      <p:sp>
        <p:nvSpPr>
          <p:cNvPr id="48" name="Shape 48"/>
          <p:cNvSpPr txBox="1"/>
          <p:nvPr>
            <p:ph idx="1" type="body"/>
          </p:nvPr>
        </p:nvSpPr>
        <p:spPr>
          <a:xfrm>
            <a:off x="311700" y="3224250"/>
            <a:ext cx="8520600" cy="10716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9" name="Shape 4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0" name="Shape 50"/>
        <p:cNvGrpSpPr/>
        <p:nvPr/>
      </p:nvGrpSpPr>
      <p:grpSpPr>
        <a:xfrm>
          <a:off x="0" y="0"/>
          <a:ext cx="0" cy="0"/>
          <a:chOff x="0" y="0"/>
          <a:chExt cx="0" cy="0"/>
        </a:xfrm>
      </p:grpSpPr>
      <p:sp>
        <p:nvSpPr>
          <p:cNvPr id="51" name="Shape 5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4" name="Shape 14"/>
        <p:cNvGrpSpPr/>
        <p:nvPr/>
      </p:nvGrpSpPr>
      <p:grpSpPr>
        <a:xfrm>
          <a:off x="0" y="0"/>
          <a:ext cx="0" cy="0"/>
          <a:chOff x="0" y="0"/>
          <a:chExt cx="0" cy="0"/>
        </a:xfrm>
      </p:grpSpPr>
      <p:sp>
        <p:nvSpPr>
          <p:cNvPr id="15" name="Shape 15"/>
          <p:cNvSpPr txBox="1"/>
          <p:nvPr>
            <p:ph type="title"/>
          </p:nvPr>
        </p:nvSpPr>
        <p:spPr>
          <a:xfrm>
            <a:off x="311700" y="2480550"/>
            <a:ext cx="8114400" cy="2445900"/>
          </a:xfrm>
          <a:prstGeom prst="rect">
            <a:avLst/>
          </a:prstGeom>
        </p:spPr>
        <p:txBody>
          <a:bodyPr anchorCtr="0" anchor="b" bIns="91425" lIns="91425" rIns="91425" wrap="square" tIns="91425"/>
          <a:lstStyle>
            <a:lvl1pPr lvl="0">
              <a:spcBef>
                <a:spcPts val="0"/>
              </a:spcBef>
              <a:buClr>
                <a:schemeClr val="lt1"/>
              </a:buClr>
              <a:buSzPct val="100000"/>
              <a:defRPr sz="6800">
                <a:solidFill>
                  <a:schemeClr val="lt1"/>
                </a:solidFill>
              </a:defRPr>
            </a:lvl1pPr>
            <a:lvl2pPr lvl="1">
              <a:spcBef>
                <a:spcPts val="0"/>
              </a:spcBef>
              <a:buClr>
                <a:schemeClr val="lt1"/>
              </a:buClr>
              <a:buSzPct val="100000"/>
              <a:defRPr sz="6800">
                <a:solidFill>
                  <a:schemeClr val="lt1"/>
                </a:solidFill>
              </a:defRPr>
            </a:lvl2pPr>
            <a:lvl3pPr lvl="2">
              <a:spcBef>
                <a:spcPts val="0"/>
              </a:spcBef>
              <a:buClr>
                <a:schemeClr val="lt1"/>
              </a:buClr>
              <a:buSzPct val="100000"/>
              <a:defRPr sz="6800">
                <a:solidFill>
                  <a:schemeClr val="lt1"/>
                </a:solidFill>
              </a:defRPr>
            </a:lvl3pPr>
            <a:lvl4pPr lvl="3">
              <a:spcBef>
                <a:spcPts val="0"/>
              </a:spcBef>
              <a:buClr>
                <a:schemeClr val="lt1"/>
              </a:buClr>
              <a:buSzPct val="100000"/>
              <a:defRPr sz="6800">
                <a:solidFill>
                  <a:schemeClr val="lt1"/>
                </a:solidFill>
              </a:defRPr>
            </a:lvl4pPr>
            <a:lvl5pPr lvl="4">
              <a:spcBef>
                <a:spcPts val="0"/>
              </a:spcBef>
              <a:buClr>
                <a:schemeClr val="lt1"/>
              </a:buClr>
              <a:buSzPct val="100000"/>
              <a:defRPr sz="6800">
                <a:solidFill>
                  <a:schemeClr val="lt1"/>
                </a:solidFill>
              </a:defRPr>
            </a:lvl5pPr>
            <a:lvl6pPr lvl="5">
              <a:spcBef>
                <a:spcPts val="0"/>
              </a:spcBef>
              <a:buClr>
                <a:schemeClr val="lt1"/>
              </a:buClr>
              <a:buSzPct val="100000"/>
              <a:defRPr sz="6800">
                <a:solidFill>
                  <a:schemeClr val="lt1"/>
                </a:solidFill>
              </a:defRPr>
            </a:lvl6pPr>
            <a:lvl7pPr lvl="6">
              <a:spcBef>
                <a:spcPts val="0"/>
              </a:spcBef>
              <a:buClr>
                <a:schemeClr val="lt1"/>
              </a:buClr>
              <a:buSzPct val="100000"/>
              <a:defRPr sz="6800">
                <a:solidFill>
                  <a:schemeClr val="lt1"/>
                </a:solidFill>
              </a:defRPr>
            </a:lvl7pPr>
            <a:lvl8pPr lvl="7">
              <a:spcBef>
                <a:spcPts val="0"/>
              </a:spcBef>
              <a:buClr>
                <a:schemeClr val="lt1"/>
              </a:buClr>
              <a:buSzPct val="100000"/>
              <a:defRPr sz="6800">
                <a:solidFill>
                  <a:schemeClr val="lt1"/>
                </a:solidFill>
              </a:defRPr>
            </a:lvl8pPr>
            <a:lvl9pPr lvl="8">
              <a:spcBef>
                <a:spcPts val="0"/>
              </a:spcBef>
              <a:buClr>
                <a:schemeClr val="lt1"/>
              </a:buClr>
              <a:buSzPct val="100000"/>
              <a:defRPr sz="6800">
                <a:solidFill>
                  <a:schemeClr val="lt1"/>
                </a:solidFill>
              </a:defRPr>
            </a:lvl9pPr>
          </a:lstStyle>
          <a:p/>
        </p:txBody>
      </p:sp>
      <p:sp>
        <p:nvSpPr>
          <p:cNvPr id="16" name="Shape 16"/>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7" name="Shape 17"/>
        <p:cNvGrpSpPr/>
        <p:nvPr/>
      </p:nvGrpSpPr>
      <p:grpSpPr>
        <a:xfrm>
          <a:off x="0" y="0"/>
          <a:ext cx="0" cy="0"/>
          <a:chOff x="0" y="0"/>
          <a:chExt cx="0" cy="0"/>
        </a:xfrm>
      </p:grpSpPr>
      <p:sp>
        <p:nvSpPr>
          <p:cNvPr id="18" name="Shape 18"/>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0" name="Shape 2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1" name="Shape 21"/>
        <p:cNvGrpSpPr/>
        <p:nvPr/>
      </p:nvGrpSpPr>
      <p:grpSpPr>
        <a:xfrm>
          <a:off x="0" y="0"/>
          <a:ext cx="0" cy="0"/>
          <a:chOff x="0" y="0"/>
          <a:chExt cx="0" cy="0"/>
        </a:xfrm>
      </p:grpSpPr>
      <p:sp>
        <p:nvSpPr>
          <p:cNvPr id="22" name="Shape 22"/>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5" name="Shape 2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6" name="Shape 26"/>
        <p:cNvGrpSpPr/>
        <p:nvPr/>
      </p:nvGrpSpPr>
      <p:grpSpPr>
        <a:xfrm>
          <a:off x="0" y="0"/>
          <a:ext cx="0" cy="0"/>
          <a:chOff x="0" y="0"/>
          <a:chExt cx="0" cy="0"/>
        </a:xfrm>
      </p:grpSpPr>
      <p:sp>
        <p:nvSpPr>
          <p:cNvPr id="27" name="Shape 27"/>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9" name="Shape 29"/>
        <p:cNvGrpSpPr/>
        <p:nvPr/>
      </p:nvGrpSpPr>
      <p:grpSpPr>
        <a:xfrm>
          <a:off x="0" y="0"/>
          <a:ext cx="0" cy="0"/>
          <a:chOff x="0" y="0"/>
          <a:chExt cx="0" cy="0"/>
        </a:xfrm>
      </p:grpSpPr>
      <p:sp>
        <p:nvSpPr>
          <p:cNvPr id="30" name="Shape 30"/>
          <p:cNvSpPr txBox="1"/>
          <p:nvPr>
            <p:ph type="title"/>
          </p:nvPr>
        </p:nvSpPr>
        <p:spPr>
          <a:xfrm>
            <a:off x="311700" y="6318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1" name="Shape 31"/>
          <p:cNvSpPr txBox="1"/>
          <p:nvPr>
            <p:ph idx="1" type="body"/>
          </p:nvPr>
        </p:nvSpPr>
        <p:spPr>
          <a:xfrm>
            <a:off x="311700" y="1490875"/>
            <a:ext cx="2808000" cy="30780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3" name="Shape 33"/>
        <p:cNvGrpSpPr/>
        <p:nvPr/>
      </p:nvGrpSpPr>
      <p:grpSpPr>
        <a:xfrm>
          <a:off x="0" y="0"/>
          <a:ext cx="0" cy="0"/>
          <a:chOff x="0" y="0"/>
          <a:chExt cx="0" cy="0"/>
        </a:xfrm>
      </p:grpSpPr>
      <p:sp>
        <p:nvSpPr>
          <p:cNvPr id="34" name="Shape 34"/>
          <p:cNvSpPr txBox="1"/>
          <p:nvPr>
            <p:ph type="title"/>
          </p:nvPr>
        </p:nvSpPr>
        <p:spPr>
          <a:xfrm>
            <a:off x="490250" y="526350"/>
            <a:ext cx="5683800" cy="4090800"/>
          </a:xfrm>
          <a:prstGeom prst="rect">
            <a:avLst/>
          </a:prstGeom>
        </p:spPr>
        <p:txBody>
          <a:bodyPr anchorCtr="0" anchor="ctr" bIns="91425" lIns="91425" rIns="91425" wrap="square"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35" name="Shape 3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6" name="Shape 36"/>
        <p:cNvGrpSpPr/>
        <p:nvPr/>
      </p:nvGrpSpPr>
      <p:grpSpPr>
        <a:xfrm>
          <a:off x="0" y="0"/>
          <a:ext cx="0" cy="0"/>
          <a:chOff x="0" y="0"/>
          <a:chExt cx="0" cy="0"/>
        </a:xfrm>
      </p:grpSpPr>
      <p:sp>
        <p:nvSpPr>
          <p:cNvPr id="37" name="Shape 37"/>
          <p:cNvSpPr/>
          <p:nvPr/>
        </p:nvSpPr>
        <p:spPr>
          <a:xfrm>
            <a:off x="4572000" y="100"/>
            <a:ext cx="4572000" cy="51435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cxnSp>
        <p:nvCxnSpPr>
          <p:cNvPr id="38" name="Shape 38"/>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39" name="Shape 39"/>
          <p:cNvSpPr txBox="1"/>
          <p:nvPr>
            <p:ph type="title"/>
          </p:nvPr>
        </p:nvSpPr>
        <p:spPr>
          <a:xfrm>
            <a:off x="265500" y="1375599"/>
            <a:ext cx="4045200" cy="1551900"/>
          </a:xfrm>
          <a:prstGeom prst="rect">
            <a:avLst/>
          </a:prstGeom>
        </p:spPr>
        <p:txBody>
          <a:bodyPr anchorCtr="0" anchor="b" bIns="91425" lIns="91425" rIns="91425" wrap="square" tIns="91425"/>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p:txBody>
      </p:sp>
      <p:sp>
        <p:nvSpPr>
          <p:cNvPr id="40" name="Shape 40"/>
          <p:cNvSpPr txBox="1"/>
          <p:nvPr>
            <p:ph idx="1" type="subTitle"/>
          </p:nvPr>
        </p:nvSpPr>
        <p:spPr>
          <a:xfrm>
            <a:off x="265500" y="2981125"/>
            <a:ext cx="4045200" cy="1345500"/>
          </a:xfrm>
          <a:prstGeom prst="rect">
            <a:avLst/>
          </a:prstGeom>
        </p:spPr>
        <p:txBody>
          <a:bodyPr anchorCtr="0" anchor="t" bIns="91425" lIns="91425" rIns="91425" wrap="square" tIns="91425"/>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p:txBody>
      </p:sp>
      <p:sp>
        <p:nvSpPr>
          <p:cNvPr id="41" name="Shape 41"/>
          <p:cNvSpPr txBox="1"/>
          <p:nvPr>
            <p:ph idx="2" type="body"/>
          </p:nvPr>
        </p:nvSpPr>
        <p:spPr>
          <a:xfrm>
            <a:off x="4939500" y="724200"/>
            <a:ext cx="3837000" cy="3695100"/>
          </a:xfrm>
          <a:prstGeom prst="rect">
            <a:avLst/>
          </a:prstGeom>
        </p:spPr>
        <p:txBody>
          <a:bodyPr anchorCtr="0" anchor="ctr" bIns="91425" lIns="91425" rIns="91425" wrap="square"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2" name="Shape 4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3" name="Shape 43"/>
        <p:cNvGrpSpPr/>
        <p:nvPr/>
      </p:nvGrpSpPr>
      <p:grpSpPr>
        <a:xfrm>
          <a:off x="0" y="0"/>
          <a:ext cx="0" cy="0"/>
          <a:chOff x="0" y="0"/>
          <a:chExt cx="0" cy="0"/>
        </a:xfrm>
      </p:grpSpPr>
      <p:sp>
        <p:nvSpPr>
          <p:cNvPr id="44" name="Shape 44"/>
          <p:cNvSpPr txBox="1"/>
          <p:nvPr>
            <p:ph idx="1" type="body"/>
          </p:nvPr>
        </p:nvSpPr>
        <p:spPr>
          <a:xfrm>
            <a:off x="319500" y="4233725"/>
            <a:ext cx="5998800" cy="598800"/>
          </a:xfrm>
          <a:prstGeom prst="rect">
            <a:avLst/>
          </a:prstGeom>
        </p:spPr>
        <p:txBody>
          <a:bodyPr anchorCtr="0" anchor="ctr" bIns="91425" lIns="91425" rIns="91425" wrap="square" tIns="91425"/>
          <a:lstStyle>
            <a:lvl1pPr lvl="0">
              <a:lnSpc>
                <a:spcPct val="100000"/>
              </a:lnSpc>
              <a:spcBef>
                <a:spcPts val="0"/>
              </a:spcBef>
              <a:spcAft>
                <a:spcPts val="0"/>
              </a:spcAft>
              <a:buClr>
                <a:schemeClr val="accent3"/>
              </a:buClr>
              <a:buFont typeface="Alfa Slab One"/>
              <a:buNone/>
              <a:defRPr>
                <a:solidFill>
                  <a:schemeClr val="accent3"/>
                </a:solidFill>
                <a:latin typeface="Alfa Slab One"/>
                <a:ea typeface="Alfa Slab One"/>
                <a:cs typeface="Alfa Slab One"/>
                <a:sym typeface="Alfa Slab One"/>
              </a:defRPr>
            </a:lvl1pPr>
          </a:lstStyle>
          <a:p/>
        </p:txBody>
      </p:sp>
      <p:sp>
        <p:nvSpPr>
          <p:cNvPr id="45" name="Shape 4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ru"/>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ameday">
    <p:bg>
      <p:bgPr>
        <a:solidFill>
          <a:srgbClr val="EAD1DC"/>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1pPr>
            <a:lvl2pPr lvl="1">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2pPr>
            <a:lvl3pPr lvl="2">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3pPr>
            <a:lvl4pPr lvl="3">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4pPr>
            <a:lvl5pPr lvl="4">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5pPr>
            <a:lvl6pPr lvl="5">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6pPr>
            <a:lvl7pPr lvl="6">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7pPr>
            <a:lvl8pPr lvl="7">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8pPr>
            <a:lvl9pPr lvl="8">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ct val="100000"/>
              <a:buFont typeface="Proxima Nova"/>
              <a:buChar char="●"/>
              <a:defRPr sz="1800">
                <a:solidFill>
                  <a:schemeClr val="dk2"/>
                </a:solidFill>
                <a:latin typeface="Proxima Nova"/>
                <a:ea typeface="Proxima Nova"/>
                <a:cs typeface="Proxima Nova"/>
                <a:sym typeface="Proxima Nova"/>
              </a:defRPr>
            </a:lvl1pPr>
            <a:lvl2pPr lvl="1">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2pPr>
            <a:lvl3pPr lvl="2">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3pPr>
            <a:lvl4pPr lvl="3">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4pPr>
            <a:lvl5pPr lvl="4">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5pPr>
            <a:lvl6pPr lvl="5">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6pPr>
            <a:lvl7pPr lvl="6">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7pPr>
            <a:lvl8pPr lvl="7">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8pPr>
            <a:lvl9pPr lvl="8">
              <a:lnSpc>
                <a:spcPct val="115000"/>
              </a:lnSpc>
              <a:spcBef>
                <a:spcPts val="0"/>
              </a:spcBef>
              <a:spcAft>
                <a:spcPts val="1600"/>
              </a:spcAft>
              <a:buClr>
                <a:schemeClr val="dk2"/>
              </a:buClr>
              <a:buFont typeface="Proxima Nova"/>
              <a:buChar char="■"/>
              <a:defRPr>
                <a:solidFill>
                  <a:schemeClr val="dk2"/>
                </a:solidFill>
                <a:latin typeface="Proxima Nova"/>
                <a:ea typeface="Proxima Nova"/>
                <a:cs typeface="Proxima Nova"/>
                <a:sym typeface="Proxima Nova"/>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ru" sz="1000">
                <a:solidFill>
                  <a:schemeClr val="dk2"/>
                </a:solidFill>
                <a:latin typeface="Proxima Nova"/>
                <a:ea typeface="Proxima Nova"/>
                <a:cs typeface="Proxima Nova"/>
                <a:sym typeface="Proxima Nov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www.bartleby.com/library/prose/532.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politicsandculture.org/authors/kathleen-ragan/"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Shape 56"/>
          <p:cNvSpPr txBox="1"/>
          <p:nvPr>
            <p:ph type="title"/>
          </p:nvPr>
        </p:nvSpPr>
        <p:spPr>
          <a:xfrm>
            <a:off x="265500" y="396900"/>
            <a:ext cx="4045200" cy="2737500"/>
          </a:xfrm>
          <a:prstGeom prst="rect">
            <a:avLst/>
          </a:prstGeom>
        </p:spPr>
        <p:txBody>
          <a:bodyPr anchorCtr="0" anchor="b" bIns="91425" lIns="91425" rIns="91425" wrap="square" tIns="91425">
            <a:noAutofit/>
          </a:bodyPr>
          <a:lstStyle/>
          <a:p>
            <a:pPr lvl="0">
              <a:lnSpc>
                <a:spcPct val="115000"/>
              </a:lnSpc>
              <a:spcBef>
                <a:spcPts val="0"/>
              </a:spcBef>
              <a:spcAft>
                <a:spcPts val="1000"/>
              </a:spcAft>
              <a:buClr>
                <a:schemeClr val="dk1"/>
              </a:buClr>
              <a:buSzPct val="36666"/>
              <a:buFont typeface="Arial"/>
              <a:buNone/>
            </a:pPr>
            <a:r>
              <a:rPr b="1" lang="ru" sz="3000">
                <a:solidFill>
                  <a:srgbClr val="660000"/>
                </a:solidFill>
                <a:latin typeface="Courier New"/>
                <a:ea typeface="Courier New"/>
                <a:cs typeface="Courier New"/>
                <a:sym typeface="Courier New"/>
              </a:rPr>
              <a:t>Female Portraits Framed in Anglo-American Folklore Balladry</a:t>
            </a:r>
          </a:p>
        </p:txBody>
      </p:sp>
      <p:sp>
        <p:nvSpPr>
          <p:cNvPr id="57" name="Shape 57"/>
          <p:cNvSpPr txBox="1"/>
          <p:nvPr>
            <p:ph idx="1" type="subTitle"/>
          </p:nvPr>
        </p:nvSpPr>
        <p:spPr>
          <a:xfrm>
            <a:off x="265500" y="3176125"/>
            <a:ext cx="4045200" cy="1638300"/>
          </a:xfrm>
          <a:prstGeom prst="rect">
            <a:avLst/>
          </a:prstGeom>
        </p:spPr>
        <p:txBody>
          <a:bodyPr anchorCtr="0" anchor="t" bIns="91425" lIns="91425" rIns="91425" wrap="square" tIns="91425">
            <a:noAutofit/>
          </a:bodyPr>
          <a:lstStyle/>
          <a:p>
            <a:pPr lvl="0" rtl="0" algn="r">
              <a:lnSpc>
                <a:spcPct val="115000"/>
              </a:lnSpc>
              <a:spcBef>
                <a:spcPts val="0"/>
              </a:spcBef>
              <a:spcAft>
                <a:spcPts val="1000"/>
              </a:spcAft>
              <a:buNone/>
            </a:pPr>
            <a:r>
              <a:rPr b="1" i="1" lang="ru" sz="1400">
                <a:solidFill>
                  <a:srgbClr val="0000FF"/>
                </a:solidFill>
                <a:latin typeface="Courier New"/>
                <a:ea typeface="Courier New"/>
                <a:cs typeface="Courier New"/>
                <a:sym typeface="Courier New"/>
              </a:rPr>
              <a:t>Laryssa V. Sazanovich, Ph.D.</a:t>
            </a:r>
          </a:p>
          <a:p>
            <a:pPr lvl="0" rtl="0" algn="r">
              <a:lnSpc>
                <a:spcPct val="115000"/>
              </a:lnSpc>
              <a:spcBef>
                <a:spcPts val="0"/>
              </a:spcBef>
              <a:spcAft>
                <a:spcPts val="1000"/>
              </a:spcAft>
              <a:buClr>
                <a:schemeClr val="dk1"/>
              </a:buClr>
              <a:buSzPct val="78571"/>
              <a:buFont typeface="Arial"/>
              <a:buNone/>
            </a:pPr>
            <a:r>
              <a:rPr b="1" i="1" lang="ru" sz="1400">
                <a:solidFill>
                  <a:srgbClr val="0000FF"/>
                </a:solidFill>
                <a:latin typeface="Courier New"/>
                <a:ea typeface="Courier New"/>
                <a:cs typeface="Courier New"/>
                <a:sym typeface="Courier New"/>
              </a:rPr>
              <a:t>Zaporizhzhia State Medical University</a:t>
            </a:r>
          </a:p>
          <a:p>
            <a:pPr lvl="0" algn="r">
              <a:lnSpc>
                <a:spcPct val="115000"/>
              </a:lnSpc>
              <a:spcBef>
                <a:spcPts val="0"/>
              </a:spcBef>
              <a:spcAft>
                <a:spcPts val="1000"/>
              </a:spcAft>
              <a:buClr>
                <a:schemeClr val="dk1"/>
              </a:buClr>
              <a:buSzPct val="78571"/>
              <a:buFont typeface="Arial"/>
              <a:buNone/>
            </a:pPr>
            <a:r>
              <a:rPr b="1" i="1" lang="ru" sz="1400">
                <a:solidFill>
                  <a:srgbClr val="0000FF"/>
                </a:solidFill>
                <a:latin typeface="Courier New"/>
                <a:ea typeface="Courier New"/>
                <a:cs typeface="Courier New"/>
                <a:sym typeface="Courier New"/>
              </a:rPr>
              <a:t>sazanovichlv@gmail.com</a:t>
            </a:r>
          </a:p>
        </p:txBody>
      </p:sp>
      <p:sp>
        <p:nvSpPr>
          <p:cNvPr id="58" name="Shape 58"/>
          <p:cNvSpPr txBox="1"/>
          <p:nvPr>
            <p:ph idx="2" type="body"/>
          </p:nvPr>
        </p:nvSpPr>
        <p:spPr>
          <a:xfrm>
            <a:off x="4939500" y="116425"/>
            <a:ext cx="3837000" cy="4910700"/>
          </a:xfrm>
          <a:prstGeom prst="rect">
            <a:avLst/>
          </a:prstGeom>
        </p:spPr>
        <p:txBody>
          <a:bodyPr anchorCtr="0" anchor="ctr" bIns="91425" lIns="91425" rIns="91425" wrap="square" tIns="91425">
            <a:noAutofit/>
          </a:bodyPr>
          <a:lstStyle/>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a:spcBef>
                <a:spcPts val="0"/>
              </a:spcBef>
              <a:buNone/>
            </a:pPr>
            <a:r>
              <a:t/>
            </a:r>
            <a:endParaRPr sz="1000">
              <a:solidFill>
                <a:srgbClr val="A31D21"/>
              </a:solidFill>
              <a:highlight>
                <a:srgbClr val="FFFFFF"/>
              </a:highlight>
              <a:latin typeface="Verdana"/>
              <a:ea typeface="Verdana"/>
              <a:cs typeface="Verdana"/>
              <a:sym typeface="Verdana"/>
            </a:endParaRPr>
          </a:p>
          <a:p>
            <a:pPr lvl="0" rtl="0" algn="r">
              <a:lnSpc>
                <a:spcPct val="100000"/>
              </a:lnSpc>
              <a:spcBef>
                <a:spcPts val="0"/>
              </a:spcBef>
              <a:spcAft>
                <a:spcPts val="0"/>
              </a:spcAft>
              <a:buNone/>
            </a:pPr>
            <a:r>
              <a:rPr b="1" lang="ru" sz="1200">
                <a:solidFill>
                  <a:srgbClr val="990000"/>
                </a:solidFill>
                <a:latin typeface="Courier New"/>
                <a:ea typeface="Courier New"/>
                <a:cs typeface="Courier New"/>
                <a:sym typeface="Courier New"/>
              </a:rPr>
              <a:t>The</a:t>
            </a:r>
            <a:r>
              <a:rPr b="1" lang="ru" sz="1200">
                <a:solidFill>
                  <a:srgbClr val="A31D21"/>
                </a:solidFill>
                <a:latin typeface="Courier New"/>
                <a:ea typeface="Courier New"/>
                <a:cs typeface="Courier New"/>
                <a:sym typeface="Courier New"/>
              </a:rPr>
              <a:t> First Thanksgiving at Plymouth   </a:t>
            </a:r>
          </a:p>
          <a:p>
            <a:pPr lvl="0" rtl="0" algn="r">
              <a:lnSpc>
                <a:spcPct val="100000"/>
              </a:lnSpc>
              <a:spcBef>
                <a:spcPts val="0"/>
              </a:spcBef>
              <a:spcAft>
                <a:spcPts val="0"/>
              </a:spcAft>
              <a:buNone/>
            </a:pPr>
            <a:r>
              <a:rPr b="1" lang="ru" sz="1200">
                <a:solidFill>
                  <a:srgbClr val="A31D21"/>
                </a:solidFill>
                <a:latin typeface="Courier New"/>
                <a:ea typeface="Courier New"/>
                <a:cs typeface="Courier New"/>
                <a:sym typeface="Courier New"/>
              </a:rPr>
              <a:t>By Jennie A. Brownscombe</a:t>
            </a:r>
            <a:r>
              <a:rPr b="1" lang="ru" sz="1200">
                <a:solidFill>
                  <a:srgbClr val="A31D21"/>
                </a:solidFill>
                <a:highlight>
                  <a:srgbClr val="45818E"/>
                </a:highlight>
                <a:latin typeface="Courier New"/>
                <a:ea typeface="Courier New"/>
                <a:cs typeface="Courier New"/>
                <a:sym typeface="Courier New"/>
              </a:rPr>
              <a:t> </a:t>
            </a:r>
          </a:p>
        </p:txBody>
      </p:sp>
      <p:pic>
        <p:nvPicPr>
          <p:cNvPr descr="hp_first_thanksgiving_1.jpg" id="59" name="Shape 59"/>
          <p:cNvPicPr preferRelativeResize="0"/>
          <p:nvPr/>
        </p:nvPicPr>
        <p:blipFill>
          <a:blip r:embed="rId3">
            <a:alphaModFix/>
          </a:blip>
          <a:stretch>
            <a:fillRect/>
          </a:stretch>
        </p:blipFill>
        <p:spPr>
          <a:xfrm>
            <a:off x="4776300" y="116425"/>
            <a:ext cx="4163400" cy="40481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gtEl>
                                        <p:attrNameLst>
                                          <p:attrName>style.visibility</p:attrName>
                                        </p:attrNameLst>
                                      </p:cBhvr>
                                      <p:to>
                                        <p:strVal val="visible"/>
                                      </p:to>
                                    </p:set>
                                    <p:animEffect filter="fade" transition="in">
                                      <p:cBhvr>
                                        <p:cTn dur="1000"/>
                                        <p:tgtEl>
                                          <p:spTgt spid="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rtl="0">
              <a:spcBef>
                <a:spcPts val="0"/>
              </a:spcBef>
              <a:buNone/>
            </a:pPr>
            <a:r>
              <a:rPr lang="ru"/>
              <a:t>Sources</a:t>
            </a:r>
          </a:p>
        </p:txBody>
      </p:sp>
      <p:sp>
        <p:nvSpPr>
          <p:cNvPr id="115" name="Shape 115"/>
          <p:cNvSpPr txBox="1"/>
          <p:nvPr>
            <p:ph idx="1" type="body"/>
          </p:nvPr>
        </p:nvSpPr>
        <p:spPr>
          <a:xfrm>
            <a:off x="311700" y="1144700"/>
            <a:ext cx="8520600" cy="3416400"/>
          </a:xfrm>
          <a:prstGeom prst="rect">
            <a:avLst/>
          </a:prstGeom>
        </p:spPr>
        <p:txBody>
          <a:bodyPr anchorCtr="0" anchor="t" bIns="91425" lIns="91425" rIns="91425" wrap="square" tIns="91425">
            <a:noAutofit/>
          </a:bodyPr>
          <a:lstStyle/>
          <a:p>
            <a:pPr lvl="0" rtl="0" algn="just">
              <a:lnSpc>
                <a:spcPct val="20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60 famous American traditional ballad were analyzed . The sources for this study include:</a:t>
            </a:r>
          </a:p>
          <a:p>
            <a:pPr indent="-298450" lvl="0" marL="457200" rtl="0" algn="just">
              <a:lnSpc>
                <a:spcPct val="200000"/>
              </a:lnSpc>
              <a:spcBef>
                <a:spcPts val="0"/>
              </a:spcBef>
              <a:spcAft>
                <a:spcPts val="1000"/>
              </a:spcAft>
              <a:buClr>
                <a:srgbClr val="0000FF"/>
              </a:buClr>
              <a:buSzPct val="100000"/>
              <a:buFont typeface="Courier New"/>
              <a:buChar char="-"/>
            </a:pPr>
            <a:r>
              <a:rPr lang="ru" sz="1100">
                <a:solidFill>
                  <a:srgbClr val="0000FF"/>
                </a:solidFill>
                <a:highlight>
                  <a:srgbClr val="EAD1DC"/>
                </a:highlight>
                <a:latin typeface="Courier New"/>
                <a:ea typeface="Courier New"/>
                <a:cs typeface="Courier New"/>
                <a:sym typeface="Courier New"/>
              </a:rPr>
              <a:t>“</a:t>
            </a:r>
            <a:r>
              <a:rPr i="1" lang="ru" sz="1100">
                <a:solidFill>
                  <a:srgbClr val="0000FF"/>
                </a:solidFill>
                <a:highlight>
                  <a:srgbClr val="EAD1DC"/>
                </a:highlight>
                <a:latin typeface="Courier New"/>
                <a:ea typeface="Courier New"/>
                <a:cs typeface="Courier New"/>
                <a:sym typeface="Courier New"/>
              </a:rPr>
              <a:t>American Ballads and Folk Songs</a:t>
            </a:r>
            <a:r>
              <a:rPr lang="ru" sz="1100">
                <a:solidFill>
                  <a:srgbClr val="0000FF"/>
                </a:solidFill>
                <a:highlight>
                  <a:srgbClr val="EAD1DC"/>
                </a:highlight>
                <a:latin typeface="Courier New"/>
                <a:ea typeface="Courier New"/>
                <a:cs typeface="Courier New"/>
                <a:sym typeface="Courier New"/>
              </a:rPr>
              <a:t>” (ed. A. Lomax and J.A. Lomax)</a:t>
            </a:r>
          </a:p>
          <a:p>
            <a:pPr indent="-298450" lvl="0" marL="457200" rtl="0" algn="just">
              <a:lnSpc>
                <a:spcPct val="200000"/>
              </a:lnSpc>
              <a:spcBef>
                <a:spcPts val="0"/>
              </a:spcBef>
              <a:spcAft>
                <a:spcPts val="1000"/>
              </a:spcAft>
              <a:buClr>
                <a:srgbClr val="0000FF"/>
              </a:buClr>
              <a:buSzPct val="100000"/>
              <a:buFont typeface="Courier New"/>
              <a:buChar char="-"/>
            </a:pPr>
            <a:r>
              <a:rPr lang="ru" sz="1100">
                <a:solidFill>
                  <a:srgbClr val="0000FF"/>
                </a:solidFill>
                <a:highlight>
                  <a:srgbClr val="EAD1DC"/>
                </a:highlight>
                <a:latin typeface="Courier New"/>
                <a:ea typeface="Courier New"/>
                <a:cs typeface="Courier New"/>
                <a:sym typeface="Courier New"/>
              </a:rPr>
              <a:t>“</a:t>
            </a:r>
            <a:r>
              <a:rPr i="1" lang="ru" sz="1100">
                <a:solidFill>
                  <a:srgbClr val="0000FF"/>
                </a:solidFill>
                <a:highlight>
                  <a:srgbClr val="EAD1DC"/>
                </a:highlight>
                <a:latin typeface="Courier New"/>
                <a:ea typeface="Courier New"/>
                <a:cs typeface="Courier New"/>
                <a:sym typeface="Courier New"/>
              </a:rPr>
              <a:t>American Balladry from British Broadsides: a Guide for Students and Collectors of Traditional Song</a:t>
            </a:r>
            <a:r>
              <a:rPr lang="ru" sz="1100">
                <a:solidFill>
                  <a:srgbClr val="0000FF"/>
                </a:solidFill>
                <a:highlight>
                  <a:srgbClr val="EAD1DC"/>
                </a:highlight>
                <a:latin typeface="Courier New"/>
                <a:ea typeface="Courier New"/>
                <a:cs typeface="Courier New"/>
                <a:sym typeface="Courier New"/>
              </a:rPr>
              <a:t>” (ed.G. M. Laws)</a:t>
            </a:r>
          </a:p>
          <a:p>
            <a:pPr indent="-298450" lvl="0" marL="457200" rtl="0" algn="just">
              <a:lnSpc>
                <a:spcPct val="200000"/>
              </a:lnSpc>
              <a:spcBef>
                <a:spcPts val="0"/>
              </a:spcBef>
              <a:spcAft>
                <a:spcPts val="1000"/>
              </a:spcAft>
              <a:buClr>
                <a:srgbClr val="0000FF"/>
              </a:buClr>
              <a:buSzPct val="100000"/>
              <a:buFont typeface="Courier New"/>
              <a:buChar char="-"/>
            </a:pPr>
            <a:r>
              <a:rPr lang="ru" sz="1100">
                <a:solidFill>
                  <a:srgbClr val="0000FF"/>
                </a:solidFill>
                <a:highlight>
                  <a:srgbClr val="EAD1DC"/>
                </a:highlight>
                <a:latin typeface="Courier New"/>
                <a:ea typeface="Courier New"/>
                <a:cs typeface="Courier New"/>
                <a:sym typeface="Courier New"/>
              </a:rPr>
              <a:t>“</a:t>
            </a:r>
            <a:r>
              <a:rPr i="1" lang="ru" sz="1100">
                <a:solidFill>
                  <a:srgbClr val="0000FF"/>
                </a:solidFill>
                <a:highlight>
                  <a:srgbClr val="EAD1DC"/>
                </a:highlight>
                <a:latin typeface="Courier New"/>
                <a:ea typeface="Courier New"/>
                <a:cs typeface="Courier New"/>
                <a:sym typeface="Courier New"/>
              </a:rPr>
              <a:t>Colonial and Revolution Songbook (American History Through Folksong</a:t>
            </a:r>
            <a:r>
              <a:rPr lang="ru" sz="1100">
                <a:solidFill>
                  <a:srgbClr val="0000FF"/>
                </a:solidFill>
                <a:highlight>
                  <a:srgbClr val="EAD1DC"/>
                </a:highlight>
                <a:latin typeface="Courier New"/>
                <a:ea typeface="Courier New"/>
                <a:cs typeface="Courier New"/>
                <a:sym typeface="Courier New"/>
              </a:rPr>
              <a:t>)” (ed. by Keith and Rusty McNeil)</a:t>
            </a:r>
          </a:p>
          <a:p>
            <a:pPr indent="-298450" lvl="0" marL="457200" rtl="0" algn="just">
              <a:lnSpc>
                <a:spcPct val="200000"/>
              </a:lnSpc>
              <a:spcBef>
                <a:spcPts val="0"/>
              </a:spcBef>
              <a:spcAft>
                <a:spcPts val="1000"/>
              </a:spcAft>
              <a:buClr>
                <a:srgbClr val="0000FF"/>
              </a:buClr>
              <a:buSzPct val="100000"/>
              <a:buFont typeface="Courier New"/>
              <a:buChar char="-"/>
            </a:pPr>
            <a:r>
              <a:rPr lang="ru" sz="1100">
                <a:solidFill>
                  <a:srgbClr val="0000FF"/>
                </a:solidFill>
                <a:highlight>
                  <a:srgbClr val="EAD1DC"/>
                </a:highlight>
                <a:latin typeface="Courier New"/>
                <a:ea typeface="Courier New"/>
                <a:cs typeface="Courier New"/>
                <a:sym typeface="Courier New"/>
              </a:rPr>
              <a:t>“</a:t>
            </a:r>
            <a:r>
              <a:rPr i="1" lang="ru" sz="1100">
                <a:solidFill>
                  <a:srgbClr val="0000FF"/>
                </a:solidFill>
                <a:highlight>
                  <a:srgbClr val="EAD1DC"/>
                </a:highlight>
                <a:latin typeface="Courier New"/>
                <a:ea typeface="Courier New"/>
                <a:cs typeface="Courier New"/>
                <a:sym typeface="Courier New"/>
              </a:rPr>
              <a:t>Cowboys Songs and Other Frontier Ballads</a:t>
            </a:r>
            <a:r>
              <a:rPr lang="ru" sz="1100">
                <a:solidFill>
                  <a:srgbClr val="0000FF"/>
                </a:solidFill>
                <a:highlight>
                  <a:srgbClr val="EAD1DC"/>
                </a:highlight>
                <a:latin typeface="Courier New"/>
                <a:ea typeface="Courier New"/>
                <a:cs typeface="Courier New"/>
                <a:sym typeface="Courier New"/>
              </a:rPr>
              <a:t>” (col. by J.A. Lomax) and some recognised collections of American folklore songs, etc.</a:t>
            </a:r>
          </a:p>
          <a:p>
            <a:pPr lvl="0" rtl="0" algn="just">
              <a:lnSpc>
                <a:spcPct val="115000"/>
              </a:lnSpc>
              <a:spcBef>
                <a:spcPts val="0"/>
              </a:spcBef>
              <a:spcAft>
                <a:spcPts val="1000"/>
              </a:spcAft>
              <a:buNone/>
            </a:pPr>
            <a:r>
              <a:t/>
            </a:r>
            <a:endParaRPr sz="1400">
              <a:solidFill>
                <a:srgbClr val="0000FF"/>
              </a:solidFill>
              <a:highlight>
                <a:srgbClr val="EAD1DC"/>
              </a:highlight>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236675" y="178250"/>
            <a:ext cx="8520600" cy="572700"/>
          </a:xfrm>
          <a:prstGeom prst="rect">
            <a:avLst/>
          </a:prstGeom>
        </p:spPr>
        <p:txBody>
          <a:bodyPr anchorCtr="0" anchor="t" bIns="91425" lIns="91425" rIns="91425" wrap="square" tIns="91425">
            <a:noAutofit/>
          </a:bodyPr>
          <a:lstStyle/>
          <a:p>
            <a:pPr lvl="0">
              <a:spcBef>
                <a:spcPts val="0"/>
              </a:spcBef>
              <a:buNone/>
            </a:pPr>
            <a:r>
              <a:rPr lang="ru"/>
              <a:t>Methodology</a:t>
            </a:r>
          </a:p>
        </p:txBody>
      </p:sp>
      <p:sp>
        <p:nvSpPr>
          <p:cNvPr id="121" name="Shape 121"/>
          <p:cNvSpPr txBox="1"/>
          <p:nvPr>
            <p:ph idx="1" type="body"/>
          </p:nvPr>
        </p:nvSpPr>
        <p:spPr>
          <a:xfrm>
            <a:off x="311700" y="800275"/>
            <a:ext cx="8520600" cy="3768600"/>
          </a:xfrm>
          <a:prstGeom prst="rect">
            <a:avLst/>
          </a:prstGeom>
        </p:spPr>
        <p:txBody>
          <a:bodyPr anchorCtr="0" anchor="t" bIns="91425" lIns="91425" rIns="91425" wrap="square" tIns="91425">
            <a:noAutofit/>
          </a:bodyPr>
          <a:lstStyle/>
          <a:p>
            <a:pPr lvl="0" rtl="0">
              <a:lnSpc>
                <a:spcPct val="115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In terms of theory, an array of approaches was used to study conceptual space of the texts of</a:t>
            </a:r>
            <a:r>
              <a:rPr lang="ru" sz="1200">
                <a:solidFill>
                  <a:srgbClr val="0000FF"/>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Anglo-American traditional ballads:</a:t>
            </a:r>
          </a:p>
          <a:p>
            <a:pPr indent="-304800" lvl="0" marL="457200" rtl="0">
              <a:lnSpc>
                <a:spcPct val="150000"/>
              </a:lnSpc>
              <a:spcBef>
                <a:spcPts val="0"/>
              </a:spcBef>
              <a:spcAft>
                <a:spcPts val="1000"/>
              </a:spcAft>
              <a:buClr>
                <a:srgbClr val="0000FF"/>
              </a:buClr>
              <a:buSzPct val="100000"/>
              <a:buFont typeface="Georgia"/>
              <a:buChar char="-"/>
            </a:pPr>
            <a:r>
              <a:rPr i="1" lang="ru" sz="1200">
                <a:solidFill>
                  <a:srgbClr val="0000FF"/>
                </a:solidFill>
                <a:highlight>
                  <a:srgbClr val="EAD1DC"/>
                </a:highlight>
                <a:latin typeface="Courier New"/>
                <a:ea typeface="Courier New"/>
                <a:cs typeface="Courier New"/>
                <a:sym typeface="Courier New"/>
              </a:rPr>
              <a:t>Vladimir Propp’s (1928)</a:t>
            </a:r>
            <a:r>
              <a:rPr lang="ru" sz="1200">
                <a:solidFill>
                  <a:srgbClr val="0000FF"/>
                </a:solidFill>
                <a:highlight>
                  <a:srgbClr val="EAD1DC"/>
                </a:highlight>
                <a:latin typeface="Courier New"/>
                <a:ea typeface="Courier New"/>
                <a:cs typeface="Courier New"/>
                <a:sym typeface="Courier New"/>
              </a:rPr>
              <a:t> structural approach enables us</a:t>
            </a:r>
            <a:r>
              <a:rPr lang="ru" sz="1200">
                <a:solidFill>
                  <a:srgbClr val="444444"/>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to find a similar deep structure underlying a body of ballads.</a:t>
            </a:r>
          </a:p>
          <a:p>
            <a:pPr indent="-304800" lvl="0" marL="457200" rtl="0" algn="just">
              <a:lnSpc>
                <a:spcPct val="150000"/>
              </a:lnSpc>
              <a:spcBef>
                <a:spcPts val="0"/>
              </a:spcBef>
              <a:spcAft>
                <a:spcPts val="1000"/>
              </a:spcAft>
              <a:buClr>
                <a:srgbClr val="0000FF"/>
              </a:buClr>
              <a:buSzPct val="100000"/>
              <a:buFont typeface="Courier New"/>
              <a:buChar char="-"/>
            </a:pPr>
            <a:r>
              <a:rPr lang="ru" sz="1200">
                <a:solidFill>
                  <a:srgbClr val="0000FF"/>
                </a:solidFill>
                <a:highlight>
                  <a:srgbClr val="EAD1DC"/>
                </a:highlight>
                <a:latin typeface="Courier New"/>
                <a:ea typeface="Courier New"/>
                <a:cs typeface="Courier New"/>
                <a:sym typeface="Courier New"/>
              </a:rPr>
              <a:t>the five basic frames introduced by </a:t>
            </a:r>
            <a:r>
              <a:rPr i="1" lang="ru" sz="1200">
                <a:solidFill>
                  <a:srgbClr val="0000FF"/>
                </a:solidFill>
                <a:highlight>
                  <a:srgbClr val="EAD1DC"/>
                </a:highlight>
                <a:latin typeface="Courier New"/>
                <a:ea typeface="Courier New"/>
                <a:cs typeface="Courier New"/>
                <a:sym typeface="Courier New"/>
              </a:rPr>
              <a:t>Svitlana A. Zhabotynska (2008)</a:t>
            </a:r>
            <a:r>
              <a:rPr lang="ru" sz="1200">
                <a:solidFill>
                  <a:srgbClr val="E69138"/>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make it possible to systematize incorporated it the ballad texts gender-related ideas and to to visualize gender stereotypes by means of highly abstract propositional schemas.</a:t>
            </a:r>
          </a:p>
          <a:p>
            <a:pPr lvl="0" rtl="0" algn="just">
              <a:lnSpc>
                <a:spcPct val="150000"/>
              </a:lnSpc>
              <a:spcBef>
                <a:spcPts val="0"/>
              </a:spcBef>
              <a:spcAft>
                <a:spcPts val="1000"/>
              </a:spcAft>
              <a:buNone/>
            </a:pPr>
            <a:r>
              <a:t/>
            </a:r>
            <a:endParaRPr sz="1200">
              <a:solidFill>
                <a:srgbClr val="0000FF"/>
              </a:solidFill>
              <a:highlight>
                <a:srgbClr val="EAD1DC"/>
              </a:highlight>
              <a:latin typeface="Courier New"/>
              <a:ea typeface="Courier New"/>
              <a:cs typeface="Courier New"/>
              <a:sym typeface="Courier New"/>
            </a:endParaRPr>
          </a:p>
          <a:p>
            <a:pPr indent="-304800" lvl="0" marL="457200" rtl="0" algn="just">
              <a:lnSpc>
                <a:spcPct val="150000"/>
              </a:lnSpc>
              <a:spcBef>
                <a:spcPts val="0"/>
              </a:spcBef>
              <a:spcAft>
                <a:spcPts val="1000"/>
              </a:spcAft>
              <a:buClr>
                <a:srgbClr val="0000FF"/>
              </a:buClr>
              <a:buSzPct val="100000"/>
              <a:buFont typeface="Courier New"/>
              <a:buChar char="-"/>
            </a:pPr>
            <a:r>
              <a:rPr i="1" lang="ru" sz="1200">
                <a:solidFill>
                  <a:srgbClr val="0000FF"/>
                </a:solidFill>
                <a:highlight>
                  <a:srgbClr val="EAD1DC"/>
                </a:highlight>
                <a:latin typeface="Courier New"/>
                <a:ea typeface="Courier New"/>
                <a:cs typeface="Courier New"/>
                <a:sym typeface="Courier New"/>
              </a:rPr>
              <a:t>Nataliia Yeremeieva’s (2016)</a:t>
            </a:r>
            <a:r>
              <a:rPr lang="ru" sz="1200">
                <a:solidFill>
                  <a:srgbClr val="E69138"/>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revision of</a:t>
            </a:r>
            <a:r>
              <a:rPr lang="ru" sz="1200">
                <a:solidFill>
                  <a:srgbClr val="E69138"/>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Propp’s ideas from the perspective of frame semantics provides for identification of the structured patterns of mental representations articulated through fixed language signs and speech patterns. </a:t>
            </a:r>
          </a:p>
          <a:p>
            <a:pPr indent="0" lvl="0" marL="342900" marR="393700" rtl="0" algn="just">
              <a:spcBef>
                <a:spcPts val="0"/>
              </a:spcBef>
              <a:spcAft>
                <a:spcPts val="0"/>
              </a:spcAft>
              <a:buNone/>
            </a:pPr>
            <a:r>
              <a:rPr lang="ru" sz="1100">
                <a:solidFill>
                  <a:srgbClr val="0000FF"/>
                </a:solidFill>
                <a:highlight>
                  <a:srgbClr val="FFFFFF"/>
                </a:highlight>
                <a:latin typeface="Courier New"/>
                <a:ea typeface="Courier New"/>
                <a:cs typeface="Courier New"/>
                <a:sym typeface="Courier New"/>
              </a:rPr>
              <a:t> </a:t>
            </a:r>
          </a:p>
          <a:p>
            <a:pPr lvl="0" rt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rtl="0" algn="just">
              <a:lnSpc>
                <a:spcPct val="115000"/>
              </a:lnSpc>
              <a:spcBef>
                <a:spcPts val="0"/>
              </a:spcBef>
              <a:spcAft>
                <a:spcPts val="1000"/>
              </a:spcAft>
              <a:buNone/>
            </a:pPr>
            <a:r>
              <a:t/>
            </a:r>
            <a:endParaRPr sz="1450">
              <a:solidFill>
                <a:srgbClr val="0000FF"/>
              </a:solidFill>
              <a:highlight>
                <a:srgbClr val="FFFFFF"/>
              </a:highlight>
              <a:latin typeface="Times New Roman"/>
              <a:ea typeface="Times New Roman"/>
              <a:cs typeface="Times New Roman"/>
              <a:sym typeface="Times New Roman"/>
            </a:endParaRPr>
          </a:p>
          <a:p>
            <a:pPr lvl="0">
              <a:lnSpc>
                <a:spcPct val="115000"/>
              </a:lnSpc>
              <a:spcBef>
                <a:spcPts val="0"/>
              </a:spcBef>
              <a:spcAft>
                <a:spcPts val="1000"/>
              </a:spcAft>
              <a:buNone/>
            </a:pPr>
            <a:r>
              <a:t/>
            </a:r>
            <a:endParaRPr sz="1450">
              <a:solidFill>
                <a:srgbClr val="0000FF"/>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1670150"/>
            <a:ext cx="8520600" cy="1364400"/>
          </a:xfrm>
          <a:prstGeom prst="rect">
            <a:avLst/>
          </a:prstGeom>
        </p:spPr>
        <p:txBody>
          <a:bodyPr anchorCtr="0" anchor="t" bIns="91425" lIns="91425" rIns="91425" wrap="square" tIns="91425">
            <a:noAutofit/>
          </a:bodyPr>
          <a:lstStyle/>
          <a:p>
            <a:pPr lvl="0" algn="ctr">
              <a:spcBef>
                <a:spcPts val="0"/>
              </a:spcBef>
              <a:buNone/>
            </a:pPr>
            <a:r>
              <a:rPr lang="ru" sz="6000"/>
              <a:t>Discussio</a:t>
            </a:r>
            <a:r>
              <a:rPr lang="ru" sz="6000"/>
              <a:t>n</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Shape 131"/>
          <p:cNvSpPr txBox="1"/>
          <p:nvPr>
            <p:ph type="title"/>
          </p:nvPr>
        </p:nvSpPr>
        <p:spPr>
          <a:xfrm>
            <a:off x="311700" y="164750"/>
            <a:ext cx="8520600" cy="337200"/>
          </a:xfrm>
          <a:prstGeom prst="rect">
            <a:avLst/>
          </a:prstGeom>
        </p:spPr>
        <p:txBody>
          <a:bodyPr anchorCtr="0" anchor="t" bIns="91425" lIns="91425" rIns="91425" wrap="square" tIns="91425">
            <a:noAutofit/>
          </a:bodyPr>
          <a:lstStyle/>
          <a:p>
            <a:pPr lvl="0" algn="r">
              <a:spcBef>
                <a:spcPts val="0"/>
              </a:spcBef>
              <a:buNone/>
            </a:pPr>
            <a:r>
              <a:rPr lang="ru" sz="1000"/>
              <a:t>Discussion 1</a:t>
            </a:r>
          </a:p>
          <a:p>
            <a:pPr lvl="0">
              <a:spcBef>
                <a:spcPts val="0"/>
              </a:spcBef>
              <a:buNone/>
            </a:pPr>
            <a:r>
              <a:t/>
            </a:r>
            <a:endParaRPr/>
          </a:p>
        </p:txBody>
      </p:sp>
      <p:sp>
        <p:nvSpPr>
          <p:cNvPr id="132" name="Shape 132"/>
          <p:cNvSpPr txBox="1"/>
          <p:nvPr>
            <p:ph idx="1" type="body"/>
          </p:nvPr>
        </p:nvSpPr>
        <p:spPr>
          <a:xfrm>
            <a:off x="311700" y="564625"/>
            <a:ext cx="8520600" cy="4004100"/>
          </a:xfrm>
          <a:prstGeom prst="rect">
            <a:avLst/>
          </a:prstGeom>
        </p:spPr>
        <p:txBody>
          <a:bodyPr anchorCtr="0" anchor="t" bIns="91425" lIns="91425" rIns="91425" wrap="square" tIns="91425">
            <a:noAutofit/>
          </a:bodyPr>
          <a:lstStyle/>
          <a:p>
            <a:pPr lvl="0" algn="just">
              <a:lnSpc>
                <a:spcPct val="20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The folk narrative is considered by scholars as </a:t>
            </a:r>
            <a:r>
              <a:rPr i="1" lang="ru" sz="1100">
                <a:solidFill>
                  <a:srgbClr val="0000FF"/>
                </a:solidFill>
                <a:highlight>
                  <a:srgbClr val="EAD1DC"/>
                </a:highlight>
                <a:latin typeface="Courier New"/>
                <a:ea typeface="Courier New"/>
                <a:cs typeface="Courier New"/>
                <a:sym typeface="Courier New"/>
              </a:rPr>
              <a:t> “</a:t>
            </a:r>
            <a:r>
              <a:rPr lang="ru" sz="1100">
                <a:solidFill>
                  <a:srgbClr val="0000FF"/>
                </a:solidFill>
                <a:highlight>
                  <a:srgbClr val="EAD1DC"/>
                </a:highlight>
                <a:latin typeface="Courier New"/>
                <a:ea typeface="Courier New"/>
                <a:cs typeface="Courier New"/>
                <a:sym typeface="Courier New"/>
              </a:rPr>
              <a:t>a largely untapped resource with the potential to address fundamental questions about human culture and cultural changes on anthropological timescales” (</a:t>
            </a:r>
            <a:r>
              <a:rPr i="1" lang="ru" sz="1100">
                <a:solidFill>
                  <a:srgbClr val="0000FF"/>
                </a:solidFill>
                <a:highlight>
                  <a:srgbClr val="EAD1DC"/>
                </a:highlight>
                <a:latin typeface="Courier New"/>
                <a:ea typeface="Courier New"/>
                <a:cs typeface="Courier New"/>
                <a:sym typeface="Courier New"/>
              </a:rPr>
              <a:t>Ragan,K. 2010)</a:t>
            </a:r>
            <a:r>
              <a:rPr lang="ru" sz="1100">
                <a:solidFill>
                  <a:srgbClr val="0000FF"/>
                </a:solidFill>
                <a:highlight>
                  <a:srgbClr val="EAD1DC"/>
                </a:highlight>
                <a:latin typeface="Courier New"/>
                <a:ea typeface="Courier New"/>
                <a:cs typeface="Courier New"/>
                <a:sym typeface="Courier New"/>
              </a:rPr>
              <a:t>. </a:t>
            </a:r>
          </a:p>
          <a:p>
            <a:pPr lvl="0" algn="just">
              <a:lnSpc>
                <a:spcPct val="20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Thus, we assume that research methodology suggested by Propp and developed by Yeremeieva</a:t>
            </a:r>
            <a:r>
              <a:rPr lang="ru" sz="1100">
                <a:solidFill>
                  <a:srgbClr val="E69138"/>
                </a:solidFill>
                <a:highlight>
                  <a:srgbClr val="EAD1DC"/>
                </a:highlight>
                <a:latin typeface="Courier New"/>
                <a:ea typeface="Courier New"/>
                <a:cs typeface="Courier New"/>
                <a:sym typeface="Courier New"/>
              </a:rPr>
              <a:t> </a:t>
            </a:r>
            <a:r>
              <a:rPr lang="ru" sz="1100">
                <a:solidFill>
                  <a:srgbClr val="0000FF"/>
                </a:solidFill>
                <a:highlight>
                  <a:srgbClr val="EAD1DC"/>
                </a:highlight>
                <a:latin typeface="Courier New"/>
                <a:ea typeface="Courier New"/>
                <a:cs typeface="Courier New"/>
                <a:sym typeface="Courier New"/>
              </a:rPr>
              <a:t>provides for identification of basic conceptual quantifiers of the text content, i.e. Generalized Ballad Personages’ Portrays. </a:t>
            </a:r>
          </a:p>
          <a:p>
            <a:pPr lvl="0" algn="just">
              <a:lnSpc>
                <a:spcPct val="20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Depending on categorical type of a character it can be assigned with a set of regular functions. In this connection, it is possible to look at generalized ballad personages’ portrays not as isolated units but as subjects of propositional struсtures distinguished by  certain static (qualitative) and dynamic (functional) attributes, or predicates. Expression of physicalness and inwardness is considered as a domain of qualitative attributes of ballad doers.</a:t>
            </a:r>
          </a:p>
          <a:p>
            <a:pPr lv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Shape 137"/>
          <p:cNvSpPr txBox="1"/>
          <p:nvPr>
            <p:ph type="title"/>
          </p:nvPr>
        </p:nvSpPr>
        <p:spPr>
          <a:xfrm>
            <a:off x="311700" y="164750"/>
            <a:ext cx="8520600" cy="337200"/>
          </a:xfrm>
          <a:prstGeom prst="rect">
            <a:avLst/>
          </a:prstGeom>
        </p:spPr>
        <p:txBody>
          <a:bodyPr anchorCtr="0" anchor="t" bIns="91425" lIns="91425" rIns="91425" wrap="square" tIns="91425">
            <a:noAutofit/>
          </a:bodyPr>
          <a:lstStyle/>
          <a:p>
            <a:pPr lvl="0" rtl="0" algn="r">
              <a:spcBef>
                <a:spcPts val="0"/>
              </a:spcBef>
              <a:buNone/>
            </a:pPr>
            <a:r>
              <a:rPr lang="ru" sz="1000"/>
              <a:t>Discussion 2</a:t>
            </a:r>
          </a:p>
          <a:p>
            <a:pPr lvl="0" rtl="0">
              <a:spcBef>
                <a:spcPts val="0"/>
              </a:spcBef>
              <a:buNone/>
            </a:pPr>
            <a:r>
              <a:t/>
            </a:r>
            <a:endParaRPr/>
          </a:p>
        </p:txBody>
      </p:sp>
      <p:sp>
        <p:nvSpPr>
          <p:cNvPr id="138" name="Shape 138"/>
          <p:cNvSpPr txBox="1"/>
          <p:nvPr>
            <p:ph idx="1" type="body"/>
          </p:nvPr>
        </p:nvSpPr>
        <p:spPr>
          <a:xfrm>
            <a:off x="311700" y="564625"/>
            <a:ext cx="8520600" cy="4004100"/>
          </a:xfrm>
          <a:prstGeom prst="rect">
            <a:avLst/>
          </a:prstGeom>
        </p:spPr>
        <p:txBody>
          <a:bodyPr anchorCtr="0" anchor="t" bIns="91425" lIns="91425" rIns="91425" wrap="square" tIns="91425">
            <a:noAutofit/>
          </a:bodyPr>
          <a:lstStyle/>
          <a:p>
            <a:pPr lvl="0" rtl="0" algn="just">
              <a:lnSpc>
                <a:spcPct val="15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Subsequently, each Generalized Ballad Personage’ Portray can be</a:t>
            </a:r>
            <a:r>
              <a:rPr lang="ru" sz="1100">
                <a:solidFill>
                  <a:srgbClr val="FF0000"/>
                </a:solidFill>
                <a:highlight>
                  <a:srgbClr val="EAD1DC"/>
                </a:highlight>
                <a:latin typeface="Courier New"/>
                <a:ea typeface="Courier New"/>
                <a:cs typeface="Courier New"/>
                <a:sym typeface="Courier New"/>
              </a:rPr>
              <a:t> </a:t>
            </a:r>
            <a:r>
              <a:rPr lang="ru" sz="1100">
                <a:solidFill>
                  <a:srgbClr val="0000FF"/>
                </a:solidFill>
                <a:highlight>
                  <a:srgbClr val="EAD1DC"/>
                </a:highlight>
                <a:latin typeface="Courier New"/>
                <a:ea typeface="Courier New"/>
                <a:cs typeface="Courier New"/>
                <a:sym typeface="Courier New"/>
              </a:rPr>
              <a:t>viewed as one of  the basic frames described by </a:t>
            </a:r>
            <a:r>
              <a:rPr i="1" lang="ru" sz="1100">
                <a:solidFill>
                  <a:srgbClr val="0000FF"/>
                </a:solidFill>
                <a:highlight>
                  <a:srgbClr val="EAD1DC"/>
                </a:highlight>
                <a:latin typeface="Courier New"/>
                <a:ea typeface="Courier New"/>
                <a:cs typeface="Courier New"/>
                <a:sym typeface="Courier New"/>
              </a:rPr>
              <a:t>S. Zhabotynska</a:t>
            </a:r>
            <a:r>
              <a:rPr lang="ru" sz="1100">
                <a:solidFill>
                  <a:srgbClr val="0000FF"/>
                </a:solidFill>
                <a:highlight>
                  <a:srgbClr val="EAD1DC"/>
                </a:highlight>
                <a:latin typeface="Courier New"/>
                <a:ea typeface="Courier New"/>
                <a:cs typeface="Courier New"/>
                <a:sym typeface="Courier New"/>
              </a:rPr>
              <a:t>. Five “conceptual structures that have the </a:t>
            </a:r>
            <a:r>
              <a:rPr i="1" lang="ru" sz="1100">
                <a:solidFill>
                  <a:srgbClr val="0000FF"/>
                </a:solidFill>
                <a:highlight>
                  <a:srgbClr val="EAD1DC"/>
                </a:highlight>
                <a:latin typeface="Courier New"/>
                <a:ea typeface="Courier New"/>
                <a:cs typeface="Courier New"/>
                <a:sym typeface="Courier New"/>
              </a:rPr>
              <a:t>highest degree</a:t>
            </a:r>
            <a:r>
              <a:rPr lang="ru" sz="1100">
                <a:solidFill>
                  <a:srgbClr val="0000FF"/>
                </a:solidFill>
                <a:highlight>
                  <a:srgbClr val="EAD1DC"/>
                </a:highlight>
                <a:latin typeface="Courier New"/>
                <a:ea typeface="Courier New"/>
                <a:cs typeface="Courier New"/>
                <a:sym typeface="Courier New"/>
              </a:rPr>
              <a:t> of schematicity” are differentiated here: the Thing Frame, the Action Frame, the Possession Frame, the Identification Frame and the Comparison Frame </a:t>
            </a:r>
            <a:r>
              <a:rPr i="1" lang="ru" sz="1100">
                <a:solidFill>
                  <a:srgbClr val="0000FF"/>
                </a:solidFill>
                <a:highlight>
                  <a:srgbClr val="EAD1DC"/>
                </a:highlight>
                <a:latin typeface="Courier New"/>
                <a:ea typeface="Courier New"/>
                <a:cs typeface="Courier New"/>
                <a:sym typeface="Courier New"/>
              </a:rPr>
              <a:t>(Zhabotynska,2008, p.8).</a:t>
            </a:r>
          </a:p>
          <a:p>
            <a:pPr lvl="0" rtl="0" algn="just">
              <a:lnSpc>
                <a:spcPct val="15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Analyzing the “skeleton” structure of information system represented in texts </a:t>
            </a:r>
            <a:r>
              <a:rPr i="1" lang="ru" sz="1100">
                <a:solidFill>
                  <a:srgbClr val="0000FF"/>
                </a:solidFill>
                <a:highlight>
                  <a:srgbClr val="EAD1DC"/>
                </a:highlight>
                <a:latin typeface="Courier New"/>
                <a:ea typeface="Courier New"/>
                <a:cs typeface="Courier New"/>
                <a:sym typeface="Courier New"/>
              </a:rPr>
              <a:t>S. Zhabotynska</a:t>
            </a:r>
            <a:r>
              <a:rPr lang="ru" sz="1100">
                <a:solidFill>
                  <a:srgbClr val="E69138"/>
                </a:solidFill>
                <a:highlight>
                  <a:srgbClr val="EAD1DC"/>
                </a:highlight>
                <a:latin typeface="Courier New"/>
                <a:ea typeface="Courier New"/>
                <a:cs typeface="Courier New"/>
                <a:sym typeface="Courier New"/>
              </a:rPr>
              <a:t> </a:t>
            </a:r>
            <a:r>
              <a:rPr lang="ru" sz="1100">
                <a:solidFill>
                  <a:srgbClr val="0000FF"/>
                </a:solidFill>
                <a:highlight>
                  <a:srgbClr val="EAD1DC"/>
                </a:highlight>
                <a:latin typeface="Courier New"/>
                <a:ea typeface="Courier New"/>
                <a:cs typeface="Courier New"/>
                <a:sym typeface="Courier New"/>
              </a:rPr>
              <a:t>maintains that “the Thing Frame arranges information about the inherent properties of a thing entity (</a:t>
            </a:r>
            <a:r>
              <a:rPr i="1" lang="ru" sz="1100">
                <a:solidFill>
                  <a:srgbClr val="0000FF"/>
                </a:solidFill>
                <a:highlight>
                  <a:srgbClr val="EAD1DC"/>
                </a:highlight>
                <a:latin typeface="Courier New"/>
                <a:ea typeface="Courier New"/>
                <a:cs typeface="Courier New"/>
                <a:sym typeface="Courier New"/>
              </a:rPr>
              <a:t>SOMEBODY /SB/ or SOMETHING /STH/</a:t>
            </a:r>
            <a:r>
              <a:rPr lang="ru" sz="1100">
                <a:solidFill>
                  <a:srgbClr val="0000FF"/>
                </a:solidFill>
                <a:highlight>
                  <a:srgbClr val="EAD1DC"/>
                </a:highlight>
                <a:latin typeface="Courier New"/>
                <a:ea typeface="Courier New"/>
                <a:cs typeface="Courier New"/>
                <a:sym typeface="Courier New"/>
              </a:rPr>
              <a:t>). It is represented by a set of propositions where the thing and its property are combined by the link is/exists. Such propositions are called being schemas which, depending on the category of the thing’s property, have several variants” (</a:t>
            </a:r>
            <a:r>
              <a:rPr i="1" lang="ru" sz="1100">
                <a:solidFill>
                  <a:srgbClr val="0000FF"/>
                </a:solidFill>
                <a:highlight>
                  <a:srgbClr val="EAD1DC"/>
                </a:highlight>
                <a:latin typeface="Courier New"/>
                <a:ea typeface="Courier New"/>
                <a:cs typeface="Courier New"/>
                <a:sym typeface="Courier New"/>
              </a:rPr>
              <a:t>Zhabotynska, 2008, p.8-9). </a:t>
            </a:r>
          </a:p>
          <a:p>
            <a:pPr lvl="0" rtl="0" algn="just">
              <a:lnSpc>
                <a:spcPct val="15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Taking </a:t>
            </a:r>
            <a:r>
              <a:rPr i="1" lang="ru" sz="1100">
                <a:solidFill>
                  <a:srgbClr val="0000FF"/>
                </a:solidFill>
                <a:highlight>
                  <a:srgbClr val="EAD1DC"/>
                </a:highlight>
                <a:latin typeface="Courier New"/>
                <a:ea typeface="Courier New"/>
                <a:cs typeface="Courier New"/>
                <a:sym typeface="Courier New"/>
              </a:rPr>
              <a:t>S.Zhabotynska’s</a:t>
            </a:r>
            <a:r>
              <a:rPr lang="ru" sz="1100">
                <a:solidFill>
                  <a:srgbClr val="0000FF"/>
                </a:solidFill>
                <a:highlight>
                  <a:srgbClr val="EAD1DC"/>
                </a:highlight>
                <a:latin typeface="Courier New"/>
                <a:ea typeface="Courier New"/>
                <a:cs typeface="Courier New"/>
                <a:sym typeface="Courier New"/>
              </a:rPr>
              <a:t> concept as a point of departure we have exposed and exemplified the most frequent in the Anglo-American traditional ballad form of the information representation - the Thing Frame of Generalized Ballad Female Portray:</a:t>
            </a:r>
          </a:p>
          <a:p>
            <a:pPr lvl="0" rtl="0" algn="just">
              <a:lnSpc>
                <a:spcPct val="115000"/>
              </a:lnSpc>
              <a:spcBef>
                <a:spcPts val="0"/>
              </a:spcBef>
              <a:spcAft>
                <a:spcPts val="1000"/>
              </a:spcAft>
              <a:buNone/>
            </a:pPr>
            <a:r>
              <a:t/>
            </a:r>
            <a:endParaRPr sz="1100">
              <a:solidFill>
                <a:srgbClr val="0000FF"/>
              </a:solidFill>
              <a:highlight>
                <a:srgbClr val="FFFFFF"/>
              </a:highlight>
              <a:latin typeface="Courier New"/>
              <a:ea typeface="Courier New"/>
              <a:cs typeface="Courier New"/>
              <a:sym typeface="Courier New"/>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311700" y="164750"/>
            <a:ext cx="8520600" cy="337200"/>
          </a:xfrm>
          <a:prstGeom prst="rect">
            <a:avLst/>
          </a:prstGeom>
        </p:spPr>
        <p:txBody>
          <a:bodyPr anchorCtr="0" anchor="t" bIns="91425" lIns="91425" rIns="91425" wrap="square" tIns="91425">
            <a:noAutofit/>
          </a:bodyPr>
          <a:lstStyle/>
          <a:p>
            <a:pPr lvl="0" rtl="0" algn="r">
              <a:spcBef>
                <a:spcPts val="0"/>
              </a:spcBef>
              <a:buNone/>
            </a:pPr>
            <a:r>
              <a:rPr lang="ru" sz="1000"/>
              <a:t>Discussion 4</a:t>
            </a:r>
          </a:p>
          <a:p>
            <a:pPr lvl="0" rtl="0">
              <a:spcBef>
                <a:spcPts val="0"/>
              </a:spcBef>
              <a:buNone/>
            </a:pPr>
            <a:r>
              <a:t/>
            </a:r>
            <a:endParaRPr/>
          </a:p>
        </p:txBody>
      </p:sp>
      <p:sp>
        <p:nvSpPr>
          <p:cNvPr id="144" name="Shape 144"/>
          <p:cNvSpPr txBox="1"/>
          <p:nvPr>
            <p:ph idx="1" type="body"/>
          </p:nvPr>
        </p:nvSpPr>
        <p:spPr>
          <a:xfrm>
            <a:off x="358375" y="396775"/>
            <a:ext cx="8520600" cy="4529400"/>
          </a:xfrm>
          <a:prstGeom prst="rect">
            <a:avLst/>
          </a:prstGeom>
        </p:spPr>
        <p:txBody>
          <a:bodyPr anchorCtr="0" anchor="t" bIns="91425" lIns="91425" rIns="91425" wrap="square" tIns="91425">
            <a:noAutofit/>
          </a:bodyPr>
          <a:lstStyle/>
          <a:p>
            <a:pPr lvl="0" rtl="0" algn="ctr">
              <a:lnSpc>
                <a:spcPct val="100000"/>
              </a:lnSpc>
              <a:spcBef>
                <a:spcPts val="0"/>
              </a:spcBef>
              <a:spcAft>
                <a:spcPts val="1000"/>
              </a:spcAft>
              <a:buNone/>
            </a:pPr>
            <a:r>
              <a:rPr b="1" lang="ru" sz="1200">
                <a:solidFill>
                  <a:srgbClr val="0000FF"/>
                </a:solidFill>
                <a:highlight>
                  <a:srgbClr val="EAD1DC"/>
                </a:highlight>
                <a:latin typeface="Courier New"/>
                <a:ea typeface="Courier New"/>
                <a:cs typeface="Courier New"/>
                <a:sym typeface="Courier New"/>
              </a:rPr>
              <a:t>the Thing Frame </a:t>
            </a:r>
          </a:p>
          <a:p>
            <a:pPr lvl="0" algn="ctr">
              <a:lnSpc>
                <a:spcPct val="100000"/>
              </a:lnSpc>
              <a:spcBef>
                <a:spcPts val="0"/>
              </a:spcBef>
              <a:spcAft>
                <a:spcPts val="1000"/>
              </a:spcAft>
              <a:buNone/>
            </a:pPr>
            <a:r>
              <a:rPr b="1" lang="ru" sz="1200">
                <a:solidFill>
                  <a:srgbClr val="0000FF"/>
                </a:solidFill>
                <a:highlight>
                  <a:srgbClr val="EAD1DC"/>
                </a:highlight>
                <a:latin typeface="Courier New"/>
                <a:ea typeface="Courier New"/>
                <a:cs typeface="Courier New"/>
                <a:sym typeface="Courier New"/>
              </a:rPr>
              <a:t>of Generalized Female Portray in Anglo-American Traditional Ballad </a:t>
            </a:r>
          </a:p>
          <a:p>
            <a:pPr lvl="0" rtl="0">
              <a:spcBef>
                <a:spcPts val="0"/>
              </a:spcBef>
              <a:buNone/>
            </a:pPr>
            <a:r>
              <a:t/>
            </a:r>
            <a:endParaRPr sz="1100">
              <a:latin typeface="Courier New"/>
              <a:ea typeface="Courier New"/>
              <a:cs typeface="Courier New"/>
              <a:sym typeface="Courier New"/>
            </a:endParaRPr>
          </a:p>
        </p:txBody>
      </p:sp>
      <p:sp>
        <p:nvSpPr>
          <p:cNvPr id="145" name="Shape 145"/>
          <p:cNvSpPr/>
          <p:nvPr/>
        </p:nvSpPr>
        <p:spPr>
          <a:xfrm>
            <a:off x="2113175" y="1162025"/>
            <a:ext cx="4736400" cy="10287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b="1" lang="ru" sz="1100">
                <a:solidFill>
                  <a:srgbClr val="0000FF"/>
                </a:solidFill>
                <a:highlight>
                  <a:srgbClr val="DEDEDE"/>
                </a:highlight>
                <a:latin typeface="Courier New"/>
                <a:ea typeface="Courier New"/>
                <a:cs typeface="Courier New"/>
                <a:sym typeface="Courier New"/>
              </a:rPr>
              <a:t>SUCH-quality</a:t>
            </a:r>
            <a:r>
              <a:rPr lang="ru" sz="1100">
                <a:solidFill>
                  <a:srgbClr val="0000FF"/>
                </a:solidFill>
                <a:highlight>
                  <a:srgbClr val="DEDEDE"/>
                </a:highlight>
                <a:latin typeface="Courier New"/>
                <a:ea typeface="Courier New"/>
                <a:cs typeface="Courier New"/>
                <a:sym typeface="Courier New"/>
              </a:rPr>
              <a:t>: </a:t>
            </a:r>
          </a:p>
          <a:p>
            <a:pPr lvl="0" rtl="0" algn="ctr">
              <a:spcBef>
                <a:spcPts val="0"/>
              </a:spcBef>
              <a:buNone/>
            </a:pPr>
            <a:r>
              <a:rPr lang="ru" sz="1100">
                <a:solidFill>
                  <a:srgbClr val="0000FF"/>
                </a:solidFill>
                <a:highlight>
                  <a:srgbClr val="DEDEDE"/>
                </a:highlight>
                <a:latin typeface="Courier New"/>
                <a:ea typeface="Courier New"/>
                <a:cs typeface="Courier New"/>
                <a:sym typeface="Courier New"/>
              </a:rPr>
              <a:t>lovely, kind, sweet, young, frivolous, dusky</a:t>
            </a:r>
          </a:p>
          <a:p>
            <a:pPr lvl="0" rtl="0" algn="ctr">
              <a:spcBef>
                <a:spcPts val="0"/>
              </a:spcBef>
              <a:buNone/>
            </a:pPr>
            <a:r>
              <a:rPr b="1" lang="ru" sz="1100">
                <a:solidFill>
                  <a:srgbClr val="0000FF"/>
                </a:solidFill>
                <a:highlight>
                  <a:srgbClr val="DEDEDE"/>
                </a:highlight>
                <a:latin typeface="Courier New"/>
                <a:ea typeface="Courier New"/>
                <a:cs typeface="Courier New"/>
                <a:sym typeface="Courier New"/>
              </a:rPr>
              <a:t>SOMEBODY</a:t>
            </a:r>
            <a:r>
              <a:rPr lang="ru" sz="1100">
                <a:solidFill>
                  <a:srgbClr val="0000FF"/>
                </a:solidFill>
                <a:highlight>
                  <a:srgbClr val="DEDEDE"/>
                </a:highlight>
                <a:latin typeface="Courier New"/>
                <a:ea typeface="Courier New"/>
                <a:cs typeface="Courier New"/>
                <a:sym typeface="Courier New"/>
              </a:rPr>
              <a:t>: </a:t>
            </a:r>
          </a:p>
          <a:p>
            <a:pPr lvl="0" rtl="0" algn="ctr">
              <a:spcBef>
                <a:spcPts val="0"/>
              </a:spcBef>
              <a:buNone/>
            </a:pPr>
            <a:r>
              <a:rPr lang="ru" sz="1100">
                <a:solidFill>
                  <a:srgbClr val="0000FF"/>
                </a:solidFill>
                <a:highlight>
                  <a:srgbClr val="DEDEDE"/>
                </a:highlight>
                <a:latin typeface="Courier New"/>
                <a:ea typeface="Courier New"/>
                <a:cs typeface="Courier New"/>
                <a:sym typeface="Courier New"/>
              </a:rPr>
              <a:t>woman in love, woman, bride, wife, mother,  sister</a:t>
            </a:r>
          </a:p>
          <a:p>
            <a:pPr lvl="0" rtl="0" algn="ctr">
              <a:spcBef>
                <a:spcPts val="0"/>
              </a:spcBef>
              <a:buNone/>
            </a:pPr>
            <a:r>
              <a:rPr lang="ru" sz="1100">
                <a:solidFill>
                  <a:srgbClr val="0000FF"/>
                </a:solidFill>
                <a:highlight>
                  <a:srgbClr val="DEDEDE"/>
                </a:highlight>
                <a:latin typeface="Courier New"/>
                <a:ea typeface="Courier New"/>
                <a:cs typeface="Courier New"/>
                <a:sym typeface="Courier New"/>
              </a:rPr>
              <a:t>housewife, murderess</a:t>
            </a:r>
          </a:p>
        </p:txBody>
      </p:sp>
      <p:sp>
        <p:nvSpPr>
          <p:cNvPr id="146" name="Shape 146"/>
          <p:cNvSpPr/>
          <p:nvPr/>
        </p:nvSpPr>
        <p:spPr>
          <a:xfrm>
            <a:off x="2791050" y="2603063"/>
            <a:ext cx="3561900" cy="7515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b="1" lang="ru" sz="1100">
                <a:solidFill>
                  <a:srgbClr val="0000FF"/>
                </a:solidFill>
                <a:highlight>
                  <a:srgbClr val="DEDEDE"/>
                </a:highlight>
                <a:latin typeface="Courier New"/>
                <a:ea typeface="Courier New"/>
                <a:cs typeface="Courier New"/>
                <a:sym typeface="Courier New"/>
              </a:rPr>
              <a:t>SOMEBODY-agent acts: </a:t>
            </a:r>
          </a:p>
          <a:p>
            <a:pPr lvl="0" rtl="0" algn="ctr">
              <a:spcBef>
                <a:spcPts val="0"/>
              </a:spcBef>
              <a:buNone/>
            </a:pPr>
            <a:r>
              <a:rPr lang="ru" sz="1100">
                <a:solidFill>
                  <a:srgbClr val="0000FF"/>
                </a:solidFill>
                <a:highlight>
                  <a:srgbClr val="DEDEDE"/>
                </a:highlight>
                <a:latin typeface="Courier New"/>
                <a:ea typeface="Courier New"/>
                <a:cs typeface="Courier New"/>
                <a:sym typeface="Courier New"/>
              </a:rPr>
              <a:t>parties with a beloved man, awaits for a beloved man, worries for her child, loves sb, suffers, kills a man</a:t>
            </a:r>
          </a:p>
        </p:txBody>
      </p:sp>
      <p:sp>
        <p:nvSpPr>
          <p:cNvPr id="147" name="Shape 147"/>
          <p:cNvSpPr/>
          <p:nvPr/>
        </p:nvSpPr>
        <p:spPr>
          <a:xfrm>
            <a:off x="555900" y="3499600"/>
            <a:ext cx="1949400" cy="13428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rtl="0" algn="ctr">
              <a:spcBef>
                <a:spcPts val="0"/>
              </a:spcBef>
              <a:buNone/>
            </a:pPr>
            <a:r>
              <a:rPr b="1" lang="ru" sz="1100">
                <a:solidFill>
                  <a:srgbClr val="0000FF"/>
                </a:solidFill>
                <a:highlight>
                  <a:srgbClr val="DEDEDE"/>
                </a:highlight>
                <a:latin typeface="Courier New"/>
                <a:ea typeface="Courier New"/>
                <a:cs typeface="Courier New"/>
                <a:sym typeface="Courier New"/>
              </a:rPr>
              <a:t>Reason:</a:t>
            </a:r>
          </a:p>
          <a:p>
            <a:pPr lvl="0" rtl="0" algn="ctr">
              <a:spcBef>
                <a:spcPts val="0"/>
              </a:spcBef>
              <a:buNone/>
            </a:pPr>
            <a:r>
              <a:rPr lang="ru" sz="1100">
                <a:solidFill>
                  <a:srgbClr val="0000FF"/>
                </a:solidFill>
                <a:highlight>
                  <a:srgbClr val="DEDEDE"/>
                </a:highlight>
                <a:latin typeface="Courier New"/>
                <a:ea typeface="Courier New"/>
                <a:cs typeface="Courier New"/>
                <a:sym typeface="Courier New"/>
              </a:rPr>
              <a:t>depends on a husband / another man,</a:t>
            </a:r>
          </a:p>
          <a:p>
            <a:pPr lvl="0" rtl="0" algn="ctr">
              <a:spcBef>
                <a:spcPts val="0"/>
              </a:spcBef>
              <a:buNone/>
            </a:pPr>
            <a:r>
              <a:rPr lang="ru" sz="1100">
                <a:solidFill>
                  <a:srgbClr val="0000FF"/>
                </a:solidFill>
                <a:highlight>
                  <a:srgbClr val="DEDEDE"/>
                </a:highlight>
                <a:latin typeface="Courier New"/>
                <a:ea typeface="Courier New"/>
                <a:cs typeface="Courier New"/>
                <a:sym typeface="Courier New"/>
              </a:rPr>
              <a:t>follows the accepted norms of behaviour, is betrayed by her man</a:t>
            </a:r>
          </a:p>
        </p:txBody>
      </p:sp>
      <p:sp>
        <p:nvSpPr>
          <p:cNvPr id="148" name="Shape 148"/>
          <p:cNvSpPr/>
          <p:nvPr/>
        </p:nvSpPr>
        <p:spPr>
          <a:xfrm>
            <a:off x="6352950" y="3499600"/>
            <a:ext cx="2286000" cy="1342800"/>
          </a:xfrm>
          <a:prstGeom prst="rect">
            <a:avLst/>
          </a:prstGeom>
          <a:solidFill>
            <a:schemeClr val="lt2"/>
          </a:solidFill>
          <a:ln cap="flat" cmpd="sng" w="9525">
            <a:solidFill>
              <a:schemeClr val="dk2"/>
            </a:solidFill>
            <a:prstDash val="solid"/>
            <a:round/>
            <a:headEnd len="med" w="med" type="none"/>
            <a:tailEnd len="med" w="med" type="none"/>
          </a:ln>
        </p:spPr>
        <p:txBody>
          <a:bodyPr anchorCtr="0" anchor="t" bIns="91425" lIns="91425" rIns="91425" wrap="square" tIns="91425">
            <a:noAutofit/>
          </a:bodyPr>
          <a:lstStyle/>
          <a:p>
            <a:pPr lvl="0" rtl="0" algn="ctr">
              <a:spcBef>
                <a:spcPts val="0"/>
              </a:spcBef>
              <a:buNone/>
            </a:pPr>
            <a:r>
              <a:rPr b="1" lang="ru" sz="1100">
                <a:solidFill>
                  <a:srgbClr val="0000FF"/>
                </a:solidFill>
                <a:highlight>
                  <a:srgbClr val="DEDEDE"/>
                </a:highlight>
                <a:latin typeface="Courier New"/>
                <a:ea typeface="Courier New"/>
                <a:cs typeface="Courier New"/>
                <a:sym typeface="Courier New"/>
              </a:rPr>
              <a:t>Result</a:t>
            </a:r>
            <a:r>
              <a:rPr lang="ru" sz="1100">
                <a:solidFill>
                  <a:srgbClr val="0000FF"/>
                </a:solidFill>
                <a:highlight>
                  <a:srgbClr val="DEDEDE"/>
                </a:highlight>
                <a:latin typeface="Courier New"/>
                <a:ea typeface="Courier New"/>
                <a:cs typeface="Courier New"/>
                <a:sym typeface="Courier New"/>
              </a:rPr>
              <a:t>:</a:t>
            </a:r>
          </a:p>
          <a:p>
            <a:pPr lvl="0" rtl="0" algn="ctr">
              <a:spcBef>
                <a:spcPts val="0"/>
              </a:spcBef>
              <a:buNone/>
            </a:pPr>
            <a:r>
              <a:rPr lang="ru" sz="1100">
                <a:solidFill>
                  <a:srgbClr val="0000FF"/>
                </a:solidFill>
                <a:highlight>
                  <a:srgbClr val="DEDEDE"/>
                </a:highlight>
                <a:latin typeface="Courier New"/>
                <a:ea typeface="Courier New"/>
                <a:cs typeface="Courier New"/>
                <a:sym typeface="Courier New"/>
              </a:rPr>
              <a:t>marries another man, dies / get sick of broken heart, goes to jail, gets victimized, repents</a:t>
            </a:r>
          </a:p>
        </p:txBody>
      </p:sp>
      <p:sp>
        <p:nvSpPr>
          <p:cNvPr id="149" name="Shape 149"/>
          <p:cNvSpPr/>
          <p:nvPr/>
        </p:nvSpPr>
        <p:spPr>
          <a:xfrm>
            <a:off x="4430725" y="2190863"/>
            <a:ext cx="375900" cy="412200"/>
          </a:xfrm>
          <a:prstGeom prst="downArrow">
            <a:avLst>
              <a:gd fmla="val 50000" name="adj1"/>
              <a:gd fmla="val 50000" name="adj2"/>
            </a:avLst>
          </a:prstGeom>
          <a:solidFill>
            <a:srgbClr val="4A86E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0" name="Shape 150"/>
          <p:cNvSpPr/>
          <p:nvPr/>
        </p:nvSpPr>
        <p:spPr>
          <a:xfrm>
            <a:off x="2145150" y="2748100"/>
            <a:ext cx="751500" cy="751500"/>
          </a:xfrm>
          <a:prstGeom prst="bentArrow">
            <a:avLst>
              <a:gd fmla="val 25000" name="adj1"/>
              <a:gd fmla="val 25000" name="adj2"/>
              <a:gd fmla="val 25000" name="adj3"/>
              <a:gd fmla="val 43750" name="adj4"/>
            </a:avLst>
          </a:prstGeom>
          <a:solidFill>
            <a:srgbClr val="4A86E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1" name="Shape 151"/>
          <p:cNvSpPr/>
          <p:nvPr/>
        </p:nvSpPr>
        <p:spPr>
          <a:xfrm rot="5400000">
            <a:off x="6303025" y="2775425"/>
            <a:ext cx="806100" cy="751200"/>
          </a:xfrm>
          <a:prstGeom prst="bentArrow">
            <a:avLst>
              <a:gd fmla="val 27096" name="adj1"/>
              <a:gd fmla="val 25000" name="adj2"/>
              <a:gd fmla="val 25000" name="adj3"/>
              <a:gd fmla="val 43750" name="adj4"/>
            </a:avLst>
          </a:prstGeom>
          <a:solidFill>
            <a:srgbClr val="4A86E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rPr lang="ru"/>
              <a:t>            </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Shape 156"/>
          <p:cNvSpPr txBox="1"/>
          <p:nvPr>
            <p:ph idx="1" type="body"/>
          </p:nvPr>
        </p:nvSpPr>
        <p:spPr>
          <a:xfrm>
            <a:off x="311700" y="661300"/>
            <a:ext cx="8520600" cy="3907800"/>
          </a:xfrm>
          <a:prstGeom prst="rect">
            <a:avLst/>
          </a:prstGeom>
        </p:spPr>
        <p:txBody>
          <a:bodyPr anchorCtr="0" anchor="t" bIns="91425" lIns="91425" rIns="91425" wrap="square" tIns="91425">
            <a:noAutofit/>
          </a:bodyPr>
          <a:lstStyle/>
          <a:p>
            <a:pPr lvl="0" rtl="0" algn="just">
              <a:lnSpc>
                <a:spcPct val="115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The diverseness of SUCH-qualities, their descriptors, motifs, reasons and functions forming the Thing frame of Generalized Female Portray in the Anglo-American Traditional Ballad is much higher, although the idea is obvious: cultural system of male hegemony is recognized in ballads. Woman’s personal success or failure is assessed by her marital status and the position of her man / family in the society.</a:t>
            </a:r>
          </a:p>
          <a:p>
            <a:pPr lvl="0" rtl="0" algn="just">
              <a:lnSpc>
                <a:spcPct val="115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The ways folklore reinforces control over women was broadly discussed in numerous works (</a:t>
            </a:r>
            <a:r>
              <a:rPr i="1" lang="ru" sz="1200">
                <a:solidFill>
                  <a:srgbClr val="0000FF"/>
                </a:solidFill>
                <a:highlight>
                  <a:srgbClr val="EAD1DC"/>
                </a:highlight>
                <a:latin typeface="Courier New"/>
                <a:ea typeface="Courier New"/>
                <a:cs typeface="Courier New"/>
                <a:sym typeface="Courier New"/>
              </a:rPr>
              <a:t>Haynes, </a:t>
            </a:r>
            <a:r>
              <a:rPr i="1" lang="ru" sz="1200">
                <a:solidFill>
                  <a:srgbClr val="0000FF"/>
                </a:solidFill>
                <a:highlight>
                  <a:srgbClr val="EAD1DC"/>
                </a:highlight>
                <a:latin typeface="Courier New"/>
                <a:ea typeface="Courier New"/>
                <a:cs typeface="Courier New"/>
                <a:sym typeface="Courier New"/>
              </a:rPr>
              <a:t>A. </a:t>
            </a:r>
            <a:r>
              <a:rPr i="1" lang="ru" sz="1200">
                <a:solidFill>
                  <a:srgbClr val="0000FF"/>
                </a:solidFill>
                <a:highlight>
                  <a:srgbClr val="EAD1DC"/>
                </a:highlight>
                <a:latin typeface="Courier New"/>
                <a:ea typeface="Courier New"/>
                <a:cs typeface="Courier New"/>
                <a:sym typeface="Courier New"/>
              </a:rPr>
              <a:t>2008; </a:t>
            </a:r>
            <a:r>
              <a:rPr lang="ru" sz="1200">
                <a:solidFill>
                  <a:srgbClr val="0000FF"/>
                </a:solidFill>
                <a:highlight>
                  <a:srgbClr val="EAD1DC"/>
                </a:highlight>
                <a:latin typeface="Courier New"/>
                <a:ea typeface="Courier New"/>
                <a:cs typeface="Courier New"/>
                <a:sym typeface="Courier New"/>
              </a:rPr>
              <a:t>Stone, K. 1975; Patel,H. 2009; Munira,M. 2015  and many others)</a:t>
            </a:r>
            <a:r>
              <a:rPr lang="ru" sz="1200">
                <a:solidFill>
                  <a:srgbClr val="F6B26B"/>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and it has already become a widely recognized fact that it is folklore narratives where women learn their gender roles from. </a:t>
            </a:r>
          </a:p>
          <a:p>
            <a:pPr lvl="0" rtl="0" algn="just">
              <a:lnSpc>
                <a:spcPct val="115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The research results clearly proves that the Anglo-American traditional ballad adopted from English and Scottish traditional ballads tendency to teach women to obedience at home and in the society. </a:t>
            </a:r>
          </a:p>
          <a:p>
            <a:pPr lvl="0" rtl="0" algn="just">
              <a:lnSpc>
                <a:spcPct val="115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“Learning the ballads within their families as children, these women all their lives “study out” the songs for the wisdom they contain, find in them appropriate warnings about the ways of the world”” (</a:t>
            </a:r>
            <a:r>
              <a:rPr i="1" lang="ru" sz="1200">
                <a:solidFill>
                  <a:srgbClr val="0000FF"/>
                </a:solidFill>
                <a:highlight>
                  <a:srgbClr val="EAD1DC"/>
                </a:highlight>
                <a:latin typeface="Courier New"/>
                <a:ea typeface="Courier New"/>
                <a:cs typeface="Courier New"/>
                <a:sym typeface="Courier New"/>
              </a:rPr>
              <a:t>Stewart, P. 1989, p. 34</a:t>
            </a:r>
            <a:r>
              <a:rPr lang="ru" sz="1200">
                <a:solidFill>
                  <a:srgbClr val="0000FF"/>
                </a:solidFill>
                <a:highlight>
                  <a:srgbClr val="EAD1DC"/>
                </a:highlight>
                <a:latin typeface="Courier New"/>
                <a:ea typeface="Courier New"/>
                <a:cs typeface="Courier New"/>
                <a:sym typeface="Courier New"/>
              </a:rPr>
              <a:t>). </a:t>
            </a:r>
          </a:p>
          <a:p>
            <a:pPr lvl="0" rt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a:spcBef>
                <a:spcPts val="0"/>
              </a:spcBef>
              <a:buNone/>
            </a:pPr>
            <a:r>
              <a:t/>
            </a:r>
            <a:endParaRPr/>
          </a:p>
        </p:txBody>
      </p:sp>
      <p:sp>
        <p:nvSpPr>
          <p:cNvPr id="157" name="Shape 157"/>
          <p:cNvSpPr txBox="1"/>
          <p:nvPr/>
        </p:nvSpPr>
        <p:spPr>
          <a:xfrm>
            <a:off x="7362550" y="227775"/>
            <a:ext cx="1508400" cy="345300"/>
          </a:xfrm>
          <a:prstGeom prst="rect">
            <a:avLst/>
          </a:prstGeom>
          <a:noFill/>
          <a:ln>
            <a:noFill/>
          </a:ln>
        </p:spPr>
        <p:txBody>
          <a:bodyPr anchorCtr="0" anchor="ctr" bIns="91425" lIns="91425" rIns="91425" wrap="square" tIns="91425">
            <a:noAutofit/>
          </a:bodyPr>
          <a:lstStyle/>
          <a:p>
            <a:pPr lvl="0" rtl="0" algn="r">
              <a:spcBef>
                <a:spcPts val="0"/>
              </a:spcBef>
              <a:buNone/>
            </a:pPr>
            <a:r>
              <a:rPr b="1" lang="ru" sz="1000">
                <a:solidFill>
                  <a:schemeClr val="accent1"/>
                </a:solidFill>
                <a:latin typeface="PT Sans Narrow"/>
                <a:ea typeface="PT Sans Narrow"/>
                <a:cs typeface="PT Sans Narrow"/>
                <a:sym typeface="PT Sans Narrow"/>
              </a:rPr>
              <a:t>Discussion 4</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idx="1" type="body"/>
          </p:nvPr>
        </p:nvSpPr>
        <p:spPr>
          <a:xfrm>
            <a:off x="311700" y="573075"/>
            <a:ext cx="8520600" cy="4181700"/>
          </a:xfrm>
          <a:prstGeom prst="rect">
            <a:avLst/>
          </a:prstGeom>
        </p:spPr>
        <p:txBody>
          <a:bodyPr anchorCtr="0" anchor="t" bIns="91425" lIns="91425" rIns="91425" wrap="square" tIns="91425">
            <a:noAutofit/>
          </a:bodyPr>
          <a:lstStyle/>
          <a:p>
            <a:pPr lvl="0" rtl="0" algn="just">
              <a:lnSpc>
                <a:spcPct val="115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Now we will give some </a:t>
            </a:r>
            <a:r>
              <a:rPr b="1" lang="ru" sz="1100">
                <a:solidFill>
                  <a:srgbClr val="0000FF"/>
                </a:solidFill>
                <a:highlight>
                  <a:srgbClr val="EAD1DC"/>
                </a:highlight>
                <a:latin typeface="Courier New"/>
                <a:ea typeface="Courier New"/>
                <a:cs typeface="Courier New"/>
                <a:sym typeface="Courier New"/>
              </a:rPr>
              <a:t>examples</a:t>
            </a:r>
            <a:r>
              <a:rPr lang="ru" sz="1100">
                <a:solidFill>
                  <a:srgbClr val="0000FF"/>
                </a:solidFill>
                <a:highlight>
                  <a:srgbClr val="EAD1DC"/>
                </a:highlight>
                <a:latin typeface="Courier New"/>
                <a:ea typeface="Courier New"/>
                <a:cs typeface="Courier New"/>
                <a:sym typeface="Courier New"/>
              </a:rPr>
              <a:t> to make it easier to comprehend how the Thing Frame works in American variants of Child ballads: </a:t>
            </a:r>
          </a:p>
          <a:p>
            <a:pPr lvl="0" rtl="0" algn="ctr">
              <a:lnSpc>
                <a:spcPct val="115000"/>
              </a:lnSpc>
              <a:spcBef>
                <a:spcPts val="0"/>
              </a:spcBef>
              <a:spcAft>
                <a:spcPts val="1000"/>
              </a:spcAft>
              <a:buNone/>
            </a:pPr>
            <a:r>
              <a:rPr b="1" i="1" lang="ru" sz="1100">
                <a:solidFill>
                  <a:srgbClr val="0000FF"/>
                </a:solidFill>
                <a:highlight>
                  <a:srgbClr val="EAD1DC"/>
                </a:highlight>
                <a:latin typeface="Courier New"/>
                <a:ea typeface="Courier New"/>
                <a:cs typeface="Courier New"/>
                <a:sym typeface="Courier New"/>
              </a:rPr>
              <a:t>“Earl Band” </a:t>
            </a:r>
          </a:p>
          <a:p>
            <a:pPr lvl="0" rtl="0" algn="just">
              <a:lnSpc>
                <a:spcPct val="100000"/>
              </a:lnSpc>
              <a:spcBef>
                <a:spcPts val="0"/>
              </a:spcBef>
              <a:spcAft>
                <a:spcPts val="1000"/>
              </a:spcAft>
              <a:buNone/>
            </a:pPr>
            <a:r>
              <a:rPr b="1" lang="ru" sz="1100" u="sng">
                <a:solidFill>
                  <a:srgbClr val="0000FF"/>
                </a:solidFill>
                <a:highlight>
                  <a:srgbClr val="EAD1DC"/>
                </a:highlight>
                <a:latin typeface="Courier New"/>
                <a:ea typeface="Courier New"/>
                <a:cs typeface="Courier New"/>
                <a:sym typeface="Courier New"/>
              </a:rPr>
              <a:t>SOMEBODY</a:t>
            </a:r>
            <a:r>
              <a:rPr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Lady Margaret  - the older daughter/  sister / his Lady</a:t>
            </a:r>
          </a:p>
          <a:p>
            <a:pPr lvl="0" rtl="0" algn="just">
              <a:lnSpc>
                <a:spcPct val="100000"/>
              </a:lnSpc>
              <a:spcBef>
                <a:spcPts val="0"/>
              </a:spcBef>
              <a:spcAft>
                <a:spcPts val="1000"/>
              </a:spcAft>
              <a:buNone/>
            </a:pPr>
            <a:r>
              <a:rPr b="1" lang="ru" sz="1100" u="sng">
                <a:solidFill>
                  <a:srgbClr val="0000FF"/>
                </a:solidFill>
                <a:highlight>
                  <a:srgbClr val="EAD1DC"/>
                </a:highlight>
                <a:latin typeface="Courier New"/>
                <a:ea typeface="Courier New"/>
                <a:cs typeface="Courier New"/>
                <a:sym typeface="Courier New"/>
              </a:rPr>
              <a:t>SUCH-quality</a:t>
            </a:r>
            <a:r>
              <a:rPr lang="ru" sz="1100">
                <a:solidFill>
                  <a:srgbClr val="0000FF"/>
                </a:solidFill>
                <a:highlight>
                  <a:srgbClr val="EAD1DC"/>
                </a:highlight>
                <a:latin typeface="Courier New"/>
                <a:ea typeface="Courier New"/>
                <a:cs typeface="Courier New"/>
                <a:sym typeface="Courier New"/>
              </a:rPr>
              <a:t>: </a:t>
            </a:r>
            <a:r>
              <a:rPr b="1" i="1" lang="ru" sz="1100">
                <a:solidFill>
                  <a:srgbClr val="0000FF"/>
                </a:solidFill>
                <a:highlight>
                  <a:srgbClr val="EAD1DC"/>
                </a:highlight>
                <a:latin typeface="Courier New"/>
                <a:ea typeface="Courier New"/>
                <a:cs typeface="Courier New"/>
                <a:sym typeface="Courier New"/>
              </a:rPr>
              <a:t>loving daughter </a:t>
            </a:r>
            <a:r>
              <a:rPr i="1" lang="ru" sz="1100">
                <a:solidFill>
                  <a:srgbClr val="0000FF"/>
                </a:solidFill>
                <a:highlight>
                  <a:srgbClr val="EAD1DC"/>
                </a:highlight>
                <a:latin typeface="Courier New"/>
                <a:ea typeface="Courier New"/>
                <a:cs typeface="Courier New"/>
                <a:sym typeface="Courier New"/>
              </a:rPr>
              <a:t>(“And her father she loved so dear”) + </a:t>
            </a:r>
            <a:r>
              <a:rPr b="1" i="1" lang="ru" sz="1100">
                <a:solidFill>
                  <a:srgbClr val="0000FF"/>
                </a:solidFill>
                <a:highlight>
                  <a:srgbClr val="EAD1DC"/>
                </a:highlight>
                <a:latin typeface="Courier New"/>
                <a:ea typeface="Courier New"/>
                <a:cs typeface="Courier New"/>
                <a:sym typeface="Courier New"/>
              </a:rPr>
              <a:t>beloved </a:t>
            </a:r>
            <a:r>
              <a:rPr i="1" lang="ru" sz="1100">
                <a:solidFill>
                  <a:srgbClr val="0000FF"/>
                </a:solidFill>
                <a:highlight>
                  <a:srgbClr val="EAD1DC"/>
                </a:highlight>
                <a:latin typeface="Courier New"/>
                <a:ea typeface="Courier New"/>
                <a:cs typeface="Courier New"/>
                <a:sym typeface="Courier New"/>
              </a:rPr>
              <a:t>(“his lady so dear”)</a:t>
            </a:r>
          </a:p>
          <a:p>
            <a:pPr lvl="0" rtl="0">
              <a:lnSpc>
                <a:spcPct val="100000"/>
              </a:lnSpc>
              <a:spcBef>
                <a:spcPts val="0"/>
              </a:spcBef>
              <a:spcAft>
                <a:spcPts val="0"/>
              </a:spcAft>
              <a:buNone/>
            </a:pPr>
            <a:r>
              <a:rPr b="1" lang="ru" sz="1100" u="sng">
                <a:solidFill>
                  <a:srgbClr val="0000FF"/>
                </a:solidFill>
                <a:highlight>
                  <a:srgbClr val="EAD1DC"/>
                </a:highlight>
                <a:latin typeface="Courier New"/>
                <a:ea typeface="Courier New"/>
                <a:cs typeface="Courier New"/>
                <a:sym typeface="Courier New"/>
              </a:rPr>
              <a:t>SOMEBODY-agent acts: </a:t>
            </a:r>
          </a:p>
          <a:p>
            <a:pPr indent="-298450" lvl="0" marL="457200" rtl="0">
              <a:lnSpc>
                <a:spcPct val="100000"/>
              </a:lnSpc>
              <a:spcBef>
                <a:spcPts val="0"/>
              </a:spcBef>
              <a:spcAft>
                <a:spcPts val="0"/>
              </a:spcAft>
              <a:buClr>
                <a:srgbClr val="0000FF"/>
              </a:buClr>
              <a:buSzPct val="100000"/>
              <a:buFont typeface="Courier New"/>
              <a:buChar char="-"/>
            </a:pPr>
            <a:r>
              <a:rPr b="1" i="1" lang="ru" sz="1100">
                <a:solidFill>
                  <a:srgbClr val="0000FF"/>
                </a:solidFill>
                <a:highlight>
                  <a:srgbClr val="EAD1DC"/>
                </a:highlight>
                <a:latin typeface="Courier New"/>
                <a:ea typeface="Courier New"/>
                <a:cs typeface="Courier New"/>
                <a:sym typeface="Courier New"/>
              </a:rPr>
              <a:t>runs away with her lover</a:t>
            </a:r>
            <a:r>
              <a:rPr b="1"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For it never shall be said that a daughter of mine /  Shall lie with a lord all night”</a:t>
            </a:r>
            <a:r>
              <a:rPr lang="ru" sz="1100">
                <a:solidFill>
                  <a:srgbClr val="0000FF"/>
                </a:solidFill>
                <a:highlight>
                  <a:srgbClr val="EAD1DC"/>
                </a:highlight>
                <a:latin typeface="Courier New"/>
                <a:ea typeface="Courier New"/>
                <a:cs typeface="Courier New"/>
                <a:sym typeface="Courier New"/>
              </a:rPr>
              <a:t>);</a:t>
            </a:r>
          </a:p>
          <a:p>
            <a:pPr indent="-298450" lvl="0" marL="457200" rtl="0">
              <a:lnSpc>
                <a:spcPct val="100000"/>
              </a:lnSpc>
              <a:spcBef>
                <a:spcPts val="0"/>
              </a:spcBef>
              <a:spcAft>
                <a:spcPts val="0"/>
              </a:spcAft>
              <a:buClr>
                <a:srgbClr val="0000FF"/>
              </a:buClr>
              <a:buSzPct val="100000"/>
              <a:buFont typeface="Courier New"/>
              <a:buChar char="-"/>
            </a:pPr>
            <a:r>
              <a:rPr b="1" lang="ru" sz="1100">
                <a:solidFill>
                  <a:srgbClr val="0000FF"/>
                </a:solidFill>
                <a:highlight>
                  <a:srgbClr val="EAD1DC"/>
                </a:highlight>
                <a:latin typeface="Courier New"/>
                <a:ea typeface="Courier New"/>
                <a:cs typeface="Courier New"/>
                <a:sym typeface="Courier New"/>
              </a:rPr>
              <a:t>betrays her family</a:t>
            </a:r>
            <a:r>
              <a:rPr i="1" lang="ru" sz="1100">
                <a:solidFill>
                  <a:srgbClr val="0000FF"/>
                </a:solidFill>
                <a:highlight>
                  <a:srgbClr val="EAD1DC"/>
                </a:highlight>
                <a:latin typeface="Courier New"/>
                <a:ea typeface="Courier New"/>
                <a:cs typeface="Courier New"/>
                <a:sym typeface="Courier New"/>
              </a:rPr>
              <a:t> </a:t>
            </a:r>
            <a:r>
              <a:rPr lang="ru" sz="1100">
                <a:solidFill>
                  <a:srgbClr val="0000FF"/>
                </a:solidFill>
                <a:highlight>
                  <a:srgbClr val="EAD1DC"/>
                </a:highlight>
                <a:latin typeface="Courier New"/>
                <a:ea typeface="Courier New"/>
                <a:cs typeface="Courier New"/>
                <a:sym typeface="Courier New"/>
              </a:rPr>
              <a:t>(</a:t>
            </a:r>
            <a:r>
              <a:rPr i="1" lang="ru" sz="1100">
                <a:solidFill>
                  <a:srgbClr val="0000FF"/>
                </a:solidFill>
                <a:highlight>
                  <a:srgbClr val="EAD1DC"/>
                </a:highlight>
                <a:latin typeface="Courier New"/>
                <a:ea typeface="Courier New"/>
                <a:cs typeface="Courier New"/>
                <a:sym typeface="Courier New"/>
              </a:rPr>
              <a:t>“She held, she held [the horse - L.S.], she bitter, bitter held, / And never shedded one tear /  Until she saw her seventh brother fall / And her father she loved so dear”</a:t>
            </a:r>
            <a:r>
              <a:rPr lang="ru" sz="1100">
                <a:solidFill>
                  <a:srgbClr val="0000FF"/>
                </a:solidFill>
                <a:highlight>
                  <a:srgbClr val="EAD1DC"/>
                </a:highlight>
                <a:latin typeface="Courier New"/>
                <a:ea typeface="Courier New"/>
                <a:cs typeface="Courier New"/>
                <a:sym typeface="Courier New"/>
              </a:rPr>
              <a:t>);</a:t>
            </a:r>
          </a:p>
          <a:p>
            <a:pPr indent="-298450" lvl="0" marL="457200" rtl="0">
              <a:lnSpc>
                <a:spcPct val="100000"/>
              </a:lnSpc>
              <a:spcBef>
                <a:spcPts val="0"/>
              </a:spcBef>
              <a:spcAft>
                <a:spcPts val="0"/>
              </a:spcAft>
              <a:buClr>
                <a:srgbClr val="0000FF"/>
              </a:buClr>
              <a:buSzPct val="100000"/>
              <a:buFont typeface="Courier New"/>
              <a:buChar char="-"/>
            </a:pPr>
            <a:r>
              <a:rPr b="1" lang="ru" sz="1100">
                <a:solidFill>
                  <a:srgbClr val="0000FF"/>
                </a:solidFill>
                <a:highlight>
                  <a:srgbClr val="EAD1DC"/>
                </a:highlight>
                <a:latin typeface="Courier New"/>
                <a:ea typeface="Courier New"/>
                <a:cs typeface="Courier New"/>
                <a:sym typeface="Courier New"/>
              </a:rPr>
              <a:t>obeys her Lord</a:t>
            </a:r>
            <a:r>
              <a:rPr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Do you choose for to go, Lady Margaret,  he cried, / Do you choose for to go or to stay? / O I'll go, I'll go, Lord Thomas, she cried”</a:t>
            </a:r>
            <a:r>
              <a:rPr lang="ru" sz="1100">
                <a:solidFill>
                  <a:srgbClr val="0000FF"/>
                </a:solidFill>
                <a:highlight>
                  <a:srgbClr val="EAD1DC"/>
                </a:highlight>
                <a:latin typeface="Courier New"/>
                <a:ea typeface="Courier New"/>
                <a:cs typeface="Courier New"/>
                <a:sym typeface="Courier New"/>
              </a:rPr>
              <a:t>).</a:t>
            </a:r>
          </a:p>
          <a:p>
            <a:pPr lvl="0" rtl="0">
              <a:lnSpc>
                <a:spcPct val="100000"/>
              </a:lnSpc>
              <a:spcBef>
                <a:spcPts val="0"/>
              </a:spcBef>
              <a:spcAft>
                <a:spcPts val="0"/>
              </a:spcAft>
              <a:buNone/>
            </a:pPr>
            <a:r>
              <a:t/>
            </a:r>
            <a:endParaRPr i="1" sz="1100">
              <a:solidFill>
                <a:srgbClr val="0000FF"/>
              </a:solidFill>
              <a:highlight>
                <a:srgbClr val="EAD1DC"/>
              </a:highlight>
              <a:latin typeface="Courier New"/>
              <a:ea typeface="Courier New"/>
              <a:cs typeface="Courier New"/>
              <a:sym typeface="Courier New"/>
            </a:endParaRPr>
          </a:p>
          <a:p>
            <a:pPr lvl="0" rtl="0">
              <a:lnSpc>
                <a:spcPct val="100000"/>
              </a:lnSpc>
              <a:spcBef>
                <a:spcPts val="0"/>
              </a:spcBef>
              <a:spcAft>
                <a:spcPts val="0"/>
              </a:spcAft>
              <a:buNone/>
            </a:pPr>
            <a:r>
              <a:rPr b="1" lang="ru" sz="1100" u="sng">
                <a:solidFill>
                  <a:srgbClr val="0000FF"/>
                </a:solidFill>
                <a:highlight>
                  <a:srgbClr val="EAD1DC"/>
                </a:highlight>
                <a:latin typeface="Courier New"/>
                <a:ea typeface="Courier New"/>
                <a:cs typeface="Courier New"/>
                <a:sym typeface="Courier New"/>
              </a:rPr>
              <a:t>REASON</a:t>
            </a:r>
            <a:r>
              <a:rPr lang="ru" sz="1100">
                <a:solidFill>
                  <a:srgbClr val="0000FF"/>
                </a:solidFill>
                <a:highlight>
                  <a:srgbClr val="EAD1DC"/>
                </a:highlight>
                <a:latin typeface="Courier New"/>
                <a:ea typeface="Courier New"/>
                <a:cs typeface="Courier New"/>
                <a:sym typeface="Courier New"/>
              </a:rPr>
              <a:t>: </a:t>
            </a:r>
            <a:r>
              <a:rPr b="1" i="1" lang="ru" sz="1100">
                <a:solidFill>
                  <a:srgbClr val="0000FF"/>
                </a:solidFill>
                <a:highlight>
                  <a:srgbClr val="EAD1DC"/>
                </a:highlight>
                <a:latin typeface="Courier New"/>
                <a:ea typeface="Courier New"/>
                <a:cs typeface="Courier New"/>
                <a:sym typeface="Courier New"/>
              </a:rPr>
              <a:t>she obeys her Lord because her father and brothers are dead and there is no one to care for her</a:t>
            </a:r>
            <a:r>
              <a:rPr i="1" lang="ru" sz="1100">
                <a:solidFill>
                  <a:srgbClr val="0000FF"/>
                </a:solidFill>
                <a:highlight>
                  <a:srgbClr val="EAD1DC"/>
                </a:highlight>
                <a:latin typeface="Courier New"/>
                <a:ea typeface="Courier New"/>
                <a:cs typeface="Courier New"/>
                <a:sym typeface="Courier New"/>
              </a:rPr>
              <a:t> (“For you've left me without any guide”).</a:t>
            </a:r>
          </a:p>
          <a:p>
            <a:pPr lvl="0" rtl="0">
              <a:lnSpc>
                <a:spcPct val="100000"/>
              </a:lnSpc>
              <a:spcBef>
                <a:spcPts val="0"/>
              </a:spcBef>
              <a:spcAft>
                <a:spcPts val="0"/>
              </a:spcAft>
              <a:buNone/>
            </a:pPr>
            <a:r>
              <a:rPr b="1" lang="ru" sz="1100" u="sng">
                <a:solidFill>
                  <a:srgbClr val="0000FF"/>
                </a:solidFill>
                <a:highlight>
                  <a:srgbClr val="EAD1DC"/>
                </a:highlight>
                <a:latin typeface="Courier New"/>
                <a:ea typeface="Courier New"/>
                <a:cs typeface="Courier New"/>
                <a:sym typeface="Courier New"/>
              </a:rPr>
              <a:t>RESULT</a:t>
            </a:r>
            <a:r>
              <a:rPr b="1" lang="ru" sz="1100">
                <a:solidFill>
                  <a:srgbClr val="0000FF"/>
                </a:solidFill>
                <a:highlight>
                  <a:srgbClr val="EAD1DC"/>
                </a:highlight>
                <a:latin typeface="Courier New"/>
                <a:ea typeface="Courier New"/>
                <a:cs typeface="Courier New"/>
                <a:sym typeface="Courier New"/>
              </a:rPr>
              <a:t>: s</a:t>
            </a:r>
            <a:r>
              <a:rPr b="1" i="1" lang="ru" sz="1100">
                <a:solidFill>
                  <a:srgbClr val="0000FF"/>
                </a:solidFill>
                <a:highlight>
                  <a:srgbClr val="EAD1DC"/>
                </a:highlight>
                <a:latin typeface="Courier New"/>
                <a:ea typeface="Courier New"/>
                <a:cs typeface="Courier New"/>
                <a:sym typeface="Courier New"/>
              </a:rPr>
              <a:t>he passes away right after her Lord (</a:t>
            </a:r>
            <a:r>
              <a:rPr i="1" lang="ru" sz="1100">
                <a:solidFill>
                  <a:srgbClr val="0000FF"/>
                </a:solidFill>
                <a:highlight>
                  <a:srgbClr val="EAD1DC"/>
                </a:highlight>
                <a:latin typeface="Courier New"/>
                <a:ea typeface="Courier New"/>
                <a:cs typeface="Courier New"/>
                <a:sym typeface="Courier New"/>
              </a:rPr>
              <a:t>“Lord Thomas he died by midnight, / </a:t>
            </a:r>
          </a:p>
          <a:p>
            <a:pPr lvl="0" rtl="0">
              <a:lnSpc>
                <a:spcPct val="100000"/>
              </a:lnSpc>
              <a:spcBef>
                <a:spcPts val="0"/>
              </a:spcBef>
              <a:spcAft>
                <a:spcPts val="0"/>
              </a:spcAft>
              <a:buNone/>
            </a:pPr>
            <a:r>
              <a:rPr i="1" lang="ru" sz="1100">
                <a:solidFill>
                  <a:srgbClr val="0000FF"/>
                </a:solidFill>
                <a:highlight>
                  <a:srgbClr val="EAD1DC"/>
                </a:highlight>
                <a:latin typeface="Courier New"/>
                <a:ea typeface="Courier New"/>
                <a:cs typeface="Courier New"/>
                <a:sym typeface="Courier New"/>
              </a:rPr>
              <a:t>                                              Lady Margaret before it were day”).</a:t>
            </a:r>
          </a:p>
          <a:p>
            <a:pPr lvl="0" rtl="0">
              <a:lnSpc>
                <a:spcPct val="100000"/>
              </a:lnSpc>
              <a:spcBef>
                <a:spcPts val="0"/>
              </a:spcBef>
              <a:spcAft>
                <a:spcPts val="0"/>
              </a:spcAft>
              <a:buNone/>
            </a:pPr>
            <a:r>
              <a:rPr i="1" lang="ru" sz="1100">
                <a:solidFill>
                  <a:srgbClr val="0000FF"/>
                </a:solidFill>
                <a:highlight>
                  <a:srgbClr val="FFFFFF"/>
                </a:highlight>
                <a:latin typeface="Courier New"/>
                <a:ea typeface="Courier New"/>
                <a:cs typeface="Courier New"/>
                <a:sym typeface="Courier New"/>
              </a:rPr>
              <a:t> </a:t>
            </a:r>
          </a:p>
          <a:p>
            <a:pPr lvl="0" rt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rtl="0">
              <a:spcBef>
                <a:spcPts val="0"/>
              </a:spcBef>
              <a:buNone/>
            </a:pPr>
            <a:r>
              <a:t/>
            </a:r>
            <a:endParaRPr/>
          </a:p>
        </p:txBody>
      </p:sp>
      <p:sp>
        <p:nvSpPr>
          <p:cNvPr id="163" name="Shape 163"/>
          <p:cNvSpPr txBox="1"/>
          <p:nvPr/>
        </p:nvSpPr>
        <p:spPr>
          <a:xfrm>
            <a:off x="7362550" y="227775"/>
            <a:ext cx="1508400" cy="345300"/>
          </a:xfrm>
          <a:prstGeom prst="rect">
            <a:avLst/>
          </a:prstGeom>
          <a:noFill/>
          <a:ln>
            <a:noFill/>
          </a:ln>
        </p:spPr>
        <p:txBody>
          <a:bodyPr anchorCtr="0" anchor="ctr" bIns="91425" lIns="91425" rIns="91425" wrap="square" tIns="91425">
            <a:noAutofit/>
          </a:bodyPr>
          <a:lstStyle/>
          <a:p>
            <a:pPr lvl="0" rtl="0" algn="r">
              <a:spcBef>
                <a:spcPts val="0"/>
              </a:spcBef>
              <a:buNone/>
            </a:pPr>
            <a:r>
              <a:rPr b="1" lang="ru" sz="1000">
                <a:solidFill>
                  <a:schemeClr val="accent1"/>
                </a:solidFill>
                <a:latin typeface="PT Sans Narrow"/>
                <a:ea typeface="PT Sans Narrow"/>
                <a:cs typeface="PT Sans Narrow"/>
                <a:sym typeface="PT Sans Narrow"/>
              </a:rPr>
              <a:t>Illustrations 1</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idx="1" type="body"/>
          </p:nvPr>
        </p:nvSpPr>
        <p:spPr>
          <a:xfrm>
            <a:off x="311700" y="573075"/>
            <a:ext cx="8520600" cy="4181700"/>
          </a:xfrm>
          <a:prstGeom prst="rect">
            <a:avLst/>
          </a:prstGeom>
        </p:spPr>
        <p:txBody>
          <a:bodyPr anchorCtr="0" anchor="t" bIns="91425" lIns="91425" rIns="91425" wrap="square" tIns="91425">
            <a:noAutofit/>
          </a:bodyPr>
          <a:lstStyle/>
          <a:p>
            <a:pPr lvl="0" rtl="0" algn="just">
              <a:lnSpc>
                <a:spcPct val="115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In American variants of Child Ballads morals were not articulated directly, though it was clear to any woman - listener / singer that the Lady did wrong as she had chosen “</a:t>
            </a:r>
            <a:r>
              <a:rPr i="1" lang="ru" sz="1100">
                <a:solidFill>
                  <a:srgbClr val="0000FF"/>
                </a:solidFill>
                <a:highlight>
                  <a:srgbClr val="EAD1DC"/>
                </a:highlight>
                <a:latin typeface="Courier New"/>
                <a:ea typeface="Courier New"/>
                <a:cs typeface="Courier New"/>
                <a:sym typeface="Courier New"/>
              </a:rPr>
              <a:t>to lie with a lord all night</a:t>
            </a:r>
            <a:r>
              <a:rPr lang="ru" sz="1100">
                <a:solidFill>
                  <a:srgbClr val="0000FF"/>
                </a:solidFill>
                <a:highlight>
                  <a:srgbClr val="EAD1DC"/>
                </a:highlight>
                <a:latin typeface="Courier New"/>
                <a:ea typeface="Courier New"/>
                <a:cs typeface="Courier New"/>
                <a:sym typeface="Courier New"/>
              </a:rPr>
              <a:t>” without her father’s blessing and it is why she was doomed to death.</a:t>
            </a:r>
          </a:p>
          <a:p>
            <a:pPr lvl="0" rtl="0" algn="just">
              <a:lnSpc>
                <a:spcPct val="115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In “</a:t>
            </a:r>
            <a:r>
              <a:rPr i="1" lang="ru" sz="1100">
                <a:solidFill>
                  <a:srgbClr val="0000FF"/>
                </a:solidFill>
                <a:highlight>
                  <a:srgbClr val="EAD1DC"/>
                </a:highlight>
                <a:latin typeface="Courier New"/>
                <a:ea typeface="Courier New"/>
                <a:cs typeface="Courier New"/>
                <a:sym typeface="Courier New"/>
              </a:rPr>
              <a:t>Fair Charlotte</a:t>
            </a:r>
            <a:r>
              <a:rPr lang="ru" sz="1100">
                <a:solidFill>
                  <a:srgbClr val="0000FF"/>
                </a:solidFill>
                <a:highlight>
                  <a:srgbClr val="EAD1DC"/>
                </a:highlight>
                <a:latin typeface="Courier New"/>
                <a:ea typeface="Courier New"/>
                <a:cs typeface="Courier New"/>
                <a:sym typeface="Courier New"/>
              </a:rPr>
              <a:t>”, a young girl ignores the elder person’s advice and this takes her to death and ruins the life of three more people.</a:t>
            </a:r>
          </a:p>
          <a:p>
            <a:pPr lvl="0" rtl="0" algn="ctr">
              <a:lnSpc>
                <a:spcPct val="115000"/>
              </a:lnSpc>
              <a:spcBef>
                <a:spcPts val="0"/>
              </a:spcBef>
              <a:spcAft>
                <a:spcPts val="1000"/>
              </a:spcAft>
              <a:buNone/>
            </a:pPr>
            <a:r>
              <a:rPr b="1" i="1" lang="ru" sz="1100">
                <a:solidFill>
                  <a:srgbClr val="0000FF"/>
                </a:solidFill>
                <a:highlight>
                  <a:srgbClr val="EAD1DC"/>
                </a:highlight>
                <a:latin typeface="Courier New"/>
                <a:ea typeface="Courier New"/>
                <a:cs typeface="Courier New"/>
                <a:sym typeface="Courier New"/>
              </a:rPr>
              <a:t>“Fair Charlotte”</a:t>
            </a:r>
          </a:p>
          <a:p>
            <a:pPr lvl="0" rtl="0" algn="just">
              <a:lnSpc>
                <a:spcPct val="115000"/>
              </a:lnSpc>
              <a:spcBef>
                <a:spcPts val="0"/>
              </a:spcBef>
              <a:spcAft>
                <a:spcPts val="1000"/>
              </a:spcAft>
              <a:buNone/>
            </a:pPr>
            <a:r>
              <a:rPr b="1" lang="ru" sz="1100" u="sng">
                <a:solidFill>
                  <a:srgbClr val="0000FF"/>
                </a:solidFill>
                <a:highlight>
                  <a:srgbClr val="EAD1DC"/>
                </a:highlight>
                <a:latin typeface="Courier New"/>
                <a:ea typeface="Courier New"/>
                <a:cs typeface="Courier New"/>
                <a:sym typeface="Courier New"/>
              </a:rPr>
              <a:t>SOMEBODY:</a:t>
            </a:r>
            <a:r>
              <a:rPr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Charlotte - daughter, an intended bride</a:t>
            </a:r>
          </a:p>
          <a:p>
            <a:pPr lvl="0" rtl="0" algn="just">
              <a:lnSpc>
                <a:spcPct val="100000"/>
              </a:lnSpc>
              <a:spcBef>
                <a:spcPts val="0"/>
              </a:spcBef>
              <a:spcAft>
                <a:spcPts val="1000"/>
              </a:spcAft>
              <a:buNone/>
            </a:pPr>
            <a:r>
              <a:rPr b="1" lang="ru" sz="1100" u="sng">
                <a:solidFill>
                  <a:srgbClr val="0000FF"/>
                </a:solidFill>
                <a:highlight>
                  <a:srgbClr val="EAD1DC"/>
                </a:highlight>
                <a:latin typeface="Courier New"/>
                <a:ea typeface="Courier New"/>
                <a:cs typeface="Courier New"/>
                <a:sym typeface="Courier New"/>
              </a:rPr>
              <a:t>SUCH-quality</a:t>
            </a:r>
            <a:r>
              <a:rPr b="1" lang="ru" sz="1100">
                <a:solidFill>
                  <a:srgbClr val="0000FF"/>
                </a:solidFill>
                <a:highlight>
                  <a:srgbClr val="EAD1DC"/>
                </a:highlight>
                <a:latin typeface="Courier New"/>
                <a:ea typeface="Courier New"/>
                <a:cs typeface="Courier New"/>
                <a:sym typeface="Courier New"/>
              </a:rPr>
              <a:t>: </a:t>
            </a:r>
          </a:p>
          <a:p>
            <a:pPr lvl="0" rtl="0" algn="just">
              <a:lnSpc>
                <a:spcPct val="150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           v</a:t>
            </a:r>
            <a:r>
              <a:rPr i="1" lang="ru" sz="1100">
                <a:solidFill>
                  <a:srgbClr val="0000FF"/>
                </a:solidFill>
                <a:highlight>
                  <a:srgbClr val="EAD1DC"/>
                </a:highlight>
                <a:latin typeface="Courier New"/>
                <a:ea typeface="Courier New"/>
                <a:cs typeface="Courier New"/>
                <a:sym typeface="Courier New"/>
              </a:rPr>
              <a:t>ery</a:t>
            </a:r>
            <a:r>
              <a:rPr b="1" i="1"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fair, young, like a city belle, “Her hair was black as raven's wing, / And her   skin like lilies fair, / And her teeth were like the pearls so white”.</a:t>
            </a:r>
          </a:p>
          <a:p>
            <a:pPr lvl="0" rtl="0">
              <a:lnSpc>
                <a:spcPct val="100000"/>
              </a:lnSpc>
              <a:spcBef>
                <a:spcPts val="0"/>
              </a:spcBef>
              <a:spcAft>
                <a:spcPts val="0"/>
              </a:spcAft>
              <a:buNone/>
            </a:pPr>
            <a:r>
              <a:rPr b="1" lang="ru" sz="1100" u="sng">
                <a:solidFill>
                  <a:srgbClr val="0000FF"/>
                </a:solidFill>
                <a:highlight>
                  <a:srgbClr val="EAD1DC"/>
                </a:highlight>
                <a:latin typeface="Courier New"/>
                <a:ea typeface="Courier New"/>
                <a:cs typeface="Courier New"/>
                <a:sym typeface="Courier New"/>
              </a:rPr>
              <a:t>SOMEBODY-agent acts: </a:t>
            </a:r>
          </a:p>
          <a:p>
            <a:pPr lvl="0" rtl="0">
              <a:lnSpc>
                <a:spcPct val="100000"/>
              </a:lnSpc>
              <a:spcBef>
                <a:spcPts val="0"/>
              </a:spcBef>
              <a:spcAft>
                <a:spcPts val="0"/>
              </a:spcAft>
              <a:buNone/>
            </a:pPr>
            <a:r>
              <a:t/>
            </a:r>
            <a:endParaRPr b="1" sz="1100" u="sng">
              <a:solidFill>
                <a:srgbClr val="0000FF"/>
              </a:solidFill>
              <a:highlight>
                <a:srgbClr val="EAD1DC"/>
              </a:highlight>
              <a:latin typeface="Courier New"/>
              <a:ea typeface="Courier New"/>
              <a:cs typeface="Courier New"/>
              <a:sym typeface="Courier New"/>
            </a:endParaRPr>
          </a:p>
          <a:p>
            <a:pPr indent="-298450" lvl="0" marL="457200" rtl="0">
              <a:lnSpc>
                <a:spcPct val="100000"/>
              </a:lnSpc>
              <a:spcBef>
                <a:spcPts val="0"/>
              </a:spcBef>
              <a:spcAft>
                <a:spcPts val="0"/>
              </a:spcAft>
              <a:buClr>
                <a:srgbClr val="0000FF"/>
              </a:buClr>
              <a:buSzPct val="100000"/>
              <a:buFont typeface="Courier New"/>
              <a:buChar char="-"/>
            </a:pPr>
            <a:r>
              <a:rPr b="1" i="1" lang="ru" sz="1100">
                <a:solidFill>
                  <a:srgbClr val="0000FF"/>
                </a:solidFill>
                <a:highlight>
                  <a:srgbClr val="EAD1DC"/>
                </a:highlight>
                <a:latin typeface="Courier New"/>
                <a:ea typeface="Courier New"/>
                <a:cs typeface="Courier New"/>
                <a:sym typeface="Courier New"/>
              </a:rPr>
              <a:t>being eager to go to a ball, refuses to follow her mother’s advice</a:t>
            </a:r>
            <a:r>
              <a:rPr i="1" lang="ru" sz="1100">
                <a:solidFill>
                  <a:srgbClr val="0000FF"/>
                </a:solidFill>
                <a:highlight>
                  <a:srgbClr val="EAD1DC"/>
                </a:highlight>
                <a:latin typeface="Courier New"/>
                <a:ea typeface="Courier New"/>
                <a:cs typeface="Courier New"/>
                <a:sym typeface="Courier New"/>
              </a:rPr>
              <a:t> </a:t>
            </a:r>
          </a:p>
          <a:p>
            <a:pPr lvl="0" rtl="0">
              <a:lnSpc>
                <a:spcPct val="150000"/>
              </a:lnSpc>
              <a:spcBef>
                <a:spcPts val="0"/>
              </a:spcBef>
              <a:spcAft>
                <a:spcPts val="0"/>
              </a:spcAft>
              <a:buNone/>
            </a:pPr>
            <a:r>
              <a:rPr i="1" lang="ru" sz="1100">
                <a:solidFill>
                  <a:srgbClr val="0000FF"/>
                </a:solidFill>
                <a:highlight>
                  <a:srgbClr val="EAD1DC"/>
                </a:highlight>
                <a:latin typeface="Courier New"/>
                <a:ea typeface="Courier New"/>
                <a:cs typeface="Courier New"/>
                <a:sym typeface="Courier New"/>
              </a:rPr>
              <a:t>     (“O daughter dear," the mother said,/ "This blanket around you fold,/  For it is a dreadful night abroad, / You'll catch your death of cold.").</a:t>
            </a:r>
          </a:p>
          <a:p>
            <a:pPr lvl="0" rtl="0">
              <a:lnSpc>
                <a:spcPct val="100000"/>
              </a:lnSpc>
              <a:spcBef>
                <a:spcPts val="0"/>
              </a:spcBef>
              <a:spcAft>
                <a:spcPts val="0"/>
              </a:spcAft>
              <a:buNone/>
            </a:pPr>
            <a:r>
              <a:t/>
            </a:r>
            <a:endParaRPr i="1" sz="1600">
              <a:solidFill>
                <a:srgbClr val="0000FF"/>
              </a:solidFill>
              <a:highlight>
                <a:srgbClr val="EAD1DC"/>
              </a:highlight>
              <a:latin typeface="Times New Roman"/>
              <a:ea typeface="Times New Roman"/>
              <a:cs typeface="Times New Roman"/>
              <a:sym typeface="Times New Roman"/>
            </a:endParaRPr>
          </a:p>
          <a:p>
            <a:pPr lvl="0" rtl="0">
              <a:lnSpc>
                <a:spcPct val="100000"/>
              </a:lnSpc>
              <a:spcBef>
                <a:spcPts val="0"/>
              </a:spcBef>
              <a:spcAft>
                <a:spcPts val="0"/>
              </a:spcAft>
              <a:buNone/>
            </a:pPr>
            <a:r>
              <a:t/>
            </a:r>
            <a:endParaRPr sz="1400">
              <a:solidFill>
                <a:srgbClr val="0000FF"/>
              </a:solidFill>
              <a:highlight>
                <a:srgbClr val="EAD1DC"/>
              </a:highlight>
              <a:latin typeface="Times New Roman"/>
              <a:ea typeface="Times New Roman"/>
              <a:cs typeface="Times New Roman"/>
              <a:sym typeface="Times New Roman"/>
            </a:endParaRPr>
          </a:p>
          <a:p>
            <a:pPr lvl="0" rtl="0">
              <a:lnSpc>
                <a:spcPct val="100000"/>
              </a:lnSpc>
              <a:spcBef>
                <a:spcPts val="0"/>
              </a:spcBef>
              <a:spcAft>
                <a:spcPts val="0"/>
              </a:spcAft>
              <a:buNone/>
            </a:pPr>
            <a:r>
              <a:t/>
            </a:r>
            <a:endParaRPr i="1" sz="1400">
              <a:solidFill>
                <a:srgbClr val="0000FF"/>
              </a:solidFill>
              <a:highlight>
                <a:srgbClr val="FFFFFF"/>
              </a:highlight>
              <a:latin typeface="Times New Roman"/>
              <a:ea typeface="Times New Roman"/>
              <a:cs typeface="Times New Roman"/>
              <a:sym typeface="Times New Roman"/>
            </a:endParaRPr>
          </a:p>
          <a:p>
            <a:pPr lvl="0" rtl="0">
              <a:spcBef>
                <a:spcPts val="0"/>
              </a:spcBef>
              <a:buNone/>
            </a:pPr>
            <a:r>
              <a:t/>
            </a:r>
            <a:endParaRPr/>
          </a:p>
        </p:txBody>
      </p:sp>
      <p:sp>
        <p:nvSpPr>
          <p:cNvPr id="169" name="Shape 169"/>
          <p:cNvSpPr txBox="1"/>
          <p:nvPr/>
        </p:nvSpPr>
        <p:spPr>
          <a:xfrm>
            <a:off x="7362550" y="227775"/>
            <a:ext cx="1508400" cy="345300"/>
          </a:xfrm>
          <a:prstGeom prst="rect">
            <a:avLst/>
          </a:prstGeom>
          <a:noFill/>
          <a:ln>
            <a:noFill/>
          </a:ln>
        </p:spPr>
        <p:txBody>
          <a:bodyPr anchorCtr="0" anchor="ctr" bIns="91425" lIns="91425" rIns="91425" wrap="square" tIns="91425">
            <a:noAutofit/>
          </a:bodyPr>
          <a:lstStyle/>
          <a:p>
            <a:pPr lvl="0" rtl="0" algn="r">
              <a:spcBef>
                <a:spcPts val="0"/>
              </a:spcBef>
              <a:buNone/>
            </a:pPr>
            <a:r>
              <a:rPr b="1" lang="ru" sz="1000">
                <a:solidFill>
                  <a:schemeClr val="accent1"/>
                </a:solidFill>
                <a:latin typeface="PT Sans Narrow"/>
                <a:ea typeface="PT Sans Narrow"/>
                <a:cs typeface="PT Sans Narrow"/>
                <a:sym typeface="PT Sans Narrow"/>
              </a:rPr>
              <a:t>Illustrations 2</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idx="1" type="body"/>
          </p:nvPr>
        </p:nvSpPr>
        <p:spPr>
          <a:xfrm>
            <a:off x="311700" y="573075"/>
            <a:ext cx="8520600" cy="4181700"/>
          </a:xfrm>
          <a:prstGeom prst="rect">
            <a:avLst/>
          </a:prstGeom>
        </p:spPr>
        <p:txBody>
          <a:bodyPr anchorCtr="0" anchor="t" bIns="91425" lIns="91425" rIns="91425" wrap="square" tIns="91425">
            <a:noAutofit/>
          </a:bodyPr>
          <a:lstStyle/>
          <a:p>
            <a:pPr lvl="0" rtl="0">
              <a:lnSpc>
                <a:spcPct val="100000"/>
              </a:lnSpc>
              <a:spcBef>
                <a:spcPts val="0"/>
              </a:spcBef>
              <a:spcAft>
                <a:spcPts val="0"/>
              </a:spcAft>
              <a:buNone/>
            </a:pPr>
            <a:r>
              <a:rPr b="1" lang="ru" sz="1100" u="sng">
                <a:solidFill>
                  <a:srgbClr val="0000FF"/>
                </a:solidFill>
                <a:highlight>
                  <a:srgbClr val="EAD1DC"/>
                </a:highlight>
                <a:latin typeface="Courier New"/>
                <a:ea typeface="Courier New"/>
                <a:cs typeface="Courier New"/>
                <a:sym typeface="Courier New"/>
              </a:rPr>
              <a:t>SOMEBODY-agent acts: </a:t>
            </a:r>
          </a:p>
          <a:p>
            <a:pPr indent="-298450" lvl="0" marL="457200" rtl="0">
              <a:lnSpc>
                <a:spcPct val="150000"/>
              </a:lnSpc>
              <a:spcBef>
                <a:spcPts val="0"/>
              </a:spcBef>
              <a:spcAft>
                <a:spcPts val="0"/>
              </a:spcAft>
              <a:buClr>
                <a:srgbClr val="0000FF"/>
              </a:buClr>
              <a:buSzPct val="100000"/>
              <a:buFont typeface="Courier New"/>
              <a:buChar char="-"/>
            </a:pPr>
            <a:r>
              <a:rPr b="1" i="1" lang="ru" sz="1100">
                <a:solidFill>
                  <a:srgbClr val="0000FF"/>
                </a:solidFill>
                <a:highlight>
                  <a:srgbClr val="EAD1DC"/>
                </a:highlight>
                <a:latin typeface="Courier New"/>
                <a:ea typeface="Courier New"/>
                <a:cs typeface="Courier New"/>
                <a:sym typeface="Courier New"/>
              </a:rPr>
              <a:t>is getting cold in the sleigh </a:t>
            </a:r>
            <a:r>
              <a:rPr i="1" lang="ru" sz="1100">
                <a:solidFill>
                  <a:srgbClr val="0000FF"/>
                </a:solidFill>
                <a:highlight>
                  <a:srgbClr val="EAD1DC"/>
                </a:highlight>
                <a:latin typeface="Courier New"/>
                <a:ea typeface="Courier New"/>
                <a:cs typeface="Courier New"/>
                <a:sym typeface="Courier New"/>
              </a:rPr>
              <a:t>(“Charlotte exclaimed with a feeble voice, / "I am exceeding cold”)</a:t>
            </a:r>
          </a:p>
          <a:p>
            <a:pPr indent="-298450" lvl="0" marL="457200" rtl="0">
              <a:lnSpc>
                <a:spcPct val="150000"/>
              </a:lnSpc>
              <a:spcBef>
                <a:spcPts val="0"/>
              </a:spcBef>
              <a:spcAft>
                <a:spcPts val="0"/>
              </a:spcAft>
              <a:buClr>
                <a:srgbClr val="0000FF"/>
              </a:buClr>
              <a:buSzPct val="100000"/>
              <a:buFont typeface="Courier New"/>
              <a:buChar char="-"/>
            </a:pPr>
            <a:r>
              <a:rPr b="1" i="1" lang="ru" sz="1100">
                <a:solidFill>
                  <a:srgbClr val="0000FF"/>
                </a:solidFill>
                <a:highlight>
                  <a:srgbClr val="EAD1DC"/>
                </a:highlight>
                <a:latin typeface="Courier New"/>
                <a:ea typeface="Courier New"/>
                <a:cs typeface="Courier New"/>
                <a:sym typeface="Courier New"/>
              </a:rPr>
              <a:t>gets frozen and dies </a:t>
            </a:r>
            <a:r>
              <a:rPr i="1" lang="ru" sz="1100">
                <a:solidFill>
                  <a:srgbClr val="0000FF"/>
                </a:solidFill>
                <a:highlight>
                  <a:srgbClr val="EAD1DC"/>
                </a:highlight>
                <a:latin typeface="Courier New"/>
                <a:ea typeface="Courier New"/>
                <a:cs typeface="Courier New"/>
                <a:sym typeface="Courier New"/>
              </a:rPr>
              <a:t>(“They tried every means they could / Her life for to restore; / But Charlotte was a frozen corpse / And never could speak more.”).</a:t>
            </a:r>
          </a:p>
          <a:p>
            <a:pPr lvl="0" rtl="0">
              <a:lnSpc>
                <a:spcPct val="100000"/>
              </a:lnSpc>
              <a:spcBef>
                <a:spcPts val="0"/>
              </a:spcBef>
              <a:spcAft>
                <a:spcPts val="0"/>
              </a:spcAft>
              <a:buNone/>
            </a:pPr>
            <a:r>
              <a:t/>
            </a:r>
            <a:endParaRPr i="1" sz="1100">
              <a:solidFill>
                <a:srgbClr val="0000FF"/>
              </a:solidFill>
              <a:highlight>
                <a:srgbClr val="EAD1DC"/>
              </a:highlight>
              <a:latin typeface="Courier New"/>
              <a:ea typeface="Courier New"/>
              <a:cs typeface="Courier New"/>
              <a:sym typeface="Courier New"/>
            </a:endParaRPr>
          </a:p>
          <a:p>
            <a:pPr lvl="0" rtl="0">
              <a:lnSpc>
                <a:spcPct val="100000"/>
              </a:lnSpc>
              <a:spcBef>
                <a:spcPts val="0"/>
              </a:spcBef>
              <a:spcAft>
                <a:spcPts val="0"/>
              </a:spcAft>
              <a:buNone/>
            </a:pPr>
            <a:r>
              <a:rPr b="1" lang="ru" sz="1100" u="sng">
                <a:solidFill>
                  <a:srgbClr val="0000FF"/>
                </a:solidFill>
                <a:highlight>
                  <a:srgbClr val="EAD1DC"/>
                </a:highlight>
                <a:latin typeface="Courier New"/>
                <a:ea typeface="Courier New"/>
                <a:cs typeface="Courier New"/>
                <a:sym typeface="Courier New"/>
              </a:rPr>
              <a:t>REASON</a:t>
            </a:r>
            <a:r>
              <a:rPr lang="ru" sz="1100">
                <a:solidFill>
                  <a:srgbClr val="0000FF"/>
                </a:solidFill>
                <a:highlight>
                  <a:srgbClr val="EAD1DC"/>
                </a:highlight>
                <a:latin typeface="Courier New"/>
                <a:ea typeface="Courier New"/>
                <a:cs typeface="Courier New"/>
                <a:sym typeface="Courier New"/>
              </a:rPr>
              <a:t>: </a:t>
            </a:r>
          </a:p>
          <a:p>
            <a:pPr indent="-298450" lvl="0" marL="457200" rtl="0">
              <a:lnSpc>
                <a:spcPct val="150000"/>
              </a:lnSpc>
              <a:spcBef>
                <a:spcPts val="0"/>
              </a:spcBef>
              <a:spcAft>
                <a:spcPts val="0"/>
              </a:spcAft>
              <a:buClr>
                <a:srgbClr val="0000FF"/>
              </a:buClr>
              <a:buSzPct val="100000"/>
              <a:buFont typeface="Courier New"/>
              <a:buChar char="-"/>
            </a:pPr>
            <a:r>
              <a:rPr b="1" i="1" lang="ru" sz="1100">
                <a:solidFill>
                  <a:srgbClr val="0000FF"/>
                </a:solidFill>
                <a:highlight>
                  <a:srgbClr val="EAD1DC"/>
                </a:highlight>
                <a:latin typeface="Courier New"/>
                <a:ea typeface="Courier New"/>
                <a:cs typeface="Courier New"/>
                <a:sym typeface="Courier New"/>
              </a:rPr>
              <a:t>she wanted everybody to see her beauty,  </a:t>
            </a:r>
            <a:r>
              <a:rPr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To ride in blankets muffled up I never would be seen.</a:t>
            </a:r>
            <a:r>
              <a:rPr lang="ru" sz="1100">
                <a:solidFill>
                  <a:srgbClr val="0000FF"/>
                </a:solidFill>
                <a:highlight>
                  <a:srgbClr val="EAD1DC"/>
                </a:highlight>
                <a:latin typeface="Courier New"/>
                <a:ea typeface="Courier New"/>
                <a:cs typeface="Courier New"/>
                <a:sym typeface="Courier New"/>
              </a:rPr>
              <a:t>”)</a:t>
            </a:r>
          </a:p>
          <a:p>
            <a:pPr indent="-298450" lvl="0" marL="457200" rtl="0">
              <a:lnSpc>
                <a:spcPct val="150000"/>
              </a:lnSpc>
              <a:spcBef>
                <a:spcPts val="0"/>
              </a:spcBef>
              <a:spcAft>
                <a:spcPts val="0"/>
              </a:spcAft>
              <a:buClr>
                <a:srgbClr val="0000FF"/>
              </a:buClr>
              <a:buSzPct val="100000"/>
              <a:buFont typeface="Courier New"/>
              <a:buChar char="-"/>
            </a:pPr>
            <a:r>
              <a:rPr lang="ru" sz="1100">
                <a:solidFill>
                  <a:srgbClr val="0000FF"/>
                </a:solidFill>
                <a:highlight>
                  <a:srgbClr val="EAD1DC"/>
                </a:highlight>
                <a:latin typeface="Courier New"/>
                <a:ea typeface="Courier New"/>
                <a:cs typeface="Courier New"/>
                <a:sym typeface="Courier New"/>
              </a:rPr>
              <a:t> </a:t>
            </a:r>
            <a:r>
              <a:rPr b="1" i="1" lang="ru" sz="1100">
                <a:solidFill>
                  <a:srgbClr val="0000FF"/>
                </a:solidFill>
                <a:highlight>
                  <a:srgbClr val="EAD1DC"/>
                </a:highlight>
                <a:latin typeface="Courier New"/>
                <a:ea typeface="Courier New"/>
                <a:cs typeface="Courier New"/>
                <a:sym typeface="Courier New"/>
              </a:rPr>
              <a:t>behaves light-mindedly </a:t>
            </a:r>
            <a:r>
              <a:rPr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"My silken cloak is quite enough, / You know 'tis lined throughout; / Besides I have a silken shawl My face to tie about"</a:t>
            </a:r>
            <a:r>
              <a:rPr lang="ru" sz="1100">
                <a:solidFill>
                  <a:srgbClr val="0000FF"/>
                </a:solidFill>
                <a:highlight>
                  <a:srgbClr val="EAD1DC"/>
                </a:highlight>
                <a:latin typeface="Courier New"/>
                <a:ea typeface="Courier New"/>
                <a:cs typeface="Courier New"/>
                <a:sym typeface="Courier New"/>
              </a:rPr>
              <a:t>)</a:t>
            </a:r>
          </a:p>
          <a:p>
            <a:pPr lvl="0" rtl="0">
              <a:lnSpc>
                <a:spcPct val="100000"/>
              </a:lnSpc>
              <a:spcBef>
                <a:spcPts val="0"/>
              </a:spcBef>
              <a:spcAft>
                <a:spcPts val="0"/>
              </a:spcAft>
              <a:buNone/>
            </a:pPr>
            <a:r>
              <a:t/>
            </a:r>
            <a:endParaRPr sz="1100">
              <a:solidFill>
                <a:srgbClr val="0000FF"/>
              </a:solidFill>
              <a:highlight>
                <a:srgbClr val="EAD1DC"/>
              </a:highlight>
              <a:latin typeface="Courier New"/>
              <a:ea typeface="Courier New"/>
              <a:cs typeface="Courier New"/>
              <a:sym typeface="Courier New"/>
            </a:endParaRPr>
          </a:p>
          <a:p>
            <a:pPr lvl="0" rtl="0">
              <a:lnSpc>
                <a:spcPct val="100000"/>
              </a:lnSpc>
              <a:spcBef>
                <a:spcPts val="0"/>
              </a:spcBef>
              <a:spcAft>
                <a:spcPts val="0"/>
              </a:spcAft>
              <a:buNone/>
            </a:pPr>
            <a:r>
              <a:rPr b="1" lang="ru" sz="1100" u="sng">
                <a:solidFill>
                  <a:srgbClr val="0000FF"/>
                </a:solidFill>
                <a:highlight>
                  <a:srgbClr val="EAD1DC"/>
                </a:highlight>
                <a:latin typeface="Courier New"/>
                <a:ea typeface="Courier New"/>
                <a:cs typeface="Courier New"/>
                <a:sym typeface="Courier New"/>
              </a:rPr>
              <a:t>RESULT</a:t>
            </a:r>
            <a:r>
              <a:rPr b="1" lang="ru" sz="1100">
                <a:solidFill>
                  <a:srgbClr val="0000FF"/>
                </a:solidFill>
                <a:highlight>
                  <a:srgbClr val="EAD1DC"/>
                </a:highlight>
                <a:latin typeface="Courier New"/>
                <a:ea typeface="Courier New"/>
                <a:cs typeface="Courier New"/>
                <a:sym typeface="Courier New"/>
              </a:rPr>
              <a:t>:</a:t>
            </a:r>
          </a:p>
          <a:p>
            <a:pPr indent="-298450" lvl="0" marL="457200" rtl="0">
              <a:lnSpc>
                <a:spcPct val="150000"/>
              </a:lnSpc>
              <a:spcBef>
                <a:spcPts val="0"/>
              </a:spcBef>
              <a:spcAft>
                <a:spcPts val="0"/>
              </a:spcAft>
              <a:buClr>
                <a:srgbClr val="0000FF"/>
              </a:buClr>
              <a:buSzPct val="100000"/>
              <a:buFont typeface="Courier New"/>
              <a:buChar char="-"/>
            </a:pPr>
            <a:r>
              <a:rPr b="1" i="1" lang="ru" sz="1100">
                <a:solidFill>
                  <a:srgbClr val="0000FF"/>
                </a:solidFill>
                <a:highlight>
                  <a:srgbClr val="EAD1DC"/>
                </a:highlight>
                <a:latin typeface="Courier New"/>
                <a:ea typeface="Courier New"/>
                <a:cs typeface="Courier New"/>
                <a:sym typeface="Courier New"/>
              </a:rPr>
              <a:t>Charlotte dies of cold</a:t>
            </a:r>
          </a:p>
          <a:p>
            <a:pPr indent="-298450" lvl="0" marL="457200" rtl="0">
              <a:lnSpc>
                <a:spcPct val="150000"/>
              </a:lnSpc>
              <a:spcBef>
                <a:spcPts val="0"/>
              </a:spcBef>
              <a:spcAft>
                <a:spcPts val="0"/>
              </a:spcAft>
              <a:buClr>
                <a:srgbClr val="0000FF"/>
              </a:buClr>
              <a:buSzPct val="100000"/>
              <a:buFont typeface="Courier New"/>
              <a:buChar char="-"/>
            </a:pPr>
            <a:r>
              <a:rPr b="1" i="1" lang="ru" sz="1100">
                <a:solidFill>
                  <a:srgbClr val="0000FF"/>
                </a:solidFill>
                <a:highlight>
                  <a:srgbClr val="EAD1DC"/>
                </a:highlight>
                <a:latin typeface="Courier New"/>
                <a:ea typeface="Courier New"/>
                <a:cs typeface="Courier New"/>
                <a:sym typeface="Courier New"/>
              </a:rPr>
              <a:t>parents </a:t>
            </a:r>
            <a:r>
              <a:rPr b="1" i="1" lang="ru" sz="1100">
                <a:solidFill>
                  <a:srgbClr val="0000FF"/>
                </a:solidFill>
                <a:highlight>
                  <a:srgbClr val="EAD1DC"/>
                </a:highlight>
                <a:latin typeface="Courier New"/>
                <a:ea typeface="Courier New"/>
                <a:cs typeface="Courier New"/>
                <a:sym typeface="Courier New"/>
              </a:rPr>
              <a:t>and the youth are heartbroken</a:t>
            </a:r>
            <a:r>
              <a:rPr b="1" i="1"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They mourned the loss of their daughter dear, / And Charles mourned o’er his doom, / Until at length his heart had broke: /Now they slumber in one tomb).</a:t>
            </a:r>
          </a:p>
          <a:p>
            <a:pPr lvl="0" rtl="0">
              <a:lnSpc>
                <a:spcPct val="100000"/>
              </a:lnSpc>
              <a:spcBef>
                <a:spcPts val="0"/>
              </a:spcBef>
              <a:spcAft>
                <a:spcPts val="0"/>
              </a:spcAft>
              <a:buNone/>
            </a:pPr>
            <a:r>
              <a:t/>
            </a:r>
            <a:endParaRPr sz="1100">
              <a:solidFill>
                <a:srgbClr val="0000FF"/>
              </a:solidFill>
              <a:highlight>
                <a:srgbClr val="EAD1DC"/>
              </a:highlight>
              <a:latin typeface="Courier New"/>
              <a:ea typeface="Courier New"/>
              <a:cs typeface="Courier New"/>
              <a:sym typeface="Courier New"/>
            </a:endParaRPr>
          </a:p>
          <a:p>
            <a:pPr lvl="0" rt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rt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rtl="0">
              <a:spcBef>
                <a:spcPts val="0"/>
              </a:spcBef>
              <a:buNone/>
            </a:pPr>
            <a:r>
              <a:t/>
            </a:r>
            <a:endParaRPr/>
          </a:p>
        </p:txBody>
      </p:sp>
      <p:sp>
        <p:nvSpPr>
          <p:cNvPr id="175" name="Shape 175"/>
          <p:cNvSpPr txBox="1"/>
          <p:nvPr/>
        </p:nvSpPr>
        <p:spPr>
          <a:xfrm>
            <a:off x="7362550" y="227775"/>
            <a:ext cx="1508400" cy="345300"/>
          </a:xfrm>
          <a:prstGeom prst="rect">
            <a:avLst/>
          </a:prstGeom>
          <a:noFill/>
          <a:ln>
            <a:noFill/>
          </a:ln>
        </p:spPr>
        <p:txBody>
          <a:bodyPr anchorCtr="0" anchor="ctr" bIns="91425" lIns="91425" rIns="91425" wrap="square" tIns="91425">
            <a:noAutofit/>
          </a:bodyPr>
          <a:lstStyle/>
          <a:p>
            <a:pPr lvl="0" rtl="0" algn="r">
              <a:spcBef>
                <a:spcPts val="0"/>
              </a:spcBef>
              <a:buNone/>
            </a:pPr>
            <a:r>
              <a:rPr b="1" lang="ru" sz="1000">
                <a:solidFill>
                  <a:schemeClr val="accent1"/>
                </a:solidFill>
                <a:latin typeface="PT Sans Narrow"/>
                <a:ea typeface="PT Sans Narrow"/>
                <a:cs typeface="PT Sans Narrow"/>
                <a:sym typeface="PT Sans Narrow"/>
              </a:rPr>
              <a:t>Illustrations 3</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Shape 64"/>
          <p:cNvSpPr txBox="1"/>
          <p:nvPr>
            <p:ph type="title"/>
          </p:nvPr>
        </p:nvSpPr>
        <p:spPr>
          <a:xfrm>
            <a:off x="311700" y="133375"/>
            <a:ext cx="8520600" cy="635100"/>
          </a:xfrm>
          <a:prstGeom prst="rect">
            <a:avLst/>
          </a:prstGeom>
        </p:spPr>
        <p:txBody>
          <a:bodyPr anchorCtr="0" anchor="t" bIns="91425" lIns="91425" rIns="91425" wrap="square" tIns="91425">
            <a:noAutofit/>
          </a:bodyPr>
          <a:lstStyle/>
          <a:p>
            <a:pPr lvl="0">
              <a:spcBef>
                <a:spcPts val="0"/>
              </a:spcBef>
              <a:buNone/>
            </a:pPr>
            <a:r>
              <a:rPr lang="ru"/>
              <a:t>Abstract</a:t>
            </a:r>
          </a:p>
        </p:txBody>
      </p:sp>
      <p:sp>
        <p:nvSpPr>
          <p:cNvPr id="65" name="Shape 65"/>
          <p:cNvSpPr txBox="1"/>
          <p:nvPr>
            <p:ph idx="1" type="body"/>
          </p:nvPr>
        </p:nvSpPr>
        <p:spPr>
          <a:xfrm>
            <a:off x="311700" y="768475"/>
            <a:ext cx="8520600" cy="4243200"/>
          </a:xfrm>
          <a:prstGeom prst="rect">
            <a:avLst/>
          </a:prstGeom>
        </p:spPr>
        <p:txBody>
          <a:bodyPr anchorCtr="0" anchor="t" bIns="91425" lIns="91425" rIns="91425" wrap="square" tIns="91425">
            <a:noAutofit/>
          </a:bodyPr>
          <a:lstStyle/>
          <a:p>
            <a:pPr lvl="0" rtl="0" algn="just">
              <a:lnSpc>
                <a:spcPct val="150000"/>
              </a:lnSpc>
              <a:spcBef>
                <a:spcPts val="0"/>
              </a:spcBef>
              <a:spcAft>
                <a:spcPts val="1000"/>
              </a:spcAft>
              <a:buClr>
                <a:schemeClr val="dk1"/>
              </a:buClr>
              <a:buSzPct val="100000"/>
              <a:buFont typeface="Arial"/>
              <a:buNone/>
            </a:pPr>
            <a:r>
              <a:rPr lang="ru" sz="1100">
                <a:solidFill>
                  <a:srgbClr val="0000FF"/>
                </a:solidFill>
                <a:highlight>
                  <a:srgbClr val="EAD1DC"/>
                </a:highlight>
                <a:latin typeface="Courier New"/>
                <a:ea typeface="Courier New"/>
                <a:cs typeface="Courier New"/>
                <a:sym typeface="Courier New"/>
              </a:rPr>
              <a:t>The article examines </a:t>
            </a:r>
            <a:r>
              <a:rPr lang="ru" sz="1200">
                <a:solidFill>
                  <a:srgbClr val="0000FF"/>
                </a:solidFill>
                <a:highlight>
                  <a:srgbClr val="EAD1DC"/>
                </a:highlight>
                <a:latin typeface="Courier New"/>
                <a:ea typeface="Courier New"/>
                <a:cs typeface="Courier New"/>
                <a:sym typeface="Courier New"/>
              </a:rPr>
              <a:t>the ways how female characters are typically portrayed in Anglo-American traditional balladry and how patriarchal outlook on gender roles is put to work through these narrative songs. </a:t>
            </a:r>
            <a:r>
              <a:rPr lang="ru" sz="1100">
                <a:solidFill>
                  <a:srgbClr val="0000FF"/>
                </a:solidFill>
                <a:highlight>
                  <a:srgbClr val="EAD1DC"/>
                </a:highlight>
                <a:latin typeface="Courier New"/>
                <a:ea typeface="Courier New"/>
                <a:cs typeface="Courier New"/>
                <a:sym typeface="Courier New"/>
              </a:rPr>
              <a:t>The examples elicit from 60 popular ballads are studied in terms of </a:t>
            </a:r>
            <a:r>
              <a:rPr lang="ru" sz="1200">
                <a:solidFill>
                  <a:srgbClr val="0000FF"/>
                </a:solidFill>
                <a:highlight>
                  <a:srgbClr val="EAD1DC"/>
                </a:highlight>
                <a:latin typeface="Courier New"/>
                <a:ea typeface="Courier New"/>
                <a:cs typeface="Courier New"/>
                <a:sym typeface="Courier New"/>
              </a:rPr>
              <a:t>structural and conceptual approach. The methodology applied provides identification of a common basic schema  which underlies the Generalized Female Portray in Anglo-American Traditional Ballad corpus. The Thing frame, the </a:t>
            </a:r>
            <a:r>
              <a:rPr lang="ru" sz="1200">
                <a:solidFill>
                  <a:srgbClr val="0000FF"/>
                </a:solidFill>
                <a:highlight>
                  <a:srgbClr val="EAD1DC"/>
                </a:highlight>
                <a:latin typeface="Courier New"/>
                <a:ea typeface="Courier New"/>
                <a:cs typeface="Courier New"/>
                <a:sym typeface="Courier New"/>
              </a:rPr>
              <a:t>ready-made</a:t>
            </a:r>
            <a:r>
              <a:rPr lang="ru" sz="1200">
                <a:solidFill>
                  <a:srgbClr val="0000FF"/>
                </a:solidFill>
                <a:highlight>
                  <a:srgbClr val="EAD1DC"/>
                </a:highlight>
                <a:latin typeface="Courier New"/>
                <a:ea typeface="Courier New"/>
                <a:cs typeface="Courier New"/>
                <a:sym typeface="Courier New"/>
              </a:rPr>
              <a:t> “recipe” of ballad, incompasses the following ingredients: Somebody + Such-quality + Reasons + Results. </a:t>
            </a:r>
            <a:r>
              <a:rPr lang="ru" sz="1100">
                <a:solidFill>
                  <a:srgbClr val="0000FF"/>
                </a:solidFill>
                <a:highlight>
                  <a:srgbClr val="EAD1DC"/>
                </a:highlight>
                <a:latin typeface="Courier New"/>
                <a:ea typeface="Courier New"/>
                <a:cs typeface="Courier New"/>
                <a:sym typeface="Courier New"/>
              </a:rPr>
              <a:t>It is found that </a:t>
            </a:r>
            <a:r>
              <a:rPr lang="ru" sz="1200">
                <a:solidFill>
                  <a:srgbClr val="0000FF"/>
                </a:solidFill>
                <a:highlight>
                  <a:srgbClr val="EAD1DC"/>
                </a:highlight>
                <a:latin typeface="Courier New"/>
                <a:ea typeface="Courier New"/>
                <a:cs typeface="Courier New"/>
                <a:sym typeface="Courier New"/>
              </a:rPr>
              <a:t>Generalized Female Portray</a:t>
            </a:r>
            <a:r>
              <a:rPr lang="ru" sz="1100">
                <a:solidFill>
                  <a:srgbClr val="0000FF"/>
                </a:solidFill>
                <a:highlight>
                  <a:srgbClr val="EAD1DC"/>
                </a:highlight>
                <a:latin typeface="Courier New"/>
                <a:ea typeface="Courier New"/>
                <a:cs typeface="Courier New"/>
                <a:sym typeface="Courier New"/>
              </a:rPr>
              <a:t> encompasses three major stereotyped characters: protagonist (the good girl), antagonist (the bad girl) and the aide. </a:t>
            </a:r>
            <a:r>
              <a:rPr lang="ru" sz="1100">
                <a:solidFill>
                  <a:srgbClr val="0000FF"/>
                </a:solidFill>
                <a:highlight>
                  <a:srgbClr val="EAD1DC"/>
                </a:highlight>
                <a:latin typeface="Courier New"/>
                <a:ea typeface="Courier New"/>
                <a:cs typeface="Courier New"/>
                <a:sym typeface="Courier New"/>
              </a:rPr>
              <a:t>The doings of the ballad female personages are predictable as the plot of narrative song is pointed to fulfill educational aims: to teach patriarchal virtues and reprehend vices. </a:t>
            </a:r>
          </a:p>
          <a:p>
            <a:pPr lvl="0" algn="just">
              <a:lnSpc>
                <a:spcPct val="150000"/>
              </a:lnSpc>
              <a:spcBef>
                <a:spcPts val="0"/>
              </a:spcBef>
              <a:spcAft>
                <a:spcPts val="1000"/>
              </a:spcAft>
              <a:buClr>
                <a:schemeClr val="dk1"/>
              </a:buClr>
              <a:buSzPct val="100000"/>
              <a:buFont typeface="Arial"/>
              <a:buNone/>
            </a:pPr>
            <a:r>
              <a:rPr lang="ru" sz="1100">
                <a:solidFill>
                  <a:srgbClr val="0000FF"/>
                </a:solidFill>
                <a:highlight>
                  <a:srgbClr val="EAD1DC"/>
                </a:highlight>
                <a:latin typeface="Courier New"/>
                <a:ea typeface="Courier New"/>
                <a:cs typeface="Courier New"/>
                <a:sym typeface="Courier New"/>
              </a:rPr>
              <a:t>   </a:t>
            </a:r>
          </a:p>
          <a:p>
            <a:pPr lvl="0">
              <a:lnSpc>
                <a:spcPct val="115000"/>
              </a:lnSpc>
              <a:spcBef>
                <a:spcPts val="0"/>
              </a:spcBef>
              <a:spcAft>
                <a:spcPts val="1000"/>
              </a:spcAft>
              <a:buClr>
                <a:schemeClr val="dk1"/>
              </a:buClr>
              <a:buSzPct val="100000"/>
              <a:buFont typeface="Arial"/>
              <a:buNone/>
            </a:pPr>
            <a:r>
              <a:rPr b="1" lang="ru" sz="1100">
                <a:solidFill>
                  <a:srgbClr val="0000FF"/>
                </a:solidFill>
                <a:highlight>
                  <a:srgbClr val="EAD1DC"/>
                </a:highlight>
                <a:latin typeface="Courier New"/>
                <a:ea typeface="Courier New"/>
                <a:cs typeface="Courier New"/>
                <a:sym typeface="Courier New"/>
              </a:rPr>
              <a:t>Key words</a:t>
            </a:r>
            <a:r>
              <a:rPr lang="ru" sz="1100">
                <a:solidFill>
                  <a:srgbClr val="0000FF"/>
                </a:solidFill>
                <a:highlight>
                  <a:srgbClr val="EAD1DC"/>
                </a:highlight>
                <a:latin typeface="Courier New"/>
                <a:ea typeface="Courier New"/>
                <a:cs typeface="Courier New"/>
                <a:sym typeface="Courier New"/>
              </a:rPr>
              <a:t>: generalized female portrays, Anglo-American traditional ballad, frame, schema, patriarchal worldview</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idx="1" type="body"/>
          </p:nvPr>
        </p:nvSpPr>
        <p:spPr>
          <a:xfrm>
            <a:off x="249450" y="480900"/>
            <a:ext cx="8520600" cy="4181700"/>
          </a:xfrm>
          <a:prstGeom prst="rect">
            <a:avLst/>
          </a:prstGeom>
        </p:spPr>
        <p:txBody>
          <a:bodyPr anchorCtr="0" anchor="t" bIns="91425" lIns="91425" rIns="91425" wrap="square" tIns="91425">
            <a:noAutofit/>
          </a:bodyPr>
          <a:lstStyle/>
          <a:p>
            <a:pPr lvl="0" rtl="0">
              <a:lnSpc>
                <a:spcPct val="150000"/>
              </a:lnSpc>
              <a:spcBef>
                <a:spcPts val="0"/>
              </a:spcBef>
              <a:spcAft>
                <a:spcPts val="0"/>
              </a:spcAft>
              <a:buNone/>
            </a:pPr>
            <a:r>
              <a:rPr lang="ru" sz="1100">
                <a:solidFill>
                  <a:srgbClr val="0000FF"/>
                </a:solidFill>
                <a:highlight>
                  <a:srgbClr val="EAD1DC"/>
                </a:highlight>
                <a:latin typeface="Courier New"/>
                <a:ea typeface="Courier New"/>
                <a:cs typeface="Courier New"/>
                <a:sym typeface="Courier New"/>
              </a:rPr>
              <a:t>Frightening illustration of “familial patriarchy” (the term introduced by  </a:t>
            </a:r>
            <a:r>
              <a:rPr i="1" lang="ru" sz="1100">
                <a:solidFill>
                  <a:srgbClr val="0000FF"/>
                </a:solidFill>
                <a:highlight>
                  <a:srgbClr val="EAD1DC"/>
                </a:highlight>
                <a:latin typeface="Courier New"/>
                <a:ea typeface="Courier New"/>
                <a:cs typeface="Courier New"/>
                <a:sym typeface="Courier New"/>
              </a:rPr>
              <a:t>Sylvia Walby (1990, p. 20)</a:t>
            </a:r>
            <a:r>
              <a:rPr lang="ru" sz="1100">
                <a:solidFill>
                  <a:srgbClr val="0000FF"/>
                </a:solidFill>
                <a:highlight>
                  <a:srgbClr val="EAD1DC"/>
                </a:highlight>
                <a:latin typeface="Courier New"/>
                <a:ea typeface="Courier New"/>
                <a:cs typeface="Courier New"/>
                <a:sym typeface="Courier New"/>
              </a:rPr>
              <a:t> at work is described in the ballad “</a:t>
            </a:r>
            <a:r>
              <a:rPr b="1" lang="ru" sz="1100">
                <a:solidFill>
                  <a:srgbClr val="0000FF"/>
                </a:solidFill>
                <a:highlight>
                  <a:srgbClr val="EAD1DC"/>
                </a:highlight>
                <a:latin typeface="Courier New"/>
                <a:ea typeface="Courier New"/>
                <a:cs typeface="Courier New"/>
                <a:sym typeface="Courier New"/>
              </a:rPr>
              <a:t>The Cruel Brother”.</a:t>
            </a:r>
          </a:p>
          <a:p>
            <a:pPr lvl="0" rtl="0" algn="just">
              <a:lnSpc>
                <a:spcPct val="150000"/>
              </a:lnSpc>
              <a:spcBef>
                <a:spcPts val="0"/>
              </a:spcBef>
              <a:spcAft>
                <a:spcPts val="0"/>
              </a:spcAft>
              <a:buNone/>
            </a:pPr>
            <a:r>
              <a:t/>
            </a:r>
            <a:endParaRPr sz="1100">
              <a:solidFill>
                <a:srgbClr val="0000FF"/>
              </a:solidFill>
              <a:highlight>
                <a:srgbClr val="EAD1DC"/>
              </a:highlight>
              <a:latin typeface="Courier New"/>
              <a:ea typeface="Courier New"/>
              <a:cs typeface="Courier New"/>
              <a:sym typeface="Courier New"/>
            </a:endParaRPr>
          </a:p>
          <a:p>
            <a:pPr lvl="0" rtl="0" algn="just">
              <a:lnSpc>
                <a:spcPct val="150000"/>
              </a:lnSpc>
              <a:spcBef>
                <a:spcPts val="0"/>
              </a:spcBef>
              <a:spcAft>
                <a:spcPts val="0"/>
              </a:spcAft>
              <a:buNone/>
            </a:pPr>
            <a:r>
              <a:rPr lang="ru" sz="1100">
                <a:solidFill>
                  <a:srgbClr val="0000FF"/>
                </a:solidFill>
                <a:highlight>
                  <a:srgbClr val="EAD1DC"/>
                </a:highlight>
                <a:latin typeface="Courier New"/>
                <a:ea typeface="Courier New"/>
                <a:cs typeface="Courier New"/>
                <a:sym typeface="Courier New"/>
              </a:rPr>
              <a:t>In this American variant of Child Ballad, a fine, fair, young maid meets a Lord at the ball and is going to marry him.  </a:t>
            </a:r>
          </a:p>
          <a:p>
            <a:pPr lvl="0" rtl="0" algn="just">
              <a:lnSpc>
                <a:spcPct val="150000"/>
              </a:lnSpc>
              <a:spcBef>
                <a:spcPts val="0"/>
              </a:spcBef>
              <a:spcAft>
                <a:spcPts val="0"/>
              </a:spcAft>
              <a:buNone/>
            </a:pPr>
            <a:r>
              <a:t/>
            </a:r>
            <a:endParaRPr sz="1100">
              <a:solidFill>
                <a:srgbClr val="0000FF"/>
              </a:solidFill>
              <a:highlight>
                <a:srgbClr val="EAD1DC"/>
              </a:highlight>
              <a:latin typeface="Courier New"/>
              <a:ea typeface="Courier New"/>
              <a:cs typeface="Courier New"/>
              <a:sym typeface="Courier New"/>
            </a:endParaRPr>
          </a:p>
          <a:p>
            <a:pPr lvl="0" rtl="0" algn="just">
              <a:lnSpc>
                <a:spcPct val="150000"/>
              </a:lnSpc>
              <a:spcBef>
                <a:spcPts val="0"/>
              </a:spcBef>
              <a:spcAft>
                <a:spcPts val="0"/>
              </a:spcAft>
              <a:buNone/>
            </a:pPr>
            <a:r>
              <a:rPr lang="ru" sz="1100">
                <a:solidFill>
                  <a:srgbClr val="0000FF"/>
                </a:solidFill>
                <a:highlight>
                  <a:srgbClr val="EAD1DC"/>
                </a:highlight>
                <a:latin typeface="Courier New"/>
                <a:ea typeface="Courier New"/>
                <a:cs typeface="Courier New"/>
                <a:sym typeface="Courier New"/>
              </a:rPr>
              <a:t>But before accepting the Lord’s proposal she tells him: </a:t>
            </a:r>
          </a:p>
          <a:p>
            <a:pPr lvl="0" rtl="0" algn="just">
              <a:lnSpc>
                <a:spcPct val="150000"/>
              </a:lnSpc>
              <a:spcBef>
                <a:spcPts val="0"/>
              </a:spcBef>
              <a:spcAft>
                <a:spcPts val="0"/>
              </a:spcAft>
              <a:buNone/>
            </a:pPr>
            <a:r>
              <a:rPr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“'You must ask my father dear,' / … /  'You must ask my father dear, / /… / </a:t>
            </a:r>
          </a:p>
          <a:p>
            <a:pPr lvl="0" rtl="0" algn="just">
              <a:lnSpc>
                <a:spcPct val="150000"/>
              </a:lnSpc>
              <a:spcBef>
                <a:spcPts val="0"/>
              </a:spcBef>
              <a:spcAft>
                <a:spcPts val="0"/>
              </a:spcAft>
              <a:buNone/>
            </a:pPr>
            <a:r>
              <a:rPr i="1" lang="ru" sz="1100">
                <a:solidFill>
                  <a:srgbClr val="0000FF"/>
                </a:solidFill>
                <a:highlight>
                  <a:srgbClr val="EAD1DC"/>
                </a:highlight>
                <a:latin typeface="Courier New"/>
                <a:ea typeface="Courier New"/>
                <a:cs typeface="Courier New"/>
                <a:sym typeface="Courier New"/>
              </a:rPr>
              <a:t>     Mother, too, who did me bear'”. </a:t>
            </a:r>
          </a:p>
          <a:p>
            <a:pPr lvl="0" rtl="0" algn="just">
              <a:lnSpc>
                <a:spcPct val="150000"/>
              </a:lnSpc>
              <a:spcBef>
                <a:spcPts val="0"/>
              </a:spcBef>
              <a:spcAft>
                <a:spcPts val="0"/>
              </a:spcAft>
              <a:buNone/>
            </a:pPr>
            <a:r>
              <a:t/>
            </a:r>
            <a:endParaRPr i="1" sz="1100">
              <a:solidFill>
                <a:srgbClr val="0000FF"/>
              </a:solidFill>
              <a:highlight>
                <a:srgbClr val="EAD1DC"/>
              </a:highlight>
              <a:latin typeface="Courier New"/>
              <a:ea typeface="Courier New"/>
              <a:cs typeface="Courier New"/>
              <a:sym typeface="Courier New"/>
            </a:endParaRPr>
          </a:p>
          <a:p>
            <a:pPr lvl="0" rtl="0" algn="just">
              <a:lnSpc>
                <a:spcPct val="150000"/>
              </a:lnSpc>
              <a:spcBef>
                <a:spcPts val="0"/>
              </a:spcBef>
              <a:spcAft>
                <a:spcPts val="0"/>
              </a:spcAft>
              <a:buNone/>
            </a:pPr>
            <a:r>
              <a:rPr i="1" lang="ru" sz="1100">
                <a:solidFill>
                  <a:srgbClr val="0000FF"/>
                </a:solidFill>
                <a:highlight>
                  <a:srgbClr val="EAD1DC"/>
                </a:highlight>
                <a:latin typeface="Courier New"/>
                <a:ea typeface="Courier New"/>
                <a:cs typeface="Courier New"/>
                <a:sym typeface="Courier New"/>
              </a:rPr>
              <a:t>Unfortunately for her,  she forgets about her brother: </a:t>
            </a:r>
          </a:p>
          <a:p>
            <a:pPr lvl="0" rtl="0" algn="just">
              <a:lnSpc>
                <a:spcPct val="150000"/>
              </a:lnSpc>
              <a:spcBef>
                <a:spcPts val="0"/>
              </a:spcBef>
              <a:spcAft>
                <a:spcPts val="0"/>
              </a:spcAft>
              <a:buNone/>
            </a:pPr>
            <a:r>
              <a:rPr i="1" lang="ru" sz="1100">
                <a:solidFill>
                  <a:srgbClr val="0000FF"/>
                </a:solidFill>
                <a:highlight>
                  <a:srgbClr val="EAD1DC"/>
                </a:highlight>
                <a:latin typeface="Courier New"/>
                <a:ea typeface="Courier New"/>
                <a:cs typeface="Courier New"/>
                <a:sym typeface="Courier New"/>
              </a:rPr>
              <a:t>    “Kiss me, Sister, ere you part.'  / As he kissed, he stabbed her heart”.</a:t>
            </a:r>
            <a:br>
              <a:rPr i="1" lang="ru" sz="1100">
                <a:solidFill>
                  <a:srgbClr val="0000FF"/>
                </a:solidFill>
                <a:highlight>
                  <a:srgbClr val="EAD1DC"/>
                </a:highlight>
                <a:latin typeface="Courier New"/>
                <a:ea typeface="Courier New"/>
                <a:cs typeface="Courier New"/>
                <a:sym typeface="Courier New"/>
              </a:rPr>
            </a:br>
          </a:p>
          <a:p>
            <a:pPr lvl="0" rtl="0" algn="just">
              <a:lnSpc>
                <a:spcPct val="150000"/>
              </a:lnSpc>
              <a:spcBef>
                <a:spcPts val="0"/>
              </a:spcBef>
              <a:spcAft>
                <a:spcPts val="0"/>
              </a:spcAft>
              <a:buNone/>
            </a:pPr>
            <a:r>
              <a:rPr lang="ru" sz="1100">
                <a:solidFill>
                  <a:srgbClr val="0000FF"/>
                </a:solidFill>
                <a:highlight>
                  <a:srgbClr val="EAD1DC"/>
                </a:highlight>
                <a:latin typeface="Courier New"/>
                <a:ea typeface="Courier New"/>
                <a:cs typeface="Courier New"/>
                <a:sym typeface="Courier New"/>
              </a:rPr>
              <a:t>The ballad does not say openly why the brother murders his sister though it is implied: she has neglected his approval of her marriage.</a:t>
            </a:r>
          </a:p>
          <a:p>
            <a:pPr lvl="0" rtl="0" algn="just">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 </a:t>
            </a:r>
          </a:p>
          <a:p>
            <a:pPr lvl="0" rtl="0" algn="just">
              <a:spcBef>
                <a:spcPts val="0"/>
              </a:spcBef>
              <a:spcAft>
                <a:spcPts val="1000"/>
              </a:spcAft>
              <a:buNone/>
            </a:pPr>
            <a:r>
              <a:t/>
            </a:r>
            <a:endParaRPr sz="1400">
              <a:solidFill>
                <a:srgbClr val="0000FF"/>
              </a:solidFill>
              <a:latin typeface="Times New Roman"/>
              <a:ea typeface="Times New Roman"/>
              <a:cs typeface="Times New Roman"/>
              <a:sym typeface="Times New Roman"/>
            </a:endParaRPr>
          </a:p>
          <a:p>
            <a:pPr lvl="0" rtl="0" algn="just">
              <a:lnSpc>
                <a:spcPct val="115000"/>
              </a:lnSpc>
              <a:spcBef>
                <a:spcPts val="0"/>
              </a:spcBef>
              <a:spcAft>
                <a:spcPts val="1000"/>
              </a:spcAft>
              <a:buNone/>
            </a:pPr>
            <a:r>
              <a:rPr lang="ru" sz="1400">
                <a:solidFill>
                  <a:srgbClr val="0000FF"/>
                </a:solidFill>
                <a:highlight>
                  <a:srgbClr val="FFFFFF"/>
                </a:highlight>
                <a:latin typeface="Times New Roman"/>
                <a:ea typeface="Times New Roman"/>
                <a:cs typeface="Times New Roman"/>
                <a:sym typeface="Times New Roman"/>
              </a:rPr>
              <a:t> </a:t>
            </a:r>
          </a:p>
          <a:p>
            <a:pPr lvl="0" rt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rtl="0">
              <a:spcBef>
                <a:spcPts val="0"/>
              </a:spcBef>
              <a:buNone/>
            </a:pPr>
            <a:r>
              <a:t/>
            </a:r>
            <a:endParaRPr/>
          </a:p>
        </p:txBody>
      </p:sp>
      <p:sp>
        <p:nvSpPr>
          <p:cNvPr id="181" name="Shape 181"/>
          <p:cNvSpPr txBox="1"/>
          <p:nvPr/>
        </p:nvSpPr>
        <p:spPr>
          <a:xfrm>
            <a:off x="7362550" y="227775"/>
            <a:ext cx="1508400" cy="345300"/>
          </a:xfrm>
          <a:prstGeom prst="rect">
            <a:avLst/>
          </a:prstGeom>
          <a:noFill/>
          <a:ln>
            <a:noFill/>
          </a:ln>
        </p:spPr>
        <p:txBody>
          <a:bodyPr anchorCtr="0" anchor="ctr" bIns="91425" lIns="91425" rIns="91425" wrap="square" tIns="91425">
            <a:noAutofit/>
          </a:bodyPr>
          <a:lstStyle/>
          <a:p>
            <a:pPr lvl="0" rtl="0" algn="r">
              <a:spcBef>
                <a:spcPts val="0"/>
              </a:spcBef>
              <a:buNone/>
            </a:pPr>
            <a:r>
              <a:rPr b="1" lang="ru" sz="1000">
                <a:solidFill>
                  <a:schemeClr val="accent1"/>
                </a:solidFill>
                <a:latin typeface="PT Sans Narrow"/>
                <a:ea typeface="PT Sans Narrow"/>
                <a:cs typeface="PT Sans Narrow"/>
                <a:sym typeface="PT Sans Narrow"/>
              </a:rPr>
              <a:t>Illustrations 4</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Shape 186"/>
          <p:cNvSpPr txBox="1"/>
          <p:nvPr>
            <p:ph idx="1" type="body"/>
          </p:nvPr>
        </p:nvSpPr>
        <p:spPr>
          <a:xfrm>
            <a:off x="311700" y="573075"/>
            <a:ext cx="8520600" cy="4181700"/>
          </a:xfrm>
          <a:prstGeom prst="rect">
            <a:avLst/>
          </a:prstGeom>
        </p:spPr>
        <p:txBody>
          <a:bodyPr anchorCtr="0" anchor="t" bIns="91425" lIns="91425" rIns="91425" wrap="square" tIns="91425">
            <a:noAutofit/>
          </a:bodyPr>
          <a:lstStyle/>
          <a:p>
            <a:pPr lvl="0" rtl="0" algn="just">
              <a:lnSpc>
                <a:spcPct val="150000"/>
              </a:lnSpc>
              <a:spcBef>
                <a:spcPts val="0"/>
              </a:spcBef>
              <a:spcAft>
                <a:spcPts val="0"/>
              </a:spcAft>
              <a:buNone/>
            </a:pPr>
            <a:r>
              <a:rPr lang="ru" sz="1100">
                <a:solidFill>
                  <a:srgbClr val="0000FF"/>
                </a:solidFill>
                <a:highlight>
                  <a:srgbClr val="EAD1DC"/>
                </a:highlight>
                <a:latin typeface="Courier New"/>
                <a:ea typeface="Courier New"/>
                <a:cs typeface="Courier New"/>
                <a:sym typeface="Courier New"/>
              </a:rPr>
              <a:t>Indeed, not all ballad female personages are good and fair, there are many wicked characters which can also be delineated with the Thing frame. One of such  “femme fatal” is pictured in the ballad “</a:t>
            </a:r>
            <a:r>
              <a:rPr b="1" i="1" lang="ru" sz="1100">
                <a:solidFill>
                  <a:srgbClr val="0000FF"/>
                </a:solidFill>
                <a:highlight>
                  <a:srgbClr val="EAD1DC"/>
                </a:highlight>
                <a:latin typeface="Courier New"/>
                <a:ea typeface="Courier New"/>
                <a:cs typeface="Courier New"/>
                <a:sym typeface="Courier New"/>
              </a:rPr>
              <a:t>The Three Butchers”.</a:t>
            </a:r>
          </a:p>
          <a:p>
            <a:pPr lvl="0" rtl="0" algn="just">
              <a:lnSpc>
                <a:spcPct val="150000"/>
              </a:lnSpc>
              <a:spcBef>
                <a:spcPts val="0"/>
              </a:spcBef>
              <a:spcAft>
                <a:spcPts val="0"/>
              </a:spcAft>
              <a:buNone/>
            </a:pPr>
            <a:r>
              <a:t/>
            </a:r>
            <a:endParaRPr b="1" i="1" sz="1100">
              <a:solidFill>
                <a:srgbClr val="0000FF"/>
              </a:solidFill>
              <a:highlight>
                <a:srgbClr val="EAD1DC"/>
              </a:highlight>
              <a:latin typeface="Courier New"/>
              <a:ea typeface="Courier New"/>
              <a:cs typeface="Courier New"/>
              <a:sym typeface="Courier New"/>
            </a:endParaRPr>
          </a:p>
          <a:p>
            <a:pPr lvl="0" rtl="0" algn="just">
              <a:spcBef>
                <a:spcPts val="0"/>
              </a:spcBef>
              <a:spcAft>
                <a:spcPts val="1000"/>
              </a:spcAft>
              <a:buNone/>
            </a:pPr>
            <a:r>
              <a:rPr i="1" lang="ru" sz="1100">
                <a:solidFill>
                  <a:srgbClr val="0000FF"/>
                </a:solidFill>
                <a:highlight>
                  <a:srgbClr val="EAD1DC"/>
                </a:highlight>
                <a:latin typeface="Courier New"/>
                <a:ea typeface="Courier New"/>
                <a:cs typeface="Courier New"/>
                <a:sym typeface="Courier New"/>
              </a:rPr>
              <a:t>Plot: Three friends-butchers are going home. The market day was a success and they have made a lot of money. On their way they see a woman lying on the ground in the forest. </a:t>
            </a:r>
          </a:p>
          <a:p>
            <a:pPr lvl="0" rtl="0">
              <a:spcBef>
                <a:spcPts val="0"/>
              </a:spcBef>
              <a:spcAft>
                <a:spcPts val="1000"/>
              </a:spcAft>
              <a:buNone/>
            </a:pPr>
            <a:r>
              <a:rPr b="1" lang="ru" sz="1100" u="sng">
                <a:solidFill>
                  <a:srgbClr val="0000FF"/>
                </a:solidFill>
                <a:highlight>
                  <a:srgbClr val="EAD1DC"/>
                </a:highlight>
                <a:latin typeface="Courier New"/>
                <a:ea typeface="Courier New"/>
                <a:cs typeface="Courier New"/>
                <a:sym typeface="Courier New"/>
              </a:rPr>
              <a:t> SOMEBODY</a:t>
            </a:r>
            <a:r>
              <a:rPr b="1"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a woman</a:t>
            </a:r>
          </a:p>
          <a:p>
            <a:pPr lvl="0" rtl="0">
              <a:lnSpc>
                <a:spcPct val="100000"/>
              </a:lnSpc>
              <a:spcBef>
                <a:spcPts val="1000"/>
              </a:spcBef>
              <a:spcAft>
                <a:spcPts val="1000"/>
              </a:spcAft>
              <a:buNone/>
            </a:pPr>
            <a:r>
              <a:rPr b="1" lang="ru" sz="1100" u="sng">
                <a:solidFill>
                  <a:srgbClr val="0000FF"/>
                </a:solidFill>
                <a:highlight>
                  <a:srgbClr val="EAD1DC"/>
                </a:highlight>
                <a:latin typeface="Courier New"/>
                <a:ea typeface="Courier New"/>
                <a:cs typeface="Courier New"/>
                <a:sym typeface="Courier New"/>
              </a:rPr>
              <a:t>SUCH- quantity</a:t>
            </a:r>
            <a:r>
              <a:rPr i="1" lang="ru" sz="1100">
                <a:solidFill>
                  <a:srgbClr val="0000FF"/>
                </a:solidFill>
                <a:highlight>
                  <a:srgbClr val="EAD1DC"/>
                </a:highlight>
                <a:latin typeface="Courier New"/>
                <a:ea typeface="Courier New"/>
                <a:cs typeface="Courier New"/>
                <a:sym typeface="Courier New"/>
              </a:rPr>
              <a:t>: </a:t>
            </a:r>
            <a:r>
              <a:rPr b="1" i="1" lang="ru" sz="1100">
                <a:solidFill>
                  <a:srgbClr val="0000FF"/>
                </a:solidFill>
                <a:highlight>
                  <a:srgbClr val="EAD1DC"/>
                </a:highlight>
                <a:latin typeface="Courier New"/>
                <a:ea typeface="Courier New"/>
                <a:cs typeface="Courier New"/>
                <a:sym typeface="Courier New"/>
              </a:rPr>
              <a:t>alone</a:t>
            </a:r>
            <a:r>
              <a:rPr i="1" lang="ru" sz="1100">
                <a:solidFill>
                  <a:srgbClr val="0000FF"/>
                </a:solidFill>
                <a:highlight>
                  <a:srgbClr val="EAD1DC"/>
                </a:highlight>
                <a:latin typeface="Courier New"/>
                <a:ea typeface="Courier New"/>
                <a:cs typeface="Courier New"/>
                <a:sym typeface="Courier New"/>
              </a:rPr>
              <a:t>(O woman, </a:t>
            </a:r>
            <a:r>
              <a:rPr i="1" lang="ru" sz="1100">
                <a:solidFill>
                  <a:srgbClr val="0000FF"/>
                </a:solidFill>
                <a:highlight>
                  <a:srgbClr val="EAD1DC"/>
                </a:highlight>
                <a:latin typeface="Courier New"/>
                <a:ea typeface="Courier New"/>
                <a:cs typeface="Courier New"/>
                <a:sym typeface="Courier New"/>
              </a:rPr>
              <a:t>woman</a:t>
            </a:r>
            <a:r>
              <a:rPr i="1" lang="ru" sz="1100">
                <a:solidFill>
                  <a:srgbClr val="0000FF"/>
                </a:solidFill>
                <a:highlight>
                  <a:srgbClr val="EAD1DC"/>
                </a:highlight>
                <a:latin typeface="Courier New"/>
                <a:ea typeface="Courier New"/>
                <a:cs typeface="Courier New"/>
                <a:sym typeface="Courier New"/>
              </a:rPr>
              <a:t>, Johnson cries, / Have you got any company? / Oh, no! no! no! the woman cries).</a:t>
            </a:r>
          </a:p>
          <a:p>
            <a:pPr lvl="0" rtl="0" algn="l">
              <a:spcBef>
                <a:spcPts val="0"/>
              </a:spcBef>
              <a:spcAft>
                <a:spcPts val="1000"/>
              </a:spcAft>
              <a:buNone/>
            </a:pPr>
            <a:r>
              <a:rPr b="1" lang="ru" sz="1100" u="sng">
                <a:solidFill>
                  <a:srgbClr val="0000FF"/>
                </a:solidFill>
                <a:highlight>
                  <a:srgbClr val="EAD1DC"/>
                </a:highlight>
                <a:latin typeface="Courier New"/>
                <a:ea typeface="Courier New"/>
                <a:cs typeface="Courier New"/>
                <a:sym typeface="Courier New"/>
              </a:rPr>
              <a:t>SOMEBODY-agent acts</a:t>
            </a:r>
            <a:r>
              <a:rPr b="1" lang="ru" sz="1100">
                <a:solidFill>
                  <a:srgbClr val="0000FF"/>
                </a:solidFill>
                <a:highlight>
                  <a:srgbClr val="EAD1DC"/>
                </a:highlight>
                <a:latin typeface="Courier New"/>
                <a:ea typeface="Courier New"/>
                <a:cs typeface="Courier New"/>
                <a:sym typeface="Courier New"/>
              </a:rPr>
              <a:t>: </a:t>
            </a:r>
            <a:r>
              <a:rPr b="1" i="1" lang="ru" sz="1100">
                <a:solidFill>
                  <a:srgbClr val="0000FF"/>
                </a:solidFill>
                <a:highlight>
                  <a:srgbClr val="EAD1DC"/>
                </a:highlight>
                <a:latin typeface="Courier New"/>
                <a:ea typeface="Courier New"/>
                <a:cs typeface="Courier New"/>
                <a:sym typeface="Courier New"/>
              </a:rPr>
              <a:t>pretends being victimized</a:t>
            </a:r>
            <a:r>
              <a:rPr b="1" lang="ru" sz="1100">
                <a:solidFill>
                  <a:srgbClr val="0000FF"/>
                </a:solidFill>
                <a:highlight>
                  <a:srgbClr val="EAD1DC"/>
                </a:highlight>
                <a:latin typeface="Courier New"/>
                <a:ea typeface="Courier New"/>
                <a:cs typeface="Courier New"/>
                <a:sym typeface="Courier New"/>
              </a:rPr>
              <a:t> (</a:t>
            </a:r>
            <a:r>
              <a:rPr i="1" lang="ru" sz="1100">
                <a:solidFill>
                  <a:srgbClr val="0000FF"/>
                </a:solidFill>
                <a:highlight>
                  <a:srgbClr val="EAD1DC"/>
                </a:highlight>
                <a:latin typeface="Courier New"/>
                <a:ea typeface="Courier New"/>
                <a:cs typeface="Courier New"/>
                <a:sym typeface="Courier New"/>
              </a:rPr>
              <a:t>... ten swaggering blades / Who've robbed and beaten me!); </a:t>
            </a:r>
            <a:r>
              <a:rPr b="1" i="1" lang="ru" sz="1100">
                <a:solidFill>
                  <a:srgbClr val="0000FF"/>
                </a:solidFill>
                <a:highlight>
                  <a:srgbClr val="EAD1DC"/>
                </a:highlight>
                <a:latin typeface="Courier New"/>
                <a:ea typeface="Courier New"/>
                <a:cs typeface="Courier New"/>
                <a:sym typeface="Courier New"/>
              </a:rPr>
              <a:t>gives a sign to robbers</a:t>
            </a:r>
            <a:r>
              <a:rPr i="1" lang="ru" sz="1100">
                <a:solidFill>
                  <a:srgbClr val="0000FF"/>
                </a:solidFill>
                <a:highlight>
                  <a:srgbClr val="EAD1DC"/>
                </a:highlight>
                <a:latin typeface="Courier New"/>
                <a:ea typeface="Courier New"/>
                <a:cs typeface="Courier New"/>
                <a:sym typeface="Courier New"/>
              </a:rPr>
              <a:t> (She put her fingers to her ear / And gave a screekful cry); when all the robbers are killed by the butchers, </a:t>
            </a:r>
            <a:r>
              <a:rPr b="1" i="1" lang="ru" sz="1100">
                <a:solidFill>
                  <a:srgbClr val="0000FF"/>
                </a:solidFill>
                <a:highlight>
                  <a:srgbClr val="EAD1DC"/>
                </a:highlight>
                <a:latin typeface="Courier New"/>
                <a:ea typeface="Courier New"/>
                <a:cs typeface="Courier New"/>
                <a:sym typeface="Courier New"/>
              </a:rPr>
              <a:t>she kills their leader</a:t>
            </a:r>
            <a:r>
              <a:rPr i="1" lang="ru" sz="1100">
                <a:solidFill>
                  <a:srgbClr val="0000FF"/>
                </a:solidFill>
                <a:highlight>
                  <a:srgbClr val="EAD1DC"/>
                </a:highlight>
                <a:latin typeface="Courier New"/>
                <a:ea typeface="Courier New"/>
                <a:cs typeface="Courier New"/>
                <a:sym typeface="Courier New"/>
              </a:rPr>
              <a:t> (“She took his knife ... / And stabbed him from behind).</a:t>
            </a:r>
            <a:br>
              <a:rPr i="1" lang="ru" sz="1100">
                <a:solidFill>
                  <a:srgbClr val="0000FF"/>
                </a:solidFill>
                <a:highlight>
                  <a:srgbClr val="EAD1DC"/>
                </a:highlight>
                <a:latin typeface="Courier New"/>
                <a:ea typeface="Courier New"/>
                <a:cs typeface="Courier New"/>
                <a:sym typeface="Courier New"/>
              </a:rPr>
            </a:br>
            <a:r>
              <a:rPr b="1" i="1" lang="ru" sz="1100" u="sng">
                <a:solidFill>
                  <a:srgbClr val="0000FF"/>
                </a:solidFill>
                <a:highlight>
                  <a:srgbClr val="EAD1DC"/>
                </a:highlight>
                <a:latin typeface="Courier New"/>
                <a:ea typeface="Courier New"/>
                <a:cs typeface="Courier New"/>
                <a:sym typeface="Courier New"/>
              </a:rPr>
              <a:t>REASON</a:t>
            </a:r>
            <a:r>
              <a:rPr i="1" lang="ru" sz="1100">
                <a:solidFill>
                  <a:srgbClr val="0000FF"/>
                </a:solidFill>
                <a:highlight>
                  <a:srgbClr val="EAD1DC"/>
                </a:highlight>
                <a:latin typeface="Courier New"/>
                <a:ea typeface="Courier New"/>
                <a:cs typeface="Courier New"/>
                <a:sym typeface="Courier New"/>
              </a:rPr>
              <a:t>: though not given directly but obvious - mon</a:t>
            </a:r>
            <a:r>
              <a:rPr i="1" lang="ru" sz="1100">
                <a:solidFill>
                  <a:srgbClr val="0000FF"/>
                </a:solidFill>
                <a:latin typeface="Courier New"/>
                <a:ea typeface="Courier New"/>
                <a:cs typeface="Courier New"/>
                <a:sym typeface="Courier New"/>
              </a:rPr>
              <a:t>ey</a:t>
            </a:r>
          </a:p>
          <a:p>
            <a:pPr lvl="0" rtl="0" algn="l">
              <a:spcBef>
                <a:spcPts val="0"/>
              </a:spcBef>
              <a:spcAft>
                <a:spcPts val="1000"/>
              </a:spcAft>
              <a:buNone/>
            </a:pPr>
            <a:r>
              <a:rPr b="1" i="1" lang="ru" sz="1100" u="sng">
                <a:solidFill>
                  <a:srgbClr val="0000FF"/>
                </a:solidFill>
                <a:latin typeface="Courier New"/>
                <a:ea typeface="Courier New"/>
                <a:cs typeface="Courier New"/>
                <a:sym typeface="Courier New"/>
              </a:rPr>
              <a:t>RESULT</a:t>
            </a:r>
            <a:r>
              <a:rPr i="1" lang="ru" sz="1100">
                <a:solidFill>
                  <a:srgbClr val="0000FF"/>
                </a:solidFill>
                <a:latin typeface="Courier New"/>
                <a:ea typeface="Courier New"/>
                <a:cs typeface="Courier New"/>
                <a:sym typeface="Courier New"/>
              </a:rPr>
              <a:t>: </a:t>
            </a:r>
            <a:r>
              <a:rPr b="1" i="1" lang="ru" sz="1100">
                <a:solidFill>
                  <a:srgbClr val="0000FF"/>
                </a:solidFill>
                <a:latin typeface="Courier New"/>
                <a:ea typeface="Courier New"/>
                <a:cs typeface="Courier New"/>
                <a:sym typeface="Courier New"/>
              </a:rPr>
              <a:t>the woman is taken to jail and sentenced</a:t>
            </a:r>
            <a:r>
              <a:rPr i="1" lang="ru" sz="1100">
                <a:solidFill>
                  <a:srgbClr val="0000FF"/>
                </a:solidFill>
                <a:latin typeface="Courier New"/>
                <a:ea typeface="Courier New"/>
                <a:cs typeface="Courier New"/>
                <a:sym typeface="Courier New"/>
              </a:rPr>
              <a:t> (Then she was condemned to die in links,/And iron chains so strong,/ For killing of bold Johnson, / That great and valiant man).</a:t>
            </a:r>
            <a:br>
              <a:rPr i="1" lang="ru" sz="1100">
                <a:solidFill>
                  <a:srgbClr val="0000FF"/>
                </a:solidFill>
                <a:latin typeface="Courier New"/>
                <a:ea typeface="Courier New"/>
                <a:cs typeface="Courier New"/>
                <a:sym typeface="Courier New"/>
              </a:rPr>
            </a:br>
          </a:p>
          <a:p>
            <a:pPr lvl="0" rtl="0" algn="just">
              <a:spcBef>
                <a:spcPts val="0"/>
              </a:spcBef>
              <a:spcAft>
                <a:spcPts val="1000"/>
              </a:spcAft>
              <a:buNone/>
            </a:pPr>
            <a:r>
              <a:t/>
            </a:r>
            <a:endParaRPr sz="1400">
              <a:solidFill>
                <a:srgbClr val="0000FF"/>
              </a:solidFill>
              <a:latin typeface="Times New Roman"/>
              <a:ea typeface="Times New Roman"/>
              <a:cs typeface="Times New Roman"/>
              <a:sym typeface="Times New Roman"/>
            </a:endParaRPr>
          </a:p>
          <a:p>
            <a:pPr lvl="0" rtl="0" algn="just">
              <a:lnSpc>
                <a:spcPct val="115000"/>
              </a:lnSpc>
              <a:spcBef>
                <a:spcPts val="0"/>
              </a:spcBef>
              <a:spcAft>
                <a:spcPts val="1000"/>
              </a:spcAft>
              <a:buNone/>
            </a:pPr>
            <a:r>
              <a:rPr lang="ru" sz="1400">
                <a:solidFill>
                  <a:srgbClr val="0000FF"/>
                </a:solidFill>
                <a:highlight>
                  <a:srgbClr val="FFFFFF"/>
                </a:highlight>
                <a:latin typeface="Times New Roman"/>
                <a:ea typeface="Times New Roman"/>
                <a:cs typeface="Times New Roman"/>
                <a:sym typeface="Times New Roman"/>
              </a:rPr>
              <a:t> </a:t>
            </a:r>
          </a:p>
          <a:p>
            <a:pPr lvl="0" rtl="0" algn="just">
              <a:lnSpc>
                <a:spcPct val="115000"/>
              </a:lnSpc>
              <a:spcBef>
                <a:spcPts val="0"/>
              </a:spcBef>
              <a:spcAft>
                <a:spcPts val="1000"/>
              </a:spcAft>
              <a:buNone/>
            </a:pPr>
            <a:r>
              <a:t/>
            </a:r>
            <a:endParaRPr sz="1400">
              <a:solidFill>
                <a:srgbClr val="0000FF"/>
              </a:solidFill>
              <a:highlight>
                <a:srgbClr val="FFFFFF"/>
              </a:highlight>
              <a:latin typeface="Times New Roman"/>
              <a:ea typeface="Times New Roman"/>
              <a:cs typeface="Times New Roman"/>
              <a:sym typeface="Times New Roman"/>
            </a:endParaRPr>
          </a:p>
          <a:p>
            <a:pPr lvl="0" rtl="0">
              <a:spcBef>
                <a:spcPts val="0"/>
              </a:spcBef>
              <a:buNone/>
            </a:pPr>
            <a:r>
              <a:t/>
            </a:r>
            <a:endParaRPr/>
          </a:p>
        </p:txBody>
      </p:sp>
      <p:sp>
        <p:nvSpPr>
          <p:cNvPr id="187" name="Shape 187"/>
          <p:cNvSpPr txBox="1"/>
          <p:nvPr/>
        </p:nvSpPr>
        <p:spPr>
          <a:xfrm>
            <a:off x="7362550" y="227775"/>
            <a:ext cx="1508400" cy="345300"/>
          </a:xfrm>
          <a:prstGeom prst="rect">
            <a:avLst/>
          </a:prstGeom>
          <a:noFill/>
          <a:ln>
            <a:noFill/>
          </a:ln>
        </p:spPr>
        <p:txBody>
          <a:bodyPr anchorCtr="0" anchor="ctr" bIns="91425" lIns="91425" rIns="91425" wrap="square" tIns="91425">
            <a:noAutofit/>
          </a:bodyPr>
          <a:lstStyle/>
          <a:p>
            <a:pPr lvl="0" rtl="0" algn="r">
              <a:spcBef>
                <a:spcPts val="0"/>
              </a:spcBef>
              <a:buNone/>
            </a:pPr>
            <a:r>
              <a:rPr b="1" lang="ru" sz="1000">
                <a:solidFill>
                  <a:schemeClr val="accent1"/>
                </a:solidFill>
                <a:latin typeface="PT Sans Narrow"/>
                <a:ea typeface="PT Sans Narrow"/>
                <a:cs typeface="PT Sans Narrow"/>
                <a:sym typeface="PT Sans Narrow"/>
              </a:rPr>
              <a:t>Illustrations 5</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Shape 192"/>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ru"/>
              <a:t>Conclusions</a:t>
            </a:r>
          </a:p>
        </p:txBody>
      </p:sp>
      <p:sp>
        <p:nvSpPr>
          <p:cNvPr id="193" name="Shape 193"/>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lgn="just">
              <a:lnSpc>
                <a:spcPct val="200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Thus, ballads occupy a special place in the mindset of people while consciously and subconsciously shaping their outlook regarding the events described in those dramatic songs. Their virtues and vices are evaluated in the context of meeting male expectations: men act, women follow. And if the woman dares to violate the norms of patriarchy she is destined to sufferings, punishment and death. </a:t>
            </a:r>
          </a:p>
          <a:p>
            <a:pPr lvl="0" rtl="0" algn="just">
              <a:lnSpc>
                <a:spcPct val="200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Structural and conceptual analysis of the Anglo-American traditional ballads corpus has proved to be fruitful with identification of a common basic schema underlying the Generalized Female Portray  in Anglo-American Traditional Ballad: the Thing frame. </a:t>
            </a:r>
            <a:r>
              <a:rPr lang="ru" sz="1200">
                <a:solidFill>
                  <a:srgbClr val="0000FF"/>
                </a:solidFill>
                <a:highlight>
                  <a:srgbClr val="EAD1DC"/>
                </a:highlight>
                <a:latin typeface="Times New Roman"/>
                <a:ea typeface="Times New Roman"/>
                <a:cs typeface="Times New Roman"/>
                <a:sym typeface="Times New Roman"/>
              </a:rPr>
              <a:t> </a:t>
            </a:r>
          </a:p>
          <a:p>
            <a:pPr lvl="0" rtl="0" algn="just">
              <a:lnSpc>
                <a:spcPct val="115000"/>
              </a:lnSpc>
              <a:spcBef>
                <a:spcPts val="0"/>
              </a:spcBef>
              <a:spcAft>
                <a:spcPts val="1000"/>
              </a:spcAft>
              <a:buNone/>
            </a:pPr>
            <a:r>
              <a:rPr lang="ru" sz="1400">
                <a:solidFill>
                  <a:srgbClr val="0000FF"/>
                </a:solidFill>
                <a:highlight>
                  <a:srgbClr val="FFFFFF"/>
                </a:highlight>
                <a:latin typeface="Times New Roman"/>
                <a:ea typeface="Times New Roman"/>
                <a:cs typeface="Times New Roman"/>
                <a:sym typeface="Times New Roman"/>
              </a:rPr>
              <a:t> </a:t>
            </a:r>
            <a:r>
              <a:rPr b="1" lang="ru" sz="1100">
                <a:solidFill>
                  <a:srgbClr val="000000"/>
                </a:solidFill>
                <a:latin typeface="Arial"/>
                <a:ea typeface="Arial"/>
                <a:cs typeface="Arial"/>
                <a:sym typeface="Arial"/>
              </a:rPr>
              <a:t> </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Shape 198"/>
          <p:cNvSpPr txBox="1"/>
          <p:nvPr>
            <p:ph type="title"/>
          </p:nvPr>
        </p:nvSpPr>
        <p:spPr>
          <a:xfrm>
            <a:off x="311700" y="311650"/>
            <a:ext cx="8520600" cy="572700"/>
          </a:xfrm>
          <a:prstGeom prst="rect">
            <a:avLst/>
          </a:prstGeom>
        </p:spPr>
        <p:txBody>
          <a:bodyPr anchorCtr="0" anchor="t" bIns="91425" lIns="91425" rIns="91425" wrap="square" tIns="91425">
            <a:noAutofit/>
          </a:bodyPr>
          <a:lstStyle/>
          <a:p>
            <a:pPr lvl="0">
              <a:spcBef>
                <a:spcPts val="0"/>
              </a:spcBef>
              <a:buNone/>
            </a:pPr>
            <a:r>
              <a:rPr lang="ru"/>
              <a:t>References</a:t>
            </a:r>
          </a:p>
        </p:txBody>
      </p:sp>
      <p:sp>
        <p:nvSpPr>
          <p:cNvPr id="199" name="Shape 199"/>
          <p:cNvSpPr txBox="1"/>
          <p:nvPr>
            <p:ph idx="1" type="body"/>
          </p:nvPr>
        </p:nvSpPr>
        <p:spPr>
          <a:xfrm>
            <a:off x="311700" y="942000"/>
            <a:ext cx="8520600" cy="3627000"/>
          </a:xfrm>
          <a:prstGeom prst="rect">
            <a:avLst/>
          </a:prstGeom>
        </p:spPr>
        <p:txBody>
          <a:bodyPr anchorCtr="0" anchor="t" bIns="91425" lIns="91425" rIns="91425" wrap="square" tIns="91425">
            <a:noAutofit/>
          </a:bodyPr>
          <a:lstStyle/>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Dugaw, D.</a:t>
            </a:r>
            <a:r>
              <a:rPr lang="ru" sz="1100">
                <a:solidFill>
                  <a:srgbClr val="0C343D"/>
                </a:solidFill>
                <a:highlight>
                  <a:srgbClr val="EAD1DC"/>
                </a:highlight>
                <a:latin typeface="Courier New"/>
                <a:ea typeface="Courier New"/>
                <a:cs typeface="Courier New"/>
                <a:sym typeface="Courier New"/>
              </a:rPr>
              <a:t> </a:t>
            </a:r>
            <a:r>
              <a:rPr b="1" lang="ru" sz="1100">
                <a:solidFill>
                  <a:srgbClr val="0C343D"/>
                </a:solidFill>
                <a:highlight>
                  <a:srgbClr val="EAD1DC"/>
                </a:highlight>
                <a:latin typeface="Courier New"/>
                <a:ea typeface="Courier New"/>
                <a:cs typeface="Courier New"/>
                <a:sym typeface="Courier New"/>
              </a:rPr>
              <a:t>1996</a:t>
            </a:r>
            <a:r>
              <a:rPr lang="ru" sz="1100">
                <a:solidFill>
                  <a:srgbClr val="0C343D"/>
                </a:solidFill>
                <a:highlight>
                  <a:srgbClr val="EAD1DC"/>
                </a:highlight>
                <a:latin typeface="Courier New"/>
                <a:ea typeface="Courier New"/>
                <a:cs typeface="Courier New"/>
                <a:sym typeface="Courier New"/>
              </a:rPr>
              <a:t>. </a:t>
            </a:r>
            <a:r>
              <a:rPr b="1" lang="ru" sz="1100">
                <a:solidFill>
                  <a:srgbClr val="0C343D"/>
                </a:solidFill>
                <a:highlight>
                  <a:srgbClr val="EAD1DC"/>
                </a:highlight>
                <a:latin typeface="Courier New"/>
                <a:ea typeface="Courier New"/>
                <a:cs typeface="Courier New"/>
                <a:sym typeface="Courier New"/>
              </a:rPr>
              <a:t>Warrior Women and Popular Balladry 1650-1850</a:t>
            </a:r>
            <a:r>
              <a:rPr lang="ru" sz="1100">
                <a:solidFill>
                  <a:srgbClr val="0C343D"/>
                </a:solidFill>
                <a:highlight>
                  <a:srgbClr val="EAD1DC"/>
                </a:highlight>
                <a:latin typeface="Courier New"/>
                <a:ea typeface="Courier New"/>
                <a:cs typeface="Courier New"/>
                <a:sym typeface="Courier New"/>
              </a:rPr>
              <a:t>. The University of Chicago        </a:t>
            </a:r>
            <a:r>
              <a:rPr lang="ru" sz="1100">
                <a:solidFill>
                  <a:srgbClr val="0C343D"/>
                </a:solidFill>
                <a:highlight>
                  <a:srgbClr val="EAD1DC"/>
                </a:highlight>
                <a:latin typeface="Courier New"/>
                <a:ea typeface="Courier New"/>
                <a:cs typeface="Courier New"/>
                <a:sym typeface="Courier New"/>
              </a:rPr>
              <a:t>Press</a:t>
            </a:r>
            <a:r>
              <a:rPr lang="ru" sz="1100">
                <a:solidFill>
                  <a:srgbClr val="0C343D"/>
                </a:solidFill>
                <a:highlight>
                  <a:srgbClr val="EAD1DC"/>
                </a:highlight>
                <a:latin typeface="Courier New"/>
                <a:ea typeface="Courier New"/>
                <a:cs typeface="Courier New"/>
                <a:sym typeface="Courier New"/>
              </a:rPr>
              <a:t>: Chicago and London. </a:t>
            </a:r>
          </a:p>
          <a:p>
            <a:pPr lvl="0" rtl="0">
              <a:lnSpc>
                <a:spcPct val="100000"/>
              </a:lnSpc>
              <a:spcBef>
                <a:spcPts val="0"/>
              </a:spcBef>
              <a:spcAft>
                <a:spcPts val="500"/>
              </a:spcAft>
              <a:buNone/>
            </a:pPr>
            <a:r>
              <a:t/>
            </a:r>
            <a:endParaRPr i="1" sz="11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500"/>
              </a:spcAft>
              <a:buNone/>
            </a:pPr>
            <a:r>
              <a:rPr b="1" i="1" lang="ru" sz="1100">
                <a:solidFill>
                  <a:srgbClr val="0C343D"/>
                </a:solidFill>
                <a:highlight>
                  <a:srgbClr val="EAD1DC"/>
                </a:highlight>
                <a:latin typeface="Courier New"/>
                <a:ea typeface="Courier New"/>
                <a:cs typeface="Courier New"/>
                <a:sym typeface="Courier New"/>
              </a:rPr>
              <a:t>Gender and folklore : perspectives on Finnish and Karelian culture</a:t>
            </a:r>
            <a:r>
              <a:rPr lang="ru" sz="1100">
                <a:solidFill>
                  <a:srgbClr val="0C343D"/>
                </a:solidFill>
                <a:highlight>
                  <a:srgbClr val="EAD1DC"/>
                </a:highlight>
                <a:latin typeface="Courier New"/>
                <a:ea typeface="Courier New"/>
                <a:cs typeface="Courier New"/>
                <a:sym typeface="Courier New"/>
              </a:rPr>
              <a:t>. 1998. In  A. Satu, A.    Nenola, L. Stark-Arola (eds.) ; [translated by Laura Stark-Arola] Helsinki : Finnish Literature Society.</a:t>
            </a:r>
          </a:p>
          <a:p>
            <a:pPr lvl="0" rtl="0">
              <a:lnSpc>
                <a:spcPct val="100000"/>
              </a:lnSpc>
              <a:spcBef>
                <a:spcPts val="0"/>
              </a:spcBef>
              <a:spcAft>
                <a:spcPts val="500"/>
              </a:spcAft>
              <a:buNone/>
            </a:pPr>
            <a:r>
              <a:t/>
            </a:r>
            <a:endParaRPr sz="11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Gummere, F.B. 1917. The Ballad.</a:t>
            </a:r>
            <a:r>
              <a:rPr lang="ru" sz="1100">
                <a:solidFill>
                  <a:srgbClr val="0C343D"/>
                </a:solidFill>
                <a:highlight>
                  <a:srgbClr val="EAD1DC"/>
                </a:highlight>
                <a:latin typeface="Courier New"/>
                <a:ea typeface="Courier New"/>
                <a:cs typeface="Courier New"/>
                <a:sym typeface="Courier New"/>
              </a:rPr>
              <a:t> Critical Introduction by Francis Barton Gummere (1855–1919). In C.D. Warner (et al., comp.)  </a:t>
            </a:r>
            <a:r>
              <a:rPr i="1" lang="ru" sz="1100">
                <a:solidFill>
                  <a:srgbClr val="0C343D"/>
                </a:solidFill>
                <a:highlight>
                  <a:srgbClr val="EAD1DC"/>
                </a:highlight>
                <a:latin typeface="Courier New"/>
                <a:ea typeface="Courier New"/>
                <a:cs typeface="Courier New"/>
                <a:sym typeface="Courier New"/>
              </a:rPr>
              <a:t>The Library of the World’s Best Literature. An Anthology in Thirty Volumes</a:t>
            </a:r>
            <a:r>
              <a:rPr lang="ru" sz="1100">
                <a:solidFill>
                  <a:srgbClr val="0C343D"/>
                </a:solidFill>
                <a:highlight>
                  <a:srgbClr val="EAD1DC"/>
                </a:highlight>
                <a:latin typeface="Courier New"/>
                <a:ea typeface="Courier New"/>
                <a:cs typeface="Courier New"/>
                <a:sym typeface="Courier New"/>
              </a:rPr>
              <a:t>.  1917. </a:t>
            </a:r>
            <a:r>
              <a:rPr lang="ru" sz="1100" u="sng">
                <a:solidFill>
                  <a:srgbClr val="0C343D"/>
                </a:solidFill>
                <a:highlight>
                  <a:srgbClr val="EAD1DC"/>
                </a:highlight>
                <a:latin typeface="Courier New"/>
                <a:ea typeface="Courier New"/>
                <a:cs typeface="Courier New"/>
                <a:sym typeface="Courier New"/>
                <a:hlinkClick r:id="rId3"/>
              </a:rPr>
              <a:t>http://www.bartleby.com/library/prose/532.html</a:t>
            </a:r>
          </a:p>
          <a:p>
            <a:pPr lvl="0" rtl="0">
              <a:lnSpc>
                <a:spcPct val="100000"/>
              </a:lnSpc>
              <a:spcBef>
                <a:spcPts val="0"/>
              </a:spcBef>
              <a:spcAft>
                <a:spcPts val="500"/>
              </a:spcAft>
              <a:buNone/>
            </a:pPr>
            <a:r>
              <a:t/>
            </a:r>
            <a:endParaRPr sz="11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Haynes, K.A. 2010. The beast's wife: Sexuality, gender and the other in twentieth- and twenty-first-century versions of "Beauty and the Beast"</a:t>
            </a:r>
            <a:r>
              <a:rPr lang="ru" sz="1100">
                <a:solidFill>
                  <a:srgbClr val="0C343D"/>
                </a:solidFill>
                <a:highlight>
                  <a:srgbClr val="EAD1DC"/>
                </a:highlight>
                <a:latin typeface="Courier New"/>
                <a:ea typeface="Courier New"/>
                <a:cs typeface="Courier New"/>
                <a:sym typeface="Courier New"/>
              </a:rPr>
              <a:t>. Petronian Society Newsletter 39, </a:t>
            </a:r>
            <a:r>
              <a:rPr lang="ru" sz="1100">
                <a:solidFill>
                  <a:srgbClr val="0C343D"/>
                </a:solidFill>
                <a:highlight>
                  <a:srgbClr val="EAD1DC"/>
                </a:highlight>
                <a:latin typeface="Courier New"/>
                <a:ea typeface="Courier New"/>
                <a:cs typeface="Courier New"/>
                <a:sym typeface="Courier New"/>
              </a:rPr>
              <a:t>February.</a:t>
            </a:r>
          </a:p>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Munira, M. 2015. Re-thinking Fairytales: Happily “Never” After?</a:t>
            </a:r>
            <a:r>
              <a:rPr lang="ru" sz="1100">
                <a:solidFill>
                  <a:srgbClr val="0C343D"/>
                </a:solidFill>
                <a:highlight>
                  <a:srgbClr val="EAD1DC"/>
                </a:highlight>
                <a:latin typeface="Courier New"/>
                <a:ea typeface="Courier New"/>
                <a:cs typeface="Courier New"/>
                <a:sym typeface="Courier New"/>
              </a:rPr>
              <a:t> </a:t>
            </a:r>
            <a:r>
              <a:rPr i="1" lang="ru" sz="1100">
                <a:solidFill>
                  <a:srgbClr val="0C343D"/>
                </a:solidFill>
                <a:highlight>
                  <a:srgbClr val="EAD1DC"/>
                </a:highlight>
                <a:latin typeface="Courier New"/>
                <a:ea typeface="Courier New"/>
                <a:cs typeface="Courier New"/>
                <a:sym typeface="Courier New"/>
              </a:rPr>
              <a:t>International Journal of Humanities and Social Science Invention</a:t>
            </a:r>
            <a:r>
              <a:rPr lang="ru" sz="1100">
                <a:solidFill>
                  <a:srgbClr val="0C343D"/>
                </a:solidFill>
                <a:highlight>
                  <a:srgbClr val="EAD1DC"/>
                </a:highlight>
                <a:latin typeface="Courier New"/>
                <a:ea typeface="Courier New"/>
                <a:cs typeface="Courier New"/>
                <a:sym typeface="Courier New"/>
              </a:rPr>
              <a:t>. Vol. 4. Issue 8. 49-54. August.</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11700" y="311650"/>
            <a:ext cx="8520600" cy="572700"/>
          </a:xfrm>
          <a:prstGeom prst="rect">
            <a:avLst/>
          </a:prstGeom>
        </p:spPr>
        <p:txBody>
          <a:bodyPr anchorCtr="0" anchor="t" bIns="91425" lIns="91425" rIns="91425" wrap="square" tIns="91425">
            <a:noAutofit/>
          </a:bodyPr>
          <a:lstStyle/>
          <a:p>
            <a:pPr lvl="0" rtl="0">
              <a:spcBef>
                <a:spcPts val="0"/>
              </a:spcBef>
              <a:buNone/>
            </a:pPr>
            <a:r>
              <a:rPr lang="ru"/>
              <a:t>References cont.</a:t>
            </a:r>
          </a:p>
        </p:txBody>
      </p:sp>
      <p:sp>
        <p:nvSpPr>
          <p:cNvPr id="205" name="Shape 205"/>
          <p:cNvSpPr txBox="1"/>
          <p:nvPr>
            <p:ph idx="1" type="body"/>
          </p:nvPr>
        </p:nvSpPr>
        <p:spPr>
          <a:xfrm>
            <a:off x="311700" y="942000"/>
            <a:ext cx="8520600" cy="3627000"/>
          </a:xfrm>
          <a:prstGeom prst="rect">
            <a:avLst/>
          </a:prstGeom>
        </p:spPr>
        <p:txBody>
          <a:bodyPr anchorCtr="0" anchor="t" bIns="91425" lIns="91425" rIns="91425" wrap="square" tIns="91425">
            <a:noAutofit/>
          </a:bodyPr>
          <a:lstStyle/>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Nenola, A. 1993. Proposal for a “Folklore Fellows in Gender Studies</a:t>
            </a:r>
            <a:r>
              <a:rPr lang="ru" sz="1100">
                <a:solidFill>
                  <a:srgbClr val="0C343D"/>
                </a:solidFill>
                <a:highlight>
                  <a:srgbClr val="EAD1DC"/>
                </a:highlight>
                <a:latin typeface="Courier New"/>
                <a:ea typeface="Courier New"/>
                <a:cs typeface="Courier New"/>
                <a:sym typeface="Courier New"/>
              </a:rPr>
              <a:t>”. </a:t>
            </a:r>
            <a:r>
              <a:rPr i="1" lang="ru" sz="1100">
                <a:solidFill>
                  <a:srgbClr val="0C343D"/>
                </a:solidFill>
                <a:highlight>
                  <a:srgbClr val="EAD1DC"/>
                </a:highlight>
                <a:latin typeface="Courier New"/>
                <a:ea typeface="Courier New"/>
                <a:cs typeface="Courier New"/>
                <a:sym typeface="Courier New"/>
              </a:rPr>
              <a:t>FFN 7</a:t>
            </a:r>
            <a:r>
              <a:rPr lang="ru" sz="1100">
                <a:solidFill>
                  <a:srgbClr val="0C343D"/>
                </a:solidFill>
                <a:highlight>
                  <a:srgbClr val="EAD1DC"/>
                </a:highlight>
                <a:latin typeface="Courier New"/>
                <a:ea typeface="Courier New"/>
                <a:cs typeface="Courier New"/>
                <a:sym typeface="Courier New"/>
              </a:rPr>
              <a:t>, November. 10-11.</a:t>
            </a:r>
          </a:p>
          <a:p>
            <a:pPr lvl="0" rtl="0">
              <a:lnSpc>
                <a:spcPct val="100000"/>
              </a:lnSpc>
              <a:spcBef>
                <a:spcPts val="0"/>
              </a:spcBef>
              <a:spcAft>
                <a:spcPts val="3000"/>
              </a:spcAft>
              <a:buNone/>
            </a:pPr>
            <a:r>
              <a:rPr lang="ru" sz="1100">
                <a:solidFill>
                  <a:srgbClr val="0C343D"/>
                </a:solidFill>
                <a:highlight>
                  <a:srgbClr val="EAD1DC"/>
                </a:highlight>
                <a:latin typeface="Courier New"/>
                <a:ea typeface="Courier New"/>
                <a:cs typeface="Courier New"/>
                <a:sym typeface="Courier New"/>
              </a:rPr>
              <a:t>Henal, P. 2009. Gender Roles Indoctrinated Through Fairy Tales in Western Civilization. In </a:t>
            </a:r>
            <a:r>
              <a:rPr i="1" lang="ru" sz="1100">
                <a:solidFill>
                  <a:srgbClr val="0C343D"/>
                </a:solidFill>
                <a:highlight>
                  <a:srgbClr val="EAD1DC"/>
                </a:highlight>
                <a:latin typeface="Courier New"/>
                <a:ea typeface="Courier New"/>
                <a:cs typeface="Courier New"/>
                <a:sym typeface="Courier New"/>
              </a:rPr>
              <a:t>Rutgers. Honors Papers</a:t>
            </a:r>
            <a:r>
              <a:rPr lang="ru" sz="1100">
                <a:solidFill>
                  <a:srgbClr val="0C343D"/>
                </a:solidFill>
                <a:highlight>
                  <a:srgbClr val="EAD1DC"/>
                </a:highlight>
                <a:latin typeface="Courier New"/>
                <a:ea typeface="Courier New"/>
                <a:cs typeface="Courier New"/>
                <a:sym typeface="Courier New"/>
              </a:rPr>
              <a:t>.</a:t>
            </a:r>
          </a:p>
          <a:p>
            <a:pPr lvl="0" rtl="0">
              <a:lnSpc>
                <a:spcPct val="100000"/>
              </a:lnSpc>
              <a:spcBef>
                <a:spcPts val="0"/>
              </a:spcBef>
              <a:spcAft>
                <a:spcPts val="3000"/>
              </a:spcAft>
              <a:buNone/>
            </a:pPr>
            <a:r>
              <a:rPr b="1" lang="ru" sz="1100">
                <a:solidFill>
                  <a:srgbClr val="0C343D"/>
                </a:solidFill>
                <a:highlight>
                  <a:srgbClr val="EAD1DC"/>
                </a:highlight>
                <a:latin typeface="Courier New"/>
                <a:ea typeface="Courier New"/>
                <a:cs typeface="Courier New"/>
                <a:sym typeface="Courier New"/>
              </a:rPr>
              <a:t>Procházková, P. 2011. Female Characters in The English and Scottish Popular Ballads</a:t>
            </a:r>
            <a:r>
              <a:rPr lang="ru" sz="1100">
                <a:solidFill>
                  <a:srgbClr val="0C343D"/>
                </a:solidFill>
                <a:highlight>
                  <a:srgbClr val="EAD1DC"/>
                </a:highlight>
                <a:latin typeface="Courier New"/>
                <a:ea typeface="Courier New"/>
                <a:cs typeface="Courier New"/>
                <a:sym typeface="Courier New"/>
              </a:rPr>
              <a:t>. - Thesis - Masaryk University Faculty of Arts.  </a:t>
            </a:r>
          </a:p>
          <a:p>
            <a:pPr lvl="0" rtl="0">
              <a:lnSpc>
                <a:spcPct val="100000"/>
              </a:lnSpc>
              <a:spcBef>
                <a:spcPts val="0"/>
              </a:spcBef>
              <a:spcAft>
                <a:spcPts val="3000"/>
              </a:spcAft>
              <a:buNone/>
            </a:pPr>
            <a:r>
              <a:rPr b="1" i="1" lang="ru" sz="1100">
                <a:solidFill>
                  <a:srgbClr val="0C343D"/>
                </a:solidFill>
                <a:highlight>
                  <a:srgbClr val="EAD1DC"/>
                </a:highlight>
                <a:latin typeface="Courier New"/>
                <a:ea typeface="Courier New"/>
                <a:cs typeface="Courier New"/>
                <a:sym typeface="Courier New"/>
              </a:rPr>
              <a:t>Propp, V. 1928. Morphology of the Folk Tale</a:t>
            </a:r>
            <a:r>
              <a:rPr i="1" lang="ru" sz="1100">
                <a:solidFill>
                  <a:srgbClr val="0C343D"/>
                </a:solidFill>
                <a:highlight>
                  <a:srgbClr val="EAD1DC"/>
                </a:highlight>
                <a:latin typeface="Courier New"/>
                <a:ea typeface="Courier New"/>
                <a:cs typeface="Courier New"/>
                <a:sym typeface="Courier New"/>
              </a:rPr>
              <a:t>. </a:t>
            </a:r>
            <a:r>
              <a:rPr lang="ru" sz="1100">
                <a:solidFill>
                  <a:srgbClr val="0C343D"/>
                </a:solidFill>
                <a:highlight>
                  <a:srgbClr val="EAD1DC"/>
                </a:highlight>
                <a:latin typeface="Courier New"/>
                <a:ea typeface="Courier New"/>
                <a:cs typeface="Courier New"/>
                <a:sym typeface="Courier New"/>
              </a:rPr>
              <a:t>Translation by Laurence Scott ; Introduction by Swatova Pirkova-Jakobson. 1968. University of Texas Press: Austin, 1968.</a:t>
            </a:r>
          </a:p>
          <a:p>
            <a:pPr lvl="0" rtl="0">
              <a:lnSpc>
                <a:spcPct val="100000"/>
              </a:lnSpc>
              <a:spcBef>
                <a:spcPts val="0"/>
              </a:spcBef>
              <a:spcAft>
                <a:spcPts val="3000"/>
              </a:spcAft>
              <a:buNone/>
            </a:pPr>
            <a:r>
              <a:rPr b="1" i="1" lang="ru" sz="1100">
                <a:solidFill>
                  <a:srgbClr val="0C343D"/>
                </a:solidFill>
                <a:highlight>
                  <a:srgbClr val="EAD1DC"/>
                </a:highlight>
                <a:latin typeface="Courier New"/>
                <a:ea typeface="Courier New"/>
                <a:cs typeface="Courier New"/>
                <a:sym typeface="Courier New"/>
              </a:rPr>
              <a:t>Ragan, K. 2010. </a:t>
            </a:r>
            <a:r>
              <a:rPr b="1" lang="ru" sz="1100">
                <a:solidFill>
                  <a:srgbClr val="0C343D"/>
                </a:solidFill>
                <a:highlight>
                  <a:srgbClr val="EAD1DC"/>
                </a:highlight>
                <a:latin typeface="Courier New"/>
                <a:ea typeface="Courier New"/>
                <a:cs typeface="Courier New"/>
                <a:sym typeface="Courier New"/>
              </a:rPr>
              <a:t>Asymmetry in Male and Female Storyteller Priorities</a:t>
            </a:r>
            <a:r>
              <a:rPr lang="ru" sz="1100">
                <a:solidFill>
                  <a:srgbClr val="0C343D"/>
                </a:solidFill>
                <a:highlight>
                  <a:srgbClr val="EAD1DC"/>
                </a:highlight>
                <a:latin typeface="Courier New"/>
                <a:ea typeface="Courier New"/>
                <a:cs typeface="Courier New"/>
                <a:sym typeface="Courier New"/>
              </a:rPr>
              <a:t>: An Analysis by Gender of a Sample of Published Folk Narratives Collected from Storytellers Worldwide. </a:t>
            </a:r>
            <a:r>
              <a:rPr i="1" lang="ru" sz="1100">
                <a:solidFill>
                  <a:srgbClr val="0C343D"/>
                </a:solidFill>
                <a:highlight>
                  <a:srgbClr val="EAD1DC"/>
                </a:highlight>
                <a:latin typeface="Courier New"/>
                <a:ea typeface="Courier New"/>
                <a:cs typeface="Courier New"/>
                <a:sym typeface="Courier New"/>
              </a:rPr>
              <a:t>Politics and Culture</a:t>
            </a:r>
            <a:r>
              <a:rPr lang="ru" sz="1100">
                <a:solidFill>
                  <a:srgbClr val="0C343D"/>
                </a:solidFill>
                <a:highlight>
                  <a:srgbClr val="EAD1DC"/>
                </a:highlight>
                <a:latin typeface="Courier New"/>
                <a:ea typeface="Courier New"/>
                <a:cs typeface="Courier New"/>
                <a:sym typeface="Courier New"/>
              </a:rPr>
              <a:t>. </a:t>
            </a:r>
            <a:r>
              <a:rPr lang="ru" sz="1100" u="sng">
                <a:solidFill>
                  <a:srgbClr val="0C343D"/>
                </a:solidFill>
                <a:highlight>
                  <a:srgbClr val="EAD1DC"/>
                </a:highlight>
                <a:latin typeface="Courier New"/>
                <a:ea typeface="Courier New"/>
                <a:cs typeface="Courier New"/>
                <a:sym typeface="Courier New"/>
                <a:hlinkClick r:id="rId3"/>
              </a:rPr>
              <a:t>https://politicsandculture.org/authors/kathleen-ragan/</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1650"/>
            <a:ext cx="8520600" cy="572700"/>
          </a:xfrm>
          <a:prstGeom prst="rect">
            <a:avLst/>
          </a:prstGeom>
        </p:spPr>
        <p:txBody>
          <a:bodyPr anchorCtr="0" anchor="t" bIns="91425" lIns="91425" rIns="91425" wrap="square" tIns="91425">
            <a:noAutofit/>
          </a:bodyPr>
          <a:lstStyle/>
          <a:p>
            <a:pPr lvl="0">
              <a:spcBef>
                <a:spcPts val="0"/>
              </a:spcBef>
              <a:buNone/>
            </a:pPr>
            <a:r>
              <a:rPr lang="ru"/>
              <a:t>References cont.</a:t>
            </a:r>
          </a:p>
          <a:p>
            <a:pPr lvl="0" rtl="0">
              <a:spcBef>
                <a:spcPts val="0"/>
              </a:spcBef>
              <a:buNone/>
            </a:pPr>
            <a:r>
              <a:t/>
            </a:r>
            <a:endParaRPr/>
          </a:p>
        </p:txBody>
      </p:sp>
      <p:sp>
        <p:nvSpPr>
          <p:cNvPr id="211" name="Shape 211"/>
          <p:cNvSpPr txBox="1"/>
          <p:nvPr>
            <p:ph idx="1" type="body"/>
          </p:nvPr>
        </p:nvSpPr>
        <p:spPr>
          <a:xfrm>
            <a:off x="311700" y="942000"/>
            <a:ext cx="8520600" cy="3627000"/>
          </a:xfrm>
          <a:prstGeom prst="rect">
            <a:avLst/>
          </a:prstGeom>
        </p:spPr>
        <p:txBody>
          <a:bodyPr anchorCtr="0" anchor="t" bIns="91425" lIns="91425" rIns="91425" wrap="square" tIns="91425">
            <a:noAutofit/>
          </a:bodyPr>
          <a:lstStyle/>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Stark, L. 2016. The Limits of Patriarchy. How Female Networks of Pilfering and Gossip Sparked the First Debates on Rural Gender Rights in the 19th-Century</a:t>
            </a:r>
            <a:r>
              <a:rPr lang="ru" sz="1100">
                <a:solidFill>
                  <a:srgbClr val="0C343D"/>
                </a:solidFill>
                <a:highlight>
                  <a:srgbClr val="EAD1DC"/>
                </a:highlight>
                <a:latin typeface="Courier New"/>
                <a:ea typeface="Courier New"/>
                <a:cs typeface="Courier New"/>
                <a:sym typeface="Courier New"/>
              </a:rPr>
              <a:t>.Studia Fennica: Ethnologica.</a:t>
            </a:r>
          </a:p>
          <a:p>
            <a:pPr lvl="0" rtl="0">
              <a:lnSpc>
                <a:spcPct val="100000"/>
              </a:lnSpc>
              <a:spcBef>
                <a:spcPts val="0"/>
              </a:spcBef>
              <a:spcAft>
                <a:spcPts val="500"/>
              </a:spcAft>
              <a:buNone/>
            </a:pPr>
            <a:r>
              <a:t/>
            </a:r>
            <a:endParaRPr sz="11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Stewart, P. 1993. Wishful Wilful Wily Women: Lessons for Female Success in the Child Ballads</a:t>
            </a:r>
            <a:r>
              <a:rPr lang="ru" sz="1100">
                <a:solidFill>
                  <a:srgbClr val="0C343D"/>
                </a:solidFill>
                <a:highlight>
                  <a:srgbClr val="EAD1DC"/>
                </a:highlight>
                <a:latin typeface="Courier New"/>
                <a:ea typeface="Courier New"/>
                <a:cs typeface="Courier New"/>
                <a:sym typeface="Courier New"/>
              </a:rPr>
              <a:t>. In Joan N. Radner (ed.) </a:t>
            </a:r>
            <a:r>
              <a:rPr i="1" lang="ru" sz="1100">
                <a:solidFill>
                  <a:srgbClr val="0C343D"/>
                </a:solidFill>
                <a:highlight>
                  <a:srgbClr val="EAD1DC"/>
                </a:highlight>
                <a:latin typeface="Courier New"/>
                <a:ea typeface="Courier New"/>
                <a:cs typeface="Courier New"/>
                <a:sym typeface="Courier New"/>
              </a:rPr>
              <a:t>Feminist messages: Coding in Women’s Culture</a:t>
            </a:r>
            <a:r>
              <a:rPr lang="ru" sz="1100">
                <a:solidFill>
                  <a:srgbClr val="0C343D"/>
                </a:solidFill>
                <a:highlight>
                  <a:srgbClr val="EAD1DC"/>
                </a:highlight>
                <a:latin typeface="Courier New"/>
                <a:ea typeface="Courier New"/>
                <a:cs typeface="Courier New"/>
                <a:sym typeface="Courier New"/>
              </a:rPr>
              <a:t>. Urbana: University of Illinois  Press.</a:t>
            </a:r>
          </a:p>
          <a:p>
            <a:pPr lvl="0" rtl="0">
              <a:lnSpc>
                <a:spcPct val="100000"/>
              </a:lnSpc>
              <a:spcBef>
                <a:spcPts val="0"/>
              </a:spcBef>
              <a:spcAft>
                <a:spcPts val="500"/>
              </a:spcAft>
              <a:buNone/>
            </a:pPr>
            <a:r>
              <a:t/>
            </a:r>
            <a:endParaRPr sz="11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Stone, K. 1975. Things Walt Disney Never Told Us</a:t>
            </a:r>
            <a:r>
              <a:rPr i="1" lang="ru" sz="1100">
                <a:solidFill>
                  <a:srgbClr val="0C343D"/>
                </a:solidFill>
                <a:highlight>
                  <a:srgbClr val="EAD1DC"/>
                </a:highlight>
                <a:latin typeface="Courier New"/>
                <a:ea typeface="Courier New"/>
                <a:cs typeface="Courier New"/>
                <a:sym typeface="Courier New"/>
              </a:rPr>
              <a:t>. The Journal of American Folklore</a:t>
            </a:r>
            <a:r>
              <a:rPr lang="ru" sz="1100">
                <a:solidFill>
                  <a:srgbClr val="0C343D"/>
                </a:solidFill>
                <a:highlight>
                  <a:srgbClr val="EAD1DC"/>
                </a:highlight>
                <a:latin typeface="Courier New"/>
                <a:ea typeface="Courier New"/>
                <a:cs typeface="Courier New"/>
                <a:sym typeface="Courier New"/>
              </a:rPr>
              <a:t>.  Vol. 88.42-50. N.p.: University of Illinois. </a:t>
            </a:r>
          </a:p>
          <a:p>
            <a:pPr lvl="0" rtl="0">
              <a:lnSpc>
                <a:spcPct val="100000"/>
              </a:lnSpc>
              <a:spcBef>
                <a:spcPts val="0"/>
              </a:spcBef>
              <a:spcAft>
                <a:spcPts val="500"/>
              </a:spcAft>
              <a:buNone/>
            </a:pPr>
            <a:r>
              <a:t/>
            </a:r>
            <a:endParaRPr sz="11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500"/>
              </a:spcAft>
              <a:buNone/>
            </a:pPr>
            <a:r>
              <a:rPr b="1" i="1" lang="ru" sz="1100">
                <a:solidFill>
                  <a:srgbClr val="0C343D"/>
                </a:solidFill>
                <a:highlight>
                  <a:srgbClr val="EAD1DC"/>
                </a:highlight>
                <a:latin typeface="Courier New"/>
                <a:ea typeface="Courier New"/>
                <a:cs typeface="Courier New"/>
                <a:sym typeface="Courier New"/>
              </a:rPr>
              <a:t>Walby, S. 1990. Theorizing Patriarchy</a:t>
            </a:r>
            <a:r>
              <a:rPr i="1" lang="ru" sz="1100">
                <a:solidFill>
                  <a:srgbClr val="0C343D"/>
                </a:solidFill>
                <a:highlight>
                  <a:srgbClr val="EAD1DC"/>
                </a:highlight>
                <a:latin typeface="Courier New"/>
                <a:ea typeface="Courier New"/>
                <a:cs typeface="Courier New"/>
                <a:sym typeface="Courier New"/>
              </a:rPr>
              <a:t>. Oxford: Basil Blackwell. </a:t>
            </a:r>
          </a:p>
          <a:p>
            <a:pPr lvl="0" rtl="0">
              <a:lnSpc>
                <a:spcPct val="100000"/>
              </a:lnSpc>
              <a:spcBef>
                <a:spcPts val="0"/>
              </a:spcBef>
              <a:spcAft>
                <a:spcPts val="500"/>
              </a:spcAft>
              <a:buNone/>
            </a:pPr>
            <a:r>
              <a:t/>
            </a:r>
            <a:endParaRPr i="1" sz="11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500"/>
              </a:spcAft>
              <a:buNone/>
            </a:pPr>
            <a:r>
              <a:rPr b="1" lang="ru" sz="1100">
                <a:solidFill>
                  <a:srgbClr val="0C343D"/>
                </a:solidFill>
                <a:highlight>
                  <a:srgbClr val="EAD1DC"/>
                </a:highlight>
                <a:latin typeface="Courier New"/>
                <a:ea typeface="Courier New"/>
                <a:cs typeface="Courier New"/>
                <a:sym typeface="Courier New"/>
              </a:rPr>
              <a:t>Wollstadt, L. 2002. Controlling Women: Reading Gender in the Ballads Scottish Women Sang</a:t>
            </a:r>
            <a:r>
              <a:rPr lang="ru" sz="1100">
                <a:solidFill>
                  <a:srgbClr val="0C343D"/>
                </a:solidFill>
                <a:highlight>
                  <a:srgbClr val="EAD1DC"/>
                </a:highlight>
                <a:latin typeface="Courier New"/>
                <a:ea typeface="Courier New"/>
                <a:cs typeface="Courier New"/>
                <a:sym typeface="Courier New"/>
              </a:rPr>
              <a:t>. </a:t>
            </a:r>
            <a:r>
              <a:rPr i="1" lang="ru" sz="1100">
                <a:solidFill>
                  <a:srgbClr val="0C343D"/>
                </a:solidFill>
                <a:highlight>
                  <a:srgbClr val="EAD1DC"/>
                </a:highlight>
                <a:latin typeface="Courier New"/>
                <a:ea typeface="Courier New"/>
                <a:cs typeface="Courier New"/>
                <a:sym typeface="Courier New"/>
              </a:rPr>
              <a:t>Western Folklore.</a:t>
            </a:r>
            <a:r>
              <a:rPr lang="ru" sz="1100">
                <a:solidFill>
                  <a:srgbClr val="0C343D"/>
                </a:solidFill>
                <a:highlight>
                  <a:srgbClr val="EAD1DC"/>
                </a:highlight>
                <a:latin typeface="Courier New"/>
                <a:ea typeface="Courier New"/>
                <a:cs typeface="Courier New"/>
                <a:sym typeface="Courier New"/>
              </a:rPr>
              <a:t> Vol. 61, No. 3/4 (Autumn).</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311650"/>
            <a:ext cx="8520600" cy="572700"/>
          </a:xfrm>
          <a:prstGeom prst="rect">
            <a:avLst/>
          </a:prstGeom>
        </p:spPr>
        <p:txBody>
          <a:bodyPr anchorCtr="0" anchor="t" bIns="91425" lIns="91425" rIns="91425" wrap="square" tIns="91425">
            <a:noAutofit/>
          </a:bodyPr>
          <a:lstStyle/>
          <a:p>
            <a:pPr lvl="0">
              <a:spcBef>
                <a:spcPts val="0"/>
              </a:spcBef>
              <a:buNone/>
            </a:pPr>
            <a:r>
              <a:rPr lang="ru"/>
              <a:t>References cont.</a:t>
            </a:r>
          </a:p>
          <a:p>
            <a:pPr lvl="0" rtl="0">
              <a:spcBef>
                <a:spcPts val="0"/>
              </a:spcBef>
              <a:buNone/>
            </a:pPr>
            <a:r>
              <a:t/>
            </a:r>
            <a:endParaRPr/>
          </a:p>
        </p:txBody>
      </p:sp>
      <p:sp>
        <p:nvSpPr>
          <p:cNvPr id="217" name="Shape 217"/>
          <p:cNvSpPr txBox="1"/>
          <p:nvPr>
            <p:ph idx="1" type="body"/>
          </p:nvPr>
        </p:nvSpPr>
        <p:spPr>
          <a:xfrm>
            <a:off x="311700" y="942000"/>
            <a:ext cx="8520600" cy="3627000"/>
          </a:xfrm>
          <a:prstGeom prst="rect">
            <a:avLst/>
          </a:prstGeom>
        </p:spPr>
        <p:txBody>
          <a:bodyPr anchorCtr="0" anchor="t" bIns="91425" lIns="91425" rIns="91425" wrap="square" tIns="91425">
            <a:noAutofit/>
          </a:bodyPr>
          <a:lstStyle/>
          <a:p>
            <a:pPr lvl="0" rtl="0">
              <a:lnSpc>
                <a:spcPct val="100000"/>
              </a:lnSpc>
              <a:spcBef>
                <a:spcPts val="0"/>
              </a:spcBef>
              <a:spcAft>
                <a:spcPts val="500"/>
              </a:spcAft>
              <a:buNone/>
            </a:pPr>
            <a:r>
              <a:rPr b="1" lang="ru" sz="1000">
                <a:solidFill>
                  <a:srgbClr val="0C343D"/>
                </a:solidFill>
                <a:highlight>
                  <a:srgbClr val="EAD1DC"/>
                </a:highlight>
                <a:latin typeface="Courier New"/>
                <a:ea typeface="Courier New"/>
                <a:cs typeface="Courier New"/>
                <a:sym typeface="Courier New"/>
              </a:rPr>
              <a:t>Yeremeieva, N. 2016. The analysis of the conceptual Space of the English Fairy Tales in Terms of Frame Semantics as the Development of Propp’s Ideas.</a:t>
            </a:r>
            <a:r>
              <a:rPr lang="ru" sz="1000">
                <a:solidFill>
                  <a:srgbClr val="0C343D"/>
                </a:solidFill>
                <a:highlight>
                  <a:srgbClr val="EAD1DC"/>
                </a:highlight>
                <a:latin typeface="Courier New"/>
                <a:ea typeface="Courier New"/>
                <a:cs typeface="Courier New"/>
                <a:sym typeface="Courier New"/>
              </a:rPr>
              <a:t> = Єремеєва Н. Аналіз концептуального простору англійської народної казки з позицій фреймової семантики як продовження ідей В. Я. Проппа // Науковий Вісник МНУ імені В.О. Сухомлинського. Філологічні науки (Літературознавство). - №1 (17), травень 2016.</a:t>
            </a:r>
          </a:p>
          <a:p>
            <a:pPr lvl="0" rtl="0">
              <a:lnSpc>
                <a:spcPct val="100000"/>
              </a:lnSpc>
              <a:spcBef>
                <a:spcPts val="0"/>
              </a:spcBef>
              <a:spcAft>
                <a:spcPts val="2600"/>
              </a:spcAft>
              <a:buNone/>
            </a:pPr>
            <a:r>
              <a:rPr b="1" lang="ru" sz="1000">
                <a:solidFill>
                  <a:srgbClr val="0C343D"/>
                </a:solidFill>
                <a:highlight>
                  <a:srgbClr val="EAD1DC"/>
                </a:highlight>
                <a:latin typeface="Courier New"/>
                <a:ea typeface="Courier New"/>
                <a:cs typeface="Courier New"/>
                <a:sym typeface="Courier New"/>
              </a:rPr>
              <a:t>Zhabotynska, S.A. 2008. Conceptual networks and the phenomenon of polysemy.</a:t>
            </a:r>
            <a:r>
              <a:rPr lang="ru" sz="1000">
                <a:solidFill>
                  <a:srgbClr val="0C343D"/>
                </a:solidFill>
                <a:highlight>
                  <a:srgbClr val="EAD1DC"/>
                </a:highlight>
                <a:latin typeface="Courier New"/>
                <a:ea typeface="Courier New"/>
                <a:cs typeface="Courier New"/>
                <a:sym typeface="Courier New"/>
              </a:rPr>
              <a:t>In Solovyov V. &amp; V. Polyakov (eds. </a:t>
            </a:r>
            <a:r>
              <a:rPr i="1" lang="ru" sz="1000">
                <a:solidFill>
                  <a:srgbClr val="0C343D"/>
                </a:solidFill>
                <a:highlight>
                  <a:srgbClr val="EAD1DC"/>
                </a:highlight>
                <a:latin typeface="Courier New"/>
                <a:ea typeface="Courier New"/>
                <a:cs typeface="Courier New"/>
                <a:sym typeface="Courier New"/>
              </a:rPr>
              <a:t>Text processing and Cognitive Technologies</a:t>
            </a:r>
            <a:r>
              <a:rPr lang="ru" sz="1000">
                <a:solidFill>
                  <a:srgbClr val="0C343D"/>
                </a:solidFill>
                <a:highlight>
                  <a:srgbClr val="EAD1DC"/>
                </a:highlight>
                <a:latin typeface="Courier New"/>
                <a:ea typeface="Courier New"/>
                <a:cs typeface="Courier New"/>
                <a:sym typeface="Courier New"/>
              </a:rPr>
              <a:t>. Issue 18. </a:t>
            </a:r>
            <a:r>
              <a:rPr i="1" lang="ru" sz="1000">
                <a:solidFill>
                  <a:srgbClr val="0C343D"/>
                </a:solidFill>
                <a:highlight>
                  <a:srgbClr val="EAD1DC"/>
                </a:highlight>
                <a:latin typeface="Courier New"/>
                <a:ea typeface="Courier New"/>
                <a:cs typeface="Courier New"/>
                <a:sym typeface="Courier New"/>
              </a:rPr>
              <a:t>Cognitive modeling in linguistics</a:t>
            </a:r>
            <a:r>
              <a:rPr lang="ru" sz="1000">
                <a:solidFill>
                  <a:srgbClr val="0C343D"/>
                </a:solidFill>
                <a:highlight>
                  <a:srgbClr val="EAD1DC"/>
                </a:highlight>
                <a:latin typeface="Courier New"/>
                <a:ea typeface="Courier New"/>
                <a:cs typeface="Courier New"/>
                <a:sym typeface="Courier New"/>
              </a:rPr>
              <a:t>: Proceedings of the XI International Conference, Constanza, Romania, September 7-14, 2008. - Kazan: Kazan State University.</a:t>
            </a:r>
          </a:p>
          <a:p>
            <a:pPr lvl="0" rtl="0" algn="ctr">
              <a:lnSpc>
                <a:spcPct val="100000"/>
              </a:lnSpc>
              <a:spcBef>
                <a:spcPts val="0"/>
              </a:spcBef>
              <a:spcAft>
                <a:spcPts val="2600"/>
              </a:spcAft>
              <a:buNone/>
            </a:pPr>
            <a:r>
              <a:rPr b="1" lang="ru" sz="1000">
                <a:solidFill>
                  <a:srgbClr val="0C343D"/>
                </a:solidFill>
                <a:highlight>
                  <a:srgbClr val="EAD1DC"/>
                </a:highlight>
                <a:latin typeface="Courier New"/>
                <a:ea typeface="Courier New"/>
                <a:cs typeface="Courier New"/>
                <a:sym typeface="Courier New"/>
              </a:rPr>
              <a:t>Ballads</a:t>
            </a:r>
          </a:p>
          <a:p>
            <a:pPr lvl="0" rtl="0">
              <a:lnSpc>
                <a:spcPct val="100000"/>
              </a:lnSpc>
              <a:spcBef>
                <a:spcPts val="600"/>
              </a:spcBef>
              <a:spcAft>
                <a:spcPts val="0"/>
              </a:spcAft>
              <a:buNone/>
            </a:pPr>
            <a:r>
              <a:rPr b="1" lang="ru" sz="1000">
                <a:solidFill>
                  <a:srgbClr val="0C343D"/>
                </a:solidFill>
                <a:highlight>
                  <a:srgbClr val="EAD1DC"/>
                </a:highlight>
                <a:latin typeface="Courier New"/>
                <a:ea typeface="Courier New"/>
                <a:cs typeface="Courier New"/>
                <a:sym typeface="Courier New"/>
              </a:rPr>
              <a:t>Earl Brand</a:t>
            </a:r>
            <a:r>
              <a:rPr lang="ru" sz="1000">
                <a:solidFill>
                  <a:srgbClr val="0C343D"/>
                </a:solidFill>
                <a:highlight>
                  <a:srgbClr val="EAD1DC"/>
                </a:highlight>
                <a:latin typeface="Courier New"/>
                <a:ea typeface="Courier New"/>
                <a:cs typeface="Courier New"/>
                <a:sym typeface="Courier New"/>
              </a:rPr>
              <a:t> // English Folk Songs from the Southern Appalachians / [coll. by O. Campbell and C. Sharp]</a:t>
            </a:r>
            <a:r>
              <a:rPr i="1" lang="ru" sz="1000">
                <a:solidFill>
                  <a:srgbClr val="0C343D"/>
                </a:solidFill>
                <a:highlight>
                  <a:srgbClr val="EAD1DC"/>
                </a:highlight>
                <a:latin typeface="Courier New"/>
                <a:ea typeface="Courier New"/>
                <a:cs typeface="Courier New"/>
                <a:sym typeface="Courier New"/>
              </a:rPr>
              <a:t>. </a:t>
            </a:r>
            <a:r>
              <a:rPr lang="ru" sz="1000">
                <a:solidFill>
                  <a:srgbClr val="0C343D"/>
                </a:solidFill>
                <a:highlight>
                  <a:srgbClr val="EAD1DC"/>
                </a:highlight>
                <a:latin typeface="Courier New"/>
                <a:ea typeface="Courier New"/>
                <a:cs typeface="Courier New"/>
                <a:sym typeface="Courier New"/>
              </a:rPr>
              <a:t>–</a:t>
            </a:r>
            <a:r>
              <a:rPr i="1" lang="ru" sz="1000">
                <a:solidFill>
                  <a:srgbClr val="0C343D"/>
                </a:solidFill>
                <a:highlight>
                  <a:srgbClr val="EAD1DC"/>
                </a:highlight>
                <a:latin typeface="Courier New"/>
                <a:ea typeface="Courier New"/>
                <a:cs typeface="Courier New"/>
                <a:sym typeface="Courier New"/>
              </a:rPr>
              <a:t> </a:t>
            </a:r>
            <a:r>
              <a:rPr lang="ru" sz="1000">
                <a:solidFill>
                  <a:srgbClr val="0C343D"/>
                </a:solidFill>
                <a:highlight>
                  <a:srgbClr val="EAD1DC"/>
                </a:highlight>
                <a:latin typeface="Courier New"/>
                <a:ea typeface="Courier New"/>
                <a:cs typeface="Courier New"/>
                <a:sym typeface="Courier New"/>
              </a:rPr>
              <a:t>New-York ; London: G.P. Putnam's Sons, 1917. – P. 9. </a:t>
            </a:r>
          </a:p>
          <a:p>
            <a:pPr lvl="0" rtl="0">
              <a:lnSpc>
                <a:spcPct val="100000"/>
              </a:lnSpc>
              <a:spcBef>
                <a:spcPts val="600"/>
              </a:spcBef>
              <a:spcAft>
                <a:spcPts val="0"/>
              </a:spcAft>
              <a:buNone/>
            </a:pPr>
            <a:r>
              <a:rPr b="1" lang="ru" sz="1000">
                <a:solidFill>
                  <a:srgbClr val="0C343D"/>
                </a:solidFill>
                <a:highlight>
                  <a:srgbClr val="EAD1DC"/>
                </a:highlight>
                <a:latin typeface="Courier New"/>
                <a:ea typeface="Courier New"/>
                <a:cs typeface="Courier New"/>
                <a:sym typeface="Courier New"/>
              </a:rPr>
              <a:t>Fair Charlotte </a:t>
            </a:r>
            <a:r>
              <a:rPr lang="ru" sz="1000">
                <a:solidFill>
                  <a:srgbClr val="0C343D"/>
                </a:solidFill>
                <a:highlight>
                  <a:srgbClr val="EAD1DC"/>
                </a:highlight>
                <a:latin typeface="Courier New"/>
                <a:ea typeface="Courier New"/>
                <a:cs typeface="Courier New"/>
                <a:sym typeface="Courier New"/>
              </a:rPr>
              <a:t>// Ballads and Songs of Indiana / [coll. and ed. by P.Brewster]. – Bloomington : Indiana University of Bloomington, 1940. – P. 181.</a:t>
            </a:r>
          </a:p>
          <a:p>
            <a:pPr lvl="0" rtl="0">
              <a:lnSpc>
                <a:spcPct val="100000"/>
              </a:lnSpc>
              <a:spcBef>
                <a:spcPts val="0"/>
              </a:spcBef>
              <a:spcAft>
                <a:spcPts val="1000"/>
              </a:spcAft>
              <a:buNone/>
            </a:pPr>
            <a:r>
              <a:t/>
            </a:r>
            <a:endParaRPr sz="1000">
              <a:solidFill>
                <a:srgbClr val="0C343D"/>
              </a:solidFill>
              <a:highlight>
                <a:srgbClr val="EAD1DC"/>
              </a:highlight>
              <a:latin typeface="Courier New"/>
              <a:ea typeface="Courier New"/>
              <a:cs typeface="Courier New"/>
              <a:sym typeface="Courier New"/>
            </a:endParaRPr>
          </a:p>
          <a:p>
            <a:pPr lvl="0" rtl="0">
              <a:lnSpc>
                <a:spcPct val="100000"/>
              </a:lnSpc>
              <a:spcBef>
                <a:spcPts val="0"/>
              </a:spcBef>
              <a:spcAft>
                <a:spcPts val="1000"/>
              </a:spcAft>
              <a:buNone/>
            </a:pPr>
            <a:r>
              <a:rPr b="1" lang="ru" sz="1000">
                <a:solidFill>
                  <a:srgbClr val="0C343D"/>
                </a:solidFill>
                <a:highlight>
                  <a:srgbClr val="EAD1DC"/>
                </a:highlight>
                <a:latin typeface="Courier New"/>
                <a:ea typeface="Courier New"/>
                <a:cs typeface="Courier New"/>
                <a:sym typeface="Courier New"/>
              </a:rPr>
              <a:t>The Cruel Brother</a:t>
            </a:r>
            <a:r>
              <a:rPr lang="ru" sz="1000">
                <a:solidFill>
                  <a:srgbClr val="0C343D"/>
                </a:solidFill>
                <a:highlight>
                  <a:srgbClr val="EAD1DC"/>
                </a:highlight>
                <a:latin typeface="Courier New"/>
                <a:ea typeface="Courier New"/>
                <a:cs typeface="Courier New"/>
                <a:sym typeface="Courier New"/>
              </a:rPr>
              <a:t> // English Folk Songs from the Southern Appalachians / [coll. and ed. by O. Campbell and C.J. Sharp].</a:t>
            </a:r>
            <a:r>
              <a:rPr i="1" lang="ru" sz="1000">
                <a:solidFill>
                  <a:srgbClr val="0C343D"/>
                </a:solidFill>
                <a:highlight>
                  <a:srgbClr val="EAD1DC"/>
                </a:highlight>
                <a:latin typeface="Courier New"/>
                <a:ea typeface="Courier New"/>
                <a:cs typeface="Courier New"/>
                <a:sym typeface="Courier New"/>
              </a:rPr>
              <a:t> </a:t>
            </a:r>
            <a:r>
              <a:rPr lang="ru" sz="1000">
                <a:solidFill>
                  <a:srgbClr val="0C343D"/>
                </a:solidFill>
                <a:highlight>
                  <a:srgbClr val="EAD1DC"/>
                </a:highlight>
                <a:latin typeface="Courier New"/>
                <a:ea typeface="Courier New"/>
                <a:cs typeface="Courier New"/>
                <a:sym typeface="Courier New"/>
              </a:rPr>
              <a:t>–</a:t>
            </a:r>
            <a:r>
              <a:rPr i="1" lang="ru" sz="1000">
                <a:solidFill>
                  <a:srgbClr val="0C343D"/>
                </a:solidFill>
                <a:highlight>
                  <a:srgbClr val="EAD1DC"/>
                </a:highlight>
                <a:latin typeface="Courier New"/>
                <a:ea typeface="Courier New"/>
                <a:cs typeface="Courier New"/>
                <a:sym typeface="Courier New"/>
              </a:rPr>
              <a:t> </a:t>
            </a:r>
            <a:r>
              <a:rPr lang="ru" sz="1000">
                <a:solidFill>
                  <a:srgbClr val="0C343D"/>
                </a:solidFill>
                <a:highlight>
                  <a:srgbClr val="EAD1DC"/>
                </a:highlight>
                <a:latin typeface="Courier New"/>
                <a:ea typeface="Courier New"/>
                <a:cs typeface="Courier New"/>
                <a:sym typeface="Courier New"/>
              </a:rPr>
              <a:t>New-York ; London : G. P. Putnam's Sons, 1917. – P. 20.</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1583900"/>
            <a:ext cx="8520600" cy="2289600"/>
          </a:xfrm>
          <a:prstGeom prst="rect">
            <a:avLst/>
          </a:prstGeom>
        </p:spPr>
        <p:txBody>
          <a:bodyPr anchorCtr="0" anchor="t" bIns="91425" lIns="91425" rIns="91425" wrap="square" tIns="91425">
            <a:noAutofit/>
          </a:bodyPr>
          <a:lstStyle/>
          <a:p>
            <a:pPr lvl="0" algn="ctr">
              <a:spcBef>
                <a:spcPts val="0"/>
              </a:spcBef>
              <a:buNone/>
            </a:pPr>
            <a:r>
              <a:rPr lang="ru" sz="6000"/>
              <a:t>Introduction</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Shape 75"/>
          <p:cNvSpPr txBox="1"/>
          <p:nvPr>
            <p:ph idx="4294967295" type="body"/>
          </p:nvPr>
        </p:nvSpPr>
        <p:spPr>
          <a:xfrm>
            <a:off x="311700" y="360800"/>
            <a:ext cx="8520600" cy="4218600"/>
          </a:xfrm>
          <a:prstGeom prst="rect">
            <a:avLst/>
          </a:prstGeom>
        </p:spPr>
        <p:txBody>
          <a:bodyPr anchorCtr="0" anchor="t" bIns="91425" lIns="91425" rIns="91425" wrap="square" tIns="91425">
            <a:noAutofit/>
          </a:bodyPr>
          <a:lstStyle/>
          <a:p>
            <a:pPr lvl="0">
              <a:lnSpc>
                <a:spcPct val="150000"/>
              </a:lnSpc>
              <a:spcBef>
                <a:spcPts val="0"/>
              </a:spcBef>
              <a:spcAft>
                <a:spcPts val="1000"/>
              </a:spcAft>
              <a:buClr>
                <a:schemeClr val="dk1"/>
              </a:buClr>
              <a:buSzPct val="91666"/>
              <a:buFont typeface="Arial"/>
              <a:buNone/>
            </a:pPr>
            <a:r>
              <a:rPr lang="ru" sz="1200">
                <a:solidFill>
                  <a:srgbClr val="0000FF"/>
                </a:solidFill>
                <a:highlight>
                  <a:srgbClr val="EAD1DC"/>
                </a:highlight>
                <a:latin typeface="Courier New"/>
                <a:ea typeface="Courier New"/>
                <a:cs typeface="Courier New"/>
                <a:sym typeface="Courier New"/>
              </a:rPr>
              <a:t>Ballads have been around since the first step of Pilgrim Fathers on the land of North America and they have been a part of emerged singing culture and entertainment for several centuries. Cultural ideas accepted and shared by generations of The New World populace have become generalized  in easily memorized lyrics and amplified by music. </a:t>
            </a:r>
          </a:p>
          <a:p>
            <a:pPr lvl="0">
              <a:lnSpc>
                <a:spcPct val="150000"/>
              </a:lnSpc>
              <a:spcBef>
                <a:spcPts val="0"/>
              </a:spcBef>
              <a:spcAft>
                <a:spcPts val="1000"/>
              </a:spcAft>
              <a:buClr>
                <a:schemeClr val="dk1"/>
              </a:buClr>
              <a:buSzPct val="91666"/>
              <a:buFont typeface="Arial"/>
              <a:buNone/>
            </a:pPr>
            <a:r>
              <a:rPr i="1" lang="ru" sz="1200">
                <a:solidFill>
                  <a:srgbClr val="0000FF"/>
                </a:solidFill>
                <a:highlight>
                  <a:srgbClr val="EAD1DC"/>
                </a:highlight>
                <a:latin typeface="Courier New"/>
                <a:ea typeface="Courier New"/>
                <a:cs typeface="Courier New"/>
                <a:sym typeface="Courier New"/>
              </a:rPr>
              <a:t>Aili Nenola</a:t>
            </a:r>
            <a:r>
              <a:rPr lang="ru" sz="1200">
                <a:solidFill>
                  <a:srgbClr val="0000FF"/>
                </a:solidFill>
                <a:highlight>
                  <a:srgbClr val="EAD1DC"/>
                </a:highlight>
                <a:latin typeface="Courier New"/>
                <a:ea typeface="Courier New"/>
                <a:cs typeface="Courier New"/>
                <a:sym typeface="Courier New"/>
              </a:rPr>
              <a:t> (1993), a Finnish scholar, in her  “Proposal for a “Folklore Fellows in Gender Studies”” (1993) points out folklorists can contribute in the study of social and cultural gender by analysing the meaning and role of folkloric discourse in representing, reproducing and maintaining the gender system in any society or community. </a:t>
            </a:r>
          </a:p>
          <a:p>
            <a:pPr lvl="0">
              <a:lnSpc>
                <a:spcPct val="150000"/>
              </a:lnSpc>
              <a:spcBef>
                <a:spcPts val="0"/>
              </a:spcBef>
              <a:spcAft>
                <a:spcPts val="1000"/>
              </a:spcAft>
              <a:buClr>
                <a:schemeClr val="dk1"/>
              </a:buClr>
              <a:buSzPct val="91666"/>
              <a:buFont typeface="Arial"/>
              <a:buNone/>
            </a:pPr>
            <a:r>
              <a:rPr lang="ru" sz="1200">
                <a:solidFill>
                  <a:srgbClr val="0000FF"/>
                </a:solidFill>
                <a:highlight>
                  <a:srgbClr val="EAD1DC"/>
                </a:highlight>
                <a:latin typeface="Courier New"/>
                <a:ea typeface="Courier New"/>
                <a:cs typeface="Courier New"/>
                <a:sym typeface="Courier New"/>
              </a:rPr>
              <a:t>Therefore gender stereotypes rooted in traditional songs are of special interest for folklorists as they provide exploration of the  biased nature of gender-related conceptions, the sources these ideas arose from and the ways gender stereotypes are expressed. </a:t>
            </a:r>
          </a:p>
        </p:txBody>
      </p:sp>
      <p:sp>
        <p:nvSpPr>
          <p:cNvPr id="76" name="Shape 76"/>
          <p:cNvSpPr txBox="1"/>
          <p:nvPr>
            <p:ph type="title"/>
          </p:nvPr>
        </p:nvSpPr>
        <p:spPr>
          <a:xfrm>
            <a:off x="7696525" y="78500"/>
            <a:ext cx="1135800" cy="282300"/>
          </a:xfrm>
          <a:prstGeom prst="rect">
            <a:avLst/>
          </a:prstGeom>
        </p:spPr>
        <p:txBody>
          <a:bodyPr anchorCtr="0" anchor="t" bIns="91425" lIns="91425" rIns="91425" wrap="square" tIns="91425">
            <a:noAutofit/>
          </a:bodyPr>
          <a:lstStyle/>
          <a:p>
            <a:pPr lvl="0" rtl="0" algn="r">
              <a:spcBef>
                <a:spcPts val="0"/>
              </a:spcBef>
              <a:buNone/>
            </a:pPr>
            <a:r>
              <a:rPr lang="ru" sz="1000"/>
              <a:t>Introduction</a:t>
            </a:r>
          </a:p>
          <a:p>
            <a:pPr lvl="0" rt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Shape 81"/>
          <p:cNvSpPr txBox="1"/>
          <p:nvPr>
            <p:ph type="title"/>
          </p:nvPr>
        </p:nvSpPr>
        <p:spPr>
          <a:xfrm>
            <a:off x="311700" y="1928900"/>
            <a:ext cx="8520600" cy="1325100"/>
          </a:xfrm>
          <a:prstGeom prst="rect">
            <a:avLst/>
          </a:prstGeom>
        </p:spPr>
        <p:txBody>
          <a:bodyPr anchorCtr="0" anchor="t" bIns="91425" lIns="91425" rIns="91425" wrap="square" tIns="91425">
            <a:noAutofit/>
          </a:bodyPr>
          <a:lstStyle/>
          <a:p>
            <a:pPr lvl="0" algn="ctr">
              <a:spcBef>
                <a:spcPts val="0"/>
              </a:spcBef>
              <a:buNone/>
            </a:pPr>
            <a:r>
              <a:rPr lang="ru" sz="6000"/>
              <a:t>literature Review</a:t>
            </a:r>
          </a:p>
          <a:p>
            <a:pPr lvl="0">
              <a:spcBef>
                <a:spcPts val="0"/>
              </a:spcBef>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Shape 86"/>
          <p:cNvSpPr txBox="1"/>
          <p:nvPr>
            <p:ph idx="1" type="body"/>
          </p:nvPr>
        </p:nvSpPr>
        <p:spPr>
          <a:xfrm>
            <a:off x="311700" y="360800"/>
            <a:ext cx="8520600" cy="4208400"/>
          </a:xfrm>
          <a:prstGeom prst="rect">
            <a:avLst/>
          </a:prstGeom>
        </p:spPr>
        <p:txBody>
          <a:bodyPr anchorCtr="0" anchor="t" bIns="91425" lIns="91425" rIns="91425" wrap="square" tIns="91425">
            <a:noAutofit/>
          </a:bodyPr>
          <a:lstStyle/>
          <a:p>
            <a:pPr lvl="0" rtl="0" algn="just">
              <a:lnSpc>
                <a:spcPct val="115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Keeping in mind that gender in ballad has not been studied on a broad scale yet and attempts to reveal gendered peculiarities encoded in balad can be characterised as sporadic rather than systematic and profound  it is highly important to survey the achievements of interdisciplinary approach in the field.</a:t>
            </a:r>
          </a:p>
          <a:p>
            <a:pPr lvl="0" rtl="0" algn="just">
              <a:lnSpc>
                <a:spcPct val="115000"/>
              </a:lnSpc>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       Scholars around the world have looked and keep on looking at  how gender-based philosophy structures human existence like perception of “selves”, human body, human environment, 'inside' versus 'outside', and 'this world' versus 'other world'.</a:t>
            </a:r>
          </a:p>
          <a:p>
            <a:pPr lvl="0" rtl="0" algn="just">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The experience gained by musicologists and ethnologists in this field, especially by Finnish folklorists, is of vital importance as well. Numerous works are dedicated to gender-biased ideas intercepted in Scandinavian oral traditional culture (</a:t>
            </a:r>
            <a:r>
              <a:rPr i="1" lang="ru" sz="1100">
                <a:solidFill>
                  <a:srgbClr val="0000FF"/>
                </a:solidFill>
                <a:highlight>
                  <a:srgbClr val="EAD1DC"/>
                </a:highlight>
                <a:latin typeface="Courier New"/>
                <a:ea typeface="Courier New"/>
                <a:cs typeface="Courier New"/>
                <a:sym typeface="Courier New"/>
              </a:rPr>
              <a:t>Gender and folklore: perspectives on Finnish and Karelian culture</a:t>
            </a:r>
            <a:r>
              <a:rPr lang="ru" sz="1100">
                <a:solidFill>
                  <a:srgbClr val="0000FF"/>
                </a:solidFill>
                <a:highlight>
                  <a:srgbClr val="EAD1DC"/>
                </a:highlight>
                <a:latin typeface="Courier New"/>
                <a:ea typeface="Courier New"/>
                <a:cs typeface="Courier New"/>
                <a:sym typeface="Courier New"/>
              </a:rPr>
              <a:t>. 1998).</a:t>
            </a:r>
          </a:p>
          <a:p>
            <a:pPr lvl="0" rtl="0">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        It is necessary to explore thoroughly the works on narrative folklore like proverbs, riddles, jokes, laments, tales, fairy tales etc as ballad is agreed on as a  “narrative in lyric form  </a:t>
            </a:r>
            <a:r>
              <a:rPr i="1" lang="ru" sz="1100">
                <a:solidFill>
                  <a:srgbClr val="0000FF"/>
                </a:solidFill>
                <a:highlight>
                  <a:srgbClr val="EAD1DC"/>
                </a:highlight>
                <a:latin typeface="Courier New"/>
                <a:ea typeface="Courier New"/>
                <a:cs typeface="Courier New"/>
                <a:sym typeface="Courier New"/>
              </a:rPr>
              <a:t>(Gummere, F.B. 1917. </a:t>
            </a:r>
          </a:p>
          <a:p>
            <a:pPr lvl="0" rtl="0" algn="just">
              <a:spcBef>
                <a:spcPts val="0"/>
              </a:spcBef>
              <a:spcAft>
                <a:spcPts val="1000"/>
              </a:spcAft>
              <a:buNone/>
            </a:pPr>
            <a:r>
              <a:rPr lang="ru" sz="1100">
                <a:solidFill>
                  <a:srgbClr val="0000FF"/>
                </a:solidFill>
                <a:highlight>
                  <a:srgbClr val="EAD1DC"/>
                </a:highlight>
                <a:latin typeface="Courier New"/>
                <a:ea typeface="Courier New"/>
                <a:cs typeface="Courier New"/>
                <a:sym typeface="Courier New"/>
              </a:rPr>
              <a:t>Among the contemporary works peculiar attention should be paid to the article by Munira Mutmainna where the author  discloses the ways how “seemingly innocent narration” reinforces gender norms set by the patriarchal society for women (</a:t>
            </a:r>
            <a:r>
              <a:rPr i="1" lang="ru" sz="1100">
                <a:solidFill>
                  <a:srgbClr val="0000FF"/>
                </a:solidFill>
                <a:highlight>
                  <a:srgbClr val="EAD1DC"/>
                </a:highlight>
                <a:latin typeface="Courier New"/>
                <a:ea typeface="Courier New"/>
                <a:cs typeface="Courier New"/>
                <a:sym typeface="Courier New"/>
              </a:rPr>
              <a:t>Munira, M. 2015</a:t>
            </a:r>
            <a:r>
              <a:rPr lang="ru" sz="1100">
                <a:solidFill>
                  <a:srgbClr val="0000FF"/>
                </a:solidFill>
                <a:highlight>
                  <a:srgbClr val="EAD1DC"/>
                </a:highlight>
                <a:latin typeface="Courier New"/>
                <a:ea typeface="Courier New"/>
                <a:cs typeface="Courier New"/>
                <a:sym typeface="Courier New"/>
              </a:rPr>
              <a:t>). </a:t>
            </a:r>
          </a:p>
          <a:p>
            <a:pPr lvl="0" rtl="0">
              <a:spcBef>
                <a:spcPts val="0"/>
              </a:spcBef>
              <a:spcAft>
                <a:spcPts val="1000"/>
              </a:spcAft>
              <a:buNone/>
            </a:pPr>
            <a:r>
              <a:t/>
            </a:r>
            <a:endParaRPr sz="1100">
              <a:solidFill>
                <a:srgbClr val="B45F06"/>
              </a:solidFill>
              <a:latin typeface="Times New Roman"/>
              <a:ea typeface="Times New Roman"/>
              <a:cs typeface="Times New Roman"/>
              <a:sym typeface="Times New Roman"/>
            </a:endParaRPr>
          </a:p>
          <a:p>
            <a:pPr lvl="0" rtl="0" algn="just">
              <a:spcBef>
                <a:spcPts val="0"/>
              </a:spcBef>
              <a:spcAft>
                <a:spcPts val="1000"/>
              </a:spcAft>
              <a:buNone/>
            </a:pPr>
            <a:r>
              <a:rPr lang="ru" sz="1100">
                <a:solidFill>
                  <a:srgbClr val="0000FF"/>
                </a:solidFill>
                <a:latin typeface="Times New Roman"/>
                <a:ea typeface="Times New Roman"/>
                <a:cs typeface="Times New Roman"/>
                <a:sym typeface="Times New Roman"/>
              </a:rPr>
              <a:t>       </a:t>
            </a:r>
          </a:p>
          <a:p>
            <a:pPr lvl="0" rtl="0" algn="just">
              <a:spcBef>
                <a:spcPts val="0"/>
              </a:spcBef>
              <a:spcAft>
                <a:spcPts val="1000"/>
              </a:spcAft>
              <a:buNone/>
            </a:pPr>
            <a:r>
              <a:rPr lang="ru" sz="1100">
                <a:solidFill>
                  <a:srgbClr val="0000FF"/>
                </a:solidFill>
                <a:latin typeface="Times New Roman"/>
                <a:ea typeface="Times New Roman"/>
                <a:cs typeface="Times New Roman"/>
                <a:sym typeface="Times New Roman"/>
              </a:rPr>
              <a:t>      </a:t>
            </a:r>
          </a:p>
        </p:txBody>
      </p:sp>
      <p:sp>
        <p:nvSpPr>
          <p:cNvPr id="87" name="Shape 87"/>
          <p:cNvSpPr txBox="1"/>
          <p:nvPr>
            <p:ph type="title"/>
          </p:nvPr>
        </p:nvSpPr>
        <p:spPr>
          <a:xfrm>
            <a:off x="7825025" y="78500"/>
            <a:ext cx="1007400" cy="282300"/>
          </a:xfrm>
          <a:prstGeom prst="rect">
            <a:avLst/>
          </a:prstGeom>
        </p:spPr>
        <p:txBody>
          <a:bodyPr anchorCtr="0" anchor="t" bIns="91425" lIns="91425" rIns="91425" wrap="square" tIns="91425">
            <a:noAutofit/>
          </a:bodyPr>
          <a:lstStyle/>
          <a:p>
            <a:pPr lvl="0" rtl="0" algn="r">
              <a:spcBef>
                <a:spcPts val="0"/>
              </a:spcBef>
              <a:buNone/>
            </a:pPr>
            <a:r>
              <a:rPr lang="ru" sz="1000"/>
              <a:t>Literature Review</a:t>
            </a:r>
          </a:p>
          <a:p>
            <a:pPr lvl="0" rtl="0">
              <a:spcBef>
                <a:spcPts val="0"/>
              </a:spcBef>
              <a:buNone/>
            </a:pPr>
            <a:r>
              <a:t/>
            </a:r>
            <a:endParaRPr/>
          </a:p>
        </p:txBody>
      </p:sp>
      <p:sp>
        <p:nvSpPr>
          <p:cNvPr id="88" name="Shape 88"/>
          <p:cNvSpPr/>
          <p:nvPr/>
        </p:nvSpPr>
        <p:spPr>
          <a:xfrm>
            <a:off x="431225" y="1383550"/>
            <a:ext cx="282300" cy="102000"/>
          </a:xfrm>
          <a:prstGeom prst="rightArrow">
            <a:avLst>
              <a:gd fmla="val 7695" name="adj1"/>
              <a:gd fmla="val 50000" name="adj2"/>
            </a:avLst>
          </a:prstGeom>
          <a:solidFill>
            <a:srgbClr val="E6913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89" name="Shape 89"/>
          <p:cNvSpPr/>
          <p:nvPr/>
        </p:nvSpPr>
        <p:spPr>
          <a:xfrm>
            <a:off x="481250" y="2982025"/>
            <a:ext cx="282300" cy="102000"/>
          </a:xfrm>
          <a:prstGeom prst="rightArrow">
            <a:avLst>
              <a:gd fmla="val 7695" name="adj1"/>
              <a:gd fmla="val 50000" name="adj2"/>
            </a:avLst>
          </a:prstGeom>
          <a:solidFill>
            <a:srgbClr val="E6913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Shape 94"/>
          <p:cNvSpPr txBox="1"/>
          <p:nvPr>
            <p:ph idx="1" type="body"/>
          </p:nvPr>
        </p:nvSpPr>
        <p:spPr>
          <a:xfrm>
            <a:off x="311700" y="494050"/>
            <a:ext cx="8520600" cy="4074900"/>
          </a:xfrm>
          <a:prstGeom prst="rect">
            <a:avLst/>
          </a:prstGeom>
        </p:spPr>
        <p:txBody>
          <a:bodyPr anchorCtr="0" anchor="t" bIns="91425" lIns="91425" rIns="91425" wrap="square" tIns="91425">
            <a:noAutofit/>
          </a:bodyPr>
          <a:lstStyle/>
          <a:p>
            <a:pPr lvl="0" rtl="0" algn="just">
              <a:lnSpc>
                <a:spcPct val="200000"/>
              </a:lnSpc>
              <a:spcBef>
                <a:spcPts val="0"/>
              </a:spcBef>
              <a:spcAft>
                <a:spcPts val="1000"/>
              </a:spcAft>
              <a:buNone/>
            </a:pPr>
            <a:r>
              <a:rPr lang="ru" sz="1400">
                <a:solidFill>
                  <a:srgbClr val="0000FF"/>
                </a:solidFill>
                <a:latin typeface="Times New Roman"/>
                <a:ea typeface="Times New Roman"/>
                <a:cs typeface="Times New Roman"/>
                <a:sym typeface="Times New Roman"/>
              </a:rPr>
              <a:t>         </a:t>
            </a:r>
            <a:r>
              <a:rPr lang="ru" sz="1200">
                <a:solidFill>
                  <a:srgbClr val="0000FF"/>
                </a:solidFill>
                <a:highlight>
                  <a:srgbClr val="EAD1DC"/>
                </a:highlight>
                <a:latin typeface="Courier New"/>
                <a:ea typeface="Courier New"/>
                <a:cs typeface="Courier New"/>
                <a:sym typeface="Courier New"/>
              </a:rPr>
              <a:t>For the same reason, Sociology should be addressed as well because first Anglo-American traditional ballads or Child Ballads originated in the 17th century and many of them preserve the patriarchal touch of British and Scottish ballads.</a:t>
            </a:r>
          </a:p>
          <a:p>
            <a:pPr lvl="0" rtl="0" algn="just">
              <a:lnSpc>
                <a:spcPct val="200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In “</a:t>
            </a:r>
            <a:r>
              <a:rPr i="1" lang="ru" sz="1200">
                <a:solidFill>
                  <a:srgbClr val="0000FF"/>
                </a:solidFill>
                <a:highlight>
                  <a:srgbClr val="EAD1DC"/>
                </a:highlight>
                <a:latin typeface="Courier New"/>
                <a:ea typeface="Courier New"/>
                <a:cs typeface="Courier New"/>
                <a:sym typeface="Courier New"/>
              </a:rPr>
              <a:t>Theorizing Patriarchy</a:t>
            </a:r>
            <a:r>
              <a:rPr lang="ru" sz="1200">
                <a:solidFill>
                  <a:srgbClr val="0000FF"/>
                </a:solidFill>
                <a:highlight>
                  <a:srgbClr val="EAD1DC"/>
                </a:highlight>
                <a:latin typeface="Courier New"/>
                <a:ea typeface="Courier New"/>
                <a:cs typeface="Courier New"/>
                <a:sym typeface="Courier New"/>
              </a:rPr>
              <a:t>” published in 1990, British sociologist </a:t>
            </a:r>
            <a:r>
              <a:rPr i="1" lang="ru" sz="1200">
                <a:solidFill>
                  <a:srgbClr val="0000FF"/>
                </a:solidFill>
                <a:highlight>
                  <a:srgbClr val="EAD1DC"/>
                </a:highlight>
                <a:latin typeface="Courier New"/>
                <a:ea typeface="Courier New"/>
                <a:cs typeface="Courier New"/>
                <a:sym typeface="Courier New"/>
              </a:rPr>
              <a:t>Sylvia Walby (1990)</a:t>
            </a:r>
            <a:r>
              <a:rPr lang="ru" sz="1200">
                <a:solidFill>
                  <a:srgbClr val="0000FF"/>
                </a:solidFill>
                <a:highlight>
                  <a:srgbClr val="EAD1DC"/>
                </a:highlight>
                <a:latin typeface="Courier New"/>
                <a:ea typeface="Courier New"/>
                <a:cs typeface="Courier New"/>
                <a:sym typeface="Courier New"/>
              </a:rPr>
              <a:t> determined six key patriarchal structures of women’s restriction which have been recently referred to by  </a:t>
            </a:r>
            <a:r>
              <a:rPr i="1" lang="ru" sz="1200">
                <a:solidFill>
                  <a:srgbClr val="0000FF"/>
                </a:solidFill>
                <a:highlight>
                  <a:srgbClr val="EAD1DC"/>
                </a:highlight>
                <a:latin typeface="Courier New"/>
                <a:ea typeface="Courier New"/>
                <a:cs typeface="Courier New"/>
                <a:sym typeface="Courier New"/>
              </a:rPr>
              <a:t>Laura Stark</a:t>
            </a:r>
            <a:r>
              <a:rPr lang="ru" sz="1200">
                <a:solidFill>
                  <a:srgbClr val="0000FF"/>
                </a:solidFill>
                <a:highlight>
                  <a:srgbClr val="EAD1DC"/>
                </a:highlight>
                <a:latin typeface="Courier New"/>
                <a:ea typeface="Courier New"/>
                <a:cs typeface="Courier New"/>
                <a:sym typeface="Courier New"/>
              </a:rPr>
              <a:t> (2016). </a:t>
            </a:r>
          </a:p>
          <a:p>
            <a:pPr lvl="0" rtl="0" algn="just">
              <a:lnSpc>
                <a:spcPct val="200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Finnish folklorist addresses </a:t>
            </a:r>
            <a:r>
              <a:rPr i="1" lang="ru" sz="1200">
                <a:solidFill>
                  <a:srgbClr val="0000FF"/>
                </a:solidFill>
                <a:highlight>
                  <a:srgbClr val="EAD1DC"/>
                </a:highlight>
                <a:latin typeface="Courier New"/>
                <a:ea typeface="Courier New"/>
                <a:cs typeface="Courier New"/>
                <a:sym typeface="Courier New"/>
              </a:rPr>
              <a:t>Walby’s</a:t>
            </a:r>
            <a:r>
              <a:rPr lang="ru" sz="1200">
                <a:solidFill>
                  <a:srgbClr val="0000FF"/>
                </a:solidFill>
                <a:highlight>
                  <a:srgbClr val="EAD1DC"/>
                </a:highlight>
                <a:latin typeface="Courier New"/>
                <a:ea typeface="Courier New"/>
                <a:cs typeface="Courier New"/>
                <a:sym typeface="Courier New"/>
              </a:rPr>
              <a:t>  structures while analysing the first debates on rural gender rights in the 19th-Century Finnish-Language Press</a:t>
            </a:r>
            <a:r>
              <a:rPr i="1" lang="ru" sz="1200">
                <a:solidFill>
                  <a:srgbClr val="0000FF"/>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Realization of direct links between the the Puritans philosophy and the worldview of the Pilgrims underlies our  interpretation of  the research results.</a:t>
            </a:r>
          </a:p>
          <a:p>
            <a:pPr lvl="0" rtl="0" algn="just">
              <a:spcBef>
                <a:spcPts val="0"/>
              </a:spcBef>
              <a:spcAft>
                <a:spcPts val="1000"/>
              </a:spcAft>
              <a:buNone/>
            </a:pPr>
            <a:r>
              <a:rPr i="1" lang="ru" sz="1100">
                <a:solidFill>
                  <a:srgbClr val="0000FF"/>
                </a:solidFill>
                <a:latin typeface="Times New Roman"/>
                <a:ea typeface="Times New Roman"/>
                <a:cs typeface="Times New Roman"/>
                <a:sym typeface="Times New Roman"/>
              </a:rPr>
              <a:t>       </a:t>
            </a:r>
            <a:r>
              <a:rPr lang="ru" sz="1100">
                <a:solidFill>
                  <a:srgbClr val="0000FF"/>
                </a:solidFill>
                <a:highlight>
                  <a:srgbClr val="FFFFFF"/>
                </a:highlight>
                <a:latin typeface="Times New Roman"/>
                <a:ea typeface="Times New Roman"/>
                <a:cs typeface="Times New Roman"/>
                <a:sym typeface="Times New Roman"/>
              </a:rPr>
              <a:t>         </a:t>
            </a:r>
          </a:p>
          <a:p>
            <a:pPr lvl="0" rtl="0">
              <a:lnSpc>
                <a:spcPct val="115000"/>
              </a:lnSpc>
              <a:spcBef>
                <a:spcPts val="0"/>
              </a:spcBef>
              <a:spcAft>
                <a:spcPts val="1000"/>
              </a:spcAft>
              <a:buNone/>
            </a:pPr>
            <a:r>
              <a:rPr lang="ru" sz="1400">
                <a:solidFill>
                  <a:srgbClr val="0000FF"/>
                </a:solidFill>
                <a:highlight>
                  <a:srgbClr val="FFFFFF"/>
                </a:highlight>
                <a:latin typeface="Times New Roman"/>
                <a:ea typeface="Times New Roman"/>
                <a:cs typeface="Times New Roman"/>
                <a:sym typeface="Times New Roman"/>
              </a:rPr>
              <a:t> </a:t>
            </a:r>
          </a:p>
          <a:p>
            <a:pPr indent="-317500" lvl="0" marL="457200" rtl="0" algn="just">
              <a:lnSpc>
                <a:spcPct val="115000"/>
              </a:lnSpc>
              <a:spcBef>
                <a:spcPts val="0"/>
              </a:spcBef>
              <a:spcAft>
                <a:spcPts val="1000"/>
              </a:spcAft>
              <a:buClr>
                <a:srgbClr val="0000FF"/>
              </a:buClr>
              <a:buSzPct val="100000"/>
              <a:buFont typeface="Times New Roman"/>
              <a:buChar char="-"/>
            </a:pPr>
            <a:r>
              <a:rPr lang="ru" sz="1400">
                <a:solidFill>
                  <a:srgbClr val="E69138"/>
                </a:solidFill>
                <a:highlight>
                  <a:srgbClr val="FFFFFF"/>
                </a:highlight>
                <a:latin typeface="Times New Roman"/>
                <a:ea typeface="Times New Roman"/>
                <a:cs typeface="Times New Roman"/>
                <a:sym typeface="Times New Roman"/>
              </a:rPr>
              <a:t> </a:t>
            </a:r>
          </a:p>
          <a:p>
            <a:pPr lvl="0" rtl="0" algn="just">
              <a:lnSpc>
                <a:spcPct val="115000"/>
              </a:lnSpc>
              <a:spcBef>
                <a:spcPts val="0"/>
              </a:spcBef>
              <a:spcAft>
                <a:spcPts val="1000"/>
              </a:spcAft>
              <a:buNone/>
            </a:pPr>
            <a:r>
              <a:rPr lang="ru" sz="1200">
                <a:solidFill>
                  <a:srgbClr val="000000"/>
                </a:solidFill>
                <a:latin typeface="Times New Roman"/>
                <a:ea typeface="Times New Roman"/>
                <a:cs typeface="Times New Roman"/>
                <a:sym typeface="Times New Roman"/>
              </a:rPr>
              <a:t> </a:t>
            </a:r>
          </a:p>
        </p:txBody>
      </p:sp>
      <p:sp>
        <p:nvSpPr>
          <p:cNvPr id="95" name="Shape 95"/>
          <p:cNvSpPr txBox="1"/>
          <p:nvPr>
            <p:ph type="title"/>
          </p:nvPr>
        </p:nvSpPr>
        <p:spPr>
          <a:xfrm>
            <a:off x="7378100" y="78500"/>
            <a:ext cx="1454400" cy="282300"/>
          </a:xfrm>
          <a:prstGeom prst="rect">
            <a:avLst/>
          </a:prstGeom>
        </p:spPr>
        <p:txBody>
          <a:bodyPr anchorCtr="0" anchor="t" bIns="91425" lIns="91425" rIns="91425" wrap="square" tIns="91425">
            <a:noAutofit/>
          </a:bodyPr>
          <a:lstStyle/>
          <a:p>
            <a:pPr lvl="0" rtl="0" algn="r">
              <a:spcBef>
                <a:spcPts val="0"/>
              </a:spcBef>
              <a:buNone/>
            </a:pPr>
            <a:r>
              <a:rPr lang="ru" sz="1000"/>
              <a:t>Literature Review (cont.)</a:t>
            </a:r>
          </a:p>
          <a:p>
            <a:pPr lvl="0" rtl="0">
              <a:spcBef>
                <a:spcPts val="0"/>
              </a:spcBef>
              <a:buNone/>
            </a:pPr>
            <a:r>
              <a:t/>
            </a:r>
            <a:endParaRPr/>
          </a:p>
        </p:txBody>
      </p:sp>
      <p:sp>
        <p:nvSpPr>
          <p:cNvPr id="96" name="Shape 96"/>
          <p:cNvSpPr/>
          <p:nvPr/>
        </p:nvSpPr>
        <p:spPr>
          <a:xfrm>
            <a:off x="588025" y="668725"/>
            <a:ext cx="282300" cy="102000"/>
          </a:xfrm>
          <a:prstGeom prst="rightArrow">
            <a:avLst>
              <a:gd fmla="val 7695" name="adj1"/>
              <a:gd fmla="val 50000" name="adj2"/>
            </a:avLst>
          </a:prstGeom>
          <a:solidFill>
            <a:srgbClr val="E6913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Shape 101"/>
          <p:cNvSpPr txBox="1"/>
          <p:nvPr>
            <p:ph idx="1" type="body"/>
          </p:nvPr>
        </p:nvSpPr>
        <p:spPr>
          <a:xfrm>
            <a:off x="311700" y="494050"/>
            <a:ext cx="8520600" cy="4074900"/>
          </a:xfrm>
          <a:prstGeom prst="rect">
            <a:avLst/>
          </a:prstGeom>
        </p:spPr>
        <p:txBody>
          <a:bodyPr anchorCtr="0" anchor="t" bIns="91425" lIns="91425" rIns="91425" wrap="square" tIns="91425">
            <a:noAutofit/>
          </a:bodyPr>
          <a:lstStyle/>
          <a:p>
            <a:pPr lvl="0" rtl="0">
              <a:lnSpc>
                <a:spcPct val="115000"/>
              </a:lnSpc>
              <a:spcBef>
                <a:spcPts val="0"/>
              </a:spcBef>
              <a:spcAft>
                <a:spcPts val="1000"/>
              </a:spcAft>
              <a:buNone/>
            </a:pPr>
            <a:r>
              <a:rPr lang="ru" sz="1400">
                <a:solidFill>
                  <a:srgbClr val="0000FF"/>
                </a:solidFill>
                <a:latin typeface="Times New Roman"/>
                <a:ea typeface="Times New Roman"/>
                <a:cs typeface="Times New Roman"/>
                <a:sym typeface="Times New Roman"/>
              </a:rPr>
              <a:t> </a:t>
            </a:r>
          </a:p>
          <a:p>
            <a:pPr lvl="0" rtl="0" algn="just">
              <a:lnSpc>
                <a:spcPct val="115000"/>
              </a:lnSpc>
              <a:spcBef>
                <a:spcPts val="0"/>
              </a:spcBef>
              <a:spcAft>
                <a:spcPts val="1000"/>
              </a:spcAft>
              <a:buNone/>
            </a:pPr>
            <a:r>
              <a:rPr lang="ru" sz="1400">
                <a:solidFill>
                  <a:srgbClr val="E69138"/>
                </a:solidFill>
                <a:highlight>
                  <a:srgbClr val="EAD1DC"/>
                </a:highlight>
                <a:latin typeface="Times New Roman"/>
                <a:ea typeface="Times New Roman"/>
                <a:cs typeface="Times New Roman"/>
                <a:sym typeface="Times New Roman"/>
              </a:rPr>
              <a:t>                 </a:t>
            </a:r>
            <a:r>
              <a:rPr lang="ru" sz="1200">
                <a:solidFill>
                  <a:srgbClr val="0000FF"/>
                </a:solidFill>
                <a:highlight>
                  <a:srgbClr val="EAD1DC"/>
                </a:highlight>
                <a:latin typeface="Courier New"/>
                <a:ea typeface="Courier New"/>
                <a:cs typeface="Courier New"/>
                <a:sym typeface="Courier New"/>
              </a:rPr>
              <a:t>Finally,  close attention is payed to rare papers, mostly PhD and Master’s theses,</a:t>
            </a:r>
            <a:r>
              <a:rPr lang="ru" sz="1200">
                <a:solidFill>
                  <a:srgbClr val="E69138"/>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devoted to the study of gender in ballad:</a:t>
            </a:r>
          </a:p>
          <a:p>
            <a:pPr indent="-304800" lvl="0" marL="457200" rtl="0" algn="just">
              <a:lnSpc>
                <a:spcPct val="200000"/>
              </a:lnSpc>
              <a:spcBef>
                <a:spcPts val="0"/>
              </a:spcBef>
              <a:spcAft>
                <a:spcPts val="1000"/>
              </a:spcAft>
              <a:buClr>
                <a:srgbClr val="0000FF"/>
              </a:buClr>
              <a:buSzPct val="100000"/>
              <a:buFont typeface="Courier New"/>
              <a:buChar char="-"/>
            </a:pPr>
            <a:r>
              <a:rPr i="1" lang="ru" sz="1200">
                <a:solidFill>
                  <a:srgbClr val="0000FF"/>
                </a:solidFill>
                <a:highlight>
                  <a:srgbClr val="EAD1DC"/>
                </a:highlight>
                <a:latin typeface="Courier New"/>
                <a:ea typeface="Courier New"/>
                <a:cs typeface="Courier New"/>
                <a:sym typeface="Courier New"/>
              </a:rPr>
              <a:t>Di</a:t>
            </a:r>
            <a:r>
              <a:rPr i="1" lang="ru" sz="1200">
                <a:solidFill>
                  <a:srgbClr val="0000FF"/>
                </a:solidFill>
                <a:highlight>
                  <a:srgbClr val="EAD1DC"/>
                </a:highlight>
                <a:latin typeface="Courier New"/>
                <a:ea typeface="Courier New"/>
                <a:cs typeface="Courier New"/>
                <a:sym typeface="Courier New"/>
              </a:rPr>
              <a:t>anne M. Dugaw </a:t>
            </a:r>
            <a:r>
              <a:rPr lang="ru" sz="1200">
                <a:solidFill>
                  <a:srgbClr val="0000FF"/>
                </a:solidFill>
                <a:highlight>
                  <a:srgbClr val="EAD1DC"/>
                </a:highlight>
                <a:latin typeface="Courier New"/>
                <a:ea typeface="Courier New"/>
                <a:cs typeface="Courier New"/>
                <a:sym typeface="Courier New"/>
              </a:rPr>
              <a:t>(1982)</a:t>
            </a:r>
            <a:r>
              <a:rPr lang="ru" sz="1200">
                <a:solidFill>
                  <a:srgbClr val="E69138"/>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a:t>
            </a:r>
            <a:r>
              <a:rPr i="1" lang="ru" sz="1200">
                <a:solidFill>
                  <a:srgbClr val="0000FF"/>
                </a:solidFill>
                <a:highlight>
                  <a:srgbClr val="EAD1DC"/>
                </a:highlight>
                <a:latin typeface="Courier New"/>
                <a:ea typeface="Courier New"/>
                <a:cs typeface="Courier New"/>
                <a:sym typeface="Courier New"/>
              </a:rPr>
              <a:t>The Female Warrior in Anglo-American Popular Balladry</a:t>
            </a:r>
            <a:r>
              <a:rPr lang="ru" sz="1200">
                <a:solidFill>
                  <a:srgbClr val="0000FF"/>
                </a:solidFill>
                <a:highlight>
                  <a:srgbClr val="EAD1DC"/>
                </a:highlight>
                <a:latin typeface="Courier New"/>
                <a:ea typeface="Courier New"/>
                <a:cs typeface="Courier New"/>
                <a:sym typeface="Courier New"/>
              </a:rPr>
              <a:t>".</a:t>
            </a:r>
          </a:p>
          <a:p>
            <a:pPr indent="-304800" lvl="0" marL="457200" rtl="0" algn="just">
              <a:lnSpc>
                <a:spcPct val="200000"/>
              </a:lnSpc>
              <a:spcBef>
                <a:spcPts val="0"/>
              </a:spcBef>
              <a:spcAft>
                <a:spcPts val="1000"/>
              </a:spcAft>
              <a:buClr>
                <a:srgbClr val="0000FF"/>
              </a:buClr>
              <a:buSzPct val="100000"/>
              <a:buFont typeface="Courier New"/>
              <a:buChar char="-"/>
            </a:pPr>
            <a:r>
              <a:rPr i="1" lang="ru" sz="1200">
                <a:solidFill>
                  <a:srgbClr val="0000FF"/>
                </a:solidFill>
                <a:highlight>
                  <a:srgbClr val="EAD1DC"/>
                </a:highlight>
                <a:latin typeface="Courier New"/>
                <a:ea typeface="Courier New"/>
                <a:cs typeface="Courier New"/>
                <a:sym typeface="Courier New"/>
              </a:rPr>
              <a:t>Lynn Wollstadt </a:t>
            </a:r>
            <a:r>
              <a:rPr lang="ru" sz="1200">
                <a:solidFill>
                  <a:srgbClr val="0000FF"/>
                </a:solidFill>
                <a:highlight>
                  <a:srgbClr val="EAD1DC"/>
                </a:highlight>
                <a:latin typeface="Courier New"/>
                <a:ea typeface="Courier New"/>
                <a:cs typeface="Courier New"/>
                <a:sym typeface="Courier New"/>
              </a:rPr>
              <a:t>(2002) “</a:t>
            </a:r>
            <a:r>
              <a:rPr i="1" lang="ru" sz="1200">
                <a:solidFill>
                  <a:srgbClr val="0000FF"/>
                </a:solidFill>
                <a:highlight>
                  <a:srgbClr val="EAD1DC"/>
                </a:highlight>
                <a:latin typeface="Courier New"/>
                <a:ea typeface="Courier New"/>
                <a:cs typeface="Courier New"/>
                <a:sym typeface="Courier New"/>
              </a:rPr>
              <a:t>Controlling Women: "Reading Gender in the Ballads Scottish Women Sang"</a:t>
            </a:r>
            <a:r>
              <a:rPr lang="ru" sz="1200">
                <a:solidFill>
                  <a:srgbClr val="0000FF"/>
                </a:solidFill>
                <a:highlight>
                  <a:srgbClr val="EAD1DC"/>
                </a:highlight>
                <a:latin typeface="Courier New"/>
                <a:ea typeface="Courier New"/>
                <a:cs typeface="Courier New"/>
                <a:sym typeface="Courier New"/>
              </a:rPr>
              <a:t>” :  the singing repertoire of female and male singers are compared through the prism of the adopted in the community hierarchy.</a:t>
            </a:r>
          </a:p>
          <a:p>
            <a:pPr indent="-304800" lvl="0" marL="457200" rtl="0" algn="just">
              <a:lnSpc>
                <a:spcPct val="200000"/>
              </a:lnSpc>
              <a:spcBef>
                <a:spcPts val="0"/>
              </a:spcBef>
              <a:spcAft>
                <a:spcPts val="1000"/>
              </a:spcAft>
              <a:buClr>
                <a:srgbClr val="0000FF"/>
              </a:buClr>
              <a:buSzPct val="100000"/>
              <a:buFont typeface="Courier New"/>
              <a:buChar char="-"/>
            </a:pPr>
            <a:r>
              <a:rPr i="1" lang="ru" sz="1200">
                <a:solidFill>
                  <a:srgbClr val="0000FF"/>
                </a:solidFill>
                <a:highlight>
                  <a:srgbClr val="EAD1DC"/>
                </a:highlight>
                <a:latin typeface="Courier New"/>
                <a:ea typeface="Courier New"/>
                <a:cs typeface="Courier New"/>
                <a:sym typeface="Courier New"/>
              </a:rPr>
              <a:t>Petra Procházková</a:t>
            </a:r>
            <a:r>
              <a:rPr lang="ru" sz="1200">
                <a:solidFill>
                  <a:srgbClr val="E69138"/>
                </a:solidFill>
                <a:highlight>
                  <a:srgbClr val="EAD1DC"/>
                </a:highlight>
                <a:latin typeface="Courier New"/>
                <a:ea typeface="Courier New"/>
                <a:cs typeface="Courier New"/>
                <a:sym typeface="Courier New"/>
              </a:rPr>
              <a:t> </a:t>
            </a:r>
            <a:r>
              <a:rPr lang="ru" sz="1200">
                <a:solidFill>
                  <a:srgbClr val="0000FF"/>
                </a:solidFill>
                <a:highlight>
                  <a:srgbClr val="EAD1DC"/>
                </a:highlight>
                <a:latin typeface="Courier New"/>
                <a:ea typeface="Courier New"/>
                <a:cs typeface="Courier New"/>
                <a:sym typeface="Courier New"/>
              </a:rPr>
              <a:t>(2011) “</a:t>
            </a:r>
            <a:r>
              <a:rPr i="1" lang="ru" sz="1200">
                <a:solidFill>
                  <a:srgbClr val="0000FF"/>
                </a:solidFill>
                <a:highlight>
                  <a:srgbClr val="EAD1DC"/>
                </a:highlight>
                <a:latin typeface="Courier New"/>
                <a:ea typeface="Courier New"/>
                <a:cs typeface="Courier New"/>
                <a:sym typeface="Courier New"/>
              </a:rPr>
              <a:t>Female Characters in The English and Scottish Popular Ballads</a:t>
            </a:r>
            <a:r>
              <a:rPr lang="ru" sz="1200">
                <a:solidFill>
                  <a:srgbClr val="0000FF"/>
                </a:solidFill>
                <a:highlight>
                  <a:srgbClr val="EAD1DC"/>
                </a:highlight>
                <a:latin typeface="Courier New"/>
                <a:ea typeface="Courier New"/>
                <a:cs typeface="Courier New"/>
                <a:sym typeface="Courier New"/>
              </a:rPr>
              <a:t>”.</a:t>
            </a:r>
          </a:p>
          <a:p>
            <a:pPr lvl="0" rtl="0" algn="just">
              <a:lnSpc>
                <a:spcPct val="115000"/>
              </a:lnSpc>
              <a:spcBef>
                <a:spcPts val="0"/>
              </a:spcBef>
              <a:spcAft>
                <a:spcPts val="1000"/>
              </a:spcAft>
              <a:buNone/>
            </a:pPr>
            <a:r>
              <a:rPr lang="ru" sz="1200">
                <a:solidFill>
                  <a:srgbClr val="000000"/>
                </a:solidFill>
                <a:latin typeface="Times New Roman"/>
                <a:ea typeface="Times New Roman"/>
                <a:cs typeface="Times New Roman"/>
                <a:sym typeface="Times New Roman"/>
              </a:rPr>
              <a:t> </a:t>
            </a:r>
          </a:p>
        </p:txBody>
      </p:sp>
      <p:sp>
        <p:nvSpPr>
          <p:cNvPr id="102" name="Shape 102"/>
          <p:cNvSpPr txBox="1"/>
          <p:nvPr>
            <p:ph type="title"/>
          </p:nvPr>
        </p:nvSpPr>
        <p:spPr>
          <a:xfrm>
            <a:off x="7378100" y="78500"/>
            <a:ext cx="1454400" cy="282300"/>
          </a:xfrm>
          <a:prstGeom prst="rect">
            <a:avLst/>
          </a:prstGeom>
        </p:spPr>
        <p:txBody>
          <a:bodyPr anchorCtr="0" anchor="t" bIns="91425" lIns="91425" rIns="91425" wrap="square" tIns="91425">
            <a:noAutofit/>
          </a:bodyPr>
          <a:lstStyle/>
          <a:p>
            <a:pPr lvl="0" rtl="0" algn="r">
              <a:spcBef>
                <a:spcPts val="0"/>
              </a:spcBef>
              <a:buNone/>
            </a:pPr>
            <a:r>
              <a:rPr lang="ru" sz="1000"/>
              <a:t>Literature Review (cont.)</a:t>
            </a:r>
          </a:p>
          <a:p>
            <a:pPr lvl="0" rtl="0">
              <a:spcBef>
                <a:spcPts val="0"/>
              </a:spcBef>
              <a:buNone/>
            </a:pPr>
            <a:r>
              <a:t/>
            </a:r>
            <a:endParaRPr/>
          </a:p>
        </p:txBody>
      </p:sp>
      <p:sp>
        <p:nvSpPr>
          <p:cNvPr id="103" name="Shape 103"/>
          <p:cNvSpPr/>
          <p:nvPr/>
        </p:nvSpPr>
        <p:spPr>
          <a:xfrm>
            <a:off x="607150" y="1029650"/>
            <a:ext cx="282300" cy="102000"/>
          </a:xfrm>
          <a:prstGeom prst="rightArrow">
            <a:avLst>
              <a:gd fmla="val 7695" name="adj1"/>
              <a:gd fmla="val 50000" name="adj2"/>
            </a:avLst>
          </a:prstGeom>
          <a:solidFill>
            <a:srgbClr val="E69138"/>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lnSpc>
                <a:spcPct val="115000"/>
              </a:lnSpc>
              <a:spcBef>
                <a:spcPts val="0"/>
              </a:spcBef>
              <a:spcAft>
                <a:spcPts val="1000"/>
              </a:spcAft>
              <a:buNone/>
            </a:pPr>
            <a:r>
              <a:rPr lang="ru"/>
              <a:t>Research Questions</a:t>
            </a:r>
          </a:p>
        </p:txBody>
      </p:sp>
      <p:sp>
        <p:nvSpPr>
          <p:cNvPr id="109" name="Shape 109"/>
          <p:cNvSpPr txBox="1"/>
          <p:nvPr>
            <p:ph idx="1" type="body"/>
          </p:nvPr>
        </p:nvSpPr>
        <p:spPr>
          <a:xfrm>
            <a:off x="47100" y="1082450"/>
            <a:ext cx="8520600" cy="3416400"/>
          </a:xfrm>
          <a:prstGeom prst="rect">
            <a:avLst/>
          </a:prstGeom>
        </p:spPr>
        <p:txBody>
          <a:bodyPr anchorCtr="0" anchor="t" bIns="91425" lIns="91425" rIns="91425" wrap="square" tIns="91425">
            <a:noAutofit/>
          </a:bodyPr>
          <a:lstStyle/>
          <a:p>
            <a:pPr lvl="0">
              <a:lnSpc>
                <a:spcPct val="200000"/>
              </a:lnSpc>
              <a:spcBef>
                <a:spcPts val="0"/>
              </a:spcBef>
              <a:spcAft>
                <a:spcPts val="1000"/>
              </a:spcAft>
              <a:buNone/>
            </a:pPr>
            <a:r>
              <a:rPr lang="ru" sz="1200">
                <a:solidFill>
                  <a:srgbClr val="0000FF"/>
                </a:solidFill>
                <a:highlight>
                  <a:srgbClr val="EAD1DC"/>
                </a:highlight>
                <a:latin typeface="Courier New"/>
                <a:ea typeface="Courier New"/>
                <a:cs typeface="Courier New"/>
                <a:sym typeface="Courier New"/>
              </a:rPr>
              <a:t>What we can contribute in the study of gendered folklore, is an analysis of the ways how female characters are typically portrayed in the Anglo-American traditional balladry and how patriarchal outlook on gender roles is put to work through these narrative songs</a:t>
            </a:r>
            <a:r>
              <a:rPr lang="ru" sz="1200">
                <a:solidFill>
                  <a:srgbClr val="161616"/>
                </a:solidFill>
                <a:highlight>
                  <a:srgbClr val="EAD1DC"/>
                </a:highlight>
                <a:latin typeface="Courier New"/>
                <a:ea typeface="Courier New"/>
                <a:cs typeface="Courier New"/>
                <a:sym typeface="Courier New"/>
              </a:rPr>
              <a:t>.</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