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74" r:id="rId5"/>
    <p:sldId id="275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6" r:id="rId16"/>
    <p:sldId id="269" r:id="rId17"/>
    <p:sldId id="270" r:id="rId18"/>
    <p:sldId id="313" r:id="rId19"/>
    <p:sldId id="271" r:id="rId20"/>
    <p:sldId id="272" r:id="rId21"/>
    <p:sldId id="273" r:id="rId22"/>
    <p:sldId id="278" r:id="rId23"/>
    <p:sldId id="279" r:id="rId24"/>
    <p:sldId id="280" r:id="rId25"/>
    <p:sldId id="314" r:id="rId26"/>
    <p:sldId id="281" r:id="rId27"/>
    <p:sldId id="315" r:id="rId28"/>
    <p:sldId id="282" r:id="rId29"/>
    <p:sldId id="283" r:id="rId30"/>
    <p:sldId id="316" r:id="rId31"/>
    <p:sldId id="284" r:id="rId32"/>
    <p:sldId id="317" r:id="rId33"/>
    <p:sldId id="318" r:id="rId34"/>
    <p:sldId id="277" r:id="rId35"/>
    <p:sldId id="285" r:id="rId36"/>
    <p:sldId id="319" r:id="rId37"/>
    <p:sldId id="286" r:id="rId38"/>
    <p:sldId id="287" r:id="rId39"/>
    <p:sldId id="288" r:id="rId40"/>
    <p:sldId id="320" r:id="rId41"/>
    <p:sldId id="289" r:id="rId42"/>
    <p:sldId id="290" r:id="rId43"/>
    <p:sldId id="321" r:id="rId44"/>
    <p:sldId id="322" r:id="rId45"/>
    <p:sldId id="291" r:id="rId46"/>
    <p:sldId id="323" r:id="rId47"/>
    <p:sldId id="292" r:id="rId48"/>
    <p:sldId id="324" r:id="rId49"/>
    <p:sldId id="293" r:id="rId50"/>
    <p:sldId id="325" r:id="rId51"/>
    <p:sldId id="294" r:id="rId52"/>
    <p:sldId id="295" r:id="rId53"/>
    <p:sldId id="326" r:id="rId54"/>
    <p:sldId id="296" r:id="rId55"/>
    <p:sldId id="297" r:id="rId56"/>
    <p:sldId id="298" r:id="rId57"/>
    <p:sldId id="299" r:id="rId58"/>
    <p:sldId id="300" r:id="rId59"/>
    <p:sldId id="301" r:id="rId60"/>
    <p:sldId id="302" r:id="rId61"/>
    <p:sldId id="303" r:id="rId62"/>
    <p:sldId id="304" r:id="rId63"/>
    <p:sldId id="305" r:id="rId64"/>
    <p:sldId id="306" r:id="rId65"/>
    <p:sldId id="307" r:id="rId66"/>
    <p:sldId id="308" r:id="rId67"/>
    <p:sldId id="309" r:id="rId68"/>
    <p:sldId id="310" r:id="rId69"/>
    <p:sldId id="327" r:id="rId7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6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805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03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754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6990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31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43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383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274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08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43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37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356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3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61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07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0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34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462BC-C174-4733-8FE0-D2F0E8E5074C}" type="datetimeFigureOut">
              <a:rPr lang="ru-RU" smtClean="0"/>
              <a:t>07.11.2020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F7F0F-A053-4263-96D6-E0F8C1D099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6875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524001" y="116633"/>
            <a:ext cx="9072563" cy="2130079"/>
          </a:xfrm>
        </p:spPr>
        <p:txBody>
          <a:bodyPr/>
          <a:lstStyle/>
          <a:p>
            <a:pPr algn="ctr"/>
            <a:r>
              <a:rPr lang="uk-UA" altLang="ru-RU" sz="1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15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1466851"/>
            <a:ext cx="11972925" cy="3857624"/>
          </a:xfrm>
        </p:spPr>
        <p:txBody>
          <a:bodyPr rtlCol="0">
            <a:noAutofit/>
          </a:bodyPr>
          <a:lstStyle/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uk-UA" sz="2000" i="1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ТЕМА ЛЕКЦІЇ</a:t>
            </a:r>
          </a:p>
          <a:p>
            <a:pPr algn="ctr">
              <a:buClr>
                <a:schemeClr val="accent1">
                  <a:lumMod val="60000"/>
                  <a:lumOff val="40000"/>
                </a:schemeClr>
              </a:buClr>
              <a:buFont typeface="Wingdings 3" charset="2"/>
              <a:buChar char=""/>
              <a:defRPr/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4" name="Прямоугольник 4"/>
          <p:cNvSpPr>
            <a:spLocks noChangeArrowheads="1"/>
          </p:cNvSpPr>
          <p:nvPr/>
        </p:nvSpPr>
        <p:spPr bwMode="auto">
          <a:xfrm>
            <a:off x="1" y="4446986"/>
            <a:ext cx="11734800" cy="260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2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uk-UA" altLang="ru-RU" sz="135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uk-UA" altLang="ru-RU" sz="135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uk-UA" altLang="ru-RU" sz="135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uk-UA" altLang="ru-RU" sz="135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uk-UA" altLang="ru-RU" sz="135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uk-UA" altLang="ru-RU" sz="1600" dirty="0">
              <a:solidFill>
                <a:srgbClr val="FFFF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uk-UA" altLang="ru-RU" sz="1600" dirty="0" err="1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Пузік</a:t>
            </a:r>
            <a:r>
              <a:rPr lang="uk-UA" altLang="ru-RU" sz="16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С.Г</a:t>
            </a:r>
            <a:r>
              <a:rPr lang="uk-UA" altLang="ru-RU" sz="16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US" altLang="ru-RU" sz="160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m</a:t>
            </a:r>
            <a:endParaRPr lang="uk-UA" altLang="ru-RU" sz="1600" dirty="0">
              <a:solidFill>
                <a:srgbClr val="FFFF00"/>
              </a:solidFill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uk-UA" altLang="ru-RU" sz="16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доцент кафедри фізичної реабілітації, спортивної медицини, фізичного виховання і </a:t>
            </a:r>
            <a:r>
              <a:rPr lang="uk-UA" altLang="ru-RU" sz="16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здоров'я</a:t>
            </a: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ru-RU" altLang="ru-RU" sz="16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6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r>
              <a:rPr lang="ru-RU" altLang="ru-RU" sz="16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06.11.</a:t>
            </a:r>
            <a:r>
              <a:rPr lang="uk-UA" altLang="ru-RU" sz="1600" dirty="0" smtClean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altLang="ru-RU" sz="1600" dirty="0">
                <a:solidFill>
                  <a:srgbClr val="FFFF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2020 р.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ru-RU" altLang="ru-RU" sz="16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66700" y="116632"/>
            <a:ext cx="11239500" cy="10775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altLang="ru-RU" sz="40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Запорізький державний медичний університет</a:t>
            </a:r>
            <a:br>
              <a:rPr lang="uk-UA" altLang="ru-RU" sz="40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</a:br>
            <a:endParaRPr lang="ru-RU" sz="400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6725" y="2341961"/>
            <a:ext cx="11039475" cy="273486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/>
              <a:t>Визначення </a:t>
            </a:r>
            <a:r>
              <a:rPr lang="uk-UA" sz="2800" dirty="0" err="1"/>
              <a:t>ерготерапевтичних</a:t>
            </a:r>
            <a:r>
              <a:rPr lang="uk-UA" sz="2800" dirty="0"/>
              <a:t> завдань і планів втручання</a:t>
            </a:r>
            <a:endParaRPr lang="ru-RU" sz="2800" dirty="0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2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935921"/>
          </a:xfrm>
        </p:spPr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ерготерапевтичні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завдання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23975"/>
            <a:ext cx="12068175" cy="4467225"/>
          </a:xfrm>
        </p:spPr>
        <p:txBody>
          <a:bodyPr>
            <a:noAutofit/>
          </a:bodyPr>
          <a:lstStyle/>
          <a:p>
            <a:r>
              <a:rPr lang="ru-RU" sz="4000" dirty="0" err="1" smtClean="0"/>
              <a:t>Реалістичні</a:t>
            </a:r>
            <a:endParaRPr lang="ru-RU" sz="4000" dirty="0" smtClean="0"/>
          </a:p>
          <a:p>
            <a:r>
              <a:rPr lang="ru-RU" sz="4000" dirty="0" err="1" smtClean="0"/>
              <a:t>Конкретні</a:t>
            </a:r>
            <a:endParaRPr lang="ru-RU" sz="4000" dirty="0" smtClean="0"/>
          </a:p>
          <a:p>
            <a:r>
              <a:rPr lang="ru-RU" sz="4000" dirty="0" err="1" smtClean="0"/>
              <a:t>Детальні</a:t>
            </a: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err="1" smtClean="0">
                <a:solidFill>
                  <a:srgbClr val="FFFF00"/>
                </a:solidFill>
              </a:rPr>
              <a:t>Мати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</a:p>
          <a:p>
            <a:r>
              <a:rPr lang="ru-RU" sz="4000" dirty="0" err="1" smtClean="0"/>
              <a:t>Критерій</a:t>
            </a:r>
            <a:r>
              <a:rPr lang="ru-RU" sz="4000" dirty="0" smtClean="0"/>
              <a:t> часу</a:t>
            </a:r>
          </a:p>
          <a:p>
            <a:r>
              <a:rPr lang="ru-RU" sz="4000" dirty="0" err="1"/>
              <a:t>К</a:t>
            </a:r>
            <a:r>
              <a:rPr lang="ru-RU" sz="4000" dirty="0" err="1" smtClean="0"/>
              <a:t>ритерій</a:t>
            </a:r>
            <a:r>
              <a:rPr lang="ru-RU" sz="4000" dirty="0" smtClean="0"/>
              <a:t> </a:t>
            </a:r>
            <a:r>
              <a:rPr lang="ru-RU" sz="4000" dirty="0" err="1" smtClean="0"/>
              <a:t>міри</a:t>
            </a:r>
            <a:r>
              <a:rPr lang="ru-RU" sz="4000" dirty="0" smtClean="0"/>
              <a:t> ( </a:t>
            </a:r>
            <a:r>
              <a:rPr lang="ru-RU" sz="4000" dirty="0" err="1"/>
              <a:t>досягнення</a:t>
            </a:r>
            <a:r>
              <a:rPr lang="ru-RU" sz="4000" dirty="0"/>
              <a:t> </a:t>
            </a:r>
            <a:r>
              <a:rPr lang="ru-RU" sz="4000" dirty="0" err="1"/>
              <a:t>певної</a:t>
            </a:r>
            <a:r>
              <a:rPr lang="ru-RU" sz="4000" dirty="0"/>
              <a:t> </a:t>
            </a:r>
            <a:r>
              <a:rPr lang="ru-RU" sz="4000" dirty="0" err="1" smtClean="0"/>
              <a:t>функції</a:t>
            </a:r>
            <a:r>
              <a:rPr lang="ru-RU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891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-66674"/>
            <a:ext cx="10353761" cy="1352548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приклад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790950" y="1600200"/>
            <a:ext cx="3438525" cy="5314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ru-RU" i="1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варто</a:t>
            </a:r>
            <a:r>
              <a:rPr lang="ru-RU" dirty="0" smtClean="0"/>
              <a:t> </a:t>
            </a:r>
            <a:r>
              <a:rPr lang="ru-RU" dirty="0" err="1" smtClean="0"/>
              <a:t>формулювати</a:t>
            </a:r>
            <a:r>
              <a:rPr lang="ru-RU" dirty="0" smtClean="0"/>
              <a:t> </a:t>
            </a:r>
            <a:r>
              <a:rPr lang="ru-RU" dirty="0" err="1" smtClean="0"/>
              <a:t>позитивним</a:t>
            </a:r>
            <a:r>
              <a:rPr lang="ru-RU" dirty="0" smtClean="0"/>
              <a:t> </a:t>
            </a:r>
            <a:r>
              <a:rPr lang="ru-RU" dirty="0" err="1" smtClean="0"/>
              <a:t>твердженням</a:t>
            </a: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smtClean="0"/>
              <a:t>Вони </a:t>
            </a:r>
            <a:r>
              <a:rPr lang="ru-RU" dirty="0" smtClean="0">
                <a:solidFill>
                  <a:srgbClr val="FFFF00"/>
                </a:solidFill>
              </a:rPr>
              <a:t>не </a:t>
            </a:r>
            <a:r>
              <a:rPr lang="ru-RU" dirty="0" err="1" smtClean="0">
                <a:solidFill>
                  <a:srgbClr val="FFFF00"/>
                </a:solidFill>
              </a:rPr>
              <a:t>мають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містити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заперечення</a:t>
            </a:r>
            <a:endParaRPr lang="ru-RU" dirty="0" smtClean="0">
              <a:solidFill>
                <a:srgbClr val="FFFF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dirty="0">
              <a:solidFill>
                <a:srgbClr val="FFFF00"/>
              </a:solidFill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ru-RU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7467600" y="2400864"/>
            <a:ext cx="5029199" cy="4666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/>
              <a:t>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 smtClean="0"/>
              <a:t>виглядати</a:t>
            </a:r>
            <a:r>
              <a:rPr lang="ru-RU" dirty="0" smtClean="0"/>
              <a:t>  </a:t>
            </a:r>
            <a:r>
              <a:rPr lang="ru-RU" dirty="0"/>
              <a:t>таким </a:t>
            </a:r>
            <a:r>
              <a:rPr lang="ru-RU" dirty="0" smtClean="0"/>
              <a:t>чином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i="1" dirty="0" smtClean="0"/>
          </a:p>
          <a:p>
            <a:pPr marL="0" indent="0" algn="ctr">
              <a:buNone/>
            </a:pPr>
            <a:r>
              <a:rPr lang="ru-RU" i="1" dirty="0" smtClean="0"/>
              <a:t>Через 1 </a:t>
            </a:r>
            <a:r>
              <a:rPr lang="ru-RU" i="1" dirty="0" err="1" smtClean="0"/>
              <a:t>місяць</a:t>
            </a:r>
            <a:r>
              <a:rPr lang="ru-RU" i="1" dirty="0" smtClean="0"/>
              <a:t> </a:t>
            </a:r>
            <a:r>
              <a:rPr lang="ru-RU" i="1" dirty="0" err="1" smtClean="0"/>
              <a:t>пацієнт</a:t>
            </a:r>
            <a:r>
              <a:rPr lang="ru-RU" i="1" dirty="0" smtClean="0"/>
              <a:t> </a:t>
            </a:r>
          </a:p>
          <a:p>
            <a:pPr marL="0" indent="0" algn="ctr">
              <a:buNone/>
            </a:pPr>
            <a:r>
              <a:rPr lang="ru-RU" i="1" dirty="0" smtClean="0">
                <a:solidFill>
                  <a:srgbClr val="FFFF00"/>
                </a:solidFill>
              </a:rPr>
              <a:t>не </a:t>
            </a:r>
            <a:r>
              <a:rPr lang="ru-RU" i="1" dirty="0" err="1" smtClean="0">
                <a:solidFill>
                  <a:srgbClr val="FFFF00"/>
                </a:solidFill>
              </a:rPr>
              <a:t>потребуватиме</a:t>
            </a:r>
            <a:r>
              <a:rPr lang="ru-RU" i="1" dirty="0" smtClean="0"/>
              <a:t> </a:t>
            </a:r>
          </a:p>
          <a:p>
            <a:pPr marL="0" indent="0" algn="ctr">
              <a:buNone/>
            </a:pPr>
            <a:r>
              <a:rPr lang="ru-RU" i="1" dirty="0" err="1" smtClean="0"/>
              <a:t>допомоги</a:t>
            </a:r>
            <a:r>
              <a:rPr lang="ru-RU" i="1" dirty="0" smtClean="0"/>
              <a:t> при </a:t>
            </a:r>
            <a:r>
              <a:rPr lang="ru-RU" i="1" dirty="0" err="1" smtClean="0"/>
              <a:t>одяганні</a:t>
            </a:r>
            <a:endParaRPr lang="ru-RU" i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-85724" y="1285874"/>
            <a:ext cx="3638549" cy="51530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err="1"/>
              <a:t>Пацієнт</a:t>
            </a:r>
            <a:r>
              <a:rPr lang="ru-RU" sz="2800" i="1" dirty="0"/>
              <a:t> через 1 </a:t>
            </a:r>
            <a:r>
              <a:rPr lang="ru-RU" sz="2800" i="1" dirty="0" err="1"/>
              <a:t>місяць</a:t>
            </a:r>
            <a:r>
              <a:rPr lang="ru-RU" sz="2800" i="1" dirty="0"/>
              <a:t> </a:t>
            </a:r>
            <a:r>
              <a:rPr lang="ru-RU" sz="2800" i="1" dirty="0" err="1"/>
              <a:t>від</a:t>
            </a:r>
            <a:r>
              <a:rPr lang="ru-RU" sz="2800" i="1" dirty="0"/>
              <a:t> </a:t>
            </a:r>
            <a:r>
              <a:rPr lang="ru-RU" sz="2800" i="1" dirty="0" err="1"/>
              <a:t>сьогоднішнього</a:t>
            </a:r>
            <a:r>
              <a:rPr lang="ru-RU" sz="2800" i="1" dirty="0"/>
              <a:t> </a:t>
            </a:r>
            <a:r>
              <a:rPr lang="ru-RU" sz="2800" i="1" dirty="0" smtClean="0"/>
              <a:t>дня</a:t>
            </a:r>
          </a:p>
          <a:p>
            <a:pPr algn="ctr"/>
            <a:r>
              <a:rPr lang="ru-RU" sz="2000" i="1" dirty="0" smtClean="0">
                <a:solidFill>
                  <a:srgbClr val="FFFF00"/>
                </a:solidFill>
              </a:rPr>
              <a:t> (</a:t>
            </a:r>
            <a:r>
              <a:rPr lang="ru-RU" sz="2000" i="1" dirty="0" err="1" smtClean="0">
                <a:solidFill>
                  <a:srgbClr val="FFFF00"/>
                </a:solidFill>
              </a:rPr>
              <a:t>вказують</a:t>
            </a:r>
            <a:r>
              <a:rPr lang="ru-RU" sz="2000" i="1" dirty="0" smtClean="0">
                <a:solidFill>
                  <a:srgbClr val="FFFF00"/>
                </a:solidFill>
              </a:rPr>
              <a:t> </a:t>
            </a:r>
            <a:r>
              <a:rPr lang="ru-RU" sz="2000" i="1" dirty="0" err="1">
                <a:solidFill>
                  <a:srgbClr val="FFFF00"/>
                </a:solidFill>
              </a:rPr>
              <a:t>конкретну</a:t>
            </a:r>
            <a:r>
              <a:rPr lang="ru-RU" sz="2000" i="1" dirty="0">
                <a:solidFill>
                  <a:srgbClr val="FFFF00"/>
                </a:solidFill>
              </a:rPr>
              <a:t> дату</a:t>
            </a:r>
            <a:r>
              <a:rPr lang="ru-RU" sz="2000" i="1" dirty="0" smtClean="0">
                <a:solidFill>
                  <a:srgbClr val="FFFF00"/>
                </a:solidFill>
              </a:rPr>
              <a:t>)</a:t>
            </a:r>
          </a:p>
          <a:p>
            <a:pPr algn="ctr"/>
            <a:endParaRPr lang="ru-RU" sz="2800" i="1" dirty="0" smtClean="0"/>
          </a:p>
          <a:p>
            <a:pPr algn="ctr"/>
            <a:r>
              <a:rPr lang="ru-RU" sz="2800" i="1" dirty="0" smtClean="0"/>
              <a:t> </a:t>
            </a:r>
            <a:r>
              <a:rPr lang="ru-RU" sz="3200" i="1" u="sng" dirty="0">
                <a:solidFill>
                  <a:srgbClr val="002060"/>
                </a:solidFill>
              </a:rPr>
              <a:t>буде </a:t>
            </a:r>
            <a:r>
              <a:rPr lang="ru-RU" sz="3200" i="1" u="sng" dirty="0" err="1">
                <a:solidFill>
                  <a:srgbClr val="002060"/>
                </a:solidFill>
              </a:rPr>
              <a:t>здатний</a:t>
            </a:r>
            <a:r>
              <a:rPr lang="ru-RU" sz="3200" i="1" u="sng" dirty="0">
                <a:solidFill>
                  <a:srgbClr val="002060"/>
                </a:solidFill>
              </a:rPr>
              <a:t> </a:t>
            </a:r>
            <a:r>
              <a:rPr lang="ru-RU" sz="2800" i="1" dirty="0" err="1"/>
              <a:t>самостійно</a:t>
            </a:r>
            <a:r>
              <a:rPr lang="ru-RU" sz="2800" i="1" dirty="0"/>
              <a:t>, без </a:t>
            </a:r>
            <a:r>
              <a:rPr lang="ru-RU" sz="2800" i="1" dirty="0" err="1"/>
              <a:t>допомоги</a:t>
            </a:r>
            <a:r>
              <a:rPr lang="ru-RU" sz="2800" i="1" dirty="0"/>
              <a:t>, </a:t>
            </a:r>
            <a:r>
              <a:rPr lang="ru-RU" sz="2800" i="1" dirty="0" err="1"/>
              <a:t>попити</a:t>
            </a:r>
            <a:r>
              <a:rPr lang="ru-RU" sz="2800" i="1" dirty="0"/>
              <a:t> з чашки</a:t>
            </a:r>
          </a:p>
          <a:p>
            <a:pPr algn="ctr"/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9515475" y="3543300"/>
            <a:ext cx="484632" cy="590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70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ПРИКЛАД ПОГАНО СФОРМУЛЬОВАНИХ ЕРГОТЕРАПЕВТИЧНИХ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ЗАВДАНЬ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 smtClean="0"/>
              <a:t>Пацієнт</a:t>
            </a:r>
            <a:r>
              <a:rPr lang="ru-RU" sz="3600" dirty="0" smtClean="0"/>
              <a:t> </a:t>
            </a:r>
            <a:r>
              <a:rPr lang="ru-RU" sz="3600" dirty="0" err="1"/>
              <a:t>покращить</a:t>
            </a:r>
            <a:r>
              <a:rPr lang="ru-RU" sz="3600" dirty="0"/>
              <a:t> </a:t>
            </a:r>
            <a:r>
              <a:rPr lang="ru-RU" sz="3600" dirty="0" err="1" smtClean="0"/>
              <a:t>пересування</a:t>
            </a:r>
            <a:endParaRPr lang="ru-RU" sz="3600" dirty="0" smtClean="0"/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dirty="0" err="1"/>
              <a:t>Більша</a:t>
            </a:r>
            <a:r>
              <a:rPr lang="ru-RU" sz="3600" dirty="0"/>
              <a:t> </a:t>
            </a:r>
            <a:r>
              <a:rPr lang="ru-RU" sz="3600" dirty="0" err="1"/>
              <a:t>самостійність</a:t>
            </a:r>
            <a:r>
              <a:rPr lang="ru-RU" sz="3600" dirty="0"/>
              <a:t> </a:t>
            </a:r>
            <a:r>
              <a:rPr lang="ru-RU" sz="3600" dirty="0" err="1"/>
              <a:t>пацієнта</a:t>
            </a:r>
            <a:r>
              <a:rPr lang="ru-RU" sz="3600" dirty="0"/>
              <a:t> в </a:t>
            </a:r>
            <a:r>
              <a:rPr lang="ru-RU" sz="3600" dirty="0" err="1"/>
              <a:t>прийомі</a:t>
            </a:r>
            <a:r>
              <a:rPr lang="ru-RU" sz="3600" dirty="0"/>
              <a:t> </a:t>
            </a:r>
            <a:r>
              <a:rPr lang="ru-RU" sz="3600" dirty="0" err="1" smtClean="0"/>
              <a:t>їжі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143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0" y="-85724"/>
            <a:ext cx="11791949" cy="202164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ПРИКЛАД ПРАВИЛЬНО СФОРМУЛЬОВАНИХ ЕРГОТЕРАПЕВТИЧНИХ ЗАВДАНЬ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096063"/>
            <a:ext cx="5562600" cy="4561911"/>
          </a:xfrm>
        </p:spPr>
        <p:txBody>
          <a:bodyPr/>
          <a:lstStyle/>
          <a:p>
            <a:r>
              <a:rPr lang="ru-RU" sz="3200" dirty="0" err="1" smtClean="0"/>
              <a:t>Пацієнт</a:t>
            </a:r>
            <a:r>
              <a:rPr lang="ru-RU" sz="3200" dirty="0" smtClean="0"/>
              <a:t> </a:t>
            </a:r>
            <a:r>
              <a:rPr lang="ru-RU" sz="3200" dirty="0"/>
              <a:t>буде </a:t>
            </a:r>
            <a:r>
              <a:rPr lang="ru-RU" sz="3200" dirty="0" err="1"/>
              <a:t>здатний</a:t>
            </a:r>
            <a:r>
              <a:rPr lang="ru-RU" sz="3200" dirty="0"/>
              <a:t> </a:t>
            </a:r>
            <a:r>
              <a:rPr lang="ru-RU" sz="3200" dirty="0" err="1"/>
              <a:t>самостійно</a:t>
            </a:r>
            <a:r>
              <a:rPr lang="ru-RU" sz="3200" dirty="0"/>
              <a:t> </a:t>
            </a:r>
            <a:r>
              <a:rPr lang="ru-RU" sz="3200" dirty="0" err="1"/>
              <a:t>пересуватися</a:t>
            </a:r>
            <a:r>
              <a:rPr lang="ru-RU" sz="3200" dirty="0"/>
              <a:t> з </a:t>
            </a:r>
            <a:r>
              <a:rPr lang="ru-RU" sz="3200" dirty="0" err="1"/>
              <a:t>ліжка</a:t>
            </a:r>
            <a:r>
              <a:rPr lang="ru-RU" sz="3200" dirty="0"/>
              <a:t> на </a:t>
            </a:r>
            <a:r>
              <a:rPr lang="ru-RU" sz="3200" dirty="0" err="1"/>
              <a:t>крісло</a:t>
            </a:r>
            <a:r>
              <a:rPr lang="ru-RU" sz="3200" dirty="0"/>
              <a:t> </a:t>
            </a:r>
            <a:r>
              <a:rPr lang="ru-RU" sz="3200" dirty="0" err="1"/>
              <a:t>колісне</a:t>
            </a:r>
            <a:r>
              <a:rPr lang="ru-RU" sz="3200" dirty="0"/>
              <a:t> через 1 </a:t>
            </a:r>
            <a:r>
              <a:rPr lang="ru-RU" sz="3200" dirty="0" err="1"/>
              <a:t>місяць</a:t>
            </a:r>
            <a:r>
              <a:rPr lang="ru-RU" sz="3200" dirty="0"/>
              <a:t> </a:t>
            </a:r>
            <a:r>
              <a:rPr lang="ru-RU" sz="3200" dirty="0" err="1" smtClean="0"/>
              <a:t>від</a:t>
            </a:r>
            <a:r>
              <a:rPr lang="ru-RU" sz="3200" dirty="0" smtClean="0"/>
              <a:t> </a:t>
            </a:r>
            <a:r>
              <a:rPr lang="ru-RU" sz="3200" dirty="0" err="1" smtClean="0"/>
              <a:t>сьогодні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162676" y="2248464"/>
            <a:ext cx="5953124" cy="3695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 err="1" smtClean="0"/>
              <a:t>Пацієнт</a:t>
            </a:r>
            <a:r>
              <a:rPr lang="ru-RU" sz="3600" dirty="0" smtClean="0"/>
              <a:t> сам </a:t>
            </a:r>
            <a:r>
              <a:rPr lang="ru-RU" sz="3600" dirty="0" err="1" smtClean="0"/>
              <a:t>нарізатиме</a:t>
            </a:r>
            <a:r>
              <a:rPr lang="ru-RU" sz="3600" dirty="0" smtClean="0"/>
              <a:t> </a:t>
            </a:r>
            <a:r>
              <a:rPr lang="ru-RU" sz="3600" dirty="0" err="1" smtClean="0"/>
              <a:t>їжу</a:t>
            </a:r>
            <a:r>
              <a:rPr lang="ru-RU" sz="3600" dirty="0" smtClean="0"/>
              <a:t> (</a:t>
            </a:r>
            <a:r>
              <a:rPr lang="ru-RU" sz="3600" dirty="0" err="1" smtClean="0"/>
              <a:t>яблуко</a:t>
            </a:r>
            <a:r>
              <a:rPr lang="ru-RU" sz="3600" dirty="0" smtClean="0"/>
              <a:t>) на </a:t>
            </a:r>
            <a:r>
              <a:rPr lang="ru-RU" sz="3600" dirty="0" err="1" smtClean="0"/>
              <a:t>тарілці</a:t>
            </a:r>
            <a:r>
              <a:rPr lang="ru-RU" sz="3600" dirty="0" smtClean="0"/>
              <a:t> за </a:t>
            </a:r>
            <a:r>
              <a:rPr lang="ru-RU" sz="3600" dirty="0" err="1" smtClean="0"/>
              <a:t>допомогою</a:t>
            </a:r>
            <a:r>
              <a:rPr lang="ru-RU" sz="3600" dirty="0" smtClean="0"/>
              <a:t> </a:t>
            </a:r>
            <a:r>
              <a:rPr lang="ru-RU" sz="3600" dirty="0" err="1" smtClean="0"/>
              <a:t>столових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приборів</a:t>
            </a:r>
            <a:r>
              <a:rPr lang="ru-RU" sz="3600" dirty="0" smtClean="0"/>
              <a:t> </a:t>
            </a:r>
            <a:r>
              <a:rPr lang="ru-RU" sz="3600" dirty="0" err="1" smtClean="0"/>
              <a:t>зі</a:t>
            </a:r>
            <a:r>
              <a:rPr lang="ru-RU" sz="3600" dirty="0" smtClean="0"/>
              <a:t> </a:t>
            </a:r>
            <a:r>
              <a:rPr lang="ru-RU" sz="3600" dirty="0" err="1" smtClean="0"/>
              <a:t>збільшеною</a:t>
            </a:r>
            <a:r>
              <a:rPr lang="ru-RU" sz="3600" dirty="0" smtClean="0"/>
              <a:t> </a:t>
            </a:r>
            <a:r>
              <a:rPr lang="ru-RU" sz="3600" dirty="0" err="1" smtClean="0"/>
              <a:t>модифікованою</a:t>
            </a:r>
            <a:r>
              <a:rPr lang="ru-RU" sz="3600" dirty="0" smtClean="0"/>
              <a:t> ручкою через 14 </a:t>
            </a:r>
            <a:r>
              <a:rPr lang="ru-RU" sz="3600" dirty="0" err="1" smtClean="0"/>
              <a:t>днів</a:t>
            </a:r>
            <a:r>
              <a:rPr lang="ru-RU" sz="3600" dirty="0" smtClean="0"/>
              <a:t>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сьогодні</a:t>
            </a:r>
            <a:endParaRPr lang="ru-RU" sz="36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1952625" y="12954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0544175" y="11811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2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ДОВГОТЕРМІНОВИЙ ЕРГОТЕРАПЕВТИЧНИЙ ПЛАН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49" y="2496114"/>
            <a:ext cx="11096107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err="1" smtClean="0"/>
              <a:t>Пов’язаний</a:t>
            </a:r>
            <a:r>
              <a:rPr lang="ru-RU" sz="3600" dirty="0" smtClean="0"/>
              <a:t> з </a:t>
            </a:r>
            <a:r>
              <a:rPr lang="ru-RU" sz="3600" dirty="0" err="1" smtClean="0"/>
              <a:t>довготерміновим</a:t>
            </a:r>
            <a:r>
              <a:rPr lang="ru-RU" sz="3600" dirty="0" smtClean="0"/>
              <a:t> </a:t>
            </a:r>
            <a:r>
              <a:rPr lang="ru-RU" sz="3600" dirty="0" err="1" smtClean="0"/>
              <a:t>ерготерапевтичним</a:t>
            </a:r>
            <a:r>
              <a:rPr lang="ru-RU" sz="3600" dirty="0" smtClean="0"/>
              <a:t> </a:t>
            </a:r>
            <a:r>
              <a:rPr lang="ru-RU" sz="3600" dirty="0" err="1" smtClean="0"/>
              <a:t>завданням</a:t>
            </a:r>
            <a:r>
              <a:rPr lang="ru-RU" sz="3600" dirty="0" smtClean="0"/>
              <a:t> </a:t>
            </a:r>
          </a:p>
          <a:p>
            <a:pPr marL="0" indent="0">
              <a:buNone/>
            </a:pPr>
            <a:endParaRPr lang="ru-RU" sz="3600" dirty="0" smtClean="0"/>
          </a:p>
          <a:p>
            <a:pPr marL="0" indent="0">
              <a:buNone/>
            </a:pPr>
            <a:r>
              <a:rPr lang="ru-RU" sz="3600" dirty="0" err="1" smtClean="0"/>
              <a:t>Вказує</a:t>
            </a:r>
            <a:r>
              <a:rPr lang="ru-RU" sz="3600" dirty="0" smtClean="0"/>
              <a:t> </a:t>
            </a:r>
            <a:r>
              <a:rPr lang="ru-RU" sz="3600" dirty="0" err="1" smtClean="0"/>
              <a:t>спосіб</a:t>
            </a:r>
            <a:r>
              <a:rPr lang="ru-RU" sz="3600" dirty="0" smtClean="0"/>
              <a:t>, у </a:t>
            </a:r>
            <a:r>
              <a:rPr lang="ru-RU" sz="3600" dirty="0" err="1" smtClean="0"/>
              <a:t>який</a:t>
            </a:r>
            <a:r>
              <a:rPr lang="ru-RU" sz="3600" dirty="0" smtClean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буде </a:t>
            </a:r>
            <a:r>
              <a:rPr lang="ru-RU" sz="3600" dirty="0" err="1" smtClean="0"/>
              <a:t>виконано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59764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123825"/>
            <a:ext cx="10353761" cy="214312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КОРОТКОТЕРМІНОВИЙ ЕРГОТЕРАПЕВТИЧНИЙ ПЛАН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362200"/>
            <a:ext cx="10353762" cy="3429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err="1" smtClean="0"/>
              <a:t>Пов’язаний</a:t>
            </a:r>
            <a:r>
              <a:rPr lang="ru-RU" sz="4000" dirty="0" smtClean="0"/>
              <a:t> </a:t>
            </a:r>
            <a:r>
              <a:rPr lang="ru-RU" sz="4000" dirty="0"/>
              <a:t>з </a:t>
            </a:r>
            <a:r>
              <a:rPr lang="ru-RU" sz="4000" dirty="0" err="1"/>
              <a:t>короткотерміновим</a:t>
            </a:r>
            <a:r>
              <a:rPr lang="ru-RU" sz="4000" dirty="0"/>
              <a:t> </a:t>
            </a:r>
            <a:r>
              <a:rPr lang="ru-RU" sz="4000" dirty="0" err="1"/>
              <a:t>ерготерапевтичним</a:t>
            </a:r>
            <a:r>
              <a:rPr lang="ru-RU" sz="4000" dirty="0"/>
              <a:t> </a:t>
            </a:r>
            <a:r>
              <a:rPr lang="ru-RU" sz="4000" dirty="0" err="1" smtClean="0"/>
              <a:t>завданням</a:t>
            </a:r>
            <a:endParaRPr lang="ru-RU" sz="4000" dirty="0" smtClean="0"/>
          </a:p>
          <a:p>
            <a:pPr marL="0" indent="0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dirty="0" err="1"/>
              <a:t>В</a:t>
            </a:r>
            <a:r>
              <a:rPr lang="ru-RU" sz="4000" dirty="0" err="1" smtClean="0"/>
              <a:t>казує</a:t>
            </a:r>
            <a:r>
              <a:rPr lang="ru-RU" sz="4000" dirty="0" smtClean="0"/>
              <a:t> </a:t>
            </a:r>
            <a:r>
              <a:rPr lang="ru-RU" sz="4000" dirty="0" err="1"/>
              <a:t>спосіб</a:t>
            </a:r>
            <a:r>
              <a:rPr lang="ru-RU" sz="4000" dirty="0"/>
              <a:t>, у </a:t>
            </a:r>
            <a:r>
              <a:rPr lang="ru-RU" sz="4000" dirty="0" err="1"/>
              <a:t>який</a:t>
            </a:r>
            <a:r>
              <a:rPr lang="ru-RU" sz="4000" dirty="0"/>
              <a:t> </a:t>
            </a:r>
            <a:r>
              <a:rPr lang="ru-RU" sz="4000" dirty="0" err="1" smtClean="0"/>
              <a:t>його</a:t>
            </a:r>
            <a:r>
              <a:rPr lang="ru-RU" sz="4000" dirty="0" smtClean="0"/>
              <a:t> буде </a:t>
            </a:r>
            <a:r>
              <a:rPr lang="ru-RU" sz="4000" dirty="0" err="1" smtClean="0"/>
              <a:t>виконано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2198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Різниця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між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формулюванням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завдання</a:t>
            </a:r>
            <a:r>
              <a:rPr lang="ru-RU" dirty="0">
                <a:solidFill>
                  <a:srgbClr val="FFFF00"/>
                </a:solidFill>
              </a:rPr>
              <a:t> та плану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1" y="2096063"/>
            <a:ext cx="5772150" cy="46571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/>
              <a:t>Про </a:t>
            </a:r>
            <a:r>
              <a:rPr lang="ru-RU" sz="4000" dirty="0" err="1"/>
              <a:t>завдання</a:t>
            </a:r>
            <a:r>
              <a:rPr lang="ru-RU" sz="4000" dirty="0"/>
              <a:t> </a:t>
            </a:r>
            <a:r>
              <a:rPr lang="ru-RU" sz="4000" dirty="0" err="1" smtClean="0"/>
              <a:t>ерготерапевт</a:t>
            </a:r>
            <a:r>
              <a:rPr lang="ru-RU" sz="4000" dirty="0" smtClean="0"/>
              <a:t> </a:t>
            </a:r>
            <a:r>
              <a:rPr lang="ru-RU" sz="4000" dirty="0" err="1" smtClean="0"/>
              <a:t>питає</a:t>
            </a:r>
            <a:r>
              <a:rPr lang="ru-RU" sz="4000" dirty="0" smtClean="0"/>
              <a:t>:</a:t>
            </a:r>
          </a:p>
          <a:p>
            <a:pPr marL="0" indent="0" algn="ctr">
              <a:buNone/>
            </a:pPr>
            <a:endParaRPr lang="ru-RU" sz="4000" dirty="0"/>
          </a:p>
          <a:p>
            <a:pPr marL="0" indent="0">
              <a:buNone/>
            </a:pPr>
            <a:r>
              <a:rPr lang="ru-RU" sz="4000" i="1" dirty="0" err="1">
                <a:solidFill>
                  <a:srgbClr val="FFFF00"/>
                </a:solidFill>
              </a:rPr>
              <a:t>Чого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потрібно</a:t>
            </a:r>
            <a:r>
              <a:rPr lang="ru-RU" sz="4000" i="1" dirty="0">
                <a:solidFill>
                  <a:srgbClr val="FFFF00"/>
                </a:solidFill>
              </a:rPr>
              <a:t> </a:t>
            </a:r>
            <a:r>
              <a:rPr lang="ru-RU" sz="4000" i="1" dirty="0" err="1">
                <a:solidFill>
                  <a:srgbClr val="FFFF00"/>
                </a:solidFill>
              </a:rPr>
              <a:t>досягти</a:t>
            </a:r>
            <a:r>
              <a:rPr lang="ru-RU" sz="4000" i="1" dirty="0" smtClean="0">
                <a:solidFill>
                  <a:srgbClr val="FFFF00"/>
                </a:solidFill>
              </a:rPr>
              <a:t>?</a:t>
            </a:r>
          </a:p>
          <a:p>
            <a:endParaRPr lang="ru-RU" sz="4000" i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705600" y="2248464"/>
            <a:ext cx="5362575" cy="36951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ru-RU" i="1" dirty="0" smtClean="0"/>
          </a:p>
          <a:p>
            <a:pPr marL="0" indent="0" algn="ctr">
              <a:buNone/>
            </a:pPr>
            <a:r>
              <a:rPr lang="ru-RU" sz="2800" dirty="0" smtClean="0"/>
              <a:t>Про </a:t>
            </a:r>
            <a:r>
              <a:rPr lang="ru-RU" sz="2800" dirty="0" err="1" smtClean="0"/>
              <a:t>ерготерапевтичний</a:t>
            </a:r>
            <a:r>
              <a:rPr lang="ru-RU" sz="2800" dirty="0" smtClean="0"/>
              <a:t> план терапевт </a:t>
            </a:r>
            <a:r>
              <a:rPr lang="ru-RU" sz="2800" dirty="0" err="1" smtClean="0"/>
              <a:t>питає</a:t>
            </a:r>
            <a:r>
              <a:rPr lang="ru-RU" sz="2800" dirty="0" smtClean="0"/>
              <a:t>: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4000" i="1" dirty="0" smtClean="0">
                <a:solidFill>
                  <a:srgbClr val="FFFF00"/>
                </a:solidFill>
              </a:rPr>
              <a:t>В </a:t>
            </a:r>
            <a:r>
              <a:rPr lang="ru-RU" sz="4000" i="1" dirty="0" err="1" smtClean="0">
                <a:solidFill>
                  <a:srgbClr val="FFFF00"/>
                </a:solidFill>
              </a:rPr>
              <a:t>який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спосіб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цього</a:t>
            </a:r>
            <a:r>
              <a:rPr lang="ru-RU" sz="4000" i="1" dirty="0" smtClean="0">
                <a:solidFill>
                  <a:srgbClr val="FFFF00"/>
                </a:solidFill>
              </a:rPr>
              <a:t> буде </a:t>
            </a:r>
            <a:r>
              <a:rPr lang="ru-RU" sz="4000" i="1" dirty="0" err="1" smtClean="0">
                <a:solidFill>
                  <a:srgbClr val="FFFF00"/>
                </a:solidFill>
              </a:rPr>
              <a:t>досягнуто</a:t>
            </a:r>
            <a:r>
              <a:rPr lang="ru-RU" sz="2800" i="1" dirty="0" smtClean="0">
                <a:solidFill>
                  <a:srgbClr val="FFFF00"/>
                </a:solidFill>
              </a:rPr>
              <a:t>?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495550" y="37528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9191625" y="3914775"/>
            <a:ext cx="484632" cy="7334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63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спрямованість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100" y="3619500"/>
            <a:ext cx="4143375" cy="21717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4400" dirty="0" smtClean="0"/>
              <a:t>На </a:t>
            </a:r>
            <a:r>
              <a:rPr lang="ru-RU" sz="4400" dirty="0" err="1"/>
              <a:t>функцію</a:t>
            </a:r>
            <a:r>
              <a:rPr lang="ru-RU" sz="4400" dirty="0"/>
              <a:t> </a:t>
            </a:r>
            <a:endParaRPr lang="ru-RU" sz="4400" dirty="0" smtClean="0"/>
          </a:p>
          <a:p>
            <a:pPr marL="0" indent="0">
              <a:buNone/>
            </a:pPr>
            <a:r>
              <a:rPr lang="ru-RU" dirty="0" err="1" smtClean="0"/>
              <a:t>моторна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когнітивна</a:t>
            </a:r>
            <a:r>
              <a:rPr lang="ru-RU" dirty="0" smtClean="0"/>
              <a:t> </a:t>
            </a:r>
            <a:r>
              <a:rPr lang="ru-RU" dirty="0" err="1" smtClean="0"/>
              <a:t>складова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амплітуда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695951" y="3438525"/>
            <a:ext cx="6571732" cy="2809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dirty="0" smtClean="0"/>
              <a:t>На </a:t>
            </a:r>
            <a:r>
              <a:rPr lang="ru-RU" sz="4000" dirty="0" err="1" smtClean="0"/>
              <a:t>активність</a:t>
            </a:r>
            <a:r>
              <a:rPr lang="ru-RU" sz="4000" dirty="0" smtClean="0"/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повсякденного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endParaRPr lang="ru-RU" dirty="0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714500" y="174307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9334500" y="235267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65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В </a:t>
            </a:r>
            <a:r>
              <a:rPr lang="ru-RU" dirty="0" err="1">
                <a:solidFill>
                  <a:srgbClr val="FFFF00"/>
                </a:solidFill>
              </a:rPr>
              <a:t>ерготерапевтичному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плані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використовуються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err="1" smtClean="0"/>
              <a:t>нейророзвиваючі</a:t>
            </a:r>
            <a:r>
              <a:rPr lang="ru-RU" sz="3600" dirty="0" smtClean="0"/>
              <a:t> </a:t>
            </a:r>
            <a:r>
              <a:rPr lang="ru-RU" sz="3600" dirty="0" err="1"/>
              <a:t>підходи</a:t>
            </a:r>
            <a:endParaRPr lang="ru-RU" sz="3600" dirty="0"/>
          </a:p>
          <a:p>
            <a:pPr marL="0" indent="0">
              <a:buNone/>
            </a:pPr>
            <a:r>
              <a:rPr lang="ru-RU" sz="3600" dirty="0" err="1"/>
              <a:t>біомеханічні</a:t>
            </a:r>
            <a:r>
              <a:rPr lang="ru-RU" sz="3600" dirty="0"/>
              <a:t> </a:t>
            </a:r>
            <a:r>
              <a:rPr lang="ru-RU" sz="3600" dirty="0" err="1"/>
              <a:t>підходи</a:t>
            </a:r>
            <a:endParaRPr lang="ru-RU" sz="3600" dirty="0"/>
          </a:p>
          <a:p>
            <a:pPr marL="0" indent="0">
              <a:buNone/>
            </a:pPr>
            <a:r>
              <a:rPr lang="ru-RU" sz="3600" dirty="0" err="1"/>
              <a:t>психосоціальні</a:t>
            </a:r>
            <a:r>
              <a:rPr lang="ru-RU" sz="3600" dirty="0"/>
              <a:t> </a:t>
            </a:r>
            <a:r>
              <a:rPr lang="ru-RU" sz="3600" dirty="0" err="1"/>
              <a:t>підходи</a:t>
            </a:r>
            <a:endParaRPr lang="ru-RU" sz="3600" dirty="0"/>
          </a:p>
          <a:p>
            <a:pPr marL="0" indent="0">
              <a:buNone/>
            </a:pPr>
            <a:r>
              <a:rPr lang="ru-RU" sz="3600" dirty="0" err="1"/>
              <a:t>когнітивні</a:t>
            </a:r>
            <a:r>
              <a:rPr lang="ru-RU" sz="3600" dirty="0"/>
              <a:t> </a:t>
            </a:r>
            <a:r>
              <a:rPr lang="ru-RU" sz="3600" dirty="0" err="1"/>
              <a:t>підходи</a:t>
            </a:r>
            <a:r>
              <a:rPr lang="ru-RU" sz="3600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2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ПРИКЛАД ПРАВИЛЬНОГО ФОРМУЛЮВАННЯ ЕРГОТЕРАПЕВТИЧНОГО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>
                <a:solidFill>
                  <a:srgbClr val="FFFF00"/>
                </a:solidFill>
              </a:rPr>
              <a:t>ЗАВДАННЯ ТА ПЛАНУ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429374" y="2315138"/>
            <a:ext cx="5019157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i="1" dirty="0" err="1" smtClean="0"/>
              <a:t>Пацієнт</a:t>
            </a:r>
            <a:r>
              <a:rPr lang="ru-RU" sz="2800" i="1" dirty="0" smtClean="0"/>
              <a:t> за </a:t>
            </a:r>
            <a:r>
              <a:rPr lang="ru-RU" sz="2800" i="1" dirty="0" smtClean="0">
                <a:solidFill>
                  <a:srgbClr val="FFFF00"/>
                </a:solidFill>
              </a:rPr>
              <a:t>4 </a:t>
            </a:r>
            <a:r>
              <a:rPr lang="ru-RU" sz="2800" i="1" dirty="0" err="1" smtClean="0">
                <a:solidFill>
                  <a:srgbClr val="FFFF00"/>
                </a:solidFill>
              </a:rPr>
              <a:t>тижні</a:t>
            </a:r>
            <a:r>
              <a:rPr lang="ru-RU" sz="2800" i="1" dirty="0" smtClean="0">
                <a:solidFill>
                  <a:srgbClr val="FFFF00"/>
                </a:solidFill>
              </a:rPr>
              <a:t> </a:t>
            </a:r>
            <a:r>
              <a:rPr lang="ru-RU" sz="2800" i="1" dirty="0" err="1" smtClean="0"/>
              <a:t>збільшить</a:t>
            </a:r>
            <a:r>
              <a:rPr lang="ru-RU" sz="2800" i="1" dirty="0" smtClean="0"/>
              <a:t> </a:t>
            </a:r>
            <a:r>
              <a:rPr lang="ru-RU" sz="2800" i="1" dirty="0" err="1" smtClean="0">
                <a:solidFill>
                  <a:srgbClr val="FFFF00"/>
                </a:solidFill>
              </a:rPr>
              <a:t>м’язову</a:t>
            </a:r>
            <a:r>
              <a:rPr lang="ru-RU" sz="2800" i="1" dirty="0" smtClean="0">
                <a:solidFill>
                  <a:srgbClr val="FFFF00"/>
                </a:solidFill>
              </a:rPr>
              <a:t> силу </a:t>
            </a:r>
            <a:r>
              <a:rPr lang="ru-RU" sz="2800" i="1" dirty="0" err="1" smtClean="0"/>
              <a:t>стискання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настільки</a:t>
            </a:r>
            <a:r>
              <a:rPr lang="ru-RU" sz="2800" i="1" dirty="0" smtClean="0"/>
              <a:t>, </a:t>
            </a:r>
            <a:r>
              <a:rPr lang="ru-RU" sz="2800" i="1" dirty="0" err="1" smtClean="0"/>
              <a:t>щоб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утримати</a:t>
            </a:r>
            <a:r>
              <a:rPr lang="ru-RU" sz="2800" i="1" dirty="0" smtClean="0"/>
              <a:t> в </a:t>
            </a:r>
            <a:r>
              <a:rPr lang="ru-RU" sz="2800" i="1" dirty="0" err="1" smtClean="0"/>
              <a:t>руці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порожню</a:t>
            </a:r>
            <a:r>
              <a:rPr lang="ru-RU" sz="2800" i="1" dirty="0" smtClean="0"/>
              <a:t> чашку </a:t>
            </a:r>
            <a:r>
              <a:rPr lang="ru-RU" sz="2800" i="1" dirty="0" err="1" smtClean="0"/>
              <a:t>протягом</a:t>
            </a:r>
            <a:r>
              <a:rPr lang="ru-RU" sz="2800" i="1" dirty="0" smtClean="0"/>
              <a:t> </a:t>
            </a:r>
            <a:r>
              <a:rPr lang="ru-RU" sz="2800" i="1" dirty="0" smtClean="0">
                <a:solidFill>
                  <a:srgbClr val="FFFF00"/>
                </a:solidFill>
              </a:rPr>
              <a:t>60 секунд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5250" y="2152649"/>
            <a:ext cx="5905500" cy="3857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/>
              <a:t>Короткотермінове</a:t>
            </a:r>
            <a:r>
              <a:rPr lang="ru-RU" sz="3600" dirty="0"/>
              <a:t> </a:t>
            </a:r>
            <a:r>
              <a:rPr lang="ru-RU" sz="3600" dirty="0" err="1"/>
              <a:t>ерготерапевтичне</a:t>
            </a:r>
            <a:r>
              <a:rPr lang="ru-RU" sz="3600" dirty="0"/>
              <a:t> </a:t>
            </a:r>
            <a:r>
              <a:rPr lang="ru-RU" sz="3600" dirty="0" err="1"/>
              <a:t>завдання</a:t>
            </a:r>
            <a:endParaRPr lang="ru-RU" sz="3600" dirty="0"/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96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ПЛАН ЛЕКЦІЇ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err="1" smtClean="0"/>
              <a:t>Ерготерапевтичний</a:t>
            </a:r>
            <a:r>
              <a:rPr lang="uk-UA" dirty="0" smtClean="0"/>
              <a:t> план</a:t>
            </a:r>
          </a:p>
          <a:p>
            <a:pPr marL="457200" indent="-457200">
              <a:buAutoNum type="arabicPeriod"/>
            </a:pPr>
            <a:r>
              <a:rPr lang="uk-UA" dirty="0" err="1" smtClean="0"/>
              <a:t>Ерготерапевтичне</a:t>
            </a:r>
            <a:r>
              <a:rPr lang="uk-UA" dirty="0" smtClean="0"/>
              <a:t> завдання</a:t>
            </a:r>
          </a:p>
          <a:p>
            <a:pPr marL="457200" indent="-457200">
              <a:buAutoNum type="arabicPeriod"/>
            </a:pPr>
            <a:r>
              <a:rPr lang="uk-UA" dirty="0" smtClean="0"/>
              <a:t> </a:t>
            </a:r>
            <a:r>
              <a:rPr lang="uk-UA" dirty="0" err="1" smtClean="0"/>
              <a:t>Ерготерапевтичне</a:t>
            </a:r>
            <a:r>
              <a:rPr lang="uk-UA" dirty="0" smtClean="0"/>
              <a:t> втручання з різними типами функціональних порушень</a:t>
            </a:r>
          </a:p>
          <a:p>
            <a:pPr marL="457200" indent="-457200">
              <a:buAutoNum type="arabicPeriod"/>
            </a:pP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4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Короткотерміновий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ерготерапевтичний</a:t>
            </a:r>
            <a:r>
              <a:rPr lang="ru-RU" dirty="0">
                <a:solidFill>
                  <a:srgbClr val="FFFF00"/>
                </a:solidFill>
              </a:rPr>
              <a:t> план до </a:t>
            </a:r>
            <a:r>
              <a:rPr lang="ru-RU" dirty="0" err="1">
                <a:solidFill>
                  <a:srgbClr val="FFFF00"/>
                </a:solidFill>
              </a:rPr>
              <a:t>наведеного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вище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завдання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409950"/>
            <a:ext cx="3057525" cy="32956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 smtClean="0"/>
              <a:t>Пацієнт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FF00"/>
                </a:solidFill>
              </a:rPr>
              <a:t>тренуватиме</a:t>
            </a:r>
            <a:r>
              <a:rPr lang="ru-RU" dirty="0">
                <a:solidFill>
                  <a:srgbClr val="FFFF00"/>
                </a:solidFill>
              </a:rPr>
              <a:t> фазу поперечного </a:t>
            </a:r>
            <a:r>
              <a:rPr lang="ru-RU" dirty="0" err="1">
                <a:solidFill>
                  <a:srgbClr val="FFFF00"/>
                </a:solidFill>
              </a:rPr>
              <a:t>хапання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повсякденної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– </a:t>
            </a:r>
            <a:r>
              <a:rPr lang="ru-RU" dirty="0" err="1" smtClean="0">
                <a:solidFill>
                  <a:srgbClr val="FFFF00"/>
                </a:solidFill>
              </a:rPr>
              <a:t>пиття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щоранку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під</a:t>
            </a:r>
            <a:r>
              <a:rPr lang="ru-RU" dirty="0">
                <a:solidFill>
                  <a:srgbClr val="FFFF00"/>
                </a:solidFill>
              </a:rPr>
              <a:t> час </a:t>
            </a:r>
            <a:r>
              <a:rPr lang="ru-RU" dirty="0" err="1" smtClean="0">
                <a:solidFill>
                  <a:srgbClr val="FFFF00"/>
                </a:solidFill>
              </a:rPr>
              <a:t>сніданку</a:t>
            </a:r>
            <a:endParaRPr lang="ru-RU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657600" y="2962274"/>
            <a:ext cx="3009900" cy="3895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err="1" smtClean="0"/>
              <a:t>Терапія</a:t>
            </a:r>
            <a:r>
              <a:rPr lang="ru-RU" dirty="0" smtClean="0"/>
              <a:t> з </a:t>
            </a:r>
            <a:r>
              <a:rPr lang="ru-RU" dirty="0" err="1" smtClean="0"/>
              <a:t>пацієнтом</a:t>
            </a:r>
            <a:r>
              <a:rPr lang="ru-RU" dirty="0" smtClean="0"/>
              <a:t> </a:t>
            </a:r>
            <a:r>
              <a:rPr lang="ru-RU" dirty="0" err="1" smtClean="0"/>
              <a:t>спрямовуватиметься</a:t>
            </a:r>
            <a:r>
              <a:rPr lang="ru-RU" dirty="0" smtClean="0"/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тренування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м’язової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сили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стискання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поролонових</a:t>
            </a:r>
            <a:r>
              <a:rPr lang="ru-RU" dirty="0" smtClean="0"/>
              <a:t> </a:t>
            </a:r>
            <a:r>
              <a:rPr lang="ru-RU" dirty="0" err="1" smtClean="0"/>
              <a:t>м’ячиків</a:t>
            </a: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ru-RU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8372475" y="3228975"/>
            <a:ext cx="3629025" cy="3781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dirty="0" err="1" smtClean="0"/>
              <a:t>Терапія</a:t>
            </a:r>
            <a:r>
              <a:rPr lang="ru-RU" dirty="0" smtClean="0"/>
              <a:t> з </a:t>
            </a:r>
            <a:r>
              <a:rPr lang="ru-RU" dirty="0" err="1" smtClean="0"/>
              <a:t>пацієнтом</a:t>
            </a:r>
            <a:r>
              <a:rPr lang="ru-RU" dirty="0" smtClean="0"/>
              <a:t> </a:t>
            </a:r>
            <a:r>
              <a:rPr lang="ru-RU" dirty="0" err="1" smtClean="0"/>
              <a:t>спрямовуватиметься</a:t>
            </a:r>
            <a:r>
              <a:rPr lang="ru-RU" dirty="0" smtClean="0"/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тренування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м’язової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сили</a:t>
            </a:r>
            <a:r>
              <a:rPr lang="ru-RU" dirty="0" smtClean="0">
                <a:solidFill>
                  <a:srgbClr val="FFFF00"/>
                </a:solidFill>
              </a:rPr>
              <a:t> шляхом </a:t>
            </a:r>
            <a:r>
              <a:rPr lang="ru-RU" dirty="0" err="1" smtClean="0">
                <a:solidFill>
                  <a:srgbClr val="FFFF00"/>
                </a:solidFill>
              </a:rPr>
              <a:t>хапання</a:t>
            </a:r>
            <a:r>
              <a:rPr lang="ru-RU" dirty="0" smtClean="0">
                <a:solidFill>
                  <a:srgbClr val="FFFF00"/>
                </a:solidFill>
              </a:rPr>
              <a:t> великих </a:t>
            </a:r>
            <a:r>
              <a:rPr lang="ru-RU" dirty="0" err="1" smtClean="0">
                <a:solidFill>
                  <a:srgbClr val="FFFF00"/>
                </a:solidFill>
              </a:rPr>
              <a:t>кілочків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їх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перенесення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771525" y="19359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5238750" y="1935921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9734550" y="21907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64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ЕРГОТЕРАПЕВТИЧНЕ ВТРУЧАННЯ </a:t>
            </a:r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ДЛЯ ПАЦІЄНТІВ </a:t>
            </a:r>
          </a:p>
          <a:p>
            <a:pPr marL="0" indent="0" algn="ctr">
              <a:buNone/>
            </a:pPr>
            <a:r>
              <a:rPr lang="ru-RU" sz="4000" b="1" dirty="0" smtClean="0"/>
              <a:t>З </a:t>
            </a:r>
            <a:r>
              <a:rPr lang="ru-RU" sz="4000" b="1" dirty="0"/>
              <a:t>РІЗНИМИ </a:t>
            </a:r>
            <a:r>
              <a:rPr lang="ru-RU" sz="4000" b="1" dirty="0" smtClean="0"/>
              <a:t>ТИПАМИ </a:t>
            </a:r>
          </a:p>
          <a:p>
            <a:pPr marL="0" indent="0" algn="ctr">
              <a:buNone/>
            </a:pPr>
            <a:r>
              <a:rPr lang="ru-RU" sz="4000" b="1" dirty="0" smtClean="0"/>
              <a:t>ФУНКЦІОНАЛЬНИХ ПОРУШЕНЬ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1724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714375"/>
            <a:ext cx="10353762" cy="50768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FF00"/>
                </a:solidFill>
              </a:rPr>
              <a:t>ЕРГОТЕРАПЕВТИЧНЕ </a:t>
            </a:r>
            <a:r>
              <a:rPr lang="ru-RU" sz="4000" b="1" dirty="0" smtClean="0">
                <a:solidFill>
                  <a:srgbClr val="FFFF00"/>
                </a:solidFill>
              </a:rPr>
              <a:t>ВТРУЧАННЯ</a:t>
            </a:r>
          </a:p>
          <a:p>
            <a:pPr marL="0" indent="0" algn="ctr">
              <a:buNone/>
            </a:pPr>
            <a:r>
              <a:rPr lang="ru-RU" sz="4000" b="1" dirty="0" smtClean="0"/>
              <a:t> </a:t>
            </a:r>
            <a:r>
              <a:rPr lang="ru-RU" sz="4000" b="1" dirty="0"/>
              <a:t>ДЛЯ ХВОРИХ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/>
              <a:t>З </a:t>
            </a:r>
            <a:r>
              <a:rPr lang="ru-RU" sz="4000" b="1" dirty="0"/>
              <a:t>ПОРУШЕННЯМ</a:t>
            </a:r>
          </a:p>
          <a:p>
            <a:pPr marL="0" indent="0" algn="ctr">
              <a:buNone/>
            </a:pPr>
            <a:r>
              <a:rPr lang="ru-RU" sz="4000" b="1" dirty="0"/>
              <a:t>ФУНКЦІЇ ВЕРХНЬОЇ </a:t>
            </a:r>
            <a:r>
              <a:rPr lang="ru-RU" sz="4000" b="1" dirty="0" smtClean="0"/>
              <a:t>КІНЦІВКИ</a:t>
            </a:r>
          </a:p>
          <a:p>
            <a:pPr marL="0" indent="0" algn="ctr">
              <a:buNone/>
            </a:pPr>
            <a:r>
              <a:rPr lang="ru-RU" sz="4000" b="1" dirty="0" smtClean="0"/>
              <a:t> </a:t>
            </a:r>
            <a:r>
              <a:rPr lang="ru-RU" sz="4000" b="1" dirty="0"/>
              <a:t>–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ЗДАТНОСТІ </a:t>
            </a:r>
            <a:r>
              <a:rPr lang="ru-RU" sz="4000" b="1" dirty="0">
                <a:solidFill>
                  <a:srgbClr val="FFFF00"/>
                </a:solidFill>
              </a:rPr>
              <a:t>ХАПАТИ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0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Під</a:t>
            </a:r>
            <a:r>
              <a:rPr lang="ru-RU" dirty="0">
                <a:solidFill>
                  <a:srgbClr val="FFFF00"/>
                </a:solidFill>
              </a:rPr>
              <a:t> час </a:t>
            </a:r>
            <a:r>
              <a:rPr lang="ru-RU" dirty="0" err="1">
                <a:solidFill>
                  <a:srgbClr val="FFFF00"/>
                </a:solidFill>
              </a:rPr>
              <a:t>ерготерапевтичного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втручання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ерготерапевт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3695136"/>
          </a:xfrm>
        </p:spPr>
        <p:txBody>
          <a:bodyPr>
            <a:noAutofit/>
          </a:bodyPr>
          <a:lstStyle/>
          <a:p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/>
              <a:t>обмежити</a:t>
            </a:r>
            <a:r>
              <a:rPr lang="ru-RU" dirty="0"/>
              <a:t> </a:t>
            </a:r>
            <a:r>
              <a:rPr lang="ru-RU" dirty="0" err="1"/>
              <a:t>вторинне</a:t>
            </a:r>
            <a:r>
              <a:rPr lang="ru-RU" dirty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через контрактуру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)</a:t>
            </a:r>
          </a:p>
          <a:p>
            <a:endParaRPr lang="ru-RU" dirty="0"/>
          </a:p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пацієнтові</a:t>
            </a:r>
            <a:r>
              <a:rPr lang="ru-RU" dirty="0"/>
              <a:t>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сім’ї</a:t>
            </a:r>
            <a:r>
              <a:rPr lang="ru-RU" dirty="0" smtClean="0"/>
              <a:t> </a:t>
            </a:r>
            <a:r>
              <a:rPr lang="ru-RU" dirty="0" err="1"/>
              <a:t>інструкції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правильного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ураженої</a:t>
            </a:r>
            <a:r>
              <a:rPr lang="ru-RU" dirty="0"/>
              <a:t> </a:t>
            </a:r>
            <a:r>
              <a:rPr lang="ru-RU" dirty="0" err="1"/>
              <a:t>верхньої</a:t>
            </a:r>
            <a:r>
              <a:rPr lang="ru-RU" dirty="0"/>
              <a:t> </a:t>
            </a:r>
            <a:r>
              <a:rPr lang="ru-RU" dirty="0" err="1" smtClean="0"/>
              <a:t>кінцівки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Пояснює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невикористання</a:t>
            </a:r>
            <a:r>
              <a:rPr lang="ru-RU" dirty="0" smtClean="0"/>
              <a:t> </a:t>
            </a:r>
            <a:r>
              <a:rPr lang="ru-RU" dirty="0" err="1"/>
              <a:t>ураженої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щоденної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на </a:t>
            </a:r>
            <a:r>
              <a:rPr lang="ru-RU" dirty="0" err="1"/>
              <a:t>загальне</a:t>
            </a:r>
            <a:r>
              <a:rPr lang="ru-RU" dirty="0"/>
              <a:t> </a:t>
            </a:r>
            <a:r>
              <a:rPr lang="ru-RU" dirty="0" err="1"/>
              <a:t>одужання</a:t>
            </a:r>
            <a:r>
              <a:rPr lang="ru-RU" dirty="0"/>
              <a:t> </a:t>
            </a:r>
            <a:r>
              <a:rPr lang="ru-RU" dirty="0" err="1" smtClean="0"/>
              <a:t>пацієнта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845" y="295275"/>
            <a:ext cx="10353761" cy="1247775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покращення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функції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мета </a:t>
            </a:r>
            <a:r>
              <a:rPr lang="ru-RU" dirty="0" err="1">
                <a:solidFill>
                  <a:srgbClr val="FFFF00"/>
                </a:solidFill>
              </a:rPr>
              <a:t>ерготерапії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щодо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хапання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2096064"/>
            <a:ext cx="5676900" cy="369513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Терапевт </a:t>
            </a:r>
          </a:p>
          <a:p>
            <a:pPr marL="0" indent="0" algn="ctr">
              <a:buNone/>
            </a:pPr>
            <a:r>
              <a:rPr lang="ru-RU" sz="2800" dirty="0" err="1"/>
              <a:t>Д</a:t>
            </a:r>
            <a:r>
              <a:rPr lang="ru-RU" sz="2800" dirty="0" err="1" smtClean="0"/>
              <a:t>одає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вправи</a:t>
            </a:r>
            <a:r>
              <a:rPr lang="ru-RU" sz="2800" dirty="0"/>
              <a:t>, </a:t>
            </a:r>
            <a:r>
              <a:rPr lang="ru-RU" sz="2800" dirty="0" err="1"/>
              <a:t>які</a:t>
            </a:r>
            <a:r>
              <a:rPr lang="ru-RU" sz="2800" dirty="0"/>
              <a:t> </a:t>
            </a:r>
            <a:r>
              <a:rPr lang="ru-RU" sz="2800" dirty="0" err="1" smtClean="0"/>
              <a:t>стимулюють</a:t>
            </a:r>
            <a:r>
              <a:rPr lang="ru-RU" sz="2800" dirty="0" smtClean="0"/>
              <a:t>  </a:t>
            </a:r>
            <a:r>
              <a:rPr lang="ru-RU" sz="2800" dirty="0" err="1" smtClean="0"/>
              <a:t>сенсорне</a:t>
            </a:r>
            <a:r>
              <a:rPr lang="ru-RU" sz="2800" dirty="0" smtClean="0"/>
              <a:t> </a:t>
            </a:r>
            <a:r>
              <a:rPr lang="ru-RU" sz="2800" dirty="0" err="1" smtClean="0"/>
              <a:t>сприйняття</a:t>
            </a:r>
            <a:r>
              <a:rPr lang="ru-RU" sz="2800" dirty="0" smtClean="0"/>
              <a:t>: </a:t>
            </a:r>
          </a:p>
          <a:p>
            <a:endParaRPr lang="ru-RU" sz="2800" dirty="0" smtClean="0"/>
          </a:p>
          <a:p>
            <a:r>
              <a:rPr lang="ru-RU" sz="2800" dirty="0" err="1" smtClean="0">
                <a:solidFill>
                  <a:srgbClr val="FFFF00"/>
                </a:solidFill>
              </a:rPr>
              <a:t>Використовує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кошики</a:t>
            </a:r>
            <a:r>
              <a:rPr lang="ru-RU" sz="2800" dirty="0">
                <a:solidFill>
                  <a:srgbClr val="FFFF00"/>
                </a:solidFill>
              </a:rPr>
              <a:t> для </a:t>
            </a:r>
            <a:r>
              <a:rPr lang="ru-RU" sz="2800" dirty="0" err="1" smtClean="0">
                <a:solidFill>
                  <a:srgbClr val="FFFF00"/>
                </a:solidFill>
              </a:rPr>
              <a:t>сенсорних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матеріалів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>
              <a:solidFill>
                <a:srgbClr val="FFFF00"/>
              </a:solidFill>
            </a:endParaRPr>
          </a:p>
          <a:p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838825" y="2248464"/>
            <a:ext cx="6029325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dirty="0" err="1" smtClean="0">
                <a:solidFill>
                  <a:srgbClr val="FFFF00"/>
                </a:solidFill>
              </a:rPr>
              <a:t>Пацієнт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sz="3200" dirty="0" err="1"/>
              <a:t>Т</a:t>
            </a:r>
            <a:r>
              <a:rPr lang="ru-RU" sz="3200" dirty="0" err="1" smtClean="0"/>
              <a:t>ренує</a:t>
            </a:r>
            <a:r>
              <a:rPr lang="ru-RU" sz="3200" dirty="0" smtClean="0"/>
              <a:t> силу </a:t>
            </a:r>
            <a:r>
              <a:rPr lang="ru-RU" sz="3200" dirty="0" err="1" smtClean="0"/>
              <a:t>м’язів</a:t>
            </a:r>
            <a:r>
              <a:rPr lang="ru-RU" sz="3200" dirty="0" smtClean="0"/>
              <a:t> </a:t>
            </a:r>
            <a:r>
              <a:rPr lang="ru-RU" sz="3200" dirty="0" err="1" smtClean="0"/>
              <a:t>тим</a:t>
            </a:r>
            <a:r>
              <a:rPr lang="ru-RU" sz="3200" dirty="0" smtClean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терапевт </a:t>
            </a:r>
            <a:r>
              <a:rPr lang="ru-RU" sz="3200" dirty="0" err="1" smtClean="0"/>
              <a:t>збільшує</a:t>
            </a:r>
            <a:r>
              <a:rPr lang="ru-RU" sz="3200" dirty="0" smtClean="0"/>
              <a:t> </a:t>
            </a:r>
            <a:r>
              <a:rPr lang="ru-RU" sz="3200" dirty="0" err="1" smtClean="0"/>
              <a:t>навантаження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зменшує</a:t>
            </a:r>
            <a:r>
              <a:rPr lang="ru-RU" sz="3200" dirty="0" smtClean="0"/>
              <a:t> </a:t>
            </a:r>
            <a:r>
              <a:rPr lang="ru-RU" sz="3200" dirty="0" err="1" smtClean="0"/>
              <a:t>кількість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повторень</a:t>
            </a:r>
            <a:endParaRPr lang="ru-RU" sz="3200" dirty="0" smtClean="0"/>
          </a:p>
          <a:p>
            <a:pPr algn="ctr"/>
            <a:endParaRPr lang="ru-RU" dirty="0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2762250" y="1800225"/>
            <a:ext cx="484632" cy="6000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162925" y="1838325"/>
            <a:ext cx="484632" cy="5619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1" y="152400"/>
            <a:ext cx="11191356" cy="714375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До </a:t>
            </a:r>
            <a:r>
              <a:rPr lang="ru-RU" dirty="0" err="1">
                <a:solidFill>
                  <a:srgbClr val="FFFF00"/>
                </a:solidFill>
              </a:rPr>
              <a:t>терапії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додається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-76200" y="1619251"/>
            <a:ext cx="12201525" cy="5153024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sz="2800" dirty="0" err="1" smtClean="0"/>
              <a:t>Тренування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витривалості</a:t>
            </a:r>
            <a:r>
              <a:rPr lang="ru-RU" sz="2800" dirty="0" smtClean="0"/>
              <a:t> (коли </a:t>
            </a:r>
            <a:r>
              <a:rPr lang="ru-RU" sz="2800" dirty="0" err="1"/>
              <a:t>зменшується</a:t>
            </a:r>
            <a:r>
              <a:rPr lang="ru-RU" sz="2800" dirty="0"/>
              <a:t> </a:t>
            </a:r>
            <a:r>
              <a:rPr lang="ru-RU" sz="2800" dirty="0" err="1" smtClean="0"/>
              <a:t>загальне</a:t>
            </a:r>
            <a:r>
              <a:rPr lang="ru-RU" sz="2800" dirty="0" smtClean="0"/>
              <a:t> </a:t>
            </a:r>
            <a:r>
              <a:rPr lang="ru-RU" sz="2800" dirty="0" err="1" smtClean="0"/>
              <a:t>навантаження</a:t>
            </a:r>
            <a:r>
              <a:rPr lang="ru-RU" sz="2800" dirty="0" smtClean="0"/>
              <a:t> </a:t>
            </a:r>
            <a:r>
              <a:rPr lang="ru-RU" sz="2800" dirty="0"/>
              <a:t>й </a:t>
            </a:r>
            <a:r>
              <a:rPr lang="ru-RU" sz="2800" dirty="0" err="1"/>
              <a:t>збільшується</a:t>
            </a:r>
            <a:r>
              <a:rPr lang="ru-RU" sz="2800" dirty="0"/>
              <a:t> </a:t>
            </a:r>
            <a:r>
              <a:rPr lang="ru-RU" sz="2800" dirty="0" err="1"/>
              <a:t>кількість</a:t>
            </a:r>
            <a:r>
              <a:rPr lang="ru-RU" sz="2800" dirty="0"/>
              <a:t> </a:t>
            </a:r>
            <a:r>
              <a:rPr lang="ru-RU" sz="2800" dirty="0" err="1" smtClean="0"/>
              <a:t>повторень</a:t>
            </a:r>
            <a:r>
              <a:rPr lang="ru-RU" sz="2800" dirty="0"/>
              <a:t>)</a:t>
            </a:r>
            <a:endParaRPr lang="ru-RU" sz="2800" dirty="0" smtClean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4000" dirty="0" err="1" smtClean="0">
                <a:solidFill>
                  <a:srgbClr val="FFFF00"/>
                </a:solidFill>
              </a:rPr>
              <a:t>Частиною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загальної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терапії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хапання</a:t>
            </a:r>
            <a:r>
              <a:rPr lang="ru-RU" sz="4000" dirty="0">
                <a:solidFill>
                  <a:srgbClr val="FFFF00"/>
                </a:solidFill>
              </a:rPr>
              <a:t> є </a:t>
            </a:r>
            <a:r>
              <a:rPr lang="ru-RU" sz="4000" dirty="0" err="1" smtClean="0">
                <a:solidFill>
                  <a:srgbClr val="FFFF00"/>
                </a:solidFill>
              </a:rPr>
              <a:t>вплив</a:t>
            </a:r>
            <a:r>
              <a:rPr lang="ru-RU" sz="4000" dirty="0" smtClean="0">
                <a:solidFill>
                  <a:srgbClr val="FFFF00"/>
                </a:solidFill>
              </a:rPr>
              <a:t> на </a:t>
            </a:r>
            <a:r>
              <a:rPr lang="ru-RU" sz="4000" dirty="0" err="1">
                <a:solidFill>
                  <a:srgbClr val="FFFF00"/>
                </a:solidFill>
              </a:rPr>
              <a:t>м’язовий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smtClean="0">
                <a:solidFill>
                  <a:srgbClr val="FFFF00"/>
                </a:solidFill>
              </a:rPr>
              <a:t>тонус</a:t>
            </a:r>
          </a:p>
          <a:p>
            <a:pPr marL="0" indent="0">
              <a:buNone/>
            </a:pPr>
            <a:r>
              <a:rPr lang="ru-RU" sz="2800" b="1" u="sng" dirty="0"/>
              <a:t>П</a:t>
            </a:r>
            <a:r>
              <a:rPr lang="ru-RU" sz="2800" b="1" u="sng" dirty="0" smtClean="0"/>
              <a:t>риклад </a:t>
            </a:r>
          </a:p>
          <a:p>
            <a:r>
              <a:rPr lang="ru-RU" sz="2800" dirty="0" smtClean="0"/>
              <a:t>за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деяких</a:t>
            </a:r>
            <a:r>
              <a:rPr lang="ru-RU" sz="2800" dirty="0"/>
              <a:t> </a:t>
            </a:r>
            <a:r>
              <a:rPr lang="ru-RU" sz="2800" dirty="0" err="1"/>
              <a:t>технік</a:t>
            </a:r>
            <a:r>
              <a:rPr lang="ru-RU" sz="2800" dirty="0"/>
              <a:t>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елементів</a:t>
            </a:r>
            <a:r>
              <a:rPr lang="ru-RU" sz="2800" dirty="0"/>
              <a:t> </a:t>
            </a:r>
            <a:r>
              <a:rPr lang="ru-RU" sz="2800" dirty="0" err="1"/>
              <a:t>нейророзвиваючих</a:t>
            </a:r>
            <a:r>
              <a:rPr lang="ru-RU" sz="2800" dirty="0"/>
              <a:t> </a:t>
            </a:r>
            <a:r>
              <a:rPr lang="ru-RU" sz="2800" dirty="0" err="1" smtClean="0"/>
              <a:t>методів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err="1"/>
              <a:t>Бобат-концепція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249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терапія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хапання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7650" y="2096064"/>
            <a:ext cx="11944349" cy="42856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400" dirty="0" smtClean="0"/>
          </a:p>
          <a:p>
            <a:pPr marL="0" indent="0" algn="ctr">
              <a:buNone/>
            </a:pPr>
            <a:r>
              <a:rPr lang="ru-RU" sz="4000" dirty="0" err="1" smtClean="0"/>
              <a:t>Принципово</a:t>
            </a:r>
            <a:r>
              <a:rPr lang="ru-RU" sz="4000" dirty="0" smtClean="0"/>
              <a:t> </a:t>
            </a:r>
            <a:r>
              <a:rPr lang="ru-RU" sz="4000" dirty="0" err="1" smtClean="0"/>
              <a:t>важливо</a:t>
            </a:r>
            <a:endParaRPr lang="ru-RU" sz="4000" dirty="0" smtClean="0"/>
          </a:p>
          <a:p>
            <a:pPr marL="0" indent="0" algn="ctr">
              <a:buNone/>
            </a:pPr>
            <a:endParaRPr lang="ru-RU" sz="4000" dirty="0" smtClean="0"/>
          </a:p>
          <a:p>
            <a:r>
              <a:rPr lang="ru-RU" sz="2400" dirty="0" err="1"/>
              <a:t>П</a:t>
            </a:r>
            <a:r>
              <a:rPr lang="ru-RU" sz="2400" dirty="0" err="1" smtClean="0"/>
              <a:t>равильне</a:t>
            </a:r>
            <a:r>
              <a:rPr lang="ru-RU" sz="2400" dirty="0" smtClean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руки, </a:t>
            </a:r>
            <a:r>
              <a:rPr lang="ru-RU" sz="2400" dirty="0" err="1"/>
              <a:t>чи</a:t>
            </a:r>
            <a:r>
              <a:rPr lang="ru-RU" sz="2400" dirty="0"/>
              <a:t> в </a:t>
            </a:r>
            <a:r>
              <a:rPr lang="ru-RU" sz="2400" dirty="0" err="1"/>
              <a:t>стані</a:t>
            </a:r>
            <a:r>
              <a:rPr lang="ru-RU" sz="2400" dirty="0"/>
              <a:t> </a:t>
            </a:r>
            <a:r>
              <a:rPr lang="ru-RU" sz="2400" dirty="0" err="1"/>
              <a:t>спокою</a:t>
            </a:r>
            <a:r>
              <a:rPr lang="ru-RU" sz="2400" dirty="0"/>
              <a:t>, </a:t>
            </a:r>
            <a:r>
              <a:rPr lang="ru-RU" sz="2400" dirty="0" err="1"/>
              <a:t>чи</a:t>
            </a:r>
            <a:r>
              <a:rPr lang="ru-RU" sz="2400" dirty="0"/>
              <a:t> </a:t>
            </a:r>
            <a:r>
              <a:rPr lang="ru-RU" sz="2400" dirty="0" smtClean="0"/>
              <a:t>в </a:t>
            </a:r>
            <a:r>
              <a:rPr lang="ru-RU" sz="2400" dirty="0" err="1" smtClean="0"/>
              <a:t>русі</a:t>
            </a:r>
            <a:endParaRPr lang="ru-RU" sz="2400" dirty="0" smtClean="0"/>
          </a:p>
          <a:p>
            <a:r>
              <a:rPr lang="ru-RU" sz="2400" dirty="0" smtClean="0"/>
              <a:t>Тверда </a:t>
            </a:r>
            <a:r>
              <a:rPr lang="ru-RU" sz="2400" dirty="0"/>
              <a:t>опора та </a:t>
            </a:r>
            <a:r>
              <a:rPr lang="ru-RU" sz="2400" dirty="0" err="1"/>
              <a:t>стабілізація</a:t>
            </a:r>
            <a:r>
              <a:rPr lang="ru-RU" sz="2400" dirty="0"/>
              <a:t> </a:t>
            </a:r>
            <a:r>
              <a:rPr lang="ru-RU" sz="2400" dirty="0" err="1"/>
              <a:t>верхньої</a:t>
            </a:r>
            <a:r>
              <a:rPr lang="ru-RU" sz="2400" dirty="0"/>
              <a:t> </a:t>
            </a:r>
            <a:r>
              <a:rPr lang="ru-RU" sz="2400" dirty="0" err="1"/>
              <a:t>кінцівки</a:t>
            </a:r>
            <a:r>
              <a:rPr lang="ru-RU" sz="2400" dirty="0"/>
              <a:t> й </a:t>
            </a:r>
            <a:r>
              <a:rPr lang="ru-RU" sz="2400" dirty="0" err="1" smtClean="0"/>
              <a:t>верхньої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тулуба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dirty="0" err="1" smtClean="0"/>
              <a:t>Спочатку</a:t>
            </a:r>
            <a:r>
              <a:rPr lang="ru-RU" sz="2400" dirty="0" smtClean="0"/>
              <a:t> </a:t>
            </a:r>
            <a:r>
              <a:rPr lang="ru-RU" sz="2400" dirty="0" err="1"/>
              <a:t>тренується</a:t>
            </a:r>
            <a:r>
              <a:rPr lang="ru-RU" sz="2400" dirty="0"/>
              <a:t> </a:t>
            </a:r>
            <a:r>
              <a:rPr lang="ru-RU" sz="2400" dirty="0" err="1"/>
              <a:t>етап</a:t>
            </a:r>
            <a:r>
              <a:rPr lang="ru-RU" sz="2400" dirty="0"/>
              <a:t> </a:t>
            </a:r>
            <a:r>
              <a:rPr lang="ru-RU" sz="2400" dirty="0" err="1"/>
              <a:t>наближення</a:t>
            </a:r>
            <a:r>
              <a:rPr lang="ru-RU" sz="2400" dirty="0"/>
              <a:t>, а </a:t>
            </a:r>
            <a:r>
              <a:rPr lang="ru-RU" sz="2400" dirty="0" err="1"/>
              <a:t>пізніше</a:t>
            </a:r>
            <a:r>
              <a:rPr lang="ru-RU" sz="2400" dirty="0"/>
              <a:t> – </a:t>
            </a:r>
            <a:r>
              <a:rPr lang="ru-RU" sz="2400" dirty="0" err="1"/>
              <a:t>етап</a:t>
            </a:r>
            <a:r>
              <a:rPr lang="ru-RU" sz="2400" dirty="0"/>
              <a:t> </a:t>
            </a:r>
            <a:r>
              <a:rPr lang="ru-RU" sz="2400" dirty="0" err="1"/>
              <a:t>хапання</a:t>
            </a:r>
            <a:r>
              <a:rPr lang="ru-RU" sz="2400" dirty="0"/>
              <a:t> </a:t>
            </a:r>
            <a:r>
              <a:rPr lang="ru-RU" sz="2400" dirty="0" smtClean="0"/>
              <a:t>предмета</a:t>
            </a:r>
            <a:endParaRPr lang="ru-RU" sz="24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924550" y="3476625"/>
            <a:ext cx="484632" cy="676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2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Тренування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координації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око–голова–рука 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94644" y="2067488"/>
            <a:ext cx="12097356" cy="442856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500" dirty="0" err="1" smtClean="0"/>
              <a:t>Використовується</a:t>
            </a:r>
            <a:r>
              <a:rPr lang="ru-RU" sz="3500" dirty="0" smtClean="0"/>
              <a:t> </a:t>
            </a:r>
            <a:r>
              <a:rPr lang="ru-RU" sz="3500" dirty="0"/>
              <a:t>в </a:t>
            </a:r>
            <a:r>
              <a:rPr lang="ru-RU" sz="3500" dirty="0" err="1"/>
              <a:t>різному</a:t>
            </a:r>
            <a:r>
              <a:rPr lang="ru-RU" sz="3500" dirty="0"/>
              <a:t> </a:t>
            </a:r>
            <a:r>
              <a:rPr lang="ru-RU" sz="3500" dirty="0" err="1"/>
              <a:t>середовищі</a:t>
            </a:r>
            <a:r>
              <a:rPr lang="ru-RU" sz="3500" dirty="0"/>
              <a:t> та з </a:t>
            </a:r>
            <a:r>
              <a:rPr lang="ru-RU" sz="3500" dirty="0" smtClean="0"/>
              <a:t>предметом </a:t>
            </a:r>
            <a:r>
              <a:rPr lang="ru-RU" sz="3500" dirty="0"/>
              <a:t>у </a:t>
            </a:r>
            <a:r>
              <a:rPr lang="ru-RU" sz="3500" dirty="0" err="1"/>
              <a:t>різних</a:t>
            </a:r>
            <a:r>
              <a:rPr lang="ru-RU" sz="3500" dirty="0"/>
              <a:t> </a:t>
            </a:r>
            <a:r>
              <a:rPr lang="ru-RU" sz="3500" dirty="0" err="1"/>
              <a:t>положеннях</a:t>
            </a:r>
            <a:r>
              <a:rPr lang="ru-RU" sz="3500" dirty="0"/>
              <a:t> </a:t>
            </a:r>
            <a:r>
              <a:rPr lang="ru-RU" sz="3500" dirty="0" err="1" smtClean="0"/>
              <a:t>тіла</a:t>
            </a:r>
            <a:endParaRPr lang="ru-RU" sz="3500" dirty="0"/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У </a:t>
            </a:r>
            <a:r>
              <a:rPr lang="ru-RU" sz="3200" dirty="0" err="1"/>
              <a:t>залежності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стану </a:t>
            </a:r>
            <a:r>
              <a:rPr lang="ru-RU" sz="3200" dirty="0" err="1"/>
              <a:t>пацієнта</a:t>
            </a:r>
            <a:r>
              <a:rPr lang="ru-RU" sz="3200" dirty="0"/>
              <a:t> </a:t>
            </a:r>
            <a:r>
              <a:rPr lang="ru-RU" sz="3200" dirty="0" err="1"/>
              <a:t>ерготерапевт</a:t>
            </a:r>
            <a:r>
              <a:rPr lang="ru-RU" sz="3200" dirty="0"/>
              <a:t> </a:t>
            </a:r>
            <a:r>
              <a:rPr lang="ru-RU" sz="3200" dirty="0" err="1" smtClean="0"/>
              <a:t>альтернативними</a:t>
            </a:r>
            <a:r>
              <a:rPr lang="ru-RU" sz="3200" dirty="0" smtClean="0"/>
              <a:t> </a:t>
            </a:r>
            <a:r>
              <a:rPr lang="ru-RU" sz="3200" dirty="0"/>
              <a:t>способами </a:t>
            </a:r>
            <a:r>
              <a:rPr lang="ru-RU" sz="3200" dirty="0" err="1"/>
              <a:t>адаптує</a:t>
            </a:r>
            <a:r>
              <a:rPr lang="ru-RU" sz="3200" dirty="0"/>
              <a:t> та </a:t>
            </a:r>
            <a:r>
              <a:rPr lang="ru-RU" sz="3200" dirty="0" err="1"/>
              <a:t>змінює</a:t>
            </a:r>
            <a:r>
              <a:rPr lang="ru-RU" sz="3200" dirty="0"/>
              <a:t> </a:t>
            </a:r>
            <a:r>
              <a:rPr lang="ru-RU" sz="3200" dirty="0" err="1"/>
              <a:t>завдання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 smtClean="0"/>
              <a:t>середовище</a:t>
            </a:r>
            <a:endParaRPr lang="ru-RU" sz="3200" dirty="0"/>
          </a:p>
        </p:txBody>
      </p:sp>
      <p:sp>
        <p:nvSpPr>
          <p:cNvPr id="5" name="Стрелка вниз 4"/>
          <p:cNvSpPr/>
          <p:nvPr/>
        </p:nvSpPr>
        <p:spPr>
          <a:xfrm>
            <a:off x="5153025" y="3248024"/>
            <a:ext cx="484632" cy="12287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53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885825"/>
          </a:xfrm>
        </p:spPr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тренуванні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хапання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85825"/>
            <a:ext cx="12068175" cy="605789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500" dirty="0" err="1" smtClean="0">
                <a:solidFill>
                  <a:srgbClr val="FFFF00"/>
                </a:solidFill>
              </a:rPr>
              <a:t>Принципово</a:t>
            </a:r>
            <a:r>
              <a:rPr lang="ru-RU" sz="3500" dirty="0" smtClean="0">
                <a:solidFill>
                  <a:srgbClr val="FFFF00"/>
                </a:solidFill>
              </a:rPr>
              <a:t> </a:t>
            </a:r>
            <a:r>
              <a:rPr lang="ru-RU" sz="3500" dirty="0" err="1" smtClean="0">
                <a:solidFill>
                  <a:srgbClr val="FFFF00"/>
                </a:solidFill>
              </a:rPr>
              <a:t>важливо</a:t>
            </a:r>
            <a:endParaRPr lang="ru-RU" sz="35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3900" dirty="0" err="1" smtClean="0"/>
              <a:t>Правильне</a:t>
            </a:r>
            <a:r>
              <a:rPr lang="ru-RU" sz="3900" dirty="0" smtClean="0"/>
              <a:t> </a:t>
            </a:r>
            <a:r>
              <a:rPr lang="ru-RU" sz="3900" dirty="0" err="1"/>
              <a:t>положення</a:t>
            </a:r>
            <a:r>
              <a:rPr lang="ru-RU" sz="3900" dirty="0"/>
              <a:t> </a:t>
            </a:r>
            <a:r>
              <a:rPr lang="ru-RU" sz="3900" dirty="0" err="1"/>
              <a:t>тіла</a:t>
            </a:r>
            <a:r>
              <a:rPr lang="ru-RU" sz="3900" dirty="0"/>
              <a:t> </a:t>
            </a:r>
            <a:r>
              <a:rPr lang="ru-RU" sz="3900" dirty="0" err="1" smtClean="0"/>
              <a:t>пацієнта</a:t>
            </a:r>
            <a:r>
              <a:rPr lang="ru-RU" sz="3900" dirty="0" smtClean="0"/>
              <a:t> та </a:t>
            </a:r>
            <a:r>
              <a:rPr lang="ru-RU" sz="3900" dirty="0" err="1"/>
              <a:t>правильне</a:t>
            </a:r>
            <a:r>
              <a:rPr lang="ru-RU" sz="3900" dirty="0"/>
              <a:t> </a:t>
            </a:r>
            <a:r>
              <a:rPr lang="ru-RU" sz="3900" dirty="0" err="1"/>
              <a:t>сидіння</a:t>
            </a:r>
            <a:r>
              <a:rPr lang="ru-RU" sz="3900" dirty="0"/>
              <a:t> </a:t>
            </a:r>
            <a:endParaRPr lang="ru-RU" sz="3900" dirty="0" smtClean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якщо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тренуємо</a:t>
            </a:r>
            <a:r>
              <a:rPr lang="ru-RU" dirty="0">
                <a:solidFill>
                  <a:srgbClr val="FFFF00"/>
                </a:solidFill>
              </a:rPr>
              <a:t> в такому </a:t>
            </a:r>
            <a:r>
              <a:rPr lang="ru-RU" dirty="0" err="1">
                <a:solidFill>
                  <a:srgbClr val="FFFF00"/>
                </a:solidFill>
              </a:rPr>
              <a:t>положенні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pPr marL="0" indent="0" algn="ctr">
              <a:buNone/>
            </a:pPr>
            <a:endParaRPr lang="ru-RU" sz="32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3200" dirty="0" err="1" smtClean="0">
                <a:solidFill>
                  <a:srgbClr val="FFFF00"/>
                </a:solidFill>
              </a:rPr>
              <a:t>Ерготерапевт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має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враховувати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під</a:t>
            </a:r>
            <a:r>
              <a:rPr lang="ru-RU" sz="3200" dirty="0" smtClean="0">
                <a:solidFill>
                  <a:srgbClr val="FFFF00"/>
                </a:solidFill>
              </a:rPr>
              <a:t> час </a:t>
            </a:r>
            <a:r>
              <a:rPr lang="ru-RU" sz="3200" dirty="0" err="1" smtClean="0">
                <a:solidFill>
                  <a:srgbClr val="FFFF00"/>
                </a:solidFill>
              </a:rPr>
              <a:t>вправ</a:t>
            </a:r>
            <a:r>
              <a:rPr lang="ru-RU" sz="3200" dirty="0" smtClean="0">
                <a:solidFill>
                  <a:srgbClr val="FFFF00"/>
                </a:solidFill>
              </a:rPr>
              <a:t>:</a:t>
            </a:r>
          </a:p>
          <a:p>
            <a:pPr marL="0" indent="0" algn="ctr">
              <a:buNone/>
            </a:pPr>
            <a:endParaRPr lang="uk-UA" sz="3200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ru-RU" sz="3200" dirty="0" smtClean="0">
              <a:solidFill>
                <a:srgbClr val="FFFF00"/>
              </a:solidFill>
            </a:endParaRPr>
          </a:p>
          <a:p>
            <a:r>
              <a:rPr lang="ru-RU" sz="2400" dirty="0" err="1" smtClean="0"/>
              <a:t>Положення</a:t>
            </a:r>
            <a:r>
              <a:rPr lang="ru-RU" sz="2400" dirty="0" smtClean="0"/>
              <a:t> </a:t>
            </a:r>
            <a:r>
              <a:rPr lang="ru-RU" sz="2400" dirty="0" err="1"/>
              <a:t>шийного</a:t>
            </a:r>
            <a:r>
              <a:rPr lang="ru-RU" sz="2400" dirty="0"/>
              <a:t> </a:t>
            </a:r>
            <a:r>
              <a:rPr lang="ru-RU" sz="2400" dirty="0" err="1"/>
              <a:t>відділу</a:t>
            </a:r>
            <a:r>
              <a:rPr lang="ru-RU" sz="2400" dirty="0"/>
              <a:t> </a:t>
            </a:r>
            <a:r>
              <a:rPr lang="ru-RU" sz="2400" dirty="0" smtClean="0"/>
              <a:t>хребта</a:t>
            </a:r>
          </a:p>
          <a:p>
            <a:r>
              <a:rPr lang="ru-RU" sz="2400" dirty="0" err="1" smtClean="0"/>
              <a:t>Положення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/>
              <a:t>рух</a:t>
            </a:r>
            <a:r>
              <a:rPr lang="ru-RU" sz="2400" dirty="0"/>
              <a:t> </a:t>
            </a:r>
            <a:r>
              <a:rPr lang="ru-RU" sz="2400" dirty="0" err="1"/>
              <a:t>плечового</a:t>
            </a:r>
            <a:r>
              <a:rPr lang="ru-RU" sz="2400" dirty="0"/>
              <a:t> </a:t>
            </a:r>
            <a:r>
              <a:rPr lang="ru-RU" sz="2400" dirty="0" err="1" smtClean="0"/>
              <a:t>суглоба</a:t>
            </a:r>
            <a:endParaRPr lang="ru-RU" sz="2400" dirty="0" smtClean="0"/>
          </a:p>
          <a:p>
            <a:r>
              <a:rPr lang="ru-RU" sz="2400" dirty="0" err="1"/>
              <a:t>О</a:t>
            </a:r>
            <a:r>
              <a:rPr lang="ru-RU" sz="2400" dirty="0" err="1" smtClean="0"/>
              <a:t>дночасне</a:t>
            </a:r>
            <a:r>
              <a:rPr lang="ru-RU" sz="2400" dirty="0" smtClean="0"/>
              <a:t> </a:t>
            </a:r>
            <a:r>
              <a:rPr lang="ru-RU" sz="2400" dirty="0" err="1" smtClean="0"/>
              <a:t>згинання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тулуба</a:t>
            </a:r>
            <a:endParaRPr lang="ru-RU" sz="2400" dirty="0" smtClean="0"/>
          </a:p>
          <a:p>
            <a:r>
              <a:rPr lang="ru-RU" sz="2400" dirty="0" smtClean="0"/>
              <a:t>За </a:t>
            </a:r>
            <a:r>
              <a:rPr lang="ru-RU" sz="2400" dirty="0" err="1"/>
              <a:t>можливості</a:t>
            </a:r>
            <a:r>
              <a:rPr lang="ru-RU" sz="2400" dirty="0"/>
              <a:t>,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 err="1"/>
              <a:t>правильне</a:t>
            </a:r>
            <a:r>
              <a:rPr lang="ru-RU" sz="2400" dirty="0"/>
              <a:t> </a:t>
            </a:r>
            <a:r>
              <a:rPr lang="ru-RU" sz="2400" dirty="0" err="1"/>
              <a:t>скерування</a:t>
            </a:r>
            <a:r>
              <a:rPr lang="ru-RU" sz="2400" dirty="0"/>
              <a:t> </a:t>
            </a:r>
            <a:r>
              <a:rPr lang="ru-RU" sz="2400" dirty="0" err="1"/>
              <a:t>пацієнта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</a:t>
            </a:r>
            <a:r>
              <a:rPr lang="ru-RU" sz="2400" dirty="0" err="1"/>
              <a:t>руху</a:t>
            </a:r>
            <a:endParaRPr lang="ru-RU" sz="24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915025" y="38290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11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>
                <a:solidFill>
                  <a:srgbClr val="FFFF00"/>
                </a:solidFill>
              </a:rPr>
              <a:t>ЕРГОТЕРАПЕВТИЧНЕ ВТРУЧАННЯ </a:t>
            </a:r>
            <a:endParaRPr lang="ru-RU" sz="4000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4000" b="1" dirty="0" smtClean="0"/>
              <a:t>ДЛЯ </a:t>
            </a:r>
            <a:r>
              <a:rPr lang="ru-RU" sz="4000" b="1" dirty="0"/>
              <a:t>ПАЦІЄНТІВ </a:t>
            </a:r>
            <a:endParaRPr lang="ru-RU" sz="4000" b="1" dirty="0" smtClean="0"/>
          </a:p>
          <a:p>
            <a:pPr marL="0" indent="0" algn="ctr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З ПОРУШЕННЯМ </a:t>
            </a:r>
            <a:r>
              <a:rPr lang="ru-RU" sz="4000" b="1" dirty="0">
                <a:solidFill>
                  <a:srgbClr val="FFFF00"/>
                </a:solidFill>
              </a:rPr>
              <a:t>ЧУТЛИВОСТІ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Перед початком </a:t>
            </a:r>
            <a:r>
              <a:rPr lang="ru-RU" dirty="0" err="1">
                <a:solidFill>
                  <a:srgbClr val="FFFF00"/>
                </a:solidFill>
              </a:rPr>
              <a:t>терапії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О</a:t>
            </a:r>
            <a:r>
              <a:rPr lang="ru-RU" sz="2800" dirty="0" err="1" smtClean="0"/>
              <a:t>цінити</a:t>
            </a:r>
            <a:r>
              <a:rPr lang="ru-RU" sz="2800" dirty="0" smtClean="0"/>
              <a:t> </a:t>
            </a:r>
            <a:r>
              <a:rPr lang="ru-RU" sz="2800" dirty="0" err="1"/>
              <a:t>функціональні</a:t>
            </a:r>
            <a:r>
              <a:rPr lang="ru-RU" sz="2800" dirty="0"/>
              <a:t> </a:t>
            </a:r>
            <a:r>
              <a:rPr lang="ru-RU" sz="2800" dirty="0" err="1"/>
              <a:t>можливості</a:t>
            </a:r>
            <a:r>
              <a:rPr lang="ru-RU" sz="2800" dirty="0"/>
              <a:t> </a:t>
            </a:r>
            <a:r>
              <a:rPr lang="ru-RU" sz="2800" dirty="0" err="1" smtClean="0"/>
              <a:t>пацієнта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/>
              <a:t>П</a:t>
            </a:r>
            <a:r>
              <a:rPr lang="ru-RU" sz="2800" dirty="0" smtClean="0"/>
              <a:t>ровести </a:t>
            </a:r>
            <a:r>
              <a:rPr lang="ru-RU" sz="2800" dirty="0" err="1" smtClean="0"/>
              <a:t>процес</a:t>
            </a:r>
            <a:r>
              <a:rPr lang="ru-RU" sz="2800" dirty="0" smtClean="0"/>
              <a:t> </a:t>
            </a:r>
            <a:r>
              <a:rPr lang="ru-RU" sz="2800" dirty="0" err="1" smtClean="0"/>
              <a:t>оц</a:t>
            </a:r>
            <a:r>
              <a:rPr lang="uk-UA" sz="2800" dirty="0" smtClean="0"/>
              <a:t>і</a:t>
            </a:r>
            <a:r>
              <a:rPr lang="ru-RU" sz="2800" dirty="0" err="1" smtClean="0"/>
              <a:t>нювання</a:t>
            </a:r>
            <a:r>
              <a:rPr lang="ru-RU" sz="2800" dirty="0" smtClean="0"/>
              <a:t> </a:t>
            </a:r>
          </a:p>
          <a:p>
            <a:endParaRPr lang="ru-RU" sz="2800" dirty="0" smtClean="0"/>
          </a:p>
          <a:p>
            <a:r>
              <a:rPr lang="ru-RU" sz="2800" dirty="0" err="1"/>
              <a:t>В</a:t>
            </a:r>
            <a:r>
              <a:rPr lang="ru-RU" sz="2800" dirty="0" err="1" smtClean="0"/>
              <a:t>изначити</a:t>
            </a:r>
            <a:r>
              <a:rPr lang="ru-RU" sz="2800" dirty="0" smtClean="0"/>
              <a:t> </a:t>
            </a:r>
            <a:r>
              <a:rPr lang="ru-RU" sz="2800" dirty="0"/>
              <a:t>для </a:t>
            </a:r>
            <a:r>
              <a:rPr lang="ru-RU" sz="2800" dirty="0" err="1"/>
              <a:t>нього</a:t>
            </a:r>
            <a:r>
              <a:rPr lang="ru-RU" sz="2800" dirty="0"/>
              <a:t> </a:t>
            </a:r>
            <a:r>
              <a:rPr lang="ru-RU" sz="2800" dirty="0" err="1"/>
              <a:t>ерготерапевтичні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та </a:t>
            </a:r>
            <a:r>
              <a:rPr lang="ru-RU" sz="2800" dirty="0" err="1" smtClean="0"/>
              <a:t>плани</a:t>
            </a:r>
            <a:endParaRPr lang="ru-RU" sz="2800" dirty="0" smtClean="0"/>
          </a:p>
          <a:p>
            <a:endParaRPr lang="ru-RU" sz="2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448300" y="1447800"/>
            <a:ext cx="484632" cy="6482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448300" y="2774121"/>
            <a:ext cx="484632" cy="552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572125" y="4181475"/>
            <a:ext cx="484632" cy="523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72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>
                <a:solidFill>
                  <a:srgbClr val="FFFF00"/>
                </a:solidFill>
              </a:rPr>
              <a:t>ТРЕНУВАННЯ СТЕРЕОГНОЗУ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26096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1. </a:t>
            </a:r>
            <a:r>
              <a:rPr lang="ru-RU" dirty="0" err="1">
                <a:solidFill>
                  <a:srgbClr val="FFFF00"/>
                </a:solidFill>
              </a:rPr>
              <a:t>Ерготерапевт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починає</a:t>
            </a:r>
            <a:r>
              <a:rPr lang="ru-RU" dirty="0">
                <a:solidFill>
                  <a:srgbClr val="FFFF00"/>
                </a:solidFill>
              </a:rPr>
              <a:t> з </a:t>
            </a:r>
            <a:r>
              <a:rPr lang="ru-RU" dirty="0" err="1">
                <a:solidFill>
                  <a:srgbClr val="FFFF00"/>
                </a:solidFill>
              </a:rPr>
              <a:t>розпізнавання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матеріалу</a:t>
            </a:r>
            <a:r>
              <a:rPr lang="ru-RU" dirty="0">
                <a:solidFill>
                  <a:srgbClr val="FFFF00"/>
                </a:solidFill>
              </a:rPr>
              <a:t> на </a:t>
            </a:r>
            <a:r>
              <a:rPr lang="ru-RU" dirty="0" err="1">
                <a:solidFill>
                  <a:srgbClr val="FFFF00"/>
                </a:solidFill>
              </a:rPr>
              <a:t>дотик</a:t>
            </a:r>
            <a:r>
              <a:rPr lang="ru-RU" dirty="0">
                <a:solidFill>
                  <a:srgbClr val="FFFF00"/>
                </a:solidFill>
              </a:rPr>
              <a:t> без </a:t>
            </a:r>
            <a:r>
              <a:rPr lang="ru-RU" dirty="0" err="1">
                <a:solidFill>
                  <a:srgbClr val="FFFF00"/>
                </a:solidFill>
              </a:rPr>
              <a:t>залучення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зору</a:t>
            </a:r>
            <a:r>
              <a:rPr lang="ru-RU" dirty="0">
                <a:solidFill>
                  <a:srgbClr val="FFFF00"/>
                </a:solidFill>
              </a:rPr>
              <a:t>.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42876" y="1695451"/>
            <a:ext cx="12334875" cy="524827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:</a:t>
            </a:r>
          </a:p>
          <a:p>
            <a:pPr marL="0" indent="0" algn="ctr">
              <a:buNone/>
            </a:pPr>
            <a:r>
              <a:rPr lang="ru-RU" dirty="0" err="1" smtClean="0">
                <a:solidFill>
                  <a:srgbClr val="FFFF00"/>
                </a:solidFill>
              </a:rPr>
              <a:t>Тактильні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>кубики </a:t>
            </a:r>
            <a:r>
              <a:rPr lang="ru-RU" dirty="0" err="1">
                <a:solidFill>
                  <a:srgbClr val="FFFF00"/>
                </a:solidFill>
              </a:rPr>
              <a:t>або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циліндри</a:t>
            </a:r>
            <a:r>
              <a:rPr lang="ru-RU" dirty="0">
                <a:solidFill>
                  <a:srgbClr val="FFFF00"/>
                </a:solidFill>
              </a:rPr>
              <a:t> з такими </a:t>
            </a:r>
            <a:r>
              <a:rPr lang="ru-RU" dirty="0" err="1" smtClean="0">
                <a:solidFill>
                  <a:srgbClr val="FFFF00"/>
                </a:solidFill>
              </a:rPr>
              <a:t>матеріалами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ru-RU" dirty="0" err="1" smtClean="0"/>
              <a:t>Бавовна</a:t>
            </a:r>
            <a:endParaRPr lang="ru-RU" dirty="0" smtClean="0"/>
          </a:p>
          <a:p>
            <a:r>
              <a:rPr lang="ru-RU" dirty="0" err="1" smtClean="0"/>
              <a:t>Оксамит</a:t>
            </a:r>
            <a:endParaRPr lang="ru-RU" dirty="0" smtClean="0"/>
          </a:p>
          <a:p>
            <a:r>
              <a:rPr lang="ru-RU" dirty="0" err="1" smtClean="0"/>
              <a:t>Мереживо</a:t>
            </a:r>
            <a:endParaRPr lang="ru-RU" dirty="0" smtClean="0"/>
          </a:p>
          <a:p>
            <a:r>
              <a:rPr lang="ru-RU" dirty="0" smtClean="0"/>
              <a:t>Тюль</a:t>
            </a:r>
          </a:p>
          <a:p>
            <a:r>
              <a:rPr lang="ru-RU" dirty="0" smtClean="0"/>
              <a:t>Вата</a:t>
            </a:r>
          </a:p>
          <a:p>
            <a:r>
              <a:rPr lang="ru-RU" dirty="0" smtClean="0"/>
              <a:t>Корок</a:t>
            </a:r>
          </a:p>
          <a:p>
            <a:r>
              <a:rPr lang="ru-RU" dirty="0" err="1" smtClean="0"/>
              <a:t>Гума</a:t>
            </a:r>
            <a:endParaRPr lang="ru-RU" dirty="0" smtClean="0"/>
          </a:p>
          <a:p>
            <a:r>
              <a:rPr lang="ru-RU" dirty="0" smtClean="0"/>
              <a:t>Дерево</a:t>
            </a:r>
          </a:p>
          <a:p>
            <a:r>
              <a:rPr lang="ru-RU" dirty="0" smtClean="0"/>
              <a:t>Метал</a:t>
            </a:r>
          </a:p>
          <a:p>
            <a:r>
              <a:rPr lang="ru-RU" dirty="0" smtClean="0"/>
              <a:t>липучка</a:t>
            </a:r>
          </a:p>
        </p:txBody>
      </p:sp>
    </p:spTree>
    <p:extLst>
      <p:ext uri="{BB962C8B-B14F-4D97-AF65-F5344CB8AC3E}">
        <p14:creationId xmlns:p14="http://schemas.microsoft.com/office/powerpoint/2010/main" val="33547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2. </a:t>
            </a:r>
            <a:r>
              <a:rPr lang="ru-RU" dirty="0" err="1">
                <a:solidFill>
                  <a:srgbClr val="FFFF00"/>
                </a:solidFill>
              </a:rPr>
              <a:t>Потім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тренує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розпізнавання</a:t>
            </a:r>
            <a:r>
              <a:rPr lang="ru-RU" dirty="0">
                <a:solidFill>
                  <a:srgbClr val="FFFF00"/>
                </a:solidFill>
              </a:rPr>
              <a:t> форм і </a:t>
            </a:r>
            <a:r>
              <a:rPr lang="ru-RU" dirty="0" err="1" smtClean="0">
                <a:solidFill>
                  <a:srgbClr val="FFFF00"/>
                </a:solidFill>
              </a:rPr>
              <a:t>поверхонь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58096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Пряма</a:t>
            </a:r>
          </a:p>
          <a:p>
            <a:r>
              <a:rPr lang="ru-RU" sz="3600" dirty="0" smtClean="0"/>
              <a:t>Гладенька</a:t>
            </a:r>
          </a:p>
          <a:p>
            <a:r>
              <a:rPr lang="ru-RU" sz="3600" dirty="0" err="1" smtClean="0"/>
              <a:t>Жорстка</a:t>
            </a:r>
            <a:endParaRPr lang="ru-RU" sz="3600" dirty="0" smtClean="0"/>
          </a:p>
          <a:p>
            <a:r>
              <a:rPr lang="ru-RU" sz="3600" dirty="0" smtClean="0"/>
              <a:t>Тепла</a:t>
            </a:r>
          </a:p>
          <a:p>
            <a:r>
              <a:rPr lang="ru-RU" sz="3600" dirty="0" err="1" smtClean="0"/>
              <a:t>Геометричні</a:t>
            </a:r>
            <a:r>
              <a:rPr lang="ru-RU" sz="3600" dirty="0" smtClean="0"/>
              <a:t> </a:t>
            </a:r>
            <a:r>
              <a:rPr lang="ru-RU" sz="3600" dirty="0" err="1" smtClean="0"/>
              <a:t>фігури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60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FF00"/>
                </a:solidFill>
              </a:rPr>
              <a:t>3. </a:t>
            </a:r>
            <a:r>
              <a:rPr lang="ru-RU" dirty="0" err="1" smtClean="0">
                <a:solidFill>
                  <a:srgbClr val="FFFF00"/>
                </a:solidFill>
              </a:rPr>
              <a:t>Остання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стадія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тренування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0" y="1628775"/>
            <a:ext cx="121920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i="1" dirty="0" err="1">
                <a:solidFill>
                  <a:srgbClr val="FFFF00"/>
                </a:solidFill>
              </a:rPr>
              <a:t>Р</a:t>
            </a:r>
            <a:r>
              <a:rPr lang="ru-RU" sz="4000" i="1" dirty="0" err="1" smtClean="0">
                <a:solidFill>
                  <a:srgbClr val="FFFF00"/>
                </a:solidFill>
              </a:rPr>
              <a:t>озпізнавання</a:t>
            </a:r>
            <a:r>
              <a:rPr lang="ru-RU" sz="4000" i="1" dirty="0" smtClean="0">
                <a:solidFill>
                  <a:srgbClr val="FFFF00"/>
                </a:solidFill>
              </a:rPr>
              <a:t> </a:t>
            </a:r>
            <a:r>
              <a:rPr lang="ru-RU" sz="4000" i="1" dirty="0" err="1" smtClean="0">
                <a:solidFill>
                  <a:srgbClr val="FFFF00"/>
                </a:solidFill>
              </a:rPr>
              <a:t>предметів</a:t>
            </a:r>
            <a:endParaRPr lang="ru-RU" sz="4000" i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3200" dirty="0" smtClean="0"/>
              <a:t>Терапевт </a:t>
            </a:r>
            <a:r>
              <a:rPr lang="ru-RU" sz="3200" dirty="0" err="1"/>
              <a:t>може</a:t>
            </a:r>
            <a:r>
              <a:rPr lang="ru-RU" sz="3200" dirty="0"/>
              <a:t> </a:t>
            </a:r>
            <a:endParaRPr lang="ru-RU" sz="3200" dirty="0" smtClean="0"/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3200" dirty="0" err="1" smtClean="0"/>
              <a:t>Довільно</a:t>
            </a:r>
            <a:r>
              <a:rPr lang="ru-RU" sz="3200" dirty="0" smtClean="0"/>
              <a:t> </a:t>
            </a:r>
            <a:r>
              <a:rPr lang="ru-RU" sz="3200" dirty="0" err="1"/>
              <a:t>розкласти</a:t>
            </a:r>
            <a:r>
              <a:rPr lang="ru-RU" sz="3200" dirty="0"/>
              <a:t> </a:t>
            </a:r>
            <a:r>
              <a:rPr lang="ru-RU" sz="3200" dirty="0" err="1"/>
              <a:t>предмети</a:t>
            </a:r>
            <a:r>
              <a:rPr lang="ru-RU" sz="3200" dirty="0"/>
              <a:t> на </a:t>
            </a:r>
            <a:r>
              <a:rPr lang="ru-RU" sz="3200" dirty="0" err="1" smtClean="0"/>
              <a:t>столі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err="1" smtClean="0"/>
              <a:t>або</a:t>
            </a:r>
            <a:r>
              <a:rPr lang="ru-RU" sz="3200" dirty="0" smtClean="0"/>
              <a:t> </a:t>
            </a:r>
            <a:r>
              <a:rPr lang="ru-RU" sz="3200" dirty="0" err="1"/>
              <a:t>сховати</a:t>
            </a:r>
            <a:r>
              <a:rPr lang="ru-RU" sz="3200" dirty="0"/>
              <a:t> </a:t>
            </a:r>
            <a:r>
              <a:rPr lang="ru-RU" sz="3200" dirty="0" err="1"/>
              <a:t>їх</a:t>
            </a:r>
            <a:r>
              <a:rPr lang="ru-RU" sz="3200" dirty="0"/>
              <a:t> у миску з </a:t>
            </a:r>
            <a:r>
              <a:rPr lang="ru-RU" sz="3200" dirty="0" err="1"/>
              <a:t>намистинами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 smtClean="0"/>
              <a:t>сочевицею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4000" dirty="0" err="1" smtClean="0">
                <a:solidFill>
                  <a:srgbClr val="FFFF00"/>
                </a:solidFill>
              </a:rPr>
              <a:t>Завданням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пацієнта</a:t>
            </a:r>
            <a:r>
              <a:rPr lang="ru-RU" sz="4000" dirty="0">
                <a:solidFill>
                  <a:srgbClr val="FFFF00"/>
                </a:solidFill>
              </a:rPr>
              <a:t> буде </a:t>
            </a:r>
            <a:r>
              <a:rPr lang="ru-RU" sz="4000" dirty="0" err="1">
                <a:solidFill>
                  <a:srgbClr val="FFFF00"/>
                </a:solidFill>
              </a:rPr>
              <a:t>знайти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їх</a:t>
            </a:r>
            <a:r>
              <a:rPr lang="ru-RU" sz="4000" dirty="0" smtClean="0">
                <a:solidFill>
                  <a:srgbClr val="FFFF00"/>
                </a:solidFill>
              </a:rPr>
              <a:t>!!!!</a:t>
            </a:r>
            <a:endParaRPr lang="ru-RU" sz="40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3" name="Стрелка вниз 2"/>
          <p:cNvSpPr/>
          <p:nvPr/>
        </p:nvSpPr>
        <p:spPr>
          <a:xfrm>
            <a:off x="6457950" y="3543300"/>
            <a:ext cx="484632" cy="333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350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ТРЕНУВАННЯ ЛОКАЛІЗАЦІЇ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err="1" smtClean="0">
                <a:solidFill>
                  <a:srgbClr val="FFFF00"/>
                </a:solidFill>
              </a:rPr>
              <a:t>Розпізнавальна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 smtClean="0">
                <a:solidFill>
                  <a:srgbClr val="FFFF00"/>
                </a:solidFill>
              </a:rPr>
              <a:t>функція</a:t>
            </a:r>
            <a:endParaRPr lang="ru-RU" sz="3600" dirty="0" smtClean="0">
              <a:solidFill>
                <a:srgbClr val="FFFF00"/>
              </a:solidFill>
            </a:endParaRPr>
          </a:p>
          <a:p>
            <a:endParaRPr lang="ru-RU" sz="3600" dirty="0"/>
          </a:p>
          <a:p>
            <a:pPr marL="0" indent="0" algn="ctr">
              <a:buNone/>
            </a:pPr>
            <a:r>
              <a:rPr lang="ru-RU" sz="3600" dirty="0" err="1" smtClean="0"/>
              <a:t>Пацієнт</a:t>
            </a:r>
            <a:r>
              <a:rPr lang="ru-RU" sz="3600" dirty="0" smtClean="0"/>
              <a:t> </a:t>
            </a:r>
            <a:r>
              <a:rPr lang="ru-RU" sz="3600" dirty="0" err="1"/>
              <a:t>визначає</a:t>
            </a:r>
            <a:r>
              <a:rPr lang="ru-RU" sz="3600" dirty="0"/>
              <a:t> </a:t>
            </a:r>
            <a:r>
              <a:rPr lang="ru-RU" sz="3600" dirty="0" err="1"/>
              <a:t>розташування</a:t>
            </a:r>
            <a:r>
              <a:rPr lang="ru-RU" sz="3600" dirty="0"/>
              <a:t> </a:t>
            </a:r>
            <a:r>
              <a:rPr lang="ru-RU" sz="3600" dirty="0" err="1"/>
              <a:t>подразника</a:t>
            </a:r>
            <a:r>
              <a:rPr lang="ru-RU" sz="3600" dirty="0"/>
              <a:t> на </a:t>
            </a:r>
            <a:r>
              <a:rPr lang="ru-RU" sz="3600" dirty="0" err="1"/>
              <a:t>досліджуваній</a:t>
            </a:r>
            <a:r>
              <a:rPr lang="ru-RU" sz="3600" dirty="0"/>
              <a:t> </a:t>
            </a:r>
            <a:r>
              <a:rPr lang="ru-RU" sz="3600" dirty="0" err="1" smtClean="0"/>
              <a:t>кінцівці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030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ТРЕНУВАННЯ РОЗПІЗНАВАННЯ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" y="2096064"/>
            <a:ext cx="11972925" cy="44190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>
                <a:solidFill>
                  <a:srgbClr val="FFFF00"/>
                </a:solidFill>
              </a:rPr>
              <a:t>Розпізнавальна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функція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/>
              <a:t>– для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стимулів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холодильний</a:t>
            </a:r>
            <a:r>
              <a:rPr lang="ru-RU" dirty="0"/>
              <a:t> і </a:t>
            </a:r>
            <a:r>
              <a:rPr lang="ru-RU" dirty="0" err="1"/>
              <a:t>больовий</a:t>
            </a:r>
            <a:r>
              <a:rPr lang="ru-RU" dirty="0"/>
              <a:t> </a:t>
            </a:r>
            <a:r>
              <a:rPr lang="ru-RU" dirty="0" smtClean="0"/>
              <a:t>стимул)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u="sng" dirty="0" err="1">
                <a:solidFill>
                  <a:srgbClr val="FFFF00"/>
                </a:solidFill>
              </a:rPr>
              <a:t>Сенсорне</a:t>
            </a:r>
            <a:r>
              <a:rPr lang="ru-RU" b="1" u="sng" dirty="0">
                <a:solidFill>
                  <a:srgbClr val="FFFF00"/>
                </a:solidFill>
              </a:rPr>
              <a:t> </a:t>
            </a:r>
            <a:r>
              <a:rPr lang="ru-RU" b="1" u="sng" dirty="0" err="1">
                <a:solidFill>
                  <a:srgbClr val="FFFF00"/>
                </a:solidFill>
              </a:rPr>
              <a:t>навчання</a:t>
            </a:r>
            <a:r>
              <a:rPr lang="ru-RU" b="1" u="sng" dirty="0">
                <a:solidFill>
                  <a:srgbClr val="FFFF00"/>
                </a:solidFill>
              </a:rPr>
              <a:t> </a:t>
            </a:r>
            <a:r>
              <a:rPr lang="ru-RU" b="1" u="sng" dirty="0" smtClean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-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/>
              <a:t>проходити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 межах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ерготерапевтичного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, </a:t>
            </a:r>
            <a:r>
              <a:rPr lang="ru-RU" dirty="0" err="1"/>
              <a:t>або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заняття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втручання</a:t>
            </a:r>
            <a:r>
              <a:rPr lang="ru-RU" dirty="0">
                <a:solidFill>
                  <a:srgbClr val="FFFF00"/>
                </a:solidFill>
              </a:rPr>
              <a:t> для </a:t>
            </a:r>
            <a:r>
              <a:rPr lang="ru-RU" dirty="0" err="1">
                <a:solidFill>
                  <a:srgbClr val="FFFF00"/>
                </a:solidFill>
              </a:rPr>
              <a:t>відновлення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чутливості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ru-RU" b="1" u="sng" dirty="0" err="1" smtClean="0">
                <a:solidFill>
                  <a:srgbClr val="FFFF00"/>
                </a:solidFill>
              </a:rPr>
              <a:t>Сенсорна</a:t>
            </a:r>
            <a:r>
              <a:rPr lang="ru-RU" b="1" u="sng" dirty="0" smtClean="0">
                <a:solidFill>
                  <a:srgbClr val="FFFF00"/>
                </a:solidFill>
              </a:rPr>
              <a:t> </a:t>
            </a:r>
            <a:r>
              <a:rPr lang="ru-RU" b="1" u="sng" dirty="0" err="1">
                <a:solidFill>
                  <a:srgbClr val="FFFF00"/>
                </a:solidFill>
              </a:rPr>
              <a:t>терапія</a:t>
            </a:r>
            <a:r>
              <a:rPr lang="ru-RU" b="1" u="sng" dirty="0">
                <a:solidFill>
                  <a:srgbClr val="FFFF00"/>
                </a:solidFill>
              </a:rPr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FF00"/>
                </a:solidFill>
              </a:rPr>
              <a:t>зосередженості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пацієнта</a:t>
            </a:r>
            <a:r>
              <a:rPr lang="ru-RU" dirty="0">
                <a:solidFill>
                  <a:srgbClr val="FFFF00"/>
                </a:solidFill>
              </a:rPr>
              <a:t> та тихого </a:t>
            </a:r>
            <a:r>
              <a:rPr lang="ru-RU" dirty="0" err="1" smtClean="0">
                <a:solidFill>
                  <a:srgbClr val="FFFF00"/>
                </a:solidFill>
              </a:rPr>
              <a:t>приміщення</a:t>
            </a:r>
            <a:endParaRPr lang="ru-RU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3000" i="1" u="sng" dirty="0" err="1"/>
              <a:t>Під</a:t>
            </a:r>
            <a:r>
              <a:rPr lang="ru-RU" sz="3000" i="1" u="sng" dirty="0"/>
              <a:t> час </a:t>
            </a:r>
            <a:r>
              <a:rPr lang="ru-RU" sz="3000" i="1" u="sng" dirty="0" err="1"/>
              <a:t>застосування</a:t>
            </a:r>
            <a:r>
              <a:rPr lang="ru-RU" sz="3000" i="1" u="sng" dirty="0"/>
              <a:t> </a:t>
            </a:r>
            <a:r>
              <a:rPr lang="ru-RU" sz="3000" i="1" u="sng" dirty="0" err="1"/>
              <a:t>подразників</a:t>
            </a:r>
            <a:r>
              <a:rPr lang="ru-RU" sz="3000" i="1" u="sng" dirty="0"/>
              <a:t> </a:t>
            </a:r>
            <a:r>
              <a:rPr lang="ru-RU" sz="3000" i="1" u="sng" dirty="0" err="1" smtClean="0"/>
              <a:t>використовується</a:t>
            </a:r>
            <a:r>
              <a:rPr lang="ru-RU" sz="3000" i="1" u="sng" dirty="0" smtClean="0"/>
              <a:t>:</a:t>
            </a:r>
          </a:p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повторення</a:t>
            </a:r>
            <a:endParaRPr lang="ru-RU" b="1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FFFF00"/>
                </a:solidFill>
              </a:rPr>
              <a:t>варіації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FFFF00"/>
                </a:solidFill>
              </a:rPr>
              <a:t>зміна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інтенсивності</a:t>
            </a:r>
            <a:endParaRPr lang="ru-RU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5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" y="2096064"/>
            <a:ext cx="11877675" cy="3695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>
                <a:solidFill>
                  <a:srgbClr val="FFFF00"/>
                </a:solidFill>
              </a:rPr>
              <a:t>БІОМЕХАНІЧНИЙ ПІДХІД </a:t>
            </a:r>
            <a:endParaRPr lang="ru-RU" sz="4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ДО </a:t>
            </a:r>
            <a:r>
              <a:rPr lang="ru-RU" sz="4000" dirty="0">
                <a:solidFill>
                  <a:srgbClr val="FFFF00"/>
                </a:solidFill>
              </a:rPr>
              <a:t>ПАЦІЄНТІВ </a:t>
            </a:r>
            <a:endParaRPr lang="ru-RU" sz="4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FFFF00"/>
                </a:solidFill>
              </a:rPr>
              <a:t>З </a:t>
            </a:r>
            <a:r>
              <a:rPr lang="ru-RU" sz="4000" dirty="0">
                <a:solidFill>
                  <a:srgbClr val="FFFF00"/>
                </a:solidFill>
              </a:rPr>
              <a:t>РЕВМАТИЧНИМ</a:t>
            </a:r>
            <a:br>
              <a:rPr lang="ru-RU" sz="4000" dirty="0">
                <a:solidFill>
                  <a:srgbClr val="FFFF00"/>
                </a:solidFill>
              </a:rPr>
            </a:br>
            <a:r>
              <a:rPr lang="ru-RU" sz="4000" dirty="0">
                <a:solidFill>
                  <a:srgbClr val="FFFF00"/>
                </a:solidFill>
              </a:rPr>
              <a:t>ЗАХВОРЮВАННЯМ</a:t>
            </a:r>
          </a:p>
        </p:txBody>
      </p:sp>
    </p:spTree>
    <p:extLst>
      <p:ext uri="{BB962C8B-B14F-4D97-AF65-F5344CB8AC3E}">
        <p14:creationId xmlns:p14="http://schemas.microsoft.com/office/powerpoint/2010/main" val="94276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Роль </a:t>
            </a:r>
            <a:r>
              <a:rPr lang="ru-RU" dirty="0" err="1">
                <a:solidFill>
                  <a:srgbClr val="FFFF00"/>
                </a:solidFill>
              </a:rPr>
              <a:t>ерготерапевта</a:t>
            </a:r>
            <a:r>
              <a:rPr lang="ru-RU" dirty="0">
                <a:solidFill>
                  <a:srgbClr val="FFFF00"/>
                </a:solidFill>
              </a:rPr>
              <a:t> при </a:t>
            </a:r>
            <a:r>
              <a:rPr lang="ru-RU" dirty="0" err="1">
                <a:solidFill>
                  <a:srgbClr val="FFFF00"/>
                </a:solidFill>
              </a:rPr>
              <a:t>ревматичних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захворюваннях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030075" cy="46285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err="1" smtClean="0">
                <a:solidFill>
                  <a:srgbClr val="FFFF00"/>
                </a:solidFill>
              </a:rPr>
              <a:t>Верхні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 err="1" smtClean="0">
                <a:solidFill>
                  <a:srgbClr val="FFFF00"/>
                </a:solidFill>
              </a:rPr>
              <a:t>кінцівки</a:t>
            </a:r>
            <a:endParaRPr lang="ru-RU" sz="4000" dirty="0" smtClean="0">
              <a:solidFill>
                <a:srgbClr val="FFFF00"/>
              </a:solidFill>
            </a:endParaRPr>
          </a:p>
          <a:p>
            <a:r>
              <a:rPr lang="ru-RU" dirty="0" smtClean="0">
                <a:solidFill>
                  <a:srgbClr val="FFFF00"/>
                </a:solidFill>
              </a:rPr>
              <a:t>ТОЧНЕ</a:t>
            </a:r>
            <a:r>
              <a:rPr lang="ru-RU" dirty="0" smtClean="0"/>
              <a:t> </a:t>
            </a:r>
            <a:r>
              <a:rPr lang="ru-RU" dirty="0" err="1" smtClean="0"/>
              <a:t>визначенні</a:t>
            </a:r>
            <a:r>
              <a:rPr lang="ru-RU" dirty="0" smtClean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ерготерапії</a:t>
            </a:r>
            <a:r>
              <a:rPr lang="ru-RU" dirty="0"/>
              <a:t> на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стадіях</a:t>
            </a:r>
            <a:r>
              <a:rPr lang="ru-RU" dirty="0"/>
              <a:t> </a:t>
            </a:r>
            <a:r>
              <a:rPr lang="ru-RU" dirty="0" err="1"/>
              <a:t>ревматичного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 smtClean="0"/>
              <a:t>передує</a:t>
            </a:r>
            <a:r>
              <a:rPr lang="ru-RU" dirty="0" smtClean="0"/>
              <a:t> </a:t>
            </a:r>
            <a:r>
              <a:rPr lang="ru-RU" dirty="0" err="1" smtClean="0"/>
              <a:t>детальне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pPr marL="0" indent="0" algn="ctr">
              <a:buNone/>
            </a:pPr>
            <a:r>
              <a:rPr lang="ru-RU" sz="3000" b="1" dirty="0" err="1" smtClean="0"/>
              <a:t>Ерготерапевт</a:t>
            </a:r>
            <a:r>
              <a:rPr lang="ru-RU" sz="3000" b="1" dirty="0" smtClean="0"/>
              <a:t> </a:t>
            </a:r>
            <a:r>
              <a:rPr lang="ru-RU" sz="3000" b="1" dirty="0" err="1"/>
              <a:t>займається</a:t>
            </a:r>
            <a:r>
              <a:rPr lang="ru-RU" sz="3000" b="1" dirty="0"/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тренуванням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компенсаторних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механізмів</a:t>
            </a:r>
            <a:r>
              <a:rPr lang="ru-RU" sz="3000" b="1" dirty="0" smtClean="0"/>
              <a:t> </a:t>
            </a:r>
            <a:r>
              <a:rPr lang="ru-RU" sz="3000" b="1" dirty="0" err="1"/>
              <a:t>під</a:t>
            </a:r>
            <a:r>
              <a:rPr lang="ru-RU" sz="3000" b="1" dirty="0"/>
              <a:t> час </a:t>
            </a:r>
            <a:r>
              <a:rPr lang="ru-RU" sz="3000" b="1" dirty="0" err="1"/>
              <a:t>повсякденної</a:t>
            </a:r>
            <a:r>
              <a:rPr lang="ru-RU" sz="3000" b="1" dirty="0"/>
              <a:t> </a:t>
            </a:r>
            <a:r>
              <a:rPr lang="ru-RU" sz="3000" b="1" dirty="0" err="1" smtClean="0"/>
              <a:t>активності</a:t>
            </a:r>
            <a:endParaRPr lang="ru-RU" sz="3000" b="1" dirty="0" smtClean="0"/>
          </a:p>
          <a:p>
            <a:pPr marL="0" indent="0" algn="ctr">
              <a:buNone/>
            </a:pPr>
            <a:r>
              <a:rPr lang="ru-RU" sz="3000" b="1" dirty="0" err="1" smtClean="0"/>
              <a:t>Рекомендує</a:t>
            </a:r>
            <a:r>
              <a:rPr lang="ru-RU" sz="3000" b="1" dirty="0" smtClean="0"/>
              <a:t> </a:t>
            </a:r>
            <a:r>
              <a:rPr lang="ru-RU" sz="3000" b="1" dirty="0" err="1">
                <a:solidFill>
                  <a:srgbClr val="FFFF00"/>
                </a:solidFill>
              </a:rPr>
              <a:t>допоміжні</a:t>
            </a:r>
            <a:r>
              <a:rPr lang="ru-RU" sz="3000" b="1" dirty="0">
                <a:solidFill>
                  <a:srgbClr val="FFFF00"/>
                </a:solidFill>
              </a:rPr>
              <a:t> </a:t>
            </a:r>
            <a:r>
              <a:rPr lang="ru-RU" sz="3000" b="1" dirty="0" err="1" smtClean="0">
                <a:solidFill>
                  <a:srgbClr val="FFFF00"/>
                </a:solidFill>
              </a:rPr>
              <a:t>засоби</a:t>
            </a:r>
            <a:endParaRPr lang="ru-RU" sz="3000" b="1" dirty="0">
              <a:solidFill>
                <a:srgbClr val="FFFF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5095875" y="3905250"/>
            <a:ext cx="484632" cy="5905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Найпоширеніше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захворювання</a:t>
            </a:r>
            <a:r>
              <a:rPr lang="ru-RU" dirty="0">
                <a:solidFill>
                  <a:srgbClr val="FFFF00"/>
                </a:solidFill>
              </a:rPr>
              <a:t> в </a:t>
            </a:r>
            <a:r>
              <a:rPr lang="ru-RU" dirty="0" err="1">
                <a:solidFill>
                  <a:srgbClr val="FFFF00"/>
                </a:solidFill>
              </a:rPr>
              <a:t>ревматоло</a:t>
            </a:r>
            <a:r>
              <a:rPr lang="uk-UA" dirty="0" err="1">
                <a:solidFill>
                  <a:srgbClr val="FFFF00"/>
                </a:solidFill>
              </a:rPr>
              <a:t>ії</a:t>
            </a:r>
            <a:r>
              <a:rPr lang="uk-UA" dirty="0">
                <a:solidFill>
                  <a:srgbClr val="FFFF00"/>
                </a:solidFill>
              </a:rPr>
              <a:t> </a:t>
            </a:r>
            <a:br>
              <a:rPr lang="uk-UA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3695136"/>
          </a:xfrm>
        </p:spPr>
        <p:txBody>
          <a:bodyPr>
            <a:noAutofit/>
          </a:bodyPr>
          <a:lstStyle/>
          <a:p>
            <a:r>
              <a:rPr lang="ru-RU" sz="4000" dirty="0" err="1" smtClean="0">
                <a:solidFill>
                  <a:srgbClr val="FFFF00"/>
                </a:solidFill>
              </a:rPr>
              <a:t>Ревматоїдний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>
                <a:solidFill>
                  <a:srgbClr val="FFFF00"/>
                </a:solidFill>
              </a:rPr>
              <a:t>артрит </a:t>
            </a:r>
          </a:p>
          <a:p>
            <a:r>
              <a:rPr lang="ru-RU" sz="4000" dirty="0" err="1" smtClean="0"/>
              <a:t>Серонегативні</a:t>
            </a:r>
            <a:r>
              <a:rPr lang="ru-RU" sz="4000" dirty="0" smtClean="0"/>
              <a:t> </a:t>
            </a:r>
            <a:r>
              <a:rPr lang="ru-RU" sz="4000" dirty="0" err="1" smtClean="0"/>
              <a:t>спондилоартрити</a:t>
            </a:r>
            <a:r>
              <a:rPr lang="ru-RU" sz="4000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(хвороба </a:t>
            </a:r>
            <a:r>
              <a:rPr lang="ru-RU" dirty="0" err="1" smtClean="0">
                <a:solidFill>
                  <a:srgbClr val="FFFF00"/>
                </a:solidFill>
              </a:rPr>
              <a:t>Бехтерєва</a:t>
            </a:r>
            <a:r>
              <a:rPr lang="ru-RU" dirty="0" smtClean="0">
                <a:solidFill>
                  <a:srgbClr val="FFFF00"/>
                </a:solidFill>
              </a:rPr>
              <a:t>) </a:t>
            </a:r>
          </a:p>
          <a:p>
            <a:r>
              <a:rPr lang="ru-RU" sz="4000" dirty="0" err="1" smtClean="0"/>
              <a:t>Запальні</a:t>
            </a:r>
            <a:r>
              <a:rPr lang="ru-RU" sz="4000" dirty="0" smtClean="0"/>
              <a:t> </a:t>
            </a:r>
            <a:r>
              <a:rPr lang="ru-RU" sz="4000" dirty="0" err="1"/>
              <a:t>захворювання</a:t>
            </a:r>
            <a:r>
              <a:rPr lang="ru-RU" sz="4000" dirty="0"/>
              <a:t> </a:t>
            </a:r>
            <a:r>
              <a:rPr lang="ru-RU" sz="4000" dirty="0" err="1"/>
              <a:t>сполучної</a:t>
            </a:r>
            <a:r>
              <a:rPr lang="ru-RU" sz="4000" dirty="0"/>
              <a:t> </a:t>
            </a:r>
            <a:r>
              <a:rPr lang="ru-RU" sz="4000" dirty="0" err="1" smtClean="0"/>
              <a:t>тканини</a:t>
            </a:r>
            <a:endParaRPr lang="ru-RU" sz="4000" dirty="0" smtClean="0"/>
          </a:p>
        </p:txBody>
      </p:sp>
    </p:spTree>
    <p:extLst>
      <p:ext uri="{BB962C8B-B14F-4D97-AF65-F5344CB8AC3E}">
        <p14:creationId xmlns:p14="http://schemas.microsoft.com/office/powerpoint/2010/main" val="129234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Суглобовий синдром при РА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Суглоби</a:t>
            </a:r>
            <a:r>
              <a:rPr lang="ru-RU" sz="3200" dirty="0" smtClean="0"/>
              <a:t> </a:t>
            </a:r>
            <a:r>
              <a:rPr lang="ru-RU" sz="3200" dirty="0"/>
              <a:t>руки </a:t>
            </a:r>
            <a:r>
              <a:rPr lang="ru-RU" sz="3200" dirty="0" err="1"/>
              <a:t>набувають</a:t>
            </a:r>
            <a:r>
              <a:rPr lang="ru-RU" sz="3200" dirty="0"/>
              <a:t> </a:t>
            </a:r>
            <a:r>
              <a:rPr lang="ru-RU" sz="3200" dirty="0" err="1"/>
              <a:t>зігнутого</a:t>
            </a:r>
            <a:r>
              <a:rPr lang="ru-RU" sz="3200" dirty="0"/>
              <a:t> </a:t>
            </a:r>
            <a:r>
              <a:rPr lang="ru-RU" sz="3200" dirty="0" err="1" smtClean="0"/>
              <a:t>положення</a:t>
            </a:r>
            <a:endParaRPr lang="ru-RU" sz="3200" dirty="0" smtClean="0"/>
          </a:p>
          <a:p>
            <a:r>
              <a:rPr lang="ru-RU" sz="3200" dirty="0" err="1" smtClean="0"/>
              <a:t>З’являється</a:t>
            </a:r>
            <a:r>
              <a:rPr lang="ru-RU" sz="3200" dirty="0" smtClean="0"/>
              <a:t> </a:t>
            </a:r>
            <a:r>
              <a:rPr lang="ru-RU" sz="3200" dirty="0" err="1"/>
              <a:t>ригідність</a:t>
            </a:r>
            <a:r>
              <a:rPr lang="ru-RU" sz="3200" dirty="0"/>
              <a:t> </a:t>
            </a:r>
            <a:r>
              <a:rPr lang="ru-RU" sz="3200" dirty="0" err="1" smtClean="0"/>
              <a:t>пальців</a:t>
            </a:r>
            <a:endParaRPr lang="ru-RU" sz="3200" dirty="0" smtClean="0"/>
          </a:p>
          <a:p>
            <a:r>
              <a:rPr lang="ru-RU" sz="3200" dirty="0" err="1" smtClean="0"/>
              <a:t>Відбувається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розвиток</a:t>
            </a:r>
            <a:r>
              <a:rPr lang="ru-RU" sz="3200" dirty="0" smtClean="0"/>
              <a:t> </a:t>
            </a:r>
            <a:r>
              <a:rPr lang="ru-RU" sz="3200" dirty="0" err="1"/>
              <a:t>ульнарної</a:t>
            </a:r>
            <a:r>
              <a:rPr lang="ru-RU" sz="3200" dirty="0"/>
              <a:t> </a:t>
            </a:r>
            <a:r>
              <a:rPr lang="ru-RU" sz="3200" dirty="0" err="1" smtClean="0"/>
              <a:t>девіації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410966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визначення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завдань</a:t>
            </a:r>
            <a:r>
              <a:rPr lang="ru-RU" dirty="0">
                <a:solidFill>
                  <a:srgbClr val="FFFF00"/>
                </a:solidFill>
              </a:rPr>
              <a:t> і </a:t>
            </a:r>
            <a:r>
              <a:rPr lang="ru-RU" dirty="0" err="1">
                <a:solidFill>
                  <a:srgbClr val="FFFF00"/>
                </a:solidFill>
              </a:rPr>
              <a:t>планів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705474" y="4086224"/>
            <a:ext cx="6486525" cy="25622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терапевтне</a:t>
            </a:r>
            <a:r>
              <a:rPr lang="ru-RU" dirty="0" smtClean="0"/>
              <a:t>  не </a:t>
            </a:r>
            <a:r>
              <a:rPr lang="ru-RU" dirty="0" err="1" smtClean="0"/>
              <a:t>враховує</a:t>
            </a:r>
            <a:r>
              <a:rPr lang="ru-RU" dirty="0" smtClean="0"/>
              <a:t> думку та точку </a:t>
            </a:r>
            <a:r>
              <a:rPr lang="ru-RU" dirty="0" err="1" smtClean="0"/>
              <a:t>зору</a:t>
            </a:r>
            <a:r>
              <a:rPr lang="ru-RU" dirty="0" smtClean="0"/>
              <a:t> </a:t>
            </a:r>
            <a:r>
              <a:rPr lang="ru-RU" dirty="0" err="1" smtClean="0"/>
              <a:t>пацієнта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довіру</a:t>
            </a:r>
            <a:endParaRPr lang="ru-RU" dirty="0" smtClean="0"/>
          </a:p>
          <a:p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майбутню</a:t>
            </a:r>
            <a:r>
              <a:rPr lang="ru-RU" dirty="0" smtClean="0"/>
              <a:t> </a:t>
            </a:r>
            <a:r>
              <a:rPr lang="ru-RU" dirty="0" err="1" smtClean="0"/>
              <a:t>співпрацю</a:t>
            </a:r>
            <a:r>
              <a:rPr lang="ru-RU" dirty="0" smtClean="0"/>
              <a:t> з ним</a:t>
            </a:r>
          </a:p>
          <a:p>
            <a:endParaRPr lang="ru-RU" dirty="0"/>
          </a:p>
          <a:p>
            <a:endParaRPr lang="ru-RU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09550" y="1666875"/>
            <a:ext cx="5229225" cy="519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r>
              <a:rPr lang="ru-RU" sz="4000" dirty="0" err="1" smtClean="0"/>
              <a:t>Враховувати</a:t>
            </a:r>
            <a:r>
              <a:rPr lang="ru-RU" sz="4000" dirty="0" smtClean="0"/>
              <a:t> думку </a:t>
            </a:r>
            <a:r>
              <a:rPr lang="ru-RU" sz="4000" dirty="0" err="1" smtClean="0"/>
              <a:t>пацієнта</a:t>
            </a:r>
            <a:r>
              <a:rPr lang="ru-RU" sz="4000" dirty="0" smtClean="0"/>
              <a:t>!!!!</a:t>
            </a:r>
          </a:p>
          <a:p>
            <a:endParaRPr lang="ru-RU" sz="4000" dirty="0" smtClean="0"/>
          </a:p>
          <a:p>
            <a:r>
              <a:rPr lang="ru-RU" sz="4000" dirty="0" err="1" smtClean="0"/>
              <a:t>Мотивація</a:t>
            </a:r>
            <a:r>
              <a:rPr lang="ru-RU" sz="4000" dirty="0" smtClean="0"/>
              <a:t> </a:t>
            </a:r>
            <a:r>
              <a:rPr lang="ru-RU" sz="4000" dirty="0" err="1" smtClean="0"/>
              <a:t>пацієнта</a:t>
            </a:r>
            <a:endParaRPr lang="ru-RU" sz="4000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3" name="Стрелка вниз 2"/>
          <p:cNvSpPr/>
          <p:nvPr/>
        </p:nvSpPr>
        <p:spPr>
          <a:xfrm>
            <a:off x="2381250" y="1666875"/>
            <a:ext cx="484632" cy="5524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8677275" y="1781174"/>
            <a:ext cx="484632" cy="230504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8486775" y="4876800"/>
            <a:ext cx="856107" cy="4572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07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rgbClr val="FFFF00"/>
                </a:solidFill>
              </a:rPr>
              <a:t>Суглобовий синдром при 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2800" dirty="0" err="1"/>
              <a:t>З’являється</a:t>
            </a:r>
            <a:r>
              <a:rPr lang="ru-RU" sz="2800" dirty="0"/>
              <a:t> </a:t>
            </a:r>
            <a:r>
              <a:rPr lang="ru-RU" sz="2800" dirty="0" err="1"/>
              <a:t>сублюксація</a:t>
            </a:r>
            <a:r>
              <a:rPr lang="ru-RU" sz="2800" dirty="0"/>
              <a:t> </a:t>
            </a:r>
            <a:r>
              <a:rPr lang="ru-RU" sz="2800" dirty="0" smtClean="0"/>
              <a:t>фалангового </a:t>
            </a:r>
            <a:r>
              <a:rPr lang="ru-RU" sz="2800" dirty="0" err="1" smtClean="0"/>
              <a:t>суглоба</a:t>
            </a:r>
            <a:endParaRPr lang="ru-RU" sz="2800" dirty="0"/>
          </a:p>
          <a:p>
            <a:r>
              <a:rPr lang="ru-RU" sz="2800" dirty="0" err="1" smtClean="0"/>
              <a:t>Сублюксація</a:t>
            </a:r>
            <a:r>
              <a:rPr lang="ru-RU" sz="2800" dirty="0" smtClean="0"/>
              <a:t> </a:t>
            </a:r>
            <a:r>
              <a:rPr lang="ru-RU" sz="2800" dirty="0"/>
              <a:t>великого </a:t>
            </a:r>
            <a:r>
              <a:rPr lang="ru-RU" sz="2800" dirty="0" err="1"/>
              <a:t>пальця</a:t>
            </a:r>
            <a:r>
              <a:rPr lang="ru-RU" sz="2800" dirty="0"/>
              <a:t> та </a:t>
            </a:r>
            <a:r>
              <a:rPr lang="ru-RU" sz="2800" dirty="0" err="1"/>
              <a:t>загальна</a:t>
            </a:r>
            <a:r>
              <a:rPr lang="ru-RU" sz="2800" dirty="0"/>
              <a:t> </a:t>
            </a:r>
            <a:r>
              <a:rPr lang="ru-RU" sz="2800" dirty="0" err="1" smtClean="0"/>
              <a:t>нестабільність</a:t>
            </a:r>
            <a:endParaRPr lang="ru-RU" sz="2800" dirty="0"/>
          </a:p>
          <a:p>
            <a:r>
              <a:rPr lang="ru-RU" sz="2800" dirty="0" err="1" smtClean="0">
                <a:solidFill>
                  <a:srgbClr val="FFFF00"/>
                </a:solidFill>
              </a:rPr>
              <a:t>Ліктьовий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суглоб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/>
              <a:t>- </a:t>
            </a:r>
            <a:r>
              <a:rPr lang="ru-RU" sz="2800" dirty="0" err="1" smtClean="0"/>
              <a:t>синовіт</a:t>
            </a:r>
            <a:r>
              <a:rPr lang="ru-RU" sz="2800" dirty="0"/>
              <a:t>, </a:t>
            </a:r>
            <a:r>
              <a:rPr lang="ru-RU" sz="2800" dirty="0" err="1" smtClean="0"/>
              <a:t>ревматичні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вузлики</a:t>
            </a:r>
            <a:endParaRPr lang="ru-RU" sz="2800" dirty="0" smtClean="0"/>
          </a:p>
          <a:p>
            <a:r>
              <a:rPr lang="ru-RU" sz="2800" dirty="0" err="1" smtClean="0"/>
              <a:t>Пошкодження</a:t>
            </a:r>
            <a:r>
              <a:rPr lang="ru-RU" sz="2800" dirty="0" smtClean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ліктьового</a:t>
            </a:r>
            <a:r>
              <a:rPr lang="ru-RU" sz="2800" dirty="0">
                <a:solidFill>
                  <a:srgbClr val="FFFF00"/>
                </a:solidFill>
              </a:rPr>
              <a:t> нерва.</a:t>
            </a:r>
          </a:p>
          <a:p>
            <a:r>
              <a:rPr lang="ru-RU" sz="2800" dirty="0" err="1">
                <a:solidFill>
                  <a:srgbClr val="FFFF00"/>
                </a:solidFill>
              </a:rPr>
              <a:t>Плечовий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суглоб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 - </a:t>
            </a:r>
            <a:r>
              <a:rPr lang="ru-RU" sz="2800" dirty="0" smtClean="0"/>
              <a:t>бурсит</a:t>
            </a:r>
            <a:r>
              <a:rPr lang="ru-RU" sz="2800" dirty="0"/>
              <a:t>, </a:t>
            </a:r>
            <a:r>
              <a:rPr lang="ru-RU" sz="2800" dirty="0" err="1"/>
              <a:t>плечелопатковий</a:t>
            </a:r>
            <a:r>
              <a:rPr lang="ru-RU" sz="2800" dirty="0"/>
              <a:t> </a:t>
            </a:r>
            <a:r>
              <a:rPr lang="ru-RU" sz="2800" dirty="0" err="1" smtClean="0"/>
              <a:t>періартрит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529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РА </a:t>
            </a:r>
            <a:r>
              <a:rPr lang="ru-RU" dirty="0" err="1">
                <a:solidFill>
                  <a:srgbClr val="FFFF00"/>
                </a:solidFill>
              </a:rPr>
              <a:t>уражає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суглоби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нижніх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кінцівок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Типовим</a:t>
            </a:r>
            <a:r>
              <a:rPr lang="ru-RU" sz="3200" dirty="0" smtClean="0"/>
              <a:t> </a:t>
            </a:r>
            <a:r>
              <a:rPr lang="ru-RU" sz="3200" dirty="0"/>
              <a:t>є так званий «</a:t>
            </a:r>
            <a:r>
              <a:rPr lang="en-US" sz="3200" dirty="0"/>
              <a:t>hallux valgus». </a:t>
            </a:r>
            <a:endParaRPr lang="uk-UA" sz="3200" dirty="0" smtClean="0"/>
          </a:p>
          <a:p>
            <a:r>
              <a:rPr lang="ru-RU" sz="3200" dirty="0" err="1" smtClean="0"/>
              <a:t>Кульшовий</a:t>
            </a:r>
            <a:r>
              <a:rPr lang="ru-RU" sz="3200" dirty="0" smtClean="0"/>
              <a:t> </a:t>
            </a:r>
            <a:r>
              <a:rPr lang="ru-RU" sz="3200" dirty="0" err="1" smtClean="0"/>
              <a:t>суглоб</a:t>
            </a:r>
            <a:r>
              <a:rPr lang="ru-RU" sz="3200" dirty="0" smtClean="0"/>
              <a:t> – </a:t>
            </a:r>
            <a:r>
              <a:rPr lang="ru-RU" sz="3200" dirty="0" err="1" smtClean="0"/>
              <a:t>виникає</a:t>
            </a:r>
            <a:r>
              <a:rPr lang="ru-RU" sz="3200" dirty="0" smtClean="0"/>
              <a:t> </a:t>
            </a:r>
            <a:r>
              <a:rPr lang="ru-RU" sz="3200" dirty="0" err="1" smtClean="0"/>
              <a:t>згинально-розгинальна</a:t>
            </a:r>
            <a:r>
              <a:rPr lang="ru-RU" sz="3200" dirty="0" smtClean="0"/>
              <a:t> контрактура</a:t>
            </a:r>
          </a:p>
          <a:p>
            <a:r>
              <a:rPr lang="ru-RU" sz="3200" dirty="0" err="1" smtClean="0"/>
              <a:t>Коліно</a:t>
            </a:r>
            <a:r>
              <a:rPr lang="ru-RU" sz="3200" dirty="0" smtClean="0"/>
              <a:t> – </a:t>
            </a:r>
            <a:r>
              <a:rPr lang="ru-RU" sz="3200" dirty="0" err="1" smtClean="0"/>
              <a:t>ригідне</a:t>
            </a:r>
            <a:r>
              <a:rPr lang="ru-RU" sz="3200" dirty="0" smtClean="0"/>
              <a:t> у </a:t>
            </a:r>
            <a:r>
              <a:rPr lang="ru-RU" sz="3200" dirty="0" err="1" smtClean="0"/>
              <a:t>зігнутому</a:t>
            </a:r>
            <a:r>
              <a:rPr lang="ru-RU" sz="3200" dirty="0" smtClean="0"/>
              <a:t> </a:t>
            </a:r>
            <a:r>
              <a:rPr lang="ru-RU" sz="3200" dirty="0" err="1" smtClean="0"/>
              <a:t>положенні</a:t>
            </a:r>
            <a:endParaRPr lang="ru-RU" sz="3200" dirty="0" smtClean="0"/>
          </a:p>
          <a:p>
            <a:r>
              <a:rPr lang="ru-RU" sz="3200" dirty="0" smtClean="0"/>
              <a:t>Весь хребет </a:t>
            </a:r>
            <a:r>
              <a:rPr lang="ru-RU" sz="3200" dirty="0" err="1"/>
              <a:t>знаходиться</a:t>
            </a:r>
            <a:r>
              <a:rPr lang="ru-RU" sz="3200" dirty="0"/>
              <a:t> у </a:t>
            </a:r>
            <a:r>
              <a:rPr lang="ru-RU" sz="3200" dirty="0" err="1"/>
              <a:t>зігнутому</a:t>
            </a:r>
            <a:r>
              <a:rPr lang="ru-RU" sz="3200" dirty="0"/>
              <a:t> </a:t>
            </a:r>
            <a:r>
              <a:rPr lang="ru-RU" sz="3200" dirty="0" err="1" smtClean="0"/>
              <a:t>положенні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398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Початкове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завдання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терапії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 smtClean="0"/>
              <a:t>Зменшення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набряку</a:t>
            </a:r>
            <a:endParaRPr lang="ru-RU" sz="3200" dirty="0" smtClean="0"/>
          </a:p>
          <a:p>
            <a:r>
              <a:rPr lang="ru-RU" sz="3200" dirty="0" err="1" smtClean="0"/>
              <a:t>Зменшення</a:t>
            </a:r>
            <a:r>
              <a:rPr lang="ru-RU" sz="3200" dirty="0" smtClean="0"/>
              <a:t> болю</a:t>
            </a:r>
          </a:p>
          <a:p>
            <a:r>
              <a:rPr lang="ru-RU" sz="3200" dirty="0" err="1" smtClean="0"/>
              <a:t>Збереження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функції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суглобів</a:t>
            </a:r>
            <a:endParaRPr lang="ru-RU" sz="3200" dirty="0" smtClean="0"/>
          </a:p>
          <a:p>
            <a:r>
              <a:rPr lang="ru-RU" sz="3200" dirty="0" err="1" smtClean="0"/>
              <a:t>Запобігання</a:t>
            </a:r>
            <a:r>
              <a:rPr lang="ru-RU" sz="3200" dirty="0" smtClean="0"/>
              <a:t> </a:t>
            </a:r>
            <a:r>
              <a:rPr lang="ru-RU" sz="3200" dirty="0" err="1"/>
              <a:t>деформаціям</a:t>
            </a:r>
            <a:r>
              <a:rPr lang="ru-RU" sz="3200" dirty="0"/>
              <a:t> (</a:t>
            </a:r>
            <a:r>
              <a:rPr lang="ru-RU" sz="3200" dirty="0" err="1"/>
              <a:t>пізніше</a:t>
            </a:r>
            <a:r>
              <a:rPr lang="ru-RU" sz="3200" dirty="0"/>
              <a:t> – </a:t>
            </a:r>
            <a:r>
              <a:rPr lang="ru-RU" sz="3200" dirty="0" err="1"/>
              <a:t>корекція</a:t>
            </a:r>
            <a:r>
              <a:rPr lang="ru-RU" sz="3200" dirty="0"/>
              <a:t> </a:t>
            </a:r>
            <a:r>
              <a:rPr lang="ru-RU" sz="3200" dirty="0" err="1"/>
              <a:t>вже</a:t>
            </a:r>
            <a:r>
              <a:rPr lang="ru-RU" sz="3200" dirty="0"/>
              <a:t> </a:t>
            </a:r>
            <a:r>
              <a:rPr lang="ru-RU" sz="3200" dirty="0" err="1"/>
              <a:t>виниклих</a:t>
            </a:r>
            <a:r>
              <a:rPr lang="ru-RU" sz="32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9420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принципи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яких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під</a:t>
            </a:r>
            <a:r>
              <a:rPr lang="ru-RU" dirty="0">
                <a:solidFill>
                  <a:srgbClr val="FFFF00"/>
                </a:solidFill>
              </a:rPr>
              <a:t> час </a:t>
            </a:r>
            <a:r>
              <a:rPr lang="ru-RU" dirty="0" err="1">
                <a:solidFill>
                  <a:srgbClr val="FFFF00"/>
                </a:solidFill>
              </a:rPr>
              <a:t>щоденної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діяльності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дотримуватися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пацієнт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4000" dirty="0" err="1" smtClean="0"/>
              <a:t>Обмеження</a:t>
            </a:r>
            <a:r>
              <a:rPr lang="ru-RU" sz="4000" dirty="0" smtClean="0"/>
              <a:t> </a:t>
            </a:r>
            <a:r>
              <a:rPr lang="ru-RU" sz="4000" dirty="0" err="1"/>
              <a:t>високого</a:t>
            </a:r>
            <a:r>
              <a:rPr lang="ru-RU" sz="4000" dirty="0"/>
              <a:t> </a:t>
            </a:r>
            <a:r>
              <a:rPr lang="ru-RU" sz="4000" dirty="0" err="1"/>
              <a:t>навантаження</a:t>
            </a:r>
            <a:r>
              <a:rPr lang="ru-RU" sz="4000" dirty="0"/>
              <a:t> та </a:t>
            </a:r>
            <a:r>
              <a:rPr lang="ru-RU" sz="4000" dirty="0" err="1"/>
              <a:t>перевантаження</a:t>
            </a:r>
            <a:r>
              <a:rPr lang="ru-RU" sz="4000" dirty="0"/>
              <a:t> </a:t>
            </a:r>
            <a:r>
              <a:rPr lang="ru-RU" sz="4000" dirty="0" err="1" smtClean="0"/>
              <a:t>суглобів</a:t>
            </a:r>
            <a:endParaRPr lang="ru-RU" sz="4000" dirty="0" smtClean="0"/>
          </a:p>
          <a:p>
            <a:endParaRPr lang="ru-RU" sz="4000" dirty="0"/>
          </a:p>
          <a:p>
            <a:pPr marL="0" indent="0" algn="ctr">
              <a:buNone/>
            </a:pPr>
            <a:r>
              <a:rPr lang="ru-RU" sz="3200" dirty="0" err="1" smtClean="0"/>
              <a:t>Ерготерапевт</a:t>
            </a:r>
            <a:r>
              <a:rPr lang="ru-RU" sz="3200" dirty="0" smtClean="0"/>
              <a:t> </a:t>
            </a:r>
            <a:r>
              <a:rPr lang="ru-RU" sz="3200" dirty="0" err="1"/>
              <a:t>вчить</a:t>
            </a:r>
            <a:r>
              <a:rPr lang="ru-RU" sz="3200" dirty="0"/>
              <a:t> </a:t>
            </a:r>
            <a:r>
              <a:rPr lang="ru-RU" sz="3200" dirty="0" err="1"/>
              <a:t>клієнта</a:t>
            </a:r>
            <a:r>
              <a:rPr lang="ru-RU" sz="3200" dirty="0"/>
              <a:t>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4300" dirty="0" err="1" smtClean="0"/>
              <a:t>методів</a:t>
            </a:r>
            <a:r>
              <a:rPr lang="ru-RU" sz="3200" dirty="0" smtClean="0"/>
              <a:t> </a:t>
            </a:r>
          </a:p>
          <a:p>
            <a:pPr marL="0" indent="0" algn="ctr">
              <a:buNone/>
            </a:pPr>
            <a:r>
              <a:rPr lang="ru-RU" sz="3200" dirty="0" err="1" smtClean="0">
                <a:solidFill>
                  <a:srgbClr val="FFFF00"/>
                </a:solidFill>
              </a:rPr>
              <a:t>щадного</a:t>
            </a:r>
            <a:r>
              <a:rPr lang="ru-RU" sz="3200" dirty="0" smtClean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використання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>
                <a:solidFill>
                  <a:srgbClr val="FFFF00"/>
                </a:solidFill>
              </a:rPr>
              <a:t>суглобів</a:t>
            </a:r>
            <a:r>
              <a:rPr lang="ru-RU" sz="3200" dirty="0">
                <a:solidFill>
                  <a:srgbClr val="FFFF00"/>
                </a:solidFill>
              </a:rPr>
              <a:t> та </a:t>
            </a:r>
            <a:r>
              <a:rPr lang="ru-RU" sz="3200" dirty="0" err="1">
                <a:solidFill>
                  <a:srgbClr val="FFFF00"/>
                </a:solidFill>
              </a:rPr>
              <a:t>економії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err="1" smtClean="0">
                <a:solidFill>
                  <a:srgbClr val="FFFF00"/>
                </a:solidFill>
              </a:rPr>
              <a:t>енергії</a:t>
            </a:r>
            <a:endParaRPr lang="ru-RU" sz="3200" dirty="0" smtClean="0">
              <a:solidFill>
                <a:srgbClr val="FFFF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7839075" y="2924175"/>
            <a:ext cx="484632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0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rgbClr val="FFFF00"/>
                </a:solidFill>
              </a:rPr>
              <a:t>Ерготерапевтичне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втручання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3695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err="1" smtClean="0">
                <a:solidFill>
                  <a:srgbClr val="FFFF00"/>
                </a:solidFill>
              </a:rPr>
              <a:t>Завжди</a:t>
            </a:r>
            <a:endParaRPr lang="ru-RU" sz="4000" dirty="0"/>
          </a:p>
          <a:p>
            <a:r>
              <a:rPr lang="ru-RU" sz="4000" dirty="0" err="1"/>
              <a:t>З</a:t>
            </a:r>
            <a:r>
              <a:rPr lang="ru-RU" sz="4000" dirty="0" err="1" smtClean="0"/>
              <a:t>алежить</a:t>
            </a:r>
            <a:r>
              <a:rPr lang="ru-RU" sz="4000" dirty="0" smtClean="0"/>
              <a:t> </a:t>
            </a:r>
            <a:r>
              <a:rPr lang="ru-RU" sz="4000" dirty="0" err="1"/>
              <a:t>від</a:t>
            </a:r>
            <a:r>
              <a:rPr lang="ru-RU" sz="4000" dirty="0"/>
              <a:t> </a:t>
            </a:r>
            <a:r>
              <a:rPr lang="ru-RU" sz="4000" dirty="0" err="1"/>
              <a:t>індивідуальних</a:t>
            </a:r>
            <a:r>
              <a:rPr lang="ru-RU" sz="4000" dirty="0"/>
              <a:t> потреб </a:t>
            </a:r>
            <a:r>
              <a:rPr lang="ru-RU" sz="4000" dirty="0" smtClean="0"/>
              <a:t>особи</a:t>
            </a:r>
          </a:p>
          <a:p>
            <a:r>
              <a:rPr lang="ru-RU" sz="4000" dirty="0" err="1"/>
              <a:t>В</a:t>
            </a:r>
            <a:r>
              <a:rPr lang="ru-RU" sz="4000" dirty="0" err="1" smtClean="0"/>
              <a:t>ідповідно</a:t>
            </a:r>
            <a:r>
              <a:rPr lang="ru-RU" sz="4000" dirty="0" smtClean="0"/>
              <a:t> </a:t>
            </a:r>
            <a:r>
              <a:rPr lang="ru-RU" sz="4000" dirty="0"/>
              <a:t>до </a:t>
            </a:r>
            <a:r>
              <a:rPr lang="ru-RU" sz="4000" dirty="0" err="1"/>
              <a:t>окремих</a:t>
            </a:r>
            <a:r>
              <a:rPr lang="ru-RU" sz="4000" dirty="0"/>
              <a:t> </a:t>
            </a:r>
            <a:r>
              <a:rPr lang="ru-RU" sz="4000" dirty="0" err="1"/>
              <a:t>стадій</a:t>
            </a:r>
            <a:r>
              <a:rPr lang="ru-RU" sz="4000" dirty="0"/>
              <a:t> </a:t>
            </a:r>
            <a:r>
              <a:rPr lang="ru-RU" sz="4000" dirty="0" err="1" smtClean="0"/>
              <a:t>захворювання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41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Під</a:t>
            </a:r>
            <a:r>
              <a:rPr lang="ru-RU" dirty="0">
                <a:solidFill>
                  <a:srgbClr val="FFFF00"/>
                </a:solidFill>
              </a:rPr>
              <a:t> час </a:t>
            </a:r>
            <a:r>
              <a:rPr lang="ru-RU" dirty="0" err="1">
                <a:solidFill>
                  <a:srgbClr val="FFFF00"/>
                </a:solidFill>
              </a:rPr>
              <a:t>обстеження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людини</a:t>
            </a:r>
            <a:r>
              <a:rPr lang="ru-RU" dirty="0">
                <a:solidFill>
                  <a:srgbClr val="FFFF00"/>
                </a:solidFill>
              </a:rPr>
              <a:t> з РА </a:t>
            </a:r>
            <a:r>
              <a:rPr lang="ru-RU" dirty="0" err="1">
                <a:solidFill>
                  <a:srgbClr val="FFFF00"/>
                </a:solidFill>
              </a:rPr>
              <a:t>ерготерапевт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оцінює</a:t>
            </a:r>
            <a:r>
              <a:rPr lang="ru-RU" dirty="0">
                <a:solidFill>
                  <a:srgbClr val="FFFF00"/>
                </a:solidFill>
              </a:rPr>
              <a:t>: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95425"/>
            <a:ext cx="6038850" cy="52673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err="1" smtClean="0"/>
              <a:t>амплітуду</a:t>
            </a:r>
            <a:r>
              <a:rPr lang="ru-RU" sz="2400" dirty="0" smtClean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smtClean="0"/>
              <a:t>силу </a:t>
            </a:r>
            <a:r>
              <a:rPr lang="ru-RU" sz="2400" dirty="0" err="1" smtClean="0"/>
              <a:t>м’язів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опис</a:t>
            </a:r>
            <a:r>
              <a:rPr lang="ru-RU" sz="2400" dirty="0" smtClean="0"/>
              <a:t> </a:t>
            </a:r>
            <a:r>
              <a:rPr lang="ru-RU" sz="2400" dirty="0" err="1"/>
              <a:t>деформації</a:t>
            </a:r>
            <a:r>
              <a:rPr lang="ru-RU" sz="2400" dirty="0"/>
              <a:t> (</a:t>
            </a:r>
            <a:r>
              <a:rPr lang="ru-RU" sz="2400" dirty="0" err="1"/>
              <a:t>набряки</a:t>
            </a:r>
            <a:r>
              <a:rPr lang="ru-RU" sz="2400" dirty="0"/>
              <a:t>, </a:t>
            </a:r>
            <a:r>
              <a:rPr lang="ru-RU" sz="2400" dirty="0" err="1" smtClean="0"/>
              <a:t>зміни</a:t>
            </a:r>
            <a:r>
              <a:rPr lang="ru-RU" sz="2400" dirty="0" smtClean="0"/>
              <a:t> </a:t>
            </a:r>
            <a:r>
              <a:rPr lang="ru-RU" sz="2400" dirty="0" err="1"/>
              <a:t>трофіки</a:t>
            </a:r>
            <a:r>
              <a:rPr lang="ru-RU" sz="2400" dirty="0"/>
              <a:t> </a:t>
            </a:r>
            <a:r>
              <a:rPr lang="ru-RU" sz="2400" dirty="0" err="1"/>
              <a:t>шкіри</a:t>
            </a:r>
            <a:r>
              <a:rPr lang="ru-RU" sz="2400" dirty="0"/>
              <a:t>);</a:t>
            </a:r>
          </a:p>
          <a:p>
            <a:pPr marL="0" indent="0">
              <a:buNone/>
            </a:pPr>
            <a:r>
              <a:rPr lang="ru-RU" sz="2400" dirty="0" err="1" smtClean="0"/>
              <a:t>чутливість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біль</a:t>
            </a:r>
            <a:r>
              <a:rPr lang="ru-RU" sz="2400" dirty="0" smtClean="0"/>
              <a:t>;</a:t>
            </a:r>
            <a:endParaRPr lang="ru-RU" sz="24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324600" y="1647825"/>
            <a:ext cx="5856751" cy="5267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 err="1">
                <a:solidFill>
                  <a:srgbClr val="FFFF00"/>
                </a:solidFill>
              </a:rPr>
              <a:t>допоміжні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пристосування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– тип, </a:t>
            </a:r>
            <a:r>
              <a:rPr lang="ru-RU" sz="2400" dirty="0" err="1"/>
              <a:t>використання</a:t>
            </a:r>
            <a:r>
              <a:rPr lang="ru-RU" sz="2400" dirty="0"/>
              <a:t>, </a:t>
            </a:r>
            <a:r>
              <a:rPr lang="ru-RU" sz="2400" dirty="0" smtClean="0"/>
              <a:t> </a:t>
            </a:r>
            <a:r>
              <a:rPr lang="ru-RU" sz="2400" dirty="0" err="1" smtClean="0"/>
              <a:t>дозавданняність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err="1">
                <a:solidFill>
                  <a:srgbClr val="FFFF00"/>
                </a:solidFill>
              </a:rPr>
              <a:t>адаптація</a:t>
            </a:r>
            <a:r>
              <a:rPr lang="ru-RU" sz="2400" dirty="0"/>
              <a:t> </a:t>
            </a:r>
            <a:r>
              <a:rPr lang="ru-RU" sz="2400" dirty="0" err="1"/>
              <a:t>середовища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r>
              <a:rPr lang="ru-RU" sz="2400" dirty="0" err="1" smtClean="0">
                <a:solidFill>
                  <a:srgbClr val="FFFF00"/>
                </a:solidFill>
              </a:rPr>
              <a:t>інтереси</a:t>
            </a:r>
            <a:r>
              <a:rPr lang="ru-RU" sz="2400" dirty="0" smtClean="0"/>
              <a:t> –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часу для </a:t>
            </a:r>
            <a:r>
              <a:rPr lang="ru-RU" sz="2400" dirty="0" err="1" smtClean="0"/>
              <a:t>хобі</a:t>
            </a:r>
            <a:r>
              <a:rPr lang="ru-RU" sz="2400" dirty="0" smtClean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фізичний</a:t>
            </a:r>
            <a:r>
              <a:rPr lang="ru-RU" sz="2400" dirty="0" smtClean="0"/>
              <a:t> стан, </a:t>
            </a:r>
            <a:r>
              <a:rPr lang="ru-RU" sz="2400" dirty="0" err="1" smtClean="0"/>
              <a:t>витривалість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616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Мета </a:t>
            </a:r>
            <a:r>
              <a:rPr lang="ru-RU" dirty="0" err="1" smtClean="0">
                <a:solidFill>
                  <a:srgbClr val="FFFF00"/>
                </a:solidFill>
              </a:rPr>
              <a:t>терапії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/>
              <a:t>Покращення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підтримка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мобільності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всіх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суглобів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err="1" smtClean="0"/>
              <a:t>Запобігання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виникненню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не </a:t>
            </a:r>
            <a:r>
              <a:rPr lang="ru-RU" sz="2800" dirty="0" err="1" smtClean="0">
                <a:solidFill>
                  <a:srgbClr val="FFFF00"/>
                </a:solidFill>
              </a:rPr>
              <a:t>бажаних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деформацій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err="1" smtClean="0"/>
              <a:t>Компенсація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м’язового</a:t>
            </a:r>
            <a:r>
              <a:rPr lang="ru-RU" sz="2800" dirty="0" smtClean="0">
                <a:solidFill>
                  <a:srgbClr val="FFFF00"/>
                </a:solidFill>
              </a:rPr>
              <a:t> дисбалансу</a:t>
            </a:r>
          </a:p>
          <a:p>
            <a:r>
              <a:rPr lang="ru-RU" sz="2800" dirty="0" err="1" smtClean="0"/>
              <a:t>Збереження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функціональни</a:t>
            </a:r>
            <a:r>
              <a:rPr lang="ru-RU" sz="2800" dirty="0" err="1" smtClean="0"/>
              <a:t>х</a:t>
            </a:r>
            <a:r>
              <a:rPr lang="ru-RU" sz="2800" dirty="0" smtClean="0"/>
              <a:t> </a:t>
            </a:r>
            <a:r>
              <a:rPr lang="ru-RU" sz="2800" dirty="0" err="1" smtClean="0"/>
              <a:t>можливостей</a:t>
            </a:r>
            <a:r>
              <a:rPr lang="ru-RU" sz="2800" dirty="0" smtClean="0"/>
              <a:t> та </a:t>
            </a:r>
            <a:r>
              <a:rPr lang="ru-RU" sz="2800" dirty="0" err="1" smtClean="0">
                <a:solidFill>
                  <a:srgbClr val="FFFF00"/>
                </a:solidFill>
              </a:rPr>
              <a:t>сили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м’язів</a:t>
            </a:r>
            <a:endParaRPr lang="ru-RU" sz="28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61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1" y="0"/>
            <a:ext cx="12249150" cy="3943350"/>
          </a:xfrm>
        </p:spPr>
        <p:txBody>
          <a:bodyPr>
            <a:normAutofit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Допоміжні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засоби</a:t>
            </a:r>
            <a:r>
              <a:rPr lang="ru-RU" dirty="0"/>
              <a:t>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ерготерапевт</a:t>
            </a:r>
            <a:r>
              <a:rPr lang="ru-RU" dirty="0"/>
              <a:t> </a:t>
            </a:r>
            <a:r>
              <a:rPr lang="ru-RU" dirty="0" err="1"/>
              <a:t>рекомендує</a:t>
            </a:r>
            <a:r>
              <a:rPr lang="ru-RU" dirty="0"/>
              <a:t> людям з </a:t>
            </a:r>
            <a:r>
              <a:rPr lang="ru-RU" dirty="0" smtClean="0"/>
              <a:t>РА</a:t>
            </a:r>
            <a:br>
              <a:rPr lang="ru-RU" dirty="0" smtClean="0"/>
            </a:b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FF00"/>
                </a:solidFill>
              </a:rPr>
              <a:t>4-м </a:t>
            </a:r>
            <a:r>
              <a:rPr lang="ru-RU" dirty="0" err="1">
                <a:solidFill>
                  <a:srgbClr val="FFFF00"/>
                </a:solidFill>
              </a:rPr>
              <a:t>основним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>характеристикам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і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505200"/>
            <a:ext cx="12192000" cy="3124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err="1" smtClean="0"/>
              <a:t>Зменшення</a:t>
            </a:r>
            <a:r>
              <a:rPr lang="ru-RU" sz="2400" dirty="0" smtClean="0"/>
              <a:t> болю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dirty="0" err="1" smtClean="0"/>
              <a:t>Зменшення</a:t>
            </a:r>
            <a:r>
              <a:rPr lang="ru-RU" sz="2400" dirty="0" smtClean="0"/>
              <a:t> </a:t>
            </a:r>
            <a:r>
              <a:rPr lang="ru-RU" sz="2400" dirty="0" err="1"/>
              <a:t>пошкодження</a:t>
            </a:r>
            <a:r>
              <a:rPr lang="ru-RU" sz="2400" dirty="0"/>
              <a:t> </a:t>
            </a:r>
            <a:r>
              <a:rPr lang="ru-RU" sz="2400" dirty="0" err="1" smtClean="0"/>
              <a:t>суглоба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dirty="0" err="1" smtClean="0"/>
              <a:t>Підвищення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незалежності</a:t>
            </a:r>
            <a:endParaRPr lang="ru-RU" sz="2400" dirty="0"/>
          </a:p>
          <a:p>
            <a:pPr marL="0" indent="0" algn="ctr">
              <a:buNone/>
            </a:pPr>
            <a:r>
              <a:rPr lang="ru-RU" sz="2400" dirty="0" err="1" smtClean="0"/>
              <a:t>Спрощення</a:t>
            </a:r>
            <a:r>
              <a:rPr lang="ru-RU" sz="2400" dirty="0" smtClean="0"/>
              <a:t> занять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(</a:t>
            </a:r>
            <a:r>
              <a:rPr lang="ru-RU" sz="2400" dirty="0" err="1" smtClean="0">
                <a:solidFill>
                  <a:srgbClr val="FFFF00"/>
                </a:solidFill>
              </a:rPr>
              <a:t>принципи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захисту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суглобів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вивчення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методів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збереження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енергії</a:t>
            </a:r>
            <a:r>
              <a:rPr lang="ru-RU" sz="2400" dirty="0" smtClean="0">
                <a:solidFill>
                  <a:srgbClr val="FFFF00"/>
                </a:solidFill>
              </a:rPr>
              <a:t>)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658600" y="2619374"/>
            <a:ext cx="484632" cy="2428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8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0" indent="0" algn="ctr">
              <a:buNone/>
            </a:pPr>
            <a:r>
              <a:rPr lang="ru-RU" sz="4000" dirty="0" err="1">
                <a:solidFill>
                  <a:srgbClr val="FFFF00"/>
                </a:solidFill>
              </a:rPr>
              <a:t>Інші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компенсаційні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засоби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можуть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допомогти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пацієнтам</a:t>
            </a:r>
            <a:r>
              <a:rPr lang="ru-RU" sz="4000" dirty="0">
                <a:solidFill>
                  <a:srgbClr val="FFFF00"/>
                </a:solidFill>
              </a:rPr>
              <a:t> з </a:t>
            </a:r>
            <a:r>
              <a:rPr lang="ru-RU" sz="4000" dirty="0" smtClean="0">
                <a:solidFill>
                  <a:srgbClr val="FFFF00"/>
                </a:solidFill>
              </a:rPr>
              <a:t>РА</a:t>
            </a:r>
            <a:r>
              <a:rPr lang="ru-RU" sz="4000" dirty="0">
                <a:solidFill>
                  <a:srgbClr val="FFFF00"/>
                </a:solidFill>
              </a:rPr>
              <a:t/>
            </a:r>
            <a:br>
              <a:rPr lang="ru-RU" sz="4000" dirty="0">
                <a:solidFill>
                  <a:srgbClr val="FFFF00"/>
                </a:solidFill>
              </a:rPr>
            </a:br>
            <a:endParaRPr lang="ru-RU" sz="4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123825"/>
            <a:ext cx="12068175" cy="6877050"/>
          </a:xfrm>
        </p:spPr>
        <p:txBody>
          <a:bodyPr>
            <a:normAutofit/>
          </a:bodyPr>
          <a:lstStyle/>
          <a:p>
            <a:endParaRPr lang="ru-RU" sz="2400" dirty="0" smtClean="0">
              <a:solidFill>
                <a:srgbClr val="FFFF00"/>
              </a:solidFill>
            </a:endParaRPr>
          </a:p>
          <a:p>
            <a:r>
              <a:rPr lang="ru-RU" sz="2400" dirty="0" err="1" smtClean="0">
                <a:solidFill>
                  <a:srgbClr val="FFFF00"/>
                </a:solidFill>
              </a:rPr>
              <a:t>полегшити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хапання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(</a:t>
            </a:r>
            <a:r>
              <a:rPr lang="ru-RU" sz="2400" dirty="0" err="1" smtClean="0"/>
              <a:t>м’які</a:t>
            </a:r>
            <a:r>
              <a:rPr lang="ru-RU" sz="2400" dirty="0" smtClean="0"/>
              <a:t> </a:t>
            </a:r>
            <a:r>
              <a:rPr lang="ru-RU" sz="2400" dirty="0"/>
              <a:t>насадки на ручки </a:t>
            </a:r>
            <a:r>
              <a:rPr lang="ru-RU" sz="2400" dirty="0" err="1"/>
              <a:t>інструментів</a:t>
            </a:r>
            <a:r>
              <a:rPr lang="ru-RU" sz="2400" dirty="0"/>
              <a:t>);</a:t>
            </a:r>
          </a:p>
          <a:p>
            <a:r>
              <a:rPr lang="ru-RU" sz="2400" dirty="0" err="1" smtClean="0">
                <a:solidFill>
                  <a:srgbClr val="FFFF00"/>
                </a:solidFill>
              </a:rPr>
              <a:t>компенсувати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обмеження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чи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втрати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амплітуди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руху</a:t>
            </a:r>
            <a:r>
              <a:rPr lang="ru-RU" sz="2400" dirty="0">
                <a:solidFill>
                  <a:srgbClr val="FFFF00"/>
                </a:solidFill>
              </a:rPr>
              <a:t> в </a:t>
            </a:r>
            <a:r>
              <a:rPr lang="ru-RU" sz="2400" dirty="0" err="1">
                <a:solidFill>
                  <a:srgbClr val="FFFF00"/>
                </a:solidFill>
              </a:rPr>
              <a:t>суглобах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(ложки </a:t>
            </a:r>
            <a:r>
              <a:rPr lang="ru-RU" sz="2400" dirty="0"/>
              <a:t>для </a:t>
            </a:r>
            <a:r>
              <a:rPr lang="ru-RU" sz="2400" dirty="0" err="1"/>
              <a:t>взуття</a:t>
            </a:r>
            <a:r>
              <a:rPr lang="ru-RU" sz="2400" dirty="0"/>
              <a:t>,</a:t>
            </a:r>
          </a:p>
          <a:p>
            <a:r>
              <a:rPr lang="ru-RU" sz="2400" dirty="0" err="1"/>
              <a:t>пристосування</a:t>
            </a:r>
            <a:r>
              <a:rPr lang="ru-RU" sz="2400" dirty="0"/>
              <a:t> для </a:t>
            </a:r>
            <a:r>
              <a:rPr lang="ru-RU" sz="2400" dirty="0" err="1"/>
              <a:t>надягання</a:t>
            </a:r>
            <a:r>
              <a:rPr lang="ru-RU" sz="2400" dirty="0"/>
              <a:t> </a:t>
            </a:r>
            <a:r>
              <a:rPr lang="ru-RU" sz="2400" dirty="0" err="1"/>
              <a:t>шкарпеток</a:t>
            </a:r>
            <a:r>
              <a:rPr lang="ru-RU" sz="2400" dirty="0"/>
              <a:t>, </a:t>
            </a:r>
            <a:r>
              <a:rPr lang="ru-RU" sz="2400" dirty="0" err="1"/>
              <a:t>подовжені</a:t>
            </a:r>
            <a:r>
              <a:rPr lang="ru-RU" sz="2400" dirty="0"/>
              <a:t> </a:t>
            </a:r>
            <a:r>
              <a:rPr lang="ru-RU" sz="2400" dirty="0" err="1"/>
              <a:t>щітки</a:t>
            </a:r>
            <a:r>
              <a:rPr lang="ru-RU" sz="2400" dirty="0"/>
              <a:t>, насадки для </a:t>
            </a:r>
            <a:r>
              <a:rPr lang="ru-RU" sz="2400" dirty="0" err="1"/>
              <a:t>гребінця</a:t>
            </a:r>
            <a:r>
              <a:rPr lang="ru-RU" sz="2400" dirty="0"/>
              <a:t>, </a:t>
            </a:r>
            <a:r>
              <a:rPr lang="ru-RU" sz="2400" dirty="0" err="1" smtClean="0"/>
              <a:t>пристосування</a:t>
            </a:r>
            <a:r>
              <a:rPr lang="ru-RU" sz="2400" dirty="0" smtClean="0"/>
              <a:t> </a:t>
            </a:r>
            <a:r>
              <a:rPr lang="ru-RU" sz="2400" dirty="0"/>
              <a:t>для </a:t>
            </a:r>
            <a:r>
              <a:rPr lang="ru-RU" sz="2400" dirty="0" err="1"/>
              <a:t>подачі</a:t>
            </a:r>
            <a:r>
              <a:rPr lang="ru-RU" sz="2400" dirty="0"/>
              <a:t> речей </a:t>
            </a:r>
            <a:r>
              <a:rPr lang="ru-RU" sz="2400" dirty="0" smtClean="0"/>
              <a:t>);</a:t>
            </a:r>
            <a:endParaRPr lang="ru-RU" sz="2400" dirty="0"/>
          </a:p>
          <a:p>
            <a:r>
              <a:rPr lang="ru-RU" sz="2400" dirty="0" err="1" smtClean="0">
                <a:solidFill>
                  <a:srgbClr val="FFFF00"/>
                </a:solidFill>
              </a:rPr>
              <a:t>полегшити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виконання</a:t>
            </a:r>
            <a:r>
              <a:rPr lang="ru-RU" sz="2400" dirty="0">
                <a:solidFill>
                  <a:srgbClr val="FFFF00"/>
                </a:solidFill>
              </a:rPr>
              <a:t> занять </a:t>
            </a:r>
            <a:r>
              <a:rPr lang="ru-RU" sz="2400" dirty="0" smtClean="0"/>
              <a:t>(легкий </a:t>
            </a:r>
            <a:r>
              <a:rPr lang="ru-RU" sz="2400" dirty="0" err="1"/>
              <a:t>кухонний</a:t>
            </a:r>
            <a:r>
              <a:rPr lang="ru-RU" sz="2400" dirty="0"/>
              <a:t> </a:t>
            </a:r>
            <a:r>
              <a:rPr lang="ru-RU" sz="2400" dirty="0" err="1"/>
              <a:t>інвентар</a:t>
            </a:r>
            <a:r>
              <a:rPr lang="ru-RU" sz="2400" dirty="0"/>
              <a:t>,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 smtClean="0"/>
              <a:t>електричних</a:t>
            </a:r>
            <a:r>
              <a:rPr lang="ru-RU" sz="2400" dirty="0" smtClean="0"/>
              <a:t> </a:t>
            </a:r>
            <a:r>
              <a:rPr lang="ru-RU" sz="2400" dirty="0" err="1"/>
              <a:t>приладів</a:t>
            </a:r>
            <a:r>
              <a:rPr lang="ru-RU" sz="2400" dirty="0"/>
              <a:t>);</a:t>
            </a:r>
          </a:p>
          <a:p>
            <a:r>
              <a:rPr lang="ru-RU" sz="2400" dirty="0" err="1" smtClean="0">
                <a:solidFill>
                  <a:srgbClr val="FFFF00"/>
                </a:solidFill>
              </a:rPr>
              <a:t>стабілізувати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допоміжні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засоби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чи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обладнання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підкладки</a:t>
            </a:r>
            <a:r>
              <a:rPr lang="ru-RU" sz="2400" dirty="0"/>
              <a:t> </a:t>
            </a:r>
            <a:r>
              <a:rPr lang="ru-RU" sz="2400" dirty="0" err="1"/>
              <a:t>проти</a:t>
            </a:r>
            <a:r>
              <a:rPr lang="ru-RU" sz="2400" dirty="0"/>
              <a:t> </a:t>
            </a:r>
            <a:r>
              <a:rPr lang="ru-RU" sz="2400" dirty="0" err="1"/>
              <a:t>ковзання</a:t>
            </a:r>
            <a:r>
              <a:rPr lang="ru-RU" sz="2400" dirty="0"/>
              <a:t>);</a:t>
            </a:r>
          </a:p>
          <a:p>
            <a:r>
              <a:rPr lang="ru-RU" sz="2400" dirty="0" err="1" smtClean="0">
                <a:solidFill>
                  <a:srgbClr val="FFFF00"/>
                </a:solidFill>
              </a:rPr>
              <a:t>запобігти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перевантаженню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суглобів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подовжені</a:t>
            </a:r>
            <a:r>
              <a:rPr lang="ru-RU" sz="2400" dirty="0"/>
              <a:t> ручки, насадки);</a:t>
            </a:r>
          </a:p>
          <a:p>
            <a:r>
              <a:rPr lang="ru-RU" sz="2400" dirty="0" err="1" smtClean="0">
                <a:solidFill>
                  <a:srgbClr val="FFFF00"/>
                </a:solidFill>
              </a:rPr>
              <a:t>запобігти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довгим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статичним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контракціям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(</a:t>
            </a:r>
            <a:r>
              <a:rPr lang="ru-RU" sz="2400" dirty="0" err="1"/>
              <a:t>підставка</a:t>
            </a:r>
            <a:r>
              <a:rPr lang="ru-RU" sz="2400" dirty="0"/>
              <a:t> для книги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355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06275" cy="1935921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rgbClr val="FFFF00"/>
                </a:solidFill>
              </a:rPr>
              <a:t>якщо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пацієнт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не </a:t>
            </a:r>
            <a:r>
              <a:rPr lang="ru-RU" dirty="0" err="1">
                <a:solidFill>
                  <a:srgbClr val="FFFF00"/>
                </a:solidFill>
              </a:rPr>
              <a:t>висуває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жодних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ідей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або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має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err="1">
                <a:solidFill>
                  <a:srgbClr val="FFFF00"/>
                </a:solidFill>
              </a:rPr>
              <a:t>інакше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бачення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виконання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ерготерапевтичного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завдання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ніж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лікар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" y="4448175"/>
            <a:ext cx="5276850" cy="2209800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400" dirty="0" err="1" smtClean="0"/>
              <a:t>Присвятити</a:t>
            </a:r>
            <a:r>
              <a:rPr lang="ru-RU" sz="2400" dirty="0" smtClean="0"/>
              <a:t> </a:t>
            </a:r>
            <a:r>
              <a:rPr lang="ru-RU" sz="2400" dirty="0" err="1"/>
              <a:t>достатньо</a:t>
            </a:r>
            <a:r>
              <a:rPr lang="ru-RU" sz="2400" dirty="0"/>
              <a:t> часу,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пояснити</a:t>
            </a:r>
            <a:r>
              <a:rPr lang="ru-RU" sz="2400" dirty="0"/>
              <a:t> </a:t>
            </a:r>
            <a:r>
              <a:rPr lang="ru-RU" sz="2400" dirty="0" err="1"/>
              <a:t>пацієнтові</a:t>
            </a:r>
            <a:r>
              <a:rPr lang="ru-RU" sz="2400" dirty="0"/>
              <a:t> </a:t>
            </a:r>
            <a:r>
              <a:rPr lang="ru-RU" sz="2400" dirty="0" err="1"/>
              <a:t>можливі</a:t>
            </a:r>
            <a:r>
              <a:rPr lang="ru-RU" sz="2400" dirty="0"/>
              <a:t> </a:t>
            </a:r>
            <a:r>
              <a:rPr lang="ru-RU" sz="2400" dirty="0" err="1"/>
              <a:t>ризики</a:t>
            </a:r>
            <a:r>
              <a:rPr lang="ru-RU" sz="2400" dirty="0"/>
              <a:t> й </a:t>
            </a:r>
            <a:r>
              <a:rPr lang="ru-RU" sz="2400" dirty="0" err="1"/>
              <a:t>подальші</a:t>
            </a:r>
            <a:r>
              <a:rPr lang="ru-RU" sz="2400" dirty="0"/>
              <a:t> </a:t>
            </a:r>
            <a:r>
              <a:rPr lang="ru-RU" sz="2400" dirty="0" smtClean="0"/>
              <a:t>кроки</a:t>
            </a:r>
          </a:p>
          <a:p>
            <a:endParaRPr lang="ru-RU" sz="2400" dirty="0" smtClean="0"/>
          </a:p>
        </p:txBody>
      </p:sp>
      <p:sp>
        <p:nvSpPr>
          <p:cNvPr id="3" name="Овал 2"/>
          <p:cNvSpPr/>
          <p:nvPr/>
        </p:nvSpPr>
        <p:spPr>
          <a:xfrm>
            <a:off x="4667250" y="2028825"/>
            <a:ext cx="2990850" cy="1114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Терапевт </a:t>
            </a:r>
          </a:p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6000750" y="3978782"/>
            <a:ext cx="6257925" cy="29744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r>
              <a:rPr lang="ru-RU" sz="2400" dirty="0" err="1" smtClean="0"/>
              <a:t>Наголосити</a:t>
            </a:r>
            <a:endParaRPr lang="ru-RU" sz="2400" dirty="0" smtClean="0"/>
          </a:p>
          <a:p>
            <a:r>
              <a:rPr lang="ru-RU" sz="2400" dirty="0" err="1"/>
              <a:t>Н</a:t>
            </a:r>
            <a:r>
              <a:rPr lang="ru-RU" sz="2400" dirty="0" err="1" smtClean="0"/>
              <a:t>аскільки</a:t>
            </a:r>
            <a:r>
              <a:rPr lang="ru-RU" sz="2400" dirty="0" smtClean="0"/>
              <a:t> </a:t>
            </a:r>
            <a:r>
              <a:rPr lang="ru-RU" sz="2400" dirty="0" err="1" smtClean="0"/>
              <a:t>вагоме</a:t>
            </a:r>
            <a:r>
              <a:rPr lang="ru-RU" sz="2400" dirty="0" smtClean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мають</a:t>
            </a:r>
            <a:r>
              <a:rPr lang="ru-RU" sz="2400" dirty="0" smtClean="0"/>
              <a:t> кроки в </a:t>
            </a:r>
            <a:r>
              <a:rPr lang="ru-RU" sz="2400" dirty="0" err="1" smtClean="0"/>
              <a:t>ерготерапії</a:t>
            </a:r>
            <a:r>
              <a:rPr lang="ru-RU" sz="2400" dirty="0" smtClean="0"/>
              <a:t>,</a:t>
            </a:r>
          </a:p>
          <a:p>
            <a:r>
              <a:rPr lang="ru-RU" sz="2400" dirty="0" smtClean="0"/>
              <a:t>Як </a:t>
            </a:r>
            <a:r>
              <a:rPr lang="ru-RU" sz="2400" dirty="0" err="1" smtClean="0"/>
              <a:t>саме</a:t>
            </a:r>
            <a:r>
              <a:rPr lang="ru-RU" sz="2400" dirty="0" smtClean="0"/>
              <a:t> вони </a:t>
            </a:r>
            <a:r>
              <a:rPr lang="ru-RU" sz="2400" dirty="0" err="1" smtClean="0"/>
              <a:t>пов’язані</a:t>
            </a:r>
            <a:r>
              <a:rPr lang="ru-RU" sz="2400" dirty="0" smtClean="0"/>
              <a:t> з </a:t>
            </a:r>
            <a:r>
              <a:rPr lang="ru-RU" sz="2400" dirty="0" err="1" smtClean="0"/>
              <a:t>досягненням</a:t>
            </a:r>
            <a:r>
              <a:rPr lang="ru-RU" sz="2400" dirty="0" smtClean="0"/>
              <a:t> мети </a:t>
            </a:r>
            <a:r>
              <a:rPr lang="ru-RU" sz="2400" dirty="0" err="1" smtClean="0"/>
              <a:t>пацієнта</a:t>
            </a:r>
            <a:endParaRPr lang="ru-RU" sz="2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2628900" y="300037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8620125" y="314325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71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0"/>
            <a:ext cx="10353762" cy="5791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/>
              <a:t>Через </a:t>
            </a:r>
            <a:r>
              <a:rPr lang="ru-RU" sz="3600" dirty="0" err="1">
                <a:solidFill>
                  <a:srgbClr val="FFFF00"/>
                </a:solidFill>
              </a:rPr>
              <a:t>обмеження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рухливості</a:t>
            </a:r>
            <a:r>
              <a:rPr lang="ru-RU" sz="3600" dirty="0">
                <a:solidFill>
                  <a:srgbClr val="FFFF00"/>
                </a:solidFill>
              </a:rPr>
              <a:t> </a:t>
            </a:r>
            <a:endParaRPr lang="ru-RU" sz="36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3600" dirty="0" err="1" smtClean="0"/>
              <a:t>активність</a:t>
            </a:r>
            <a:r>
              <a:rPr lang="ru-RU" sz="3600" dirty="0" smtClean="0"/>
              <a:t> </a:t>
            </a:r>
            <a:r>
              <a:rPr lang="ru-RU" sz="3600" dirty="0" err="1"/>
              <a:t>повсякденного</a:t>
            </a:r>
            <a:r>
              <a:rPr lang="ru-RU" sz="3600" dirty="0"/>
              <a:t> </a:t>
            </a:r>
            <a:r>
              <a:rPr lang="ru-RU" sz="3600" dirty="0" err="1"/>
              <a:t>життя</a:t>
            </a:r>
            <a:r>
              <a:rPr lang="ru-RU" sz="3600" dirty="0"/>
              <a:t> </a:t>
            </a:r>
            <a:r>
              <a:rPr lang="ru-RU" sz="3600" dirty="0" err="1"/>
              <a:t>може</a:t>
            </a:r>
            <a:r>
              <a:rPr lang="ru-RU" sz="3600" dirty="0"/>
              <a:t> бути складною для </a:t>
            </a:r>
            <a:r>
              <a:rPr lang="ru-RU" sz="3600" dirty="0" err="1"/>
              <a:t>виконання</a:t>
            </a:r>
            <a:r>
              <a:rPr lang="ru-RU" sz="3600" dirty="0"/>
              <a:t>, </a:t>
            </a:r>
            <a:r>
              <a:rPr lang="ru-RU" sz="3600" dirty="0" err="1" smtClean="0">
                <a:solidFill>
                  <a:srgbClr val="FFFF00"/>
                </a:solidFill>
              </a:rPr>
              <a:t>включаючи</a:t>
            </a:r>
            <a:r>
              <a:rPr lang="ru-RU" sz="3600" dirty="0" smtClean="0">
                <a:solidFill>
                  <a:srgbClr val="FFFF00"/>
                </a:solidFill>
              </a:rPr>
              <a:t> </a:t>
            </a:r>
            <a:r>
              <a:rPr lang="ru-RU" sz="3600" dirty="0" err="1">
                <a:solidFill>
                  <a:srgbClr val="FFFF00"/>
                </a:solidFill>
              </a:rPr>
              <a:t>дії</a:t>
            </a:r>
            <a:r>
              <a:rPr lang="ru-RU" sz="3600" dirty="0">
                <a:solidFill>
                  <a:srgbClr val="FFFF00"/>
                </a:solidFill>
              </a:rPr>
              <a:t>: </a:t>
            </a:r>
            <a:endParaRPr lang="ru-RU" sz="36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i="1" dirty="0" err="1">
                <a:solidFill>
                  <a:srgbClr val="FFFF00"/>
                </a:solidFill>
              </a:rPr>
              <a:t>З</a:t>
            </a:r>
            <a:r>
              <a:rPr lang="ru-RU" sz="3600" i="1" dirty="0" err="1" smtClean="0">
                <a:solidFill>
                  <a:srgbClr val="FFFF00"/>
                </a:solidFill>
              </a:rPr>
              <a:t>гинання</a:t>
            </a:r>
            <a:endParaRPr lang="ru-RU" sz="3600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i="1" dirty="0" err="1">
                <a:solidFill>
                  <a:srgbClr val="FFFF00"/>
                </a:solidFill>
              </a:rPr>
              <a:t>Д</a:t>
            </a:r>
            <a:r>
              <a:rPr lang="ru-RU" sz="3600" i="1" dirty="0" err="1" smtClean="0">
                <a:solidFill>
                  <a:srgbClr val="FFFF00"/>
                </a:solidFill>
              </a:rPr>
              <a:t>іставання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предметів</a:t>
            </a:r>
            <a:r>
              <a:rPr lang="ru-RU" sz="3600" i="1" dirty="0">
                <a:solidFill>
                  <a:srgbClr val="FFFF00"/>
                </a:solidFill>
              </a:rPr>
              <a:t> з </a:t>
            </a:r>
            <a:r>
              <a:rPr lang="ru-RU" sz="3600" i="1" dirty="0" err="1">
                <a:solidFill>
                  <a:srgbClr val="FFFF00"/>
                </a:solidFill>
              </a:rPr>
              <a:t>поверхонь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>
                <a:solidFill>
                  <a:srgbClr val="FFFF00"/>
                </a:solidFill>
              </a:rPr>
              <a:t>різної</a:t>
            </a:r>
            <a:r>
              <a:rPr lang="ru-RU" sz="3600" i="1" dirty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висоти</a:t>
            </a:r>
            <a:endParaRPr lang="ru-RU" sz="3600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i="1" dirty="0" err="1" smtClean="0">
                <a:solidFill>
                  <a:srgbClr val="FFFF00"/>
                </a:solidFill>
              </a:rPr>
              <a:t>Піднімання</a:t>
            </a:r>
            <a:endParaRPr lang="ru-RU" sz="3600" i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3600" i="1" dirty="0" err="1">
                <a:solidFill>
                  <a:srgbClr val="FFFF00"/>
                </a:solidFill>
              </a:rPr>
              <a:t>П</a:t>
            </a:r>
            <a:r>
              <a:rPr lang="ru-RU" sz="3600" i="1" dirty="0" err="1" smtClean="0">
                <a:solidFill>
                  <a:srgbClr val="FFFF00"/>
                </a:solidFill>
              </a:rPr>
              <a:t>еренесення</a:t>
            </a:r>
            <a:r>
              <a:rPr lang="ru-RU" sz="3600" i="1" dirty="0" smtClean="0">
                <a:solidFill>
                  <a:srgbClr val="FFFF00"/>
                </a:solidFill>
              </a:rPr>
              <a:t> </a:t>
            </a:r>
            <a:r>
              <a:rPr lang="ru-RU" sz="3600" i="1" dirty="0" err="1" smtClean="0">
                <a:solidFill>
                  <a:srgbClr val="FFFF00"/>
                </a:solidFill>
              </a:rPr>
              <a:t>предметів</a:t>
            </a:r>
            <a:endParaRPr lang="ru-RU" sz="3600" i="1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796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225" y="161926"/>
            <a:ext cx="11744325" cy="193413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зобов’язаний</a:t>
            </a:r>
            <a:r>
              <a:rPr lang="ru-RU" dirty="0" smtClean="0"/>
              <a:t> </a:t>
            </a:r>
            <a:r>
              <a:rPr lang="ru-RU" dirty="0" err="1" smtClean="0"/>
              <a:t>дотримуватися</a:t>
            </a:r>
            <a:r>
              <a:rPr lang="ru-RU" dirty="0" smtClean="0"/>
              <a:t> </a:t>
            </a:r>
            <a:r>
              <a:rPr lang="ru-RU" dirty="0" err="1" smtClean="0"/>
              <a:t>ерготерапевт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>
                <a:solidFill>
                  <a:srgbClr val="FFFF00"/>
                </a:solidFill>
              </a:rPr>
              <a:t>Д</a:t>
            </a:r>
            <a:r>
              <a:rPr lang="ru-RU" sz="2800" dirty="0" err="1" smtClean="0">
                <a:solidFill>
                  <a:srgbClr val="FFFF00"/>
                </a:solidFill>
              </a:rPr>
              <a:t>озування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рухової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активності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намагатися</a:t>
            </a:r>
            <a:r>
              <a:rPr lang="ru-RU" sz="2800" dirty="0"/>
              <a:t> </a:t>
            </a:r>
            <a:r>
              <a:rPr lang="ru-RU" sz="2800" dirty="0" err="1"/>
              <a:t>обмежувати</a:t>
            </a:r>
            <a:r>
              <a:rPr lang="ru-RU" sz="2800" dirty="0"/>
              <a:t> </a:t>
            </a:r>
            <a:r>
              <a:rPr lang="ru-RU" sz="2800" dirty="0" err="1"/>
              <a:t>тривале</a:t>
            </a:r>
            <a:r>
              <a:rPr lang="ru-RU" sz="2800" dirty="0"/>
              <a:t> </a:t>
            </a:r>
            <a:r>
              <a:rPr lang="ru-RU" sz="2800" dirty="0" err="1"/>
              <a:t>згинання</a:t>
            </a:r>
            <a:r>
              <a:rPr lang="ru-RU" sz="2800" dirty="0"/>
              <a:t> </a:t>
            </a:r>
            <a:r>
              <a:rPr lang="ru-RU" sz="2800" dirty="0" err="1"/>
              <a:t>суглобів</a:t>
            </a:r>
            <a:r>
              <a:rPr lang="ru-RU" sz="2800" dirty="0"/>
              <a:t>;</a:t>
            </a:r>
          </a:p>
          <a:p>
            <a:pPr marL="0" indent="0">
              <a:buNone/>
            </a:pPr>
            <a:r>
              <a:rPr lang="ru-RU" sz="2800" dirty="0" err="1"/>
              <a:t>П</a:t>
            </a:r>
            <a:r>
              <a:rPr lang="ru-RU" sz="2800" dirty="0" err="1" smtClean="0"/>
              <a:t>ідтримувати</a:t>
            </a:r>
            <a:r>
              <a:rPr lang="ru-RU" sz="2800" dirty="0" smtClean="0"/>
              <a:t> </a:t>
            </a:r>
            <a:r>
              <a:rPr lang="ru-RU" sz="2800" dirty="0"/>
              <a:t>/ </a:t>
            </a:r>
            <a:r>
              <a:rPr lang="ru-RU" sz="2800" dirty="0" err="1"/>
              <a:t>покращувати</a:t>
            </a:r>
            <a:r>
              <a:rPr lang="ru-RU" sz="2800" dirty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навички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  <a:r>
              <a:rPr lang="ru-RU" sz="2800" dirty="0" err="1"/>
              <a:t>необхідні</a:t>
            </a:r>
            <a:r>
              <a:rPr lang="ru-RU" sz="2800" dirty="0"/>
              <a:t> для </a:t>
            </a:r>
            <a:r>
              <a:rPr lang="ru-RU" sz="2800" dirty="0" err="1"/>
              <a:t>виконання</a:t>
            </a:r>
            <a:r>
              <a:rPr lang="ru-RU" sz="2800" dirty="0"/>
              <a:t> </a:t>
            </a:r>
            <a:r>
              <a:rPr lang="ru-RU" sz="2800" dirty="0" err="1"/>
              <a:t>активності</a:t>
            </a:r>
            <a:r>
              <a:rPr lang="ru-RU" sz="2800" dirty="0"/>
              <a:t> </a:t>
            </a:r>
            <a:r>
              <a:rPr lang="ru-RU" sz="2800" dirty="0" err="1"/>
              <a:t>повсякденного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;</a:t>
            </a:r>
          </a:p>
          <a:p>
            <a:pPr marL="0" indent="0">
              <a:buNone/>
            </a:pPr>
            <a:r>
              <a:rPr lang="ru-RU" sz="2800" dirty="0" err="1" smtClean="0"/>
              <a:t>Навчання</a:t>
            </a:r>
            <a:r>
              <a:rPr lang="ru-RU" sz="2800" dirty="0" smtClean="0"/>
              <a:t> </a:t>
            </a:r>
            <a:r>
              <a:rPr lang="ru-RU" sz="2800" dirty="0" err="1"/>
              <a:t>пацієнта</a:t>
            </a:r>
            <a:r>
              <a:rPr lang="ru-RU" sz="2800" dirty="0"/>
              <a:t> на </a:t>
            </a:r>
            <a:r>
              <a:rPr lang="ru-RU" sz="2800" dirty="0" err="1">
                <a:solidFill>
                  <a:srgbClr val="FFFF00"/>
                </a:solidFill>
              </a:rPr>
              <a:t>ранніх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стадіях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хвороби</a:t>
            </a:r>
            <a:r>
              <a:rPr lang="ru-RU" sz="2800" dirty="0" smtClean="0"/>
              <a:t>!(</a:t>
            </a:r>
            <a:r>
              <a:rPr lang="ru-RU" sz="2800" dirty="0" err="1" smtClean="0"/>
              <a:t>профілактика</a:t>
            </a:r>
            <a:r>
              <a:rPr lang="ru-RU" sz="2800" dirty="0"/>
              <a:t>)</a:t>
            </a:r>
            <a:r>
              <a:rPr lang="ru-RU" sz="2800" dirty="0" smtClean="0"/>
              <a:t>!!! </a:t>
            </a:r>
          </a:p>
        </p:txBody>
      </p:sp>
    </p:spTree>
    <p:extLst>
      <p:ext uri="{BB962C8B-B14F-4D97-AF65-F5344CB8AC3E}">
        <p14:creationId xmlns:p14="http://schemas.microsoft.com/office/powerpoint/2010/main" val="22489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err="1">
                <a:solidFill>
                  <a:srgbClr val="FFFF00"/>
                </a:solidFill>
              </a:rPr>
              <a:t>Принципи</a:t>
            </a:r>
            <a:r>
              <a:rPr lang="ru-RU" b="0" dirty="0">
                <a:solidFill>
                  <a:srgbClr val="FFFF00"/>
                </a:solidFill>
              </a:rPr>
              <a:t>, </a:t>
            </a:r>
            <a:r>
              <a:rPr lang="ru-RU" b="0" dirty="0" err="1">
                <a:solidFill>
                  <a:srgbClr val="FFFF00"/>
                </a:solidFill>
              </a:rPr>
              <a:t>яких</a:t>
            </a:r>
            <a:r>
              <a:rPr lang="ru-RU" b="0" dirty="0">
                <a:solidFill>
                  <a:srgbClr val="FFFF00"/>
                </a:solidFill>
              </a:rPr>
              <a:t> </a:t>
            </a:r>
            <a:r>
              <a:rPr lang="ru-RU" b="0" dirty="0" err="1">
                <a:solidFill>
                  <a:srgbClr val="FFFF00"/>
                </a:solidFill>
              </a:rPr>
              <a:t>має</a:t>
            </a:r>
            <a:r>
              <a:rPr lang="ru-RU" b="0" dirty="0">
                <a:solidFill>
                  <a:srgbClr val="FFFF00"/>
                </a:solidFill>
              </a:rPr>
              <a:t> </a:t>
            </a:r>
            <a:r>
              <a:rPr lang="ru-RU" b="0" dirty="0" err="1">
                <a:solidFill>
                  <a:srgbClr val="FFFF00"/>
                </a:solidFill>
              </a:rPr>
              <a:t>дотримуватися</a:t>
            </a:r>
            <a:r>
              <a:rPr lang="ru-RU" b="0" dirty="0">
                <a:solidFill>
                  <a:srgbClr val="FFFF00"/>
                </a:solidFill>
              </a:rPr>
              <a:t> </a:t>
            </a:r>
            <a:r>
              <a:rPr lang="ru-RU" b="0" dirty="0" err="1">
                <a:solidFill>
                  <a:srgbClr val="FFFF00"/>
                </a:solidFill>
              </a:rPr>
              <a:t>ерготерапевт</a:t>
            </a:r>
            <a:r>
              <a:rPr lang="ru-RU" b="0" dirty="0">
                <a:solidFill>
                  <a:srgbClr val="FFFF00"/>
                </a:solidFill>
              </a:rPr>
              <a:t> при </a:t>
            </a:r>
            <a:r>
              <a:rPr lang="ru-RU" b="0" dirty="0" err="1">
                <a:solidFill>
                  <a:srgbClr val="FFFF00"/>
                </a:solidFill>
              </a:rPr>
              <a:t>терапії</a:t>
            </a:r>
            <a:r>
              <a:rPr lang="ru-RU" b="0" dirty="0">
                <a:solidFill>
                  <a:srgbClr val="FFFF00"/>
                </a:solidFill>
              </a:rPr>
              <a:t> </a:t>
            </a:r>
            <a:r>
              <a:rPr lang="ru-RU" b="0" dirty="0" err="1">
                <a:solidFill>
                  <a:srgbClr val="FFFF00"/>
                </a:solidFill>
              </a:rPr>
              <a:t>пацієнтів</a:t>
            </a:r>
            <a:r>
              <a:rPr lang="ru-RU" b="0" dirty="0">
                <a:solidFill>
                  <a:srgbClr val="FFFF00"/>
                </a:solidFill>
              </a:rPr>
              <a:t> з РА: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95250" y="2096063"/>
            <a:ext cx="12287249" cy="465716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</a:rPr>
              <a:t>ПРОВОДИТИ НАВЧАННЯ </a:t>
            </a:r>
            <a:r>
              <a:rPr lang="ru-RU" sz="2800" dirty="0" err="1" smtClean="0"/>
              <a:t>пацієнтів</a:t>
            </a:r>
            <a:r>
              <a:rPr lang="ru-RU" sz="2800" dirty="0" smtClean="0"/>
              <a:t> </a:t>
            </a:r>
            <a:r>
              <a:rPr lang="ru-RU" sz="2800" dirty="0"/>
              <a:t>для </a:t>
            </a:r>
            <a:r>
              <a:rPr lang="ru-RU" sz="2800" dirty="0" err="1"/>
              <a:t>самостійного</a:t>
            </a:r>
            <a:r>
              <a:rPr lang="ru-RU" sz="2800" dirty="0"/>
              <a:t> </a:t>
            </a:r>
            <a:r>
              <a:rPr lang="ru-RU" sz="2800" dirty="0" err="1"/>
              <a:t>виконання</a:t>
            </a:r>
            <a:r>
              <a:rPr lang="ru-RU" sz="2800" dirty="0"/>
              <a:t> занять </a:t>
            </a:r>
            <a:r>
              <a:rPr lang="ru-RU" sz="2800" dirty="0" err="1" smtClean="0"/>
              <a:t>вдома</a:t>
            </a:r>
            <a:endParaRPr lang="ru-RU" sz="2800" dirty="0"/>
          </a:p>
          <a:p>
            <a:endParaRPr lang="ru-RU" sz="2800" dirty="0" smtClean="0"/>
          </a:p>
          <a:p>
            <a:r>
              <a:rPr lang="ru-RU" sz="2800" dirty="0">
                <a:solidFill>
                  <a:srgbClr val="FFFF00"/>
                </a:solidFill>
              </a:rPr>
              <a:t>ЗАПОБІГАТИ </a:t>
            </a:r>
            <a:r>
              <a:rPr lang="ru-RU" sz="2800" dirty="0" smtClean="0">
                <a:solidFill>
                  <a:srgbClr val="FFFF00"/>
                </a:solidFill>
              </a:rPr>
              <a:t>НАПРУЖЕННЮ </a:t>
            </a:r>
            <a:r>
              <a:rPr lang="ru-RU" sz="2800" dirty="0">
                <a:solidFill>
                  <a:srgbClr val="FFFF00"/>
                </a:solidFill>
              </a:rPr>
              <a:t>ДРІБНИХ М’ЯЗІВ КИСТІ </a:t>
            </a:r>
            <a:r>
              <a:rPr lang="ru-RU" sz="2800" dirty="0"/>
              <a:t>– </a:t>
            </a:r>
            <a:r>
              <a:rPr lang="ru-RU" sz="2800" dirty="0" err="1"/>
              <a:t>тиск</a:t>
            </a:r>
            <a:r>
              <a:rPr lang="ru-RU" sz="2800" dirty="0"/>
              <a:t> великого </a:t>
            </a:r>
            <a:r>
              <a:rPr lang="ru-RU" sz="2800" dirty="0" err="1"/>
              <a:t>пальця</a:t>
            </a:r>
            <a:r>
              <a:rPr lang="ru-RU" sz="2800" dirty="0"/>
              <a:t> </a:t>
            </a:r>
            <a:r>
              <a:rPr lang="ru-RU" sz="2800" dirty="0" err="1"/>
              <a:t>проти</a:t>
            </a:r>
            <a:r>
              <a:rPr lang="ru-RU" sz="2800" dirty="0"/>
              <a:t> </a:t>
            </a:r>
            <a:r>
              <a:rPr lang="ru-RU" sz="2800" dirty="0" err="1" smtClean="0"/>
              <a:t>пальців</a:t>
            </a:r>
            <a:r>
              <a:rPr lang="ru-RU" sz="2800" dirty="0" smtClean="0"/>
              <a:t>, </a:t>
            </a:r>
            <a:r>
              <a:rPr lang="ru-RU" sz="2800" dirty="0" err="1" smtClean="0"/>
              <a:t>ульнарні</a:t>
            </a:r>
            <a:r>
              <a:rPr lang="ru-RU" sz="2800" dirty="0" smtClean="0"/>
              <a:t> </a:t>
            </a:r>
            <a:r>
              <a:rPr lang="ru-RU" sz="2800" dirty="0" err="1"/>
              <a:t>девіації</a:t>
            </a:r>
            <a:r>
              <a:rPr lang="ru-RU" sz="2800" dirty="0"/>
              <a:t> → </a:t>
            </a:r>
            <a:r>
              <a:rPr lang="ru-RU" sz="2800" dirty="0" err="1"/>
              <a:t>виникнення</a:t>
            </a:r>
            <a:r>
              <a:rPr lang="ru-RU" sz="2800" dirty="0"/>
              <a:t> </a:t>
            </a:r>
            <a:r>
              <a:rPr lang="ru-RU" sz="2800" dirty="0" err="1"/>
              <a:t>деформації</a:t>
            </a:r>
            <a:r>
              <a:rPr lang="ru-RU" sz="2800" dirty="0"/>
              <a:t> </a:t>
            </a:r>
            <a:r>
              <a:rPr lang="ru-RU" sz="2800" dirty="0" err="1"/>
              <a:t>дрібних</a:t>
            </a:r>
            <a:r>
              <a:rPr lang="ru-RU" sz="2800" dirty="0"/>
              <a:t> </a:t>
            </a:r>
            <a:r>
              <a:rPr lang="ru-RU" sz="2800" dirty="0" err="1"/>
              <a:t>суглобів</a:t>
            </a:r>
            <a:r>
              <a:rPr lang="ru-RU" sz="2800" dirty="0"/>
              <a:t> </a:t>
            </a:r>
            <a:r>
              <a:rPr lang="ru-RU" sz="2800" dirty="0" err="1"/>
              <a:t>кисті</a:t>
            </a:r>
            <a:r>
              <a:rPr lang="ru-RU" sz="2800" dirty="0"/>
              <a:t>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46383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err="1">
                <a:solidFill>
                  <a:srgbClr val="FFFF00"/>
                </a:solidFill>
              </a:rPr>
              <a:t>Дії</a:t>
            </a:r>
            <a:r>
              <a:rPr lang="ru-RU" sz="3200" dirty="0">
                <a:solidFill>
                  <a:srgbClr val="FFFF00"/>
                </a:solidFill>
              </a:rPr>
              <a:t> для </a:t>
            </a:r>
            <a:r>
              <a:rPr lang="ru-RU" sz="3200" dirty="0" err="1">
                <a:solidFill>
                  <a:srgbClr val="FFFF00"/>
                </a:solidFill>
              </a:rPr>
              <a:t>обох</a:t>
            </a:r>
            <a:r>
              <a:rPr lang="ru-RU" sz="3200" dirty="0">
                <a:solidFill>
                  <a:srgbClr val="FFFF00"/>
                </a:solidFill>
              </a:rPr>
              <a:t> </a:t>
            </a:r>
            <a:r>
              <a:rPr lang="ru-RU" sz="3200" dirty="0" smtClean="0">
                <a:solidFill>
                  <a:srgbClr val="FFFF00"/>
                </a:solidFill>
              </a:rPr>
              <a:t>рук </a:t>
            </a:r>
            <a:r>
              <a:rPr lang="ru-RU" sz="3200" dirty="0">
                <a:solidFill>
                  <a:srgbClr val="FFFF00"/>
                </a:solidFill>
              </a:rPr>
              <a:t/>
            </a:r>
            <a:br>
              <a:rPr lang="ru-RU" sz="3200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04775" y="2096064"/>
            <a:ext cx="11982450" cy="4761936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FFFF00"/>
                </a:solidFill>
              </a:rPr>
              <a:t>Закривати</a:t>
            </a:r>
            <a:r>
              <a:rPr lang="ru-RU" sz="2800" dirty="0" smtClean="0">
                <a:solidFill>
                  <a:srgbClr val="FFFF00"/>
                </a:solidFill>
              </a:rPr>
              <a:t> й </a:t>
            </a:r>
            <a:r>
              <a:rPr lang="ru-RU" sz="2800" dirty="0" err="1">
                <a:solidFill>
                  <a:srgbClr val="FFFF00"/>
                </a:solidFill>
              </a:rPr>
              <a:t>відкривати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 smtClean="0"/>
              <a:t>контейнери</a:t>
            </a:r>
            <a:endParaRPr lang="ru-RU" sz="2800" dirty="0" smtClean="0"/>
          </a:p>
          <a:p>
            <a:r>
              <a:rPr lang="ru-RU" sz="2800" dirty="0" err="1">
                <a:solidFill>
                  <a:srgbClr val="FFFF00"/>
                </a:solidFill>
              </a:rPr>
              <a:t>В</a:t>
            </a:r>
            <a:r>
              <a:rPr lang="ru-RU" sz="2800" dirty="0" err="1" smtClean="0">
                <a:solidFill>
                  <a:srgbClr val="FFFF00"/>
                </a:solidFill>
              </a:rPr>
              <a:t>ідчиняти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й </a:t>
            </a:r>
            <a:r>
              <a:rPr lang="ru-RU" sz="2800" dirty="0" err="1">
                <a:solidFill>
                  <a:srgbClr val="FFFF00"/>
                </a:solidFill>
              </a:rPr>
              <a:t>зачиняти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 smtClean="0"/>
              <a:t>двері</a:t>
            </a:r>
            <a:endParaRPr lang="ru-RU" sz="2800" dirty="0" smtClean="0"/>
          </a:p>
          <a:p>
            <a:r>
              <a:rPr lang="ru-RU" sz="2800" dirty="0" err="1"/>
              <a:t>В</a:t>
            </a:r>
            <a:r>
              <a:rPr lang="ru-RU" sz="2800" dirty="0" err="1" smtClean="0"/>
              <a:t>икручувати</a:t>
            </a:r>
            <a:r>
              <a:rPr lang="ru-RU" sz="2800" dirty="0" smtClean="0"/>
              <a:t> </a:t>
            </a:r>
            <a:r>
              <a:rPr lang="ru-RU" sz="2800" dirty="0"/>
              <a:t>тканину шляхом </a:t>
            </a:r>
            <a:r>
              <a:rPr lang="ru-RU" sz="2800" dirty="0" err="1" smtClean="0">
                <a:solidFill>
                  <a:srgbClr val="FFFF00"/>
                </a:solidFill>
              </a:rPr>
              <a:t>скручування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err="1">
                <a:solidFill>
                  <a:srgbClr val="FFFF00"/>
                </a:solidFill>
              </a:rPr>
              <a:t>З</a:t>
            </a:r>
            <a:r>
              <a:rPr lang="ru-RU" sz="2800" dirty="0" err="1" smtClean="0">
                <a:solidFill>
                  <a:srgbClr val="FFFF00"/>
                </a:solidFill>
              </a:rPr>
              <a:t>ахоплювати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предмети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долонями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– чашку, миску, </a:t>
            </a:r>
            <a:r>
              <a:rPr lang="ru-RU" sz="2800" dirty="0" err="1"/>
              <a:t>закручувати</a:t>
            </a:r>
            <a:r>
              <a:rPr lang="ru-RU" sz="2800" dirty="0"/>
              <a:t> </a:t>
            </a:r>
            <a:r>
              <a:rPr lang="ru-RU" sz="2800" dirty="0" err="1"/>
              <a:t>кришки</a:t>
            </a:r>
            <a:r>
              <a:rPr lang="ru-RU" sz="2800" dirty="0"/>
              <a:t>, </a:t>
            </a:r>
            <a:r>
              <a:rPr lang="ru-RU" sz="2800" dirty="0" err="1"/>
              <a:t>носити</a:t>
            </a:r>
            <a:r>
              <a:rPr lang="ru-RU" sz="2800" dirty="0"/>
              <a:t> </a:t>
            </a:r>
            <a:r>
              <a:rPr lang="ru-RU" sz="2800" dirty="0" err="1" smtClean="0"/>
              <a:t>сумки,опиратися</a:t>
            </a:r>
            <a:r>
              <a:rPr lang="ru-RU" sz="2800" dirty="0" smtClean="0"/>
              <a:t> </a:t>
            </a:r>
            <a:r>
              <a:rPr lang="ru-RU" sz="2800" dirty="0"/>
              <a:t>на </a:t>
            </a:r>
            <a:r>
              <a:rPr lang="ru-RU" sz="2800" dirty="0" err="1"/>
              <a:t>долоні</a:t>
            </a:r>
            <a:r>
              <a:rPr lang="ru-RU" sz="2800" dirty="0"/>
              <a:t>, </a:t>
            </a:r>
            <a:r>
              <a:rPr lang="ru-RU" sz="2800" dirty="0" err="1"/>
              <a:t>піднімаючись</a:t>
            </a:r>
            <a:r>
              <a:rPr lang="ru-RU" sz="2800" dirty="0"/>
              <a:t> з </a:t>
            </a:r>
            <a:r>
              <a:rPr lang="ru-RU" sz="2800" dirty="0" err="1"/>
              <a:t>крісла</a:t>
            </a:r>
            <a:r>
              <a:rPr lang="ru-RU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371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19075"/>
            <a:ext cx="12049125" cy="557212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800" dirty="0">
                <a:solidFill>
                  <a:srgbClr val="FFFF00"/>
                </a:solidFill>
              </a:rPr>
              <a:t>НЕ ЗАСТОСОВУВАТИ ДІЇ З </a:t>
            </a:r>
            <a:r>
              <a:rPr lang="ru-RU" sz="2800" dirty="0" smtClean="0">
                <a:solidFill>
                  <a:srgbClr val="FFFF00"/>
                </a:solidFill>
              </a:rPr>
              <a:t>ОПОРОМ</a:t>
            </a:r>
          </a:p>
          <a:p>
            <a:pPr marL="0" indent="0" algn="ctr">
              <a:buNone/>
            </a:pPr>
            <a:r>
              <a:rPr lang="ru-RU" sz="2800" u="sng" dirty="0" smtClean="0"/>
              <a:t>але </a:t>
            </a:r>
            <a:r>
              <a:rPr lang="ru-RU" sz="2800" u="sng" dirty="0" err="1"/>
              <a:t>використовувати</a:t>
            </a:r>
            <a:r>
              <a:rPr lang="ru-RU" sz="2800" u="sng" dirty="0"/>
              <a:t> </a:t>
            </a:r>
            <a:r>
              <a:rPr lang="ru-RU" sz="2800" u="sng" dirty="0" err="1"/>
              <a:t>види</a:t>
            </a:r>
            <a:r>
              <a:rPr lang="ru-RU" sz="2800" u="sng" dirty="0"/>
              <a:t> </a:t>
            </a:r>
            <a:r>
              <a:rPr lang="ru-RU" sz="2800" u="sng" dirty="0" err="1"/>
              <a:t>активності</a:t>
            </a:r>
            <a:r>
              <a:rPr lang="ru-RU" sz="2800" u="sng" dirty="0"/>
              <a:t>, </a:t>
            </a:r>
            <a:r>
              <a:rPr lang="ru-RU" sz="2800" u="sng" dirty="0" err="1"/>
              <a:t>які</a:t>
            </a:r>
            <a:r>
              <a:rPr lang="ru-RU" sz="2800" u="sng" dirty="0"/>
              <a:t> </a:t>
            </a:r>
            <a:r>
              <a:rPr lang="ru-RU" sz="2800" u="sng" dirty="0" err="1"/>
              <a:t>допоможуть</a:t>
            </a:r>
            <a:r>
              <a:rPr lang="ru-RU" sz="2800" u="sng" dirty="0"/>
              <a:t> </a:t>
            </a:r>
            <a:r>
              <a:rPr lang="ru-RU" sz="2800" u="sng" dirty="0" smtClean="0"/>
              <a:t>:</a:t>
            </a:r>
          </a:p>
          <a:p>
            <a:pPr marL="0" indent="0">
              <a:buNone/>
            </a:pPr>
            <a:r>
              <a:rPr lang="ru-RU" sz="2800" dirty="0" err="1" smtClean="0"/>
              <a:t>підтримувати</a:t>
            </a:r>
            <a:r>
              <a:rPr lang="ru-RU" sz="2800" dirty="0" smtClean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збільшувати</a:t>
            </a:r>
            <a:r>
              <a:rPr lang="ru-RU" sz="2800" dirty="0"/>
              <a:t> </a:t>
            </a:r>
            <a:r>
              <a:rPr lang="ru-RU" sz="2800" dirty="0" err="1"/>
              <a:t>амплітуду</a:t>
            </a:r>
            <a:r>
              <a:rPr lang="ru-RU" sz="2800" dirty="0"/>
              <a:t> </a:t>
            </a:r>
            <a:r>
              <a:rPr lang="ru-RU" sz="2800" dirty="0" err="1"/>
              <a:t>руху</a:t>
            </a:r>
            <a:r>
              <a:rPr lang="ru-RU" sz="2800" dirty="0"/>
              <a:t>, силу </a:t>
            </a:r>
            <a:r>
              <a:rPr lang="ru-RU" sz="2800" dirty="0" err="1"/>
              <a:t>м’язів</a:t>
            </a:r>
            <a:r>
              <a:rPr lang="ru-RU" sz="2800" dirty="0"/>
              <a:t> та </a:t>
            </a:r>
            <a:r>
              <a:rPr lang="ru-RU" sz="2800" dirty="0" err="1" smtClean="0"/>
              <a:t>витривалість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( </a:t>
            </a:r>
            <a:r>
              <a:rPr lang="ru-RU" sz="2800" dirty="0" err="1" smtClean="0">
                <a:solidFill>
                  <a:srgbClr val="FFFF00"/>
                </a:solidFill>
              </a:rPr>
              <a:t>прасувати</a:t>
            </a:r>
            <a:r>
              <a:rPr lang="ru-RU" sz="2800" dirty="0" smtClean="0">
                <a:solidFill>
                  <a:srgbClr val="FFFF00"/>
                </a:solidFill>
              </a:rPr>
              <a:t> на </a:t>
            </a:r>
            <a:r>
              <a:rPr lang="ru-RU" sz="2800" dirty="0" err="1" smtClean="0">
                <a:solidFill>
                  <a:srgbClr val="FFFF00"/>
                </a:solidFill>
              </a:rPr>
              <a:t>дошці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>
                <a:solidFill>
                  <a:srgbClr val="FFFF00"/>
                </a:solidFill>
              </a:rPr>
              <a:t>з </a:t>
            </a:r>
            <a:r>
              <a:rPr lang="ru-RU" sz="2800" dirty="0" err="1">
                <a:solidFill>
                  <a:srgbClr val="FFFF00"/>
                </a:solidFill>
              </a:rPr>
              <a:t>регульованою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висотою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  <a:r>
              <a:rPr lang="ru-RU" sz="2800" dirty="0" err="1">
                <a:solidFill>
                  <a:srgbClr val="FFFF00"/>
                </a:solidFill>
              </a:rPr>
              <a:t>підмітати</a:t>
            </a:r>
            <a:r>
              <a:rPr lang="ru-RU" sz="2800" dirty="0">
                <a:solidFill>
                  <a:srgbClr val="FFFF00"/>
                </a:solidFill>
              </a:rPr>
              <a:t> й </a:t>
            </a:r>
            <a:r>
              <a:rPr lang="ru-RU" sz="2800" dirty="0" err="1">
                <a:solidFill>
                  <a:srgbClr val="FFFF00"/>
                </a:solidFill>
              </a:rPr>
              <a:t>мити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підлогу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інструментом</a:t>
            </a:r>
            <a:r>
              <a:rPr lang="ru-RU" sz="2800" dirty="0">
                <a:solidFill>
                  <a:srgbClr val="FFFF00"/>
                </a:solidFill>
              </a:rPr>
              <a:t> з </a:t>
            </a:r>
            <a:r>
              <a:rPr lang="ru-RU" sz="2800" dirty="0" err="1">
                <a:solidFill>
                  <a:srgbClr val="FFFF00"/>
                </a:solidFill>
              </a:rPr>
              <a:t>довгою</a:t>
            </a:r>
            <a:r>
              <a:rPr lang="ru-RU" sz="2800" dirty="0">
                <a:solidFill>
                  <a:srgbClr val="FFFF00"/>
                </a:solidFill>
              </a:rPr>
              <a:t> ручкою</a:t>
            </a:r>
            <a:r>
              <a:rPr lang="ru-RU" sz="2800" dirty="0" smtClean="0">
                <a:solidFill>
                  <a:srgbClr val="FFFF00"/>
                </a:solidFill>
              </a:rPr>
              <a:t>)</a:t>
            </a:r>
          </a:p>
          <a:p>
            <a:endParaRPr lang="ru-RU" sz="2800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ru-RU" sz="28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ПРИНЦИПИ </a:t>
            </a:r>
            <a:r>
              <a:rPr lang="ru-RU" sz="2800" dirty="0">
                <a:solidFill>
                  <a:srgbClr val="FFFF00"/>
                </a:solidFill>
              </a:rPr>
              <a:t>ЗАХИСТУ СУГЛОБІВ </a:t>
            </a:r>
            <a:endParaRPr lang="ru-RU" sz="2800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sz="2800" dirty="0" smtClean="0"/>
              <a:t>– </a:t>
            </a:r>
            <a:r>
              <a:rPr lang="ru-RU" sz="2800" dirty="0" err="1"/>
              <a:t>використовуються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занять за </a:t>
            </a:r>
            <a:r>
              <a:rPr lang="ru-RU" sz="2800" dirty="0" err="1"/>
              <a:t>інтересами</a:t>
            </a:r>
            <a:r>
              <a:rPr lang="ru-RU" sz="2800" dirty="0"/>
              <a:t>, </a:t>
            </a:r>
            <a:r>
              <a:rPr lang="ru-RU" sz="2800" dirty="0" err="1" smtClean="0"/>
              <a:t>продуктивної</a:t>
            </a:r>
            <a:r>
              <a:rPr lang="ru-RU" sz="2800" dirty="0" smtClean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en-US" sz="2800" dirty="0" smtClean="0"/>
              <a:t>(</a:t>
            </a:r>
            <a:r>
              <a:rPr lang="ru-RU" sz="2800" dirty="0" err="1">
                <a:solidFill>
                  <a:srgbClr val="FFFF00"/>
                </a:solidFill>
              </a:rPr>
              <a:t>залучення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суглобів</a:t>
            </a:r>
            <a:r>
              <a:rPr lang="ru-RU" sz="2800" dirty="0">
                <a:solidFill>
                  <a:srgbClr val="FFFF00"/>
                </a:solidFill>
              </a:rPr>
              <a:t> у </a:t>
            </a:r>
            <a:r>
              <a:rPr lang="ru-RU" sz="2800" dirty="0" err="1">
                <a:solidFill>
                  <a:srgbClr val="FFFF00"/>
                </a:solidFill>
              </a:rPr>
              <a:t>найбільш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природній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анатомічній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позиції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–</a:t>
            </a:r>
            <a:r>
              <a:rPr lang="ru-RU" sz="2800" dirty="0" err="1" smtClean="0">
                <a:solidFill>
                  <a:srgbClr val="FFFF00"/>
                </a:solidFill>
              </a:rPr>
              <a:t>правильні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рухові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стереотипи</a:t>
            </a:r>
            <a:r>
              <a:rPr lang="ru-RU" sz="2800" dirty="0" smtClean="0">
                <a:solidFill>
                  <a:srgbClr val="FFFF00"/>
                </a:solidFill>
              </a:rPr>
              <a:t>)</a:t>
            </a:r>
            <a:endParaRPr lang="ru-RU" sz="2800" dirty="0">
              <a:solidFill>
                <a:srgbClr val="FFFF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0972800" y="10001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210300" y="320992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35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95250" y="0"/>
            <a:ext cx="1217295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rgbClr val="FFFF00"/>
                </a:solidFill>
              </a:rPr>
              <a:t>ВИКОРИСТОВУВАТИ ВЕЛИКІ СУГЛОБИ ДЛЯ РУХУ </a:t>
            </a:r>
            <a:endParaRPr lang="ru-RU" sz="32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2400" dirty="0" smtClean="0"/>
              <a:t>(</a:t>
            </a:r>
            <a:r>
              <a:rPr lang="ru-RU" sz="2400" dirty="0" err="1"/>
              <a:t>замість</a:t>
            </a:r>
            <a:r>
              <a:rPr lang="ru-RU" sz="2400" dirty="0"/>
              <a:t> </a:t>
            </a:r>
            <a:r>
              <a:rPr lang="ru-RU" sz="2400" dirty="0" err="1"/>
              <a:t>спини</a:t>
            </a:r>
            <a:r>
              <a:rPr lang="ru-RU" sz="2400" dirty="0"/>
              <a:t> – стегна та </a:t>
            </a:r>
            <a:r>
              <a:rPr lang="ru-RU" sz="2400" dirty="0" err="1"/>
              <a:t>коліна</a:t>
            </a:r>
            <a:r>
              <a:rPr lang="ru-RU" sz="2400" dirty="0"/>
              <a:t> при </a:t>
            </a:r>
            <a:r>
              <a:rPr lang="ru-RU" sz="2400" dirty="0" err="1" smtClean="0"/>
              <a:t>вставанні</a:t>
            </a:r>
            <a:r>
              <a:rPr lang="ru-RU" sz="2400" dirty="0" smtClean="0"/>
              <a:t>, </a:t>
            </a:r>
            <a:r>
              <a:rPr lang="ru-RU" sz="2400" dirty="0" err="1" smtClean="0"/>
              <a:t>важкі</a:t>
            </a:r>
            <a:r>
              <a:rPr lang="ru-RU" sz="2400" dirty="0" smtClean="0"/>
              <a:t> </a:t>
            </a:r>
            <a:r>
              <a:rPr lang="ru-RU" sz="2400" dirty="0" err="1"/>
              <a:t>предмети</a:t>
            </a:r>
            <a:r>
              <a:rPr lang="ru-RU" sz="2400" dirty="0"/>
              <a:t> </a:t>
            </a:r>
            <a:r>
              <a:rPr lang="ru-RU" sz="2400" dirty="0" err="1"/>
              <a:t>штовхати</a:t>
            </a:r>
            <a:r>
              <a:rPr lang="ru-RU" sz="2400" dirty="0"/>
              <a:t>, </a:t>
            </a:r>
            <a:r>
              <a:rPr lang="ru-RU" sz="2400" dirty="0" err="1"/>
              <a:t>переносити</a:t>
            </a:r>
            <a:r>
              <a:rPr lang="ru-RU" sz="2400" dirty="0"/>
              <a:t> </a:t>
            </a:r>
            <a:r>
              <a:rPr lang="ru-RU" sz="2400" dirty="0" err="1"/>
              <a:t>обома</a:t>
            </a:r>
            <a:r>
              <a:rPr lang="ru-RU" sz="2400" dirty="0"/>
              <a:t> руками в </a:t>
            </a:r>
            <a:r>
              <a:rPr lang="ru-RU" sz="2400" dirty="0" err="1"/>
              <a:t>долонях</a:t>
            </a:r>
            <a:r>
              <a:rPr lang="ru-RU" sz="2400" dirty="0" smtClean="0"/>
              <a:t>)</a:t>
            </a:r>
          </a:p>
          <a:p>
            <a:endParaRPr lang="ru-RU" sz="2400" dirty="0"/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ЗАПОБІГАТИ </a:t>
            </a:r>
            <a:r>
              <a:rPr lang="ru-RU" sz="2800" dirty="0">
                <a:solidFill>
                  <a:srgbClr val="FFFF00"/>
                </a:solidFill>
              </a:rPr>
              <a:t>ДОВГОТРИВАЛОМУ СТАТИЧНОМУ ПОЛОЖЕННЮ СУГЛОБІВ ПІД ЧАС </a:t>
            </a:r>
            <a:r>
              <a:rPr lang="ru-RU" sz="2800" dirty="0" smtClean="0">
                <a:solidFill>
                  <a:srgbClr val="FFFF00"/>
                </a:solidFill>
              </a:rPr>
              <a:t>ДІЯЛЬНОСТІ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dirty="0" err="1"/>
              <a:t>періодично</a:t>
            </a:r>
            <a:r>
              <a:rPr lang="ru-RU" sz="2400" dirty="0"/>
              <a:t> </a:t>
            </a:r>
            <a:r>
              <a:rPr lang="ru-RU" sz="2400" dirty="0" err="1"/>
              <a:t>змінювати</a:t>
            </a:r>
            <a:r>
              <a:rPr lang="ru-RU" sz="2400" dirty="0"/>
              <a:t> </a:t>
            </a:r>
            <a:r>
              <a:rPr lang="ru-RU" sz="2400" dirty="0" err="1"/>
              <a:t>положення</a:t>
            </a:r>
            <a:r>
              <a:rPr lang="ru-RU" sz="2400" dirty="0"/>
              <a:t> </a:t>
            </a:r>
            <a:r>
              <a:rPr lang="ru-RU" sz="2400" dirty="0" err="1"/>
              <a:t>тіла</a:t>
            </a:r>
            <a:r>
              <a:rPr lang="ru-RU" sz="2400" dirty="0"/>
              <a:t>,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 err="1"/>
              <a:t>допоміжні</a:t>
            </a:r>
            <a:r>
              <a:rPr lang="ru-RU" sz="2400" dirty="0"/>
              <a:t> </a:t>
            </a:r>
            <a:r>
              <a:rPr lang="ru-RU" sz="2400" dirty="0" err="1" smtClean="0"/>
              <a:t>засоби</a:t>
            </a:r>
            <a:endParaRPr lang="ru-RU" sz="2400" dirty="0"/>
          </a:p>
          <a:p>
            <a:endParaRPr lang="ru-RU" sz="2400" dirty="0"/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БРАТИ </a:t>
            </a:r>
            <a:r>
              <a:rPr lang="ru-RU" sz="2800" dirty="0">
                <a:solidFill>
                  <a:srgbClr val="FFFF00"/>
                </a:solidFill>
              </a:rPr>
              <a:t>ДО УВАГИ </a:t>
            </a:r>
            <a:r>
              <a:rPr lang="ru-RU" sz="2800" dirty="0" smtClean="0">
                <a:solidFill>
                  <a:srgbClr val="FFFF00"/>
                </a:solidFill>
              </a:rPr>
              <a:t>БІЛЬ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/>
              <a:t>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біль</a:t>
            </a:r>
            <a:r>
              <a:rPr lang="ru-RU" sz="2400" dirty="0"/>
              <a:t> не </a:t>
            </a:r>
            <a:r>
              <a:rPr lang="ru-RU" sz="2400" dirty="0" err="1"/>
              <a:t>припиняється</a:t>
            </a:r>
            <a:r>
              <a:rPr lang="ru-RU" sz="2400" dirty="0"/>
              <a:t> </a:t>
            </a:r>
            <a:r>
              <a:rPr lang="ru-RU" sz="2400" dirty="0" err="1"/>
              <a:t>протягом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/>
              <a:t>години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 smtClean="0"/>
              <a:t>закінчення</a:t>
            </a:r>
            <a:r>
              <a:rPr lang="ru-RU" sz="2400" dirty="0" smtClean="0"/>
              <a:t> </a:t>
            </a:r>
            <a:r>
              <a:rPr lang="ru-RU" sz="2400" dirty="0" err="1"/>
              <a:t>активності</a:t>
            </a:r>
            <a:r>
              <a:rPr lang="ru-RU" sz="2400" dirty="0"/>
              <a:t> → </a:t>
            </a:r>
            <a:r>
              <a:rPr lang="ru-RU" sz="2400" dirty="0" err="1">
                <a:solidFill>
                  <a:srgbClr val="FFFF00"/>
                </a:solidFill>
              </a:rPr>
              <a:t>краще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планувати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розподіляти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активні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вправи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влаштовувати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перерви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1353800" y="2962274"/>
            <a:ext cx="484632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11258550" y="4624387"/>
            <a:ext cx="484632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11258550" y="123825"/>
            <a:ext cx="484632" cy="6762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2191999" cy="579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err="1" smtClean="0"/>
              <a:t>Важливо</a:t>
            </a:r>
            <a:r>
              <a:rPr lang="ru-RU" sz="4000" dirty="0" smtClean="0"/>
              <a:t> </a:t>
            </a:r>
            <a:r>
              <a:rPr lang="ru-RU" sz="4000" dirty="0" err="1" smtClean="0"/>
              <a:t>створити</a:t>
            </a:r>
            <a:r>
              <a:rPr lang="ru-RU" sz="4000" dirty="0" smtClean="0"/>
              <a:t>!!!! </a:t>
            </a:r>
          </a:p>
          <a:p>
            <a:pPr marL="0" indent="0" algn="ctr">
              <a:buNone/>
            </a:pPr>
            <a:r>
              <a:rPr lang="ru-RU" sz="4000" dirty="0" err="1">
                <a:solidFill>
                  <a:srgbClr val="FFFF00"/>
                </a:solidFill>
              </a:rPr>
              <a:t>Щ</a:t>
            </a:r>
            <a:r>
              <a:rPr lang="ru-RU" sz="4000" dirty="0" err="1" smtClean="0">
                <a:solidFill>
                  <a:srgbClr val="FFFF00"/>
                </a:solidFill>
              </a:rPr>
              <a:t>оденний</a:t>
            </a:r>
            <a:r>
              <a:rPr lang="ru-RU" sz="4000" dirty="0" smtClean="0">
                <a:solidFill>
                  <a:srgbClr val="FFFF00"/>
                </a:solidFill>
              </a:rPr>
              <a:t> </a:t>
            </a:r>
            <a:r>
              <a:rPr lang="ru-RU" sz="4000" dirty="0">
                <a:solidFill>
                  <a:srgbClr val="FFFF00"/>
                </a:solidFill>
              </a:rPr>
              <a:t>режим </a:t>
            </a:r>
            <a:r>
              <a:rPr lang="ru-RU" sz="4000" dirty="0" err="1">
                <a:solidFill>
                  <a:srgbClr val="FFFF00"/>
                </a:solidFill>
              </a:rPr>
              <a:t>пацієнта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endParaRPr lang="ru-RU" sz="4000" dirty="0" smtClean="0">
              <a:solidFill>
                <a:srgbClr val="FFFF00"/>
              </a:solidFill>
            </a:endParaRPr>
          </a:p>
          <a:p>
            <a:r>
              <a:rPr lang="ru-RU" sz="4000" dirty="0" smtClean="0"/>
              <a:t>за </a:t>
            </a:r>
            <a:r>
              <a:rPr lang="ru-RU" sz="4000" dirty="0" err="1"/>
              <a:t>допомогою</a:t>
            </a:r>
            <a:r>
              <a:rPr lang="ru-RU" sz="4000" dirty="0"/>
              <a:t> </a:t>
            </a:r>
            <a:r>
              <a:rPr lang="ru-RU" sz="4000" dirty="0" err="1">
                <a:solidFill>
                  <a:srgbClr val="FFFF00"/>
                </a:solidFill>
              </a:rPr>
              <a:t>ерготерапевта</a:t>
            </a:r>
            <a:r>
              <a:rPr lang="ru-RU" sz="4000" dirty="0"/>
              <a:t> </a:t>
            </a:r>
            <a:endParaRPr lang="ru-RU" sz="4000" dirty="0" smtClean="0"/>
          </a:p>
          <a:p>
            <a:r>
              <a:rPr lang="ru-RU" sz="4000" dirty="0" err="1" smtClean="0"/>
              <a:t>чергування</a:t>
            </a:r>
            <a:r>
              <a:rPr lang="ru-RU" sz="4000" dirty="0" smtClean="0"/>
              <a:t> </a:t>
            </a:r>
            <a:r>
              <a:rPr lang="ru-RU" sz="4000" dirty="0" err="1">
                <a:solidFill>
                  <a:srgbClr val="FFFF00"/>
                </a:solidFill>
              </a:rPr>
              <a:t>відпочинку</a:t>
            </a:r>
            <a:r>
              <a:rPr lang="ru-RU" sz="4000" dirty="0">
                <a:solidFill>
                  <a:srgbClr val="FFFF00"/>
                </a:solidFill>
              </a:rPr>
              <a:t> з </a:t>
            </a:r>
            <a:r>
              <a:rPr lang="ru-RU" sz="4000" dirty="0" err="1" smtClean="0">
                <a:solidFill>
                  <a:srgbClr val="FFFF00"/>
                </a:solidFill>
              </a:rPr>
              <a:t>активністю</a:t>
            </a:r>
            <a:endParaRPr lang="ru-RU" sz="4000" dirty="0" smtClean="0">
              <a:solidFill>
                <a:srgbClr val="FFFF00"/>
              </a:solidFill>
            </a:endParaRPr>
          </a:p>
          <a:p>
            <a:r>
              <a:rPr lang="ru-RU" sz="4000" dirty="0" err="1" smtClean="0"/>
              <a:t>толерування</a:t>
            </a:r>
            <a:r>
              <a:rPr lang="ru-RU" sz="4000" dirty="0" smtClean="0"/>
              <a:t> </a:t>
            </a:r>
            <a:r>
              <a:rPr lang="ru-RU" sz="4000" dirty="0" err="1">
                <a:solidFill>
                  <a:srgbClr val="FFFF00"/>
                </a:solidFill>
              </a:rPr>
              <a:t>активності</a:t>
            </a:r>
            <a:r>
              <a:rPr lang="ru-RU" sz="4000" dirty="0">
                <a:solidFill>
                  <a:srgbClr val="FFFF00"/>
                </a:solidFill>
              </a:rPr>
              <a:t> й </a:t>
            </a:r>
            <a:r>
              <a:rPr lang="ru-RU" sz="4000" dirty="0" err="1" smtClean="0">
                <a:solidFill>
                  <a:srgbClr val="FFFF00"/>
                </a:solidFill>
              </a:rPr>
              <a:t>навантаження</a:t>
            </a:r>
            <a:endParaRPr lang="ru-RU" sz="4000" dirty="0" smtClean="0">
              <a:solidFill>
                <a:srgbClr val="FFFF00"/>
              </a:solidFill>
            </a:endParaRPr>
          </a:p>
          <a:p>
            <a:pPr marL="0" indent="0" algn="ctr">
              <a:buNone/>
            </a:pPr>
            <a:r>
              <a:rPr lang="ru-RU" sz="4000" dirty="0" smtClean="0"/>
              <a:t>Контроль за </a:t>
            </a:r>
            <a:r>
              <a:rPr lang="ru-RU" sz="4000" dirty="0" err="1">
                <a:solidFill>
                  <a:srgbClr val="FFFF00"/>
                </a:solidFill>
              </a:rPr>
              <a:t>системними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або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 err="1">
                <a:solidFill>
                  <a:srgbClr val="FFFF00"/>
                </a:solidFill>
              </a:rPr>
              <a:t>суглобовими</a:t>
            </a:r>
            <a:r>
              <a:rPr lang="ru-RU" sz="4000" dirty="0">
                <a:solidFill>
                  <a:srgbClr val="FFFF00"/>
                </a:solidFill>
              </a:rPr>
              <a:t> </a:t>
            </a:r>
            <a:r>
              <a:rPr lang="ru-RU" sz="4000" dirty="0"/>
              <a:t>проблемами, </a:t>
            </a:r>
            <a:r>
              <a:rPr lang="ru-RU" sz="4000" dirty="0" err="1"/>
              <a:t>які</a:t>
            </a:r>
            <a:r>
              <a:rPr lang="ru-RU" sz="4000" dirty="0"/>
              <a:t> </a:t>
            </a:r>
            <a:r>
              <a:rPr lang="ru-RU" sz="4000" dirty="0" err="1"/>
              <a:t>впливають</a:t>
            </a:r>
            <a:r>
              <a:rPr lang="ru-RU" sz="4000" dirty="0"/>
              <a:t> на </a:t>
            </a:r>
            <a:r>
              <a:rPr lang="ru-RU" sz="4000" dirty="0" err="1" smtClean="0"/>
              <a:t>виконання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рухової</a:t>
            </a:r>
            <a:r>
              <a:rPr lang="ru-RU" sz="4000" dirty="0" smtClean="0"/>
              <a:t> </a:t>
            </a:r>
            <a:r>
              <a:rPr lang="ru-RU" sz="4000" dirty="0" err="1" smtClean="0"/>
              <a:t>активності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1601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FF00"/>
                </a:solidFill>
              </a:rPr>
              <a:t>ПРИДІЛИТИ УВАГУ!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2096064"/>
            <a:ext cx="11953875" cy="3695136"/>
          </a:xfrm>
        </p:spPr>
        <p:txBody>
          <a:bodyPr>
            <a:noAutofit/>
          </a:bodyPr>
          <a:lstStyle/>
          <a:p>
            <a:r>
              <a:rPr lang="ru-RU" sz="3600" b="1" dirty="0" err="1" smtClean="0"/>
              <a:t>Руховим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функціям</a:t>
            </a:r>
            <a:r>
              <a:rPr lang="ru-RU" sz="3600" b="1" dirty="0" smtClean="0"/>
              <a:t> </a:t>
            </a:r>
          </a:p>
          <a:p>
            <a:r>
              <a:rPr lang="ru-RU" sz="3600" b="1" dirty="0" err="1" smtClean="0"/>
              <a:t>Оптимальний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психологічний</a:t>
            </a:r>
            <a:r>
              <a:rPr lang="ru-RU" sz="3600" b="1" dirty="0" smtClean="0"/>
              <a:t> стан</a:t>
            </a:r>
          </a:p>
          <a:p>
            <a:r>
              <a:rPr lang="ru-RU" sz="3600" b="1" dirty="0" err="1" smtClean="0"/>
              <a:t>Підтримка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соціальної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активністі</a:t>
            </a:r>
            <a:endParaRPr lang="ru-RU" sz="3600" b="1" dirty="0" smtClean="0"/>
          </a:p>
          <a:p>
            <a:r>
              <a:rPr lang="ru-RU" sz="3600" b="1" dirty="0" err="1" smtClean="0">
                <a:solidFill>
                  <a:srgbClr val="FFFF00"/>
                </a:solidFill>
              </a:rPr>
              <a:t>Оцінити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>
                <a:solidFill>
                  <a:srgbClr val="FFFF00"/>
                </a:solidFill>
              </a:rPr>
              <a:t>інтереси</a:t>
            </a:r>
            <a:r>
              <a:rPr lang="ru-RU" sz="3600" b="1" dirty="0">
                <a:solidFill>
                  <a:srgbClr val="FFFF00"/>
                </a:solidFill>
              </a:rPr>
              <a:t> </a:t>
            </a:r>
            <a:r>
              <a:rPr lang="ru-RU" sz="3600" b="1" dirty="0"/>
              <a:t>та </a:t>
            </a:r>
            <a:r>
              <a:rPr lang="ru-RU" sz="3600" b="1" dirty="0" err="1"/>
              <a:t>спланувати</a:t>
            </a:r>
            <a:r>
              <a:rPr lang="ru-RU" sz="3600" b="1" dirty="0"/>
              <a:t> </a:t>
            </a:r>
            <a:r>
              <a:rPr lang="ru-RU" sz="3600" b="1" dirty="0" err="1"/>
              <a:t>дозвілля</a:t>
            </a:r>
            <a:r>
              <a:rPr lang="ru-RU" sz="3600" b="1" dirty="0"/>
              <a:t> на </a:t>
            </a:r>
            <a:r>
              <a:rPr lang="ru-RU" sz="3600" b="1" dirty="0" err="1"/>
              <a:t>основі</a:t>
            </a:r>
            <a:r>
              <a:rPr lang="ru-RU" sz="3600" b="1" dirty="0"/>
              <a:t> </a:t>
            </a:r>
            <a:r>
              <a:rPr lang="ru-RU" sz="3600" b="1" dirty="0" err="1"/>
              <a:t>захоплень</a:t>
            </a:r>
            <a:r>
              <a:rPr lang="ru-RU" sz="3600" b="1" dirty="0"/>
              <a:t> та </a:t>
            </a:r>
            <a:r>
              <a:rPr lang="ru-RU" sz="3600" b="1" dirty="0" err="1"/>
              <a:t>фізичних</a:t>
            </a:r>
            <a:r>
              <a:rPr lang="ru-RU" sz="3600" b="1" dirty="0"/>
              <a:t> </a:t>
            </a:r>
            <a:r>
              <a:rPr lang="ru-RU" sz="3600" b="1" dirty="0" err="1" smtClean="0"/>
              <a:t>можливостей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86693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порад</a:t>
            </a:r>
            <a:r>
              <a:rPr lang="ru-RU" dirty="0" err="1">
                <a:solidFill>
                  <a:srgbClr val="FFFF00"/>
                </a:solidFill>
              </a:rPr>
              <a:t>И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533524"/>
            <a:ext cx="12077700" cy="53244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FFFF00"/>
                </a:solidFill>
              </a:rPr>
              <a:t>У </a:t>
            </a:r>
            <a:r>
              <a:rPr lang="ru-RU" b="1" dirty="0">
                <a:solidFill>
                  <a:srgbClr val="FFFF00"/>
                </a:solidFill>
              </a:rPr>
              <a:t>СИДЯЧОМУ </a:t>
            </a:r>
            <a:r>
              <a:rPr lang="ru-RU" b="1" dirty="0" smtClean="0">
                <a:solidFill>
                  <a:srgbClr val="FFFF00"/>
                </a:solidFill>
              </a:rPr>
              <a:t>ПОЛОЖЕННІ</a:t>
            </a:r>
          </a:p>
          <a:p>
            <a:pPr marL="0" indent="0" algn="ctr">
              <a:buNone/>
            </a:pPr>
            <a:endParaRPr lang="uk-UA" b="1" dirty="0">
              <a:solidFill>
                <a:srgbClr val="FFFF00"/>
              </a:solidFill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ru-RU" dirty="0" err="1" smtClean="0">
                <a:solidFill>
                  <a:srgbClr val="FFFF00"/>
                </a:solidFill>
              </a:rPr>
              <a:t>стілець</a:t>
            </a:r>
            <a:r>
              <a:rPr lang="ru-RU" dirty="0" smtClean="0">
                <a:solidFill>
                  <a:srgbClr val="FFFF00"/>
                </a:solidFill>
              </a:rPr>
              <a:t> і </a:t>
            </a:r>
            <a:r>
              <a:rPr lang="ru-RU" dirty="0" err="1" smtClean="0">
                <a:solidFill>
                  <a:srgbClr val="FFFF00"/>
                </a:solidFill>
              </a:rPr>
              <a:t>стіл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відповідній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висоті</a:t>
            </a:r>
            <a:r>
              <a:rPr lang="ru-RU" dirty="0" smtClean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FF00"/>
                </a:solidFill>
              </a:rPr>
              <a:t>вузьких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диванів</a:t>
            </a:r>
            <a:r>
              <a:rPr lang="ru-RU" dirty="0">
                <a:solidFill>
                  <a:srgbClr val="FFFF00"/>
                </a:solidFill>
              </a:rPr>
              <a:t>, </a:t>
            </a:r>
            <a:r>
              <a:rPr lang="ru-RU" dirty="0" err="1">
                <a:solidFill>
                  <a:srgbClr val="FFFF00"/>
                </a:solidFill>
              </a:rPr>
              <a:t>м’яких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крісел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err="1" smtClean="0"/>
              <a:t>рекомендувати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FF00"/>
                </a:solidFill>
              </a:rPr>
              <a:t>періодично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змінювати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положення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для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суглобовій</a:t>
            </a:r>
            <a:r>
              <a:rPr lang="ru-RU" dirty="0"/>
              <a:t> </a:t>
            </a:r>
            <a:r>
              <a:rPr lang="ru-RU" dirty="0" err="1"/>
              <a:t>ригідності</a:t>
            </a:r>
            <a:r>
              <a:rPr lang="ru-RU" dirty="0"/>
              <a:t>, </a:t>
            </a:r>
            <a:r>
              <a:rPr lang="ru-RU" dirty="0" smtClean="0"/>
              <a:t>особливо </a:t>
            </a:r>
            <a:r>
              <a:rPr lang="ru-RU" dirty="0"/>
              <a:t>у </a:t>
            </a:r>
            <a:r>
              <a:rPr lang="ru-RU" dirty="0" err="1"/>
              <a:t>положенні</a:t>
            </a:r>
            <a:r>
              <a:rPr lang="ru-RU" dirty="0"/>
              <a:t> </a:t>
            </a:r>
            <a:r>
              <a:rPr lang="ru-RU" dirty="0" err="1"/>
              <a:t>сидячи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 err="1" smtClean="0"/>
              <a:t>класти</a:t>
            </a:r>
            <a:r>
              <a:rPr lang="ru-RU" dirty="0" smtClean="0"/>
              <a:t> </a:t>
            </a:r>
            <a:r>
              <a:rPr lang="ru-RU" dirty="0"/>
              <a:t>руки </a:t>
            </a:r>
            <a:r>
              <a:rPr lang="ru-RU" dirty="0" err="1"/>
              <a:t>зручно</a:t>
            </a:r>
            <a:r>
              <a:rPr lang="ru-RU" dirty="0"/>
              <a:t> на </a:t>
            </a:r>
            <a:r>
              <a:rPr lang="ru-RU" dirty="0" err="1"/>
              <a:t>коліна</a:t>
            </a:r>
            <a:r>
              <a:rPr lang="ru-RU" dirty="0"/>
              <a:t>, з </a:t>
            </a:r>
            <a:r>
              <a:rPr lang="ru-RU" dirty="0" err="1"/>
              <a:t>випростаними</a:t>
            </a:r>
            <a:r>
              <a:rPr lang="ru-RU" dirty="0"/>
              <a:t> та </a:t>
            </a:r>
            <a:r>
              <a:rPr lang="ru-RU" dirty="0" err="1"/>
              <a:t>злегка</a:t>
            </a:r>
            <a:r>
              <a:rPr lang="ru-RU" dirty="0"/>
              <a:t> </a:t>
            </a:r>
            <a:r>
              <a:rPr lang="ru-RU" dirty="0" err="1" smtClean="0"/>
              <a:t>розведеними</a:t>
            </a:r>
            <a:r>
              <a:rPr lang="ru-RU" dirty="0"/>
              <a:t> </a:t>
            </a:r>
            <a:r>
              <a:rPr lang="ru-RU" dirty="0" err="1" smtClean="0"/>
              <a:t>пальцями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FFFF00"/>
                </a:solidFill>
              </a:rPr>
              <a:t>під</a:t>
            </a:r>
            <a:r>
              <a:rPr lang="ru-RU" dirty="0">
                <a:solidFill>
                  <a:srgbClr val="FFFF00"/>
                </a:solidFill>
              </a:rPr>
              <a:t> час </a:t>
            </a:r>
            <a:r>
              <a:rPr lang="ru-RU" dirty="0" err="1">
                <a:solidFill>
                  <a:srgbClr val="FFFF00"/>
                </a:solidFill>
              </a:rPr>
              <a:t>вставання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/>
              <a:t>використовувати</a:t>
            </a:r>
            <a:r>
              <a:rPr lang="ru-RU" dirty="0"/>
              <a:t> в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>
                <a:solidFill>
                  <a:srgbClr val="FFFF00"/>
                </a:solidFill>
              </a:rPr>
              <a:t>опори </a:t>
            </a:r>
            <a:r>
              <a:rPr lang="ru-RU" dirty="0" err="1">
                <a:solidFill>
                  <a:srgbClr val="FFFF00"/>
                </a:solidFill>
              </a:rPr>
              <a:t>підлокітники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крісла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7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У ПОЛОЖЕННІ СТОЯЧИ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287250" cy="4647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 smtClean="0"/>
              <a:t>уникати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довгого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стояння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відповідне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зручне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взуття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обмежити</a:t>
            </a:r>
            <a:r>
              <a:rPr lang="ru-RU" sz="2400" dirty="0" smtClean="0"/>
              <a:t> </a:t>
            </a:r>
            <a:r>
              <a:rPr lang="ru-RU" sz="2400" dirty="0" err="1"/>
              <a:t>згинання</a:t>
            </a:r>
            <a:r>
              <a:rPr lang="ru-RU" sz="2400" dirty="0"/>
              <a:t> – </a:t>
            </a:r>
            <a:r>
              <a:rPr lang="ru-RU" sz="2400" dirty="0" err="1">
                <a:solidFill>
                  <a:srgbClr val="FFFF00"/>
                </a:solidFill>
              </a:rPr>
              <a:t>використовувати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пристосування</a:t>
            </a:r>
            <a:r>
              <a:rPr lang="ru-RU" sz="2400" dirty="0">
                <a:solidFill>
                  <a:srgbClr val="FFFF00"/>
                </a:solidFill>
              </a:rPr>
              <a:t> для </a:t>
            </a:r>
            <a:r>
              <a:rPr lang="ru-RU" sz="2400" dirty="0" err="1">
                <a:solidFill>
                  <a:srgbClr val="FFFF00"/>
                </a:solidFill>
              </a:rPr>
              <a:t>подачі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предметів</a:t>
            </a:r>
            <a:r>
              <a:rPr lang="ru-RU" sz="2400" dirty="0"/>
              <a:t>.</a:t>
            </a:r>
          </a:p>
          <a:p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FFFF00"/>
                </a:solidFill>
              </a:rPr>
              <a:t>ДЛЯ </a:t>
            </a:r>
            <a:r>
              <a:rPr lang="ru-RU" b="1" dirty="0">
                <a:solidFill>
                  <a:srgbClr val="FFFF00"/>
                </a:solidFill>
              </a:rPr>
              <a:t>СНУ</a:t>
            </a:r>
          </a:p>
          <a:p>
            <a:pPr marL="0" indent="0">
              <a:buNone/>
            </a:pPr>
            <a:r>
              <a:rPr lang="ru-RU" sz="2800" dirty="0" err="1" smtClean="0"/>
              <a:t>високе</a:t>
            </a:r>
            <a:r>
              <a:rPr lang="ru-RU" sz="2800" dirty="0" smtClean="0"/>
              <a:t> </a:t>
            </a:r>
            <a:r>
              <a:rPr lang="ru-RU" sz="2800" dirty="0" err="1"/>
              <a:t>ліжко</a:t>
            </a:r>
            <a:r>
              <a:rPr lang="ru-RU" sz="2800" dirty="0"/>
              <a:t>, </a:t>
            </a:r>
            <a:r>
              <a:rPr lang="ru-RU" sz="2800" dirty="0" err="1"/>
              <a:t>твердий</a:t>
            </a:r>
            <a:r>
              <a:rPr lang="ru-RU" sz="2800" dirty="0"/>
              <a:t> матрац;</a:t>
            </a:r>
          </a:p>
          <a:p>
            <a:pPr marL="0" indent="0">
              <a:buNone/>
            </a:pPr>
            <a:r>
              <a:rPr lang="ru-RU" sz="2800" dirty="0" err="1" smtClean="0"/>
              <a:t>обмежити</a:t>
            </a:r>
            <a:r>
              <a:rPr lang="ru-RU" sz="2800" dirty="0" smtClean="0"/>
              <a:t> </a:t>
            </a:r>
            <a:r>
              <a:rPr lang="ru-RU" sz="2800" dirty="0" err="1"/>
              <a:t>спання</a:t>
            </a:r>
            <a:r>
              <a:rPr lang="ru-RU" sz="2800" dirty="0"/>
              <a:t> з </a:t>
            </a:r>
            <a:r>
              <a:rPr lang="ru-RU" sz="2800" dirty="0" err="1">
                <a:solidFill>
                  <a:srgbClr val="FFFF00"/>
                </a:solidFill>
              </a:rPr>
              <a:t>важкою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ковдрою</a:t>
            </a:r>
            <a:r>
              <a:rPr lang="ru-RU" sz="2800" dirty="0">
                <a:solidFill>
                  <a:srgbClr val="FFFF00"/>
                </a:solidFill>
              </a:rPr>
              <a:t> на ногах </a:t>
            </a:r>
            <a:r>
              <a:rPr lang="ru-RU" sz="2800" dirty="0" err="1">
                <a:solidFill>
                  <a:srgbClr val="FFFF00"/>
                </a:solidFill>
              </a:rPr>
              <a:t>пацієнта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77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4300"/>
            <a:ext cx="12049125" cy="1821621"/>
          </a:xfrm>
        </p:spPr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ЕРГОТЕРАПЕВТИЧНИй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ПЛАН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err="1"/>
              <a:t>Комплексне</a:t>
            </a:r>
            <a:r>
              <a:rPr lang="ru-RU" sz="3200" dirty="0"/>
              <a:t> </a:t>
            </a:r>
            <a:r>
              <a:rPr lang="ru-RU" sz="3200" dirty="0" err="1"/>
              <a:t>визначення</a:t>
            </a:r>
            <a:r>
              <a:rPr lang="ru-RU" sz="3200" dirty="0"/>
              <a:t> </a:t>
            </a:r>
            <a:r>
              <a:rPr lang="ru-RU" sz="3200" dirty="0" err="1"/>
              <a:t>ерготерапевтичного</a:t>
            </a:r>
            <a:r>
              <a:rPr lang="ru-RU" sz="3200" dirty="0"/>
              <a:t> </a:t>
            </a:r>
            <a:r>
              <a:rPr lang="ru-RU" sz="3200" dirty="0" err="1" smtClean="0"/>
              <a:t>завдання</a:t>
            </a:r>
            <a:r>
              <a:rPr lang="ru-RU" sz="3200" dirty="0" smtClean="0"/>
              <a:t>: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Короткотермінові</a:t>
            </a:r>
            <a:r>
              <a:rPr lang="ru-RU" sz="3200" dirty="0" smtClean="0"/>
              <a:t>  </a:t>
            </a:r>
            <a:r>
              <a:rPr lang="ru-RU" sz="3200" dirty="0" err="1" smtClean="0"/>
              <a:t>завлання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плани</a:t>
            </a:r>
            <a:endParaRPr lang="ru-RU" sz="3200" dirty="0" smtClean="0"/>
          </a:p>
          <a:p>
            <a:r>
              <a:rPr lang="ru-RU" sz="3200" dirty="0" err="1" smtClean="0"/>
              <a:t>Довготермінові</a:t>
            </a:r>
            <a:r>
              <a:rPr lang="ru-RU" sz="3200" dirty="0" smtClean="0"/>
              <a:t> </a:t>
            </a:r>
            <a:r>
              <a:rPr lang="ru-RU" sz="3200" dirty="0" err="1" smtClean="0"/>
              <a:t>завдання</a:t>
            </a:r>
            <a:r>
              <a:rPr lang="ru-RU" sz="3200" dirty="0" smtClean="0"/>
              <a:t> та </a:t>
            </a:r>
            <a:r>
              <a:rPr lang="ru-RU" sz="3200" dirty="0" err="1" smtClean="0"/>
              <a:t>плани</a:t>
            </a:r>
            <a:r>
              <a:rPr lang="ru-RU" sz="3200" dirty="0" smtClean="0"/>
              <a:t>  </a:t>
            </a:r>
            <a:endParaRPr lang="ru-RU" sz="32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5972175" y="1752600"/>
            <a:ext cx="484632" cy="5238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5972175" y="3495675"/>
            <a:ext cx="484632" cy="657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ЗДІЙСНЕННЯ ЗАКУПІВ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096064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>
                <a:solidFill>
                  <a:srgbClr val="FFFF00"/>
                </a:solidFill>
              </a:rPr>
              <a:t>кошик</a:t>
            </a:r>
            <a:r>
              <a:rPr lang="ru-RU" sz="2800" dirty="0" smtClean="0"/>
              <a:t> </a:t>
            </a:r>
            <a:r>
              <a:rPr lang="ru-RU" sz="2800" dirty="0"/>
              <a:t>у </a:t>
            </a:r>
            <a:r>
              <a:rPr lang="ru-RU" sz="2800" dirty="0" err="1"/>
              <a:t>магазині</a:t>
            </a:r>
            <a:r>
              <a:rPr lang="ru-RU" sz="2800" dirty="0"/>
              <a:t> </a:t>
            </a:r>
            <a:r>
              <a:rPr lang="ru-RU" sz="2800" dirty="0" err="1"/>
              <a:t>краще</a:t>
            </a:r>
            <a:r>
              <a:rPr lang="ru-RU" sz="2800" dirty="0"/>
              <a:t> </a:t>
            </a:r>
            <a:r>
              <a:rPr lang="ru-RU" sz="2800" dirty="0" err="1"/>
              <a:t>штовхати</a:t>
            </a:r>
            <a:r>
              <a:rPr lang="ru-RU" sz="2800" dirty="0"/>
              <a:t>, не </a:t>
            </a:r>
            <a:r>
              <a:rPr lang="ru-RU" sz="2800" dirty="0" err="1"/>
              <a:t>тягнути</a:t>
            </a:r>
            <a:r>
              <a:rPr lang="ru-RU" sz="2800" dirty="0"/>
              <a:t>;</a:t>
            </a:r>
          </a:p>
          <a:p>
            <a:pPr marL="0" indent="0">
              <a:buNone/>
            </a:pPr>
            <a:r>
              <a:rPr lang="ru-RU" sz="2800" dirty="0" err="1" smtClean="0">
                <a:solidFill>
                  <a:srgbClr val="FFFF00"/>
                </a:solidFill>
              </a:rPr>
              <a:t>купувати</a:t>
            </a:r>
            <a:r>
              <a:rPr lang="ru-RU" sz="2800" dirty="0" smtClean="0"/>
              <a:t> </a:t>
            </a:r>
            <a:r>
              <a:rPr lang="ru-RU" sz="2800" dirty="0" err="1"/>
              <a:t>краще</a:t>
            </a:r>
            <a:r>
              <a:rPr lang="ru-RU" sz="2800" dirty="0"/>
              <a:t> </a:t>
            </a:r>
            <a:r>
              <a:rPr lang="ru-RU" sz="2800" dirty="0" err="1"/>
              <a:t>менше</a:t>
            </a:r>
            <a:r>
              <a:rPr lang="ru-RU" sz="2800" dirty="0"/>
              <a:t>, але </a:t>
            </a:r>
            <a:r>
              <a:rPr lang="ru-RU" sz="2800" dirty="0" err="1" smtClean="0"/>
              <a:t>частіше</a:t>
            </a:r>
            <a:r>
              <a:rPr lang="ru-RU" sz="2800" dirty="0" smtClean="0"/>
              <a:t>;</a:t>
            </a:r>
          </a:p>
          <a:p>
            <a:pPr marL="0" indent="0">
              <a:buNone/>
            </a:pPr>
            <a:r>
              <a:rPr lang="ru-RU" sz="2800" dirty="0" smtClean="0"/>
              <a:t>не </a:t>
            </a:r>
            <a:r>
              <a:rPr lang="ru-RU" sz="2800" dirty="0" err="1"/>
              <a:t>носити</a:t>
            </a:r>
            <a:r>
              <a:rPr lang="ru-RU" sz="2800" dirty="0"/>
              <a:t> покупки в </a:t>
            </a:r>
            <a:r>
              <a:rPr lang="ru-RU" sz="2800" dirty="0" err="1"/>
              <a:t>руці</a:t>
            </a:r>
            <a:r>
              <a:rPr lang="ru-RU" sz="2800" dirty="0"/>
              <a:t>, </a:t>
            </a:r>
            <a:r>
              <a:rPr lang="ru-RU" sz="2800" dirty="0" err="1"/>
              <a:t>краще</a:t>
            </a:r>
            <a:r>
              <a:rPr lang="ru-RU" sz="2800" dirty="0"/>
              <a:t> </a:t>
            </a:r>
            <a:r>
              <a:rPr lang="ru-RU" sz="2800" dirty="0" err="1"/>
              <a:t>скористатися</a:t>
            </a:r>
            <a:r>
              <a:rPr lang="ru-RU" sz="2800" dirty="0"/>
              <a:t> </a:t>
            </a:r>
            <a:r>
              <a:rPr lang="ru-RU" sz="2800" dirty="0" err="1"/>
              <a:t>сумкою</a:t>
            </a:r>
            <a:r>
              <a:rPr lang="ru-RU" sz="2800" dirty="0"/>
              <a:t> на плече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err="1"/>
              <a:t>наплічником</a:t>
            </a:r>
            <a:r>
              <a:rPr lang="ru-RU" sz="2800" dirty="0"/>
              <a:t>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FF00"/>
                </a:solidFill>
              </a:rPr>
              <a:t>для </a:t>
            </a:r>
            <a:r>
              <a:rPr lang="ru-RU" sz="2800" dirty="0" err="1">
                <a:solidFill>
                  <a:srgbClr val="FFFF00"/>
                </a:solidFill>
              </a:rPr>
              <a:t>носіння</a:t>
            </a:r>
            <a:r>
              <a:rPr lang="ru-RU" sz="2800" dirty="0">
                <a:solidFill>
                  <a:srgbClr val="FFFF00"/>
                </a:solidFill>
              </a:rPr>
              <a:t> покупок </a:t>
            </a:r>
            <a:r>
              <a:rPr lang="ru-RU" sz="2800" dirty="0" err="1"/>
              <a:t>скористатися</a:t>
            </a:r>
            <a:r>
              <a:rPr lang="ru-RU" sz="2800" dirty="0"/>
              <a:t>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іншої</a:t>
            </a:r>
            <a:r>
              <a:rPr lang="ru-RU" sz="2800" dirty="0"/>
              <a:t> </a:t>
            </a:r>
            <a:r>
              <a:rPr lang="ru-RU" sz="2800" dirty="0" err="1"/>
              <a:t>людини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службою доставки (</a:t>
            </a:r>
            <a:r>
              <a:rPr lang="ru-RU" sz="2800" dirty="0" err="1" smtClean="0"/>
              <a:t>енергозбереження</a:t>
            </a:r>
            <a:r>
              <a:rPr lang="ru-RU" sz="2800" dirty="0"/>
              <a:t>, </a:t>
            </a:r>
            <a:r>
              <a:rPr lang="ru-RU" sz="2800" dirty="0" err="1"/>
              <a:t>захист</a:t>
            </a:r>
            <a:r>
              <a:rPr lang="ru-RU" sz="2800" dirty="0"/>
              <a:t> </a:t>
            </a:r>
            <a:r>
              <a:rPr lang="ru-RU" sz="2800" dirty="0" err="1"/>
              <a:t>суглобів</a:t>
            </a:r>
            <a:r>
              <a:rPr lang="ru-RU" sz="2800" dirty="0"/>
              <a:t>).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934075" y="1428750"/>
            <a:ext cx="484632" cy="667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98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95250"/>
            <a:ext cx="10353761" cy="1266825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ПРАННЯ, ПРАСУВАННЯ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2075"/>
            <a:ext cx="12096750" cy="5610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 smtClean="0"/>
              <a:t>Завантаження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пральної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машини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спереду</a:t>
            </a:r>
            <a:r>
              <a:rPr lang="ru-RU" sz="2400" dirty="0"/>
              <a:t> є </a:t>
            </a:r>
            <a:r>
              <a:rPr lang="ru-RU" sz="2400" dirty="0" err="1"/>
              <a:t>кращим</a:t>
            </a:r>
            <a:r>
              <a:rPr lang="ru-RU" sz="2400" dirty="0"/>
              <a:t>, </a:t>
            </a:r>
            <a:r>
              <a:rPr lang="ru-RU" sz="2400" dirty="0" err="1">
                <a:solidFill>
                  <a:srgbClr val="FFFF00"/>
                </a:solidFill>
              </a:rPr>
              <a:t>ніж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завантаження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згори</a:t>
            </a:r>
            <a:r>
              <a:rPr lang="ru-RU" sz="2400" dirty="0"/>
              <a:t>, </a:t>
            </a:r>
            <a:r>
              <a:rPr lang="ru-RU" sz="2400" dirty="0" err="1"/>
              <a:t>бо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 smtClean="0"/>
              <a:t>вкладати</a:t>
            </a:r>
            <a:r>
              <a:rPr lang="ru-RU" sz="2400" dirty="0" smtClean="0"/>
              <a:t> </a:t>
            </a:r>
            <a:r>
              <a:rPr lang="ru-RU" sz="2400" dirty="0" err="1"/>
              <a:t>білизну</a:t>
            </a:r>
            <a:r>
              <a:rPr lang="ru-RU" sz="2400" dirty="0"/>
              <a:t> в </a:t>
            </a:r>
            <a:r>
              <a:rPr lang="ru-RU" sz="2400" dirty="0" err="1"/>
              <a:t>положенні</a:t>
            </a:r>
            <a:r>
              <a:rPr lang="ru-RU" sz="2400" dirty="0"/>
              <a:t> </a:t>
            </a:r>
            <a:r>
              <a:rPr lang="ru-RU" sz="2400" dirty="0" err="1"/>
              <a:t>сидячи</a:t>
            </a:r>
            <a:r>
              <a:rPr lang="ru-RU" sz="2400" dirty="0"/>
              <a:t>, це </a:t>
            </a:r>
            <a:r>
              <a:rPr lang="ru-RU" sz="2400" dirty="0" err="1"/>
              <a:t>дозволяє</a:t>
            </a:r>
            <a:r>
              <a:rPr lang="ru-RU" sz="2400" dirty="0"/>
              <a:t> </a:t>
            </a:r>
            <a:r>
              <a:rPr lang="ru-RU" sz="2400" dirty="0" err="1"/>
              <a:t>витягувати</a:t>
            </a:r>
            <a:r>
              <a:rPr lang="ru-RU" sz="2400" dirty="0"/>
              <a:t> </a:t>
            </a:r>
            <a:r>
              <a:rPr lang="ru-RU" sz="2400" dirty="0" err="1"/>
              <a:t>мокру</a:t>
            </a:r>
            <a:r>
              <a:rPr lang="ru-RU" sz="2400" dirty="0"/>
              <a:t> </a:t>
            </a:r>
            <a:r>
              <a:rPr lang="ru-RU" sz="2400" dirty="0" err="1"/>
              <a:t>білизну</a:t>
            </a:r>
            <a:r>
              <a:rPr lang="ru-RU" sz="2400" dirty="0"/>
              <a:t> через край,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краще</a:t>
            </a:r>
            <a:r>
              <a:rPr lang="ru-RU" sz="2400" dirty="0" smtClean="0"/>
              <a:t>, </a:t>
            </a:r>
            <a:r>
              <a:rPr lang="ru-RU" sz="2400" dirty="0" err="1" smtClean="0"/>
              <a:t>ніж</a:t>
            </a:r>
            <a:r>
              <a:rPr lang="ru-RU" sz="2400" dirty="0" smtClean="0"/>
              <a:t> </a:t>
            </a:r>
            <a:r>
              <a:rPr lang="ru-RU" sz="2400" dirty="0" err="1"/>
              <a:t>піднімати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й </a:t>
            </a:r>
            <a:r>
              <a:rPr lang="ru-RU" sz="2400" dirty="0" err="1"/>
              <a:t>перекладати</a:t>
            </a:r>
            <a:r>
              <a:rPr lang="ru-RU" sz="2400" dirty="0"/>
              <a:t> у </a:t>
            </a:r>
            <a:r>
              <a:rPr lang="ru-RU" sz="2400" dirty="0" err="1"/>
              <a:t>кошик</a:t>
            </a:r>
            <a:r>
              <a:rPr lang="ru-RU" sz="2400" dirty="0"/>
              <a:t> для </a:t>
            </a:r>
            <a:r>
              <a:rPr lang="ru-RU" sz="2400" dirty="0" err="1"/>
              <a:t>білизни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err="1" smtClean="0">
                <a:solidFill>
                  <a:srgbClr val="FFFF00"/>
                </a:solidFill>
              </a:rPr>
              <a:t>прати</a:t>
            </a:r>
            <a:r>
              <a:rPr lang="ru-RU" sz="2400" dirty="0" smtClean="0"/>
              <a:t> </a:t>
            </a:r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меншу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кількість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білизни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поставити</a:t>
            </a:r>
            <a:r>
              <a:rPr lang="ru-RU" sz="2400" dirty="0" smtClean="0"/>
              <a:t> </a:t>
            </a:r>
            <a:r>
              <a:rPr lang="ru-RU" sz="2400" dirty="0" err="1"/>
              <a:t>кошик</a:t>
            </a:r>
            <a:r>
              <a:rPr lang="ru-RU" sz="2400" dirty="0"/>
              <a:t> на </a:t>
            </a:r>
            <a:r>
              <a:rPr lang="ru-RU" sz="2400" dirty="0" err="1"/>
              <a:t>стілець</a:t>
            </a:r>
            <a:r>
              <a:rPr lang="ru-RU" sz="2400" dirty="0"/>
              <a:t> і </a:t>
            </a:r>
            <a:r>
              <a:rPr lang="ru-RU" sz="2400" dirty="0" err="1"/>
              <a:t>виймати</a:t>
            </a:r>
            <a:r>
              <a:rPr lang="ru-RU" sz="2400" dirty="0"/>
              <a:t> </a:t>
            </a:r>
            <a:r>
              <a:rPr lang="ru-RU" sz="2400" dirty="0" err="1"/>
              <a:t>білизну</a:t>
            </a:r>
            <a:r>
              <a:rPr lang="ru-RU" sz="2400" dirty="0"/>
              <a:t> </a:t>
            </a:r>
            <a:r>
              <a:rPr lang="ru-RU" sz="2400" dirty="0" err="1"/>
              <a:t>безпосередньо</a:t>
            </a:r>
            <a:r>
              <a:rPr lang="ru-RU" sz="2400" dirty="0"/>
              <a:t> у </a:t>
            </a:r>
            <a:r>
              <a:rPr lang="ru-RU" sz="2400" dirty="0" err="1"/>
              <a:t>нього</a:t>
            </a:r>
            <a:r>
              <a:rPr lang="ru-RU" sz="2400" dirty="0"/>
              <a:t>, </a:t>
            </a:r>
            <a:r>
              <a:rPr lang="ru-RU" sz="2400" dirty="0" err="1">
                <a:solidFill>
                  <a:srgbClr val="FFFF00"/>
                </a:solidFill>
              </a:rPr>
              <a:t>уникаючи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надмірного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згинання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тіла</a:t>
            </a:r>
            <a:r>
              <a:rPr lang="ru-RU" sz="2400" dirty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користуватися</a:t>
            </a:r>
            <a:r>
              <a:rPr lang="ru-RU" sz="2400" dirty="0" smtClean="0"/>
              <a:t> </a:t>
            </a:r>
            <a:r>
              <a:rPr lang="ru-RU" sz="2400" dirty="0">
                <a:solidFill>
                  <a:srgbClr val="FFFF00"/>
                </a:solidFill>
              </a:rPr>
              <a:t>легкою </a:t>
            </a:r>
            <a:r>
              <a:rPr lang="ru-RU" sz="2400" dirty="0" err="1">
                <a:solidFill>
                  <a:srgbClr val="FFFF00"/>
                </a:solidFill>
              </a:rPr>
              <a:t>праскою</a:t>
            </a:r>
            <a:r>
              <a:rPr lang="ru-RU" sz="2400" dirty="0"/>
              <a:t>;</a:t>
            </a:r>
          </a:p>
          <a:p>
            <a:pPr marL="0" indent="0">
              <a:buNone/>
            </a:pPr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/>
              <a:t>час </a:t>
            </a:r>
            <a:r>
              <a:rPr lang="ru-RU" sz="2400" dirty="0" err="1"/>
              <a:t>прасування</a:t>
            </a:r>
            <a:r>
              <a:rPr lang="ru-RU" sz="2400" dirty="0"/>
              <a:t> </a:t>
            </a:r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/>
              <a:t>сидіти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(</a:t>
            </a:r>
            <a:r>
              <a:rPr lang="ru-RU" sz="2400" dirty="0" err="1">
                <a:solidFill>
                  <a:srgbClr val="FFFF00"/>
                </a:solidFill>
              </a:rPr>
              <a:t>барний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стілець</a:t>
            </a:r>
            <a:r>
              <a:rPr lang="ru-RU" sz="2400" dirty="0">
                <a:solidFill>
                  <a:srgbClr val="FFFF00"/>
                </a:solidFill>
              </a:rPr>
              <a:t>);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не </a:t>
            </a:r>
            <a:r>
              <a:rPr lang="ru-RU" sz="2400" dirty="0" err="1">
                <a:solidFill>
                  <a:srgbClr val="FFFF00"/>
                </a:solidFill>
              </a:rPr>
              <a:t>викручувати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/>
              <a:t>білизну</a:t>
            </a:r>
            <a:r>
              <a:rPr lang="ru-RU" sz="2400" dirty="0"/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вручну</a:t>
            </a:r>
            <a:endParaRPr lang="ru-RU" sz="2400" dirty="0">
              <a:solidFill>
                <a:srgbClr val="FFFF00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9867900" y="619125"/>
            <a:ext cx="484632" cy="657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9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228725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ПОБУТОВІ ЗАНЯТТЯ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0650"/>
            <a:ext cx="12192000" cy="52959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 </a:t>
            </a:r>
            <a:r>
              <a:rPr lang="ru-RU" sz="2400" dirty="0" err="1"/>
              <a:t>квартирі</a:t>
            </a:r>
            <a:r>
              <a:rPr lang="ru-RU" sz="2400" dirty="0"/>
              <a:t> </a:t>
            </a:r>
            <a:r>
              <a:rPr lang="ru-RU" sz="2400" dirty="0" err="1"/>
              <a:t>речі</a:t>
            </a:r>
            <a:r>
              <a:rPr lang="ru-RU" sz="2400" dirty="0"/>
              <a:t> </a:t>
            </a:r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перевозити</a:t>
            </a:r>
            <a:r>
              <a:rPr lang="ru-RU" sz="2400" dirty="0">
                <a:solidFill>
                  <a:srgbClr val="FFFF00"/>
                </a:solidFill>
              </a:rPr>
              <a:t> у </a:t>
            </a:r>
            <a:r>
              <a:rPr lang="ru-RU" sz="2400" dirty="0" err="1">
                <a:solidFill>
                  <a:srgbClr val="FFFF00"/>
                </a:solidFill>
              </a:rPr>
              <a:t>візку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(</a:t>
            </a:r>
            <a:r>
              <a:rPr lang="ru-RU" sz="2400" dirty="0" err="1"/>
              <a:t>заощаджуючи</a:t>
            </a:r>
            <a:r>
              <a:rPr lang="ru-RU" sz="2400" dirty="0"/>
              <a:t> </a:t>
            </a:r>
            <a:r>
              <a:rPr lang="ru-RU" sz="2400" dirty="0" err="1"/>
              <a:t>енергію</a:t>
            </a:r>
            <a:r>
              <a:rPr lang="ru-RU" sz="2400" dirty="0"/>
              <a:t>);</a:t>
            </a:r>
          </a:p>
          <a:p>
            <a:r>
              <a:rPr lang="ru-RU" sz="2400" dirty="0" err="1" smtClean="0"/>
              <a:t>під</a:t>
            </a:r>
            <a:r>
              <a:rPr lang="ru-RU" sz="2400" dirty="0" smtClean="0"/>
              <a:t> </a:t>
            </a:r>
            <a:r>
              <a:rPr lang="ru-RU" sz="2400" dirty="0"/>
              <a:t>час </a:t>
            </a:r>
            <a:r>
              <a:rPr lang="ru-RU" sz="2400" dirty="0" err="1">
                <a:solidFill>
                  <a:srgbClr val="FFFF00"/>
                </a:solidFill>
              </a:rPr>
              <a:t>чищення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низьких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поверхонь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сидіти</a:t>
            </a:r>
            <a:r>
              <a:rPr lang="ru-RU" sz="2400" dirty="0"/>
              <a:t> </a:t>
            </a:r>
            <a:r>
              <a:rPr lang="ru-RU" sz="2400" dirty="0" smtClean="0"/>
              <a:t>(туалет</a:t>
            </a:r>
            <a:r>
              <a:rPr lang="ru-RU" sz="2400" dirty="0"/>
              <a:t>, </a:t>
            </a:r>
            <a:r>
              <a:rPr lang="ru-RU" sz="2400" dirty="0" err="1"/>
              <a:t>умивальник</a:t>
            </a:r>
            <a:r>
              <a:rPr lang="ru-RU" sz="2400" dirty="0"/>
              <a:t>, </a:t>
            </a:r>
            <a:r>
              <a:rPr lang="ru-RU" sz="2400" dirty="0" err="1" smtClean="0"/>
              <a:t>душовий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піддон</a:t>
            </a:r>
            <a:r>
              <a:rPr lang="ru-RU" sz="2400" dirty="0"/>
              <a:t>);</a:t>
            </a:r>
          </a:p>
          <a:p>
            <a:r>
              <a:rPr lang="ru-RU" sz="2400" dirty="0" err="1" smtClean="0"/>
              <a:t>використовувати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довгі</a:t>
            </a:r>
            <a:r>
              <a:rPr lang="ru-RU" sz="2400" dirty="0">
                <a:solidFill>
                  <a:srgbClr val="FFFF00"/>
                </a:solidFill>
              </a:rPr>
              <a:t> насадки для </a:t>
            </a:r>
            <a:r>
              <a:rPr lang="ru-RU" sz="2400" dirty="0" err="1">
                <a:solidFill>
                  <a:srgbClr val="FFFF00"/>
                </a:solidFill>
              </a:rPr>
              <a:t>предметів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/>
              <a:t>швабри</a:t>
            </a:r>
            <a:r>
              <a:rPr lang="ru-RU" sz="2400" dirty="0"/>
              <a:t> для </a:t>
            </a:r>
            <a:r>
              <a:rPr lang="ru-RU" sz="2400" dirty="0" err="1" smtClean="0"/>
              <a:t>миття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підлоги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обмежує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часте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згинання</a:t>
            </a:r>
            <a:r>
              <a:rPr lang="ru-RU" sz="2400" dirty="0"/>
              <a:t> = </a:t>
            </a:r>
            <a:r>
              <a:rPr lang="ru-RU" sz="2400" dirty="0" err="1"/>
              <a:t>збереження</a:t>
            </a:r>
            <a:r>
              <a:rPr lang="ru-RU" sz="2400" dirty="0"/>
              <a:t> </a:t>
            </a:r>
            <a:r>
              <a:rPr lang="ru-RU" sz="2400" dirty="0" err="1"/>
              <a:t>енергії</a:t>
            </a:r>
            <a:r>
              <a:rPr lang="ru-RU" sz="2400" dirty="0"/>
              <a:t>, </a:t>
            </a:r>
            <a:r>
              <a:rPr lang="ru-RU" sz="2400" dirty="0" err="1"/>
              <a:t>амплітуди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);</a:t>
            </a:r>
          </a:p>
          <a:p>
            <a:r>
              <a:rPr lang="ru-RU" sz="2400" dirty="0" err="1" smtClean="0"/>
              <a:t>обирати</a:t>
            </a:r>
            <a:r>
              <a:rPr lang="ru-RU" sz="2400" dirty="0" smtClean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перемикачі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вимикачі</a:t>
            </a:r>
            <a:r>
              <a:rPr lang="ru-RU" sz="2400" dirty="0"/>
              <a:t> ламп,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більший</a:t>
            </a:r>
            <a:r>
              <a:rPr lang="ru-RU" sz="2400" dirty="0"/>
              <a:t> </a:t>
            </a:r>
            <a:r>
              <a:rPr lang="ru-RU" sz="2400" dirty="0" err="1"/>
              <a:t>діаметр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реагують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тільки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на </a:t>
            </a:r>
            <a:r>
              <a:rPr lang="ru-RU" sz="2400" dirty="0" err="1" smtClean="0">
                <a:solidFill>
                  <a:srgbClr val="FFFF00"/>
                </a:solidFill>
              </a:rPr>
              <a:t>дотик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rgbClr val="FFFF00"/>
                </a:solidFill>
              </a:rPr>
              <a:t>(</a:t>
            </a:r>
            <a:r>
              <a:rPr lang="ru-RU" sz="2400" dirty="0" err="1">
                <a:solidFill>
                  <a:srgbClr val="FFFF00"/>
                </a:solidFill>
              </a:rPr>
              <a:t>дрібна</a:t>
            </a:r>
            <a:r>
              <a:rPr lang="ru-RU" sz="2400" dirty="0">
                <a:solidFill>
                  <a:srgbClr val="FFFF00"/>
                </a:solidFill>
              </a:rPr>
              <a:t> моторика, </a:t>
            </a:r>
            <a:r>
              <a:rPr lang="ru-RU" sz="2400" dirty="0" err="1">
                <a:solidFill>
                  <a:srgbClr val="FFFF00"/>
                </a:solidFill>
              </a:rPr>
              <a:t>захоплення</a:t>
            </a:r>
            <a:r>
              <a:rPr lang="ru-RU" sz="2400" dirty="0">
                <a:solidFill>
                  <a:srgbClr val="FFFF00"/>
                </a:solidFill>
              </a:rPr>
              <a:t>);</a:t>
            </a:r>
          </a:p>
          <a:p>
            <a:r>
              <a:rPr lang="ru-RU" sz="2400" dirty="0" err="1" smtClean="0"/>
              <a:t>обирати</a:t>
            </a:r>
            <a:r>
              <a:rPr lang="ru-RU" sz="2400" dirty="0" smtClean="0"/>
              <a:t> </a:t>
            </a:r>
            <a:r>
              <a:rPr lang="ru-RU" sz="2400" dirty="0" err="1"/>
              <a:t>меблі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легко </a:t>
            </a:r>
            <a:r>
              <a:rPr lang="ru-RU" sz="2400" dirty="0" err="1"/>
              <a:t>пересувати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прибирання</a:t>
            </a:r>
            <a:r>
              <a:rPr lang="ru-RU" sz="2400" dirty="0"/>
              <a:t> </a:t>
            </a:r>
            <a:r>
              <a:rPr lang="ru-RU" sz="2400" dirty="0" err="1"/>
              <a:t>пилососом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(</a:t>
            </a:r>
            <a:r>
              <a:rPr lang="ru-RU" sz="2400" dirty="0" err="1">
                <a:solidFill>
                  <a:srgbClr val="FFFF00"/>
                </a:solidFill>
              </a:rPr>
              <a:t>захист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суглобів</a:t>
            </a:r>
            <a:r>
              <a:rPr lang="ru-RU" sz="2400" dirty="0">
                <a:solidFill>
                  <a:srgbClr val="FFFF00"/>
                </a:solidFill>
              </a:rPr>
              <a:t>).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11049000" y="4191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2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104776"/>
            <a:ext cx="10353761" cy="1142999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МИТТЯ ТА ПРИЙОМ ДУШУ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" y="1485900"/>
            <a:ext cx="11982450" cy="5162550"/>
          </a:xfrm>
        </p:spPr>
        <p:txBody>
          <a:bodyPr>
            <a:noAutofit/>
          </a:bodyPr>
          <a:lstStyle/>
          <a:p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/>
              <a:t>щіткою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мочалкою</a:t>
            </a:r>
            <a:r>
              <a:rPr lang="ru-RU" dirty="0"/>
              <a:t> з </a:t>
            </a:r>
            <a:r>
              <a:rPr lang="ru-RU" dirty="0" err="1"/>
              <a:t>довгою</a:t>
            </a:r>
            <a:r>
              <a:rPr lang="ru-RU" dirty="0"/>
              <a:t> ручкою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амплітуда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руху</a:t>
            </a:r>
            <a:r>
              <a:rPr lang="ru-RU" dirty="0">
                <a:solidFill>
                  <a:srgbClr val="FFFF00"/>
                </a:solidFill>
              </a:rPr>
              <a:t>);</a:t>
            </a:r>
          </a:p>
          <a:p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/>
              <a:t>сидінням</a:t>
            </a:r>
            <a:r>
              <a:rPr lang="ru-RU" dirty="0"/>
              <a:t> для </a:t>
            </a:r>
            <a:r>
              <a:rPr lang="ru-RU" dirty="0" err="1"/>
              <a:t>ванни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душової</a:t>
            </a:r>
            <a:r>
              <a:rPr lang="ru-RU" dirty="0"/>
              <a:t> </a:t>
            </a:r>
            <a:r>
              <a:rPr lang="ru-RU" dirty="0" err="1"/>
              <a:t>кабіни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митися</a:t>
            </a:r>
            <a:r>
              <a:rPr lang="ru-RU" dirty="0"/>
              <a:t> </a:t>
            </a:r>
            <a:r>
              <a:rPr lang="ru-RU" dirty="0" err="1"/>
              <a:t>сидячи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 smtClean="0">
                <a:solidFill>
                  <a:srgbClr val="FFFF00"/>
                </a:solidFill>
              </a:rPr>
              <a:t>енергозбереження</a:t>
            </a:r>
            <a:r>
              <a:rPr lang="ru-RU" dirty="0">
                <a:solidFill>
                  <a:srgbClr val="FFFF00"/>
                </a:solidFill>
              </a:rPr>
              <a:t>);</a:t>
            </a:r>
          </a:p>
          <a:p>
            <a:r>
              <a:rPr lang="ru-RU" dirty="0" smtClean="0"/>
              <a:t>у </a:t>
            </a:r>
            <a:r>
              <a:rPr lang="ru-RU" dirty="0" err="1"/>
              <a:t>ванні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протиковзкий</a:t>
            </a:r>
            <a:r>
              <a:rPr lang="ru-RU" dirty="0"/>
              <a:t> </a:t>
            </a:r>
            <a:r>
              <a:rPr lang="ru-RU" dirty="0" err="1"/>
              <a:t>килимок</a:t>
            </a:r>
            <a:r>
              <a:rPr lang="ru-RU" dirty="0"/>
              <a:t> для </a:t>
            </a:r>
            <a:r>
              <a:rPr lang="ru-RU" dirty="0" err="1"/>
              <a:t>профілактики</a:t>
            </a:r>
            <a:r>
              <a:rPr lang="ru-RU" dirty="0"/>
              <a:t>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безпека</a:t>
            </a:r>
            <a:r>
              <a:rPr lang="ru-RU" dirty="0">
                <a:solidFill>
                  <a:srgbClr val="FFFF00"/>
                </a:solidFill>
              </a:rPr>
              <a:t>);</a:t>
            </a:r>
          </a:p>
          <a:p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поручнів</a:t>
            </a:r>
            <a:r>
              <a:rPr lang="ru-RU" dirty="0"/>
              <a:t> для </a:t>
            </a:r>
            <a:r>
              <a:rPr lang="ru-RU" dirty="0" err="1"/>
              <a:t>полегшення</a:t>
            </a:r>
            <a:r>
              <a:rPr lang="ru-RU" dirty="0"/>
              <a:t> входу / </a:t>
            </a:r>
            <a:r>
              <a:rPr lang="ru-RU" dirty="0" err="1"/>
              <a:t>виходу</a:t>
            </a:r>
            <a:r>
              <a:rPr lang="ru-RU" dirty="0"/>
              <a:t> з </a:t>
            </a:r>
            <a:r>
              <a:rPr lang="ru-RU" dirty="0" err="1"/>
              <a:t>ванни</a:t>
            </a:r>
            <a:r>
              <a:rPr lang="ru-RU" dirty="0"/>
              <a:t> / </a:t>
            </a:r>
            <a:r>
              <a:rPr lang="ru-RU" dirty="0" err="1" smtClean="0"/>
              <a:t>душової</a:t>
            </a:r>
            <a:r>
              <a:rPr lang="ru-RU" dirty="0" smtClean="0"/>
              <a:t> </a:t>
            </a:r>
            <a:r>
              <a:rPr lang="ru-RU" dirty="0" err="1"/>
              <a:t>кабіни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безпека</a:t>
            </a:r>
            <a:r>
              <a:rPr lang="ru-RU" dirty="0">
                <a:solidFill>
                  <a:srgbClr val="FFFF00"/>
                </a:solidFill>
              </a:rPr>
              <a:t>);</a:t>
            </a:r>
          </a:p>
          <a:p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/>
              <a:t>довгий</a:t>
            </a:r>
            <a:r>
              <a:rPr lang="ru-RU" dirty="0"/>
              <a:t> </a:t>
            </a:r>
            <a:r>
              <a:rPr lang="ru-RU" dirty="0" err="1"/>
              <a:t>душовий</a:t>
            </a:r>
            <a:r>
              <a:rPr lang="ru-RU" dirty="0"/>
              <a:t> шланг для </a:t>
            </a:r>
            <a:r>
              <a:rPr lang="ru-RU" dirty="0" err="1"/>
              <a:t>полегшення</a:t>
            </a:r>
            <a:r>
              <a:rPr lang="ru-RU" dirty="0"/>
              <a:t> </a:t>
            </a:r>
            <a:r>
              <a:rPr lang="ru-RU" dirty="0" err="1"/>
              <a:t>миття</a:t>
            </a:r>
            <a:r>
              <a:rPr lang="ru-RU" dirty="0"/>
              <a:t> в </a:t>
            </a:r>
            <a:r>
              <a:rPr lang="ru-RU" dirty="0" err="1"/>
              <a:t>душі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амплітуда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руху</a:t>
            </a:r>
            <a:r>
              <a:rPr lang="ru-RU" dirty="0">
                <a:solidFill>
                  <a:srgbClr val="FFFF00"/>
                </a:solidFill>
              </a:rPr>
              <a:t>);</a:t>
            </a:r>
          </a:p>
          <a:p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/>
              <a:t>халатом для </a:t>
            </a:r>
            <a:r>
              <a:rPr lang="ru-RU" dirty="0" err="1"/>
              <a:t>полегшення</a:t>
            </a:r>
            <a:r>
              <a:rPr lang="ru-RU" dirty="0"/>
              <a:t> </a:t>
            </a:r>
            <a:r>
              <a:rPr lang="ru-RU" dirty="0" err="1"/>
              <a:t>витирання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енергозбереження</a:t>
            </a:r>
            <a:r>
              <a:rPr lang="ru-RU" dirty="0">
                <a:solidFill>
                  <a:srgbClr val="FFFF00"/>
                </a:solidFill>
              </a:rPr>
              <a:t>);</a:t>
            </a:r>
          </a:p>
          <a:p>
            <a:r>
              <a:rPr lang="ru-RU" dirty="0" err="1" smtClean="0"/>
              <a:t>поручні</a:t>
            </a:r>
            <a:r>
              <a:rPr lang="ru-RU" dirty="0" smtClean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унітаза</a:t>
            </a:r>
            <a:r>
              <a:rPr lang="ru-RU" dirty="0"/>
              <a:t> для </a:t>
            </a:r>
            <a:r>
              <a:rPr lang="ru-RU" dirty="0" err="1"/>
              <a:t>зручності</a:t>
            </a:r>
            <a:r>
              <a:rPr lang="ru-RU" dirty="0"/>
              <a:t> </a:t>
            </a:r>
            <a:r>
              <a:rPr lang="ru-RU" dirty="0" err="1"/>
              <a:t>сідання</a:t>
            </a:r>
            <a:r>
              <a:rPr lang="ru-RU" dirty="0"/>
              <a:t> та </a:t>
            </a:r>
            <a:r>
              <a:rPr lang="ru-RU" dirty="0" err="1"/>
              <a:t>вставання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безпека</a:t>
            </a:r>
            <a:r>
              <a:rPr lang="ru-RU" dirty="0">
                <a:solidFill>
                  <a:srgbClr val="FFFF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1947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116205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00"/>
                </a:solidFill>
              </a:rPr>
              <a:t>КУХНЯ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76350"/>
            <a:ext cx="12011025" cy="4514850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мікрохвильова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піч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/>
              <a:t>заощаджує</a:t>
            </a:r>
            <a:r>
              <a:rPr lang="ru-RU" dirty="0"/>
              <a:t> час та </a:t>
            </a:r>
            <a:r>
              <a:rPr lang="ru-RU" dirty="0" err="1"/>
              <a:t>енергію</a:t>
            </a:r>
            <a:r>
              <a:rPr lang="ru-RU" dirty="0"/>
              <a:t>, </a:t>
            </a:r>
            <a:r>
              <a:rPr lang="ru-RU" dirty="0" err="1"/>
              <a:t>розташована</a:t>
            </a:r>
            <a:r>
              <a:rPr lang="ru-RU" dirty="0"/>
              <a:t> на </a:t>
            </a:r>
            <a:r>
              <a:rPr lang="ru-RU" dirty="0" err="1"/>
              <a:t>відповідній</a:t>
            </a:r>
            <a:r>
              <a:rPr lang="ru-RU" dirty="0"/>
              <a:t> </a:t>
            </a:r>
            <a:r>
              <a:rPr lang="ru-RU" dirty="0" err="1"/>
              <a:t>висоті</a:t>
            </a:r>
            <a:r>
              <a:rPr lang="ru-RU" dirty="0"/>
              <a:t>;</a:t>
            </a:r>
          </a:p>
          <a:p>
            <a:r>
              <a:rPr lang="ru-RU" dirty="0" err="1" smtClean="0"/>
              <a:t>уникати</a:t>
            </a:r>
            <a:r>
              <a:rPr lang="ru-RU" dirty="0" smtClean="0"/>
              <a:t> </a:t>
            </a:r>
            <a:r>
              <a:rPr lang="ru-RU" dirty="0" err="1"/>
              <a:t>піднімання</a:t>
            </a:r>
            <a:r>
              <a:rPr lang="ru-RU" dirty="0"/>
              <a:t> </a:t>
            </a:r>
            <a:r>
              <a:rPr lang="ru-RU" dirty="0" err="1">
                <a:solidFill>
                  <a:srgbClr val="FFFF00"/>
                </a:solidFill>
              </a:rPr>
              <a:t>важких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каструль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з </a:t>
            </a:r>
            <a:r>
              <a:rPr lang="ru-RU" dirty="0" err="1"/>
              <a:t>їжею</a:t>
            </a:r>
            <a:r>
              <a:rPr lang="ru-RU" dirty="0"/>
              <a:t> та водою;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важкими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керамічними</a:t>
            </a:r>
            <a:r>
              <a:rPr lang="ru-RU" dirty="0">
                <a:solidFill>
                  <a:srgbClr val="FFFF00"/>
                </a:solidFill>
              </a:rPr>
              <a:t> мисками й </a:t>
            </a:r>
            <a:r>
              <a:rPr lang="ru-RU" dirty="0" err="1">
                <a:solidFill>
                  <a:srgbClr val="FFFF00"/>
                </a:solidFill>
              </a:rPr>
              <a:t>чавунними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сковорідками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для </a:t>
            </a:r>
            <a:r>
              <a:rPr lang="ru-RU" dirty="0" err="1"/>
              <a:t>смаження</a:t>
            </a:r>
            <a:r>
              <a:rPr lang="ru-RU" dirty="0"/>
              <a:t>;</a:t>
            </a:r>
          </a:p>
          <a:p>
            <a:r>
              <a:rPr lang="ru-RU" dirty="0" err="1" smtClean="0"/>
              <a:t>користуватися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FF00"/>
                </a:solidFill>
              </a:rPr>
              <a:t>відкривачками</a:t>
            </a:r>
            <a:r>
              <a:rPr lang="ru-RU" dirty="0">
                <a:solidFill>
                  <a:srgbClr val="FFFF00"/>
                </a:solidFill>
              </a:rPr>
              <a:t> для </a:t>
            </a:r>
            <a:r>
              <a:rPr lang="ru-RU" dirty="0" err="1">
                <a:solidFill>
                  <a:srgbClr val="FFFF00"/>
                </a:solidFill>
              </a:rPr>
              <a:t>кришок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відкриваючи</a:t>
            </a:r>
            <a:r>
              <a:rPr lang="ru-RU" dirty="0" smtClean="0"/>
              <a:t> </a:t>
            </a:r>
            <a:r>
              <a:rPr lang="ru-RU" dirty="0" err="1"/>
              <a:t>слоїки</a:t>
            </a:r>
            <a:r>
              <a:rPr lang="ru-RU" dirty="0"/>
              <a:t>, </a:t>
            </a:r>
            <a:r>
              <a:rPr lang="ru-RU" dirty="0" err="1"/>
              <a:t>пляшки</a:t>
            </a:r>
            <a:r>
              <a:rPr lang="ru-RU" dirty="0"/>
              <a:t>, </a:t>
            </a:r>
            <a:r>
              <a:rPr lang="ru-RU" dirty="0" err="1"/>
              <a:t>контейнери</a:t>
            </a:r>
            <a:r>
              <a:rPr lang="ru-RU" dirty="0"/>
              <a:t>,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>
                <a:solidFill>
                  <a:srgbClr val="FFFF00"/>
                </a:solidFill>
              </a:rPr>
              <a:t>обидві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верхні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кінцівки</a:t>
            </a:r>
            <a:r>
              <a:rPr lang="ru-RU" dirty="0"/>
              <a:t>;</a:t>
            </a:r>
          </a:p>
          <a:p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/>
              <a:t>електричні</a:t>
            </a:r>
            <a:r>
              <a:rPr lang="ru-RU" dirty="0"/>
              <a:t> </a:t>
            </a:r>
            <a:r>
              <a:rPr lang="ru-RU" dirty="0" err="1"/>
              <a:t>відкривачки</a:t>
            </a:r>
            <a:r>
              <a:rPr lang="ru-RU" dirty="0"/>
              <a:t> для </a:t>
            </a:r>
            <a:r>
              <a:rPr lang="ru-RU" dirty="0" err="1"/>
              <a:t>консервів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(</a:t>
            </a:r>
            <a:r>
              <a:rPr lang="ru-RU" dirty="0" err="1">
                <a:solidFill>
                  <a:srgbClr val="FFFF00"/>
                </a:solidFill>
              </a:rPr>
              <a:t>енергозбереження</a:t>
            </a:r>
            <a:r>
              <a:rPr lang="ru-RU" dirty="0">
                <a:solidFill>
                  <a:srgbClr val="FFFF00"/>
                </a:solidFill>
              </a:rPr>
              <a:t>, для одноруких);</a:t>
            </a:r>
          </a:p>
          <a:p>
            <a:r>
              <a:rPr lang="ru-RU" dirty="0" err="1" smtClean="0">
                <a:solidFill>
                  <a:srgbClr val="FFFF00"/>
                </a:solidFill>
              </a:rPr>
              <a:t>впорядкувати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продукти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/>
              <a:t>так, </a:t>
            </a:r>
            <a:r>
              <a:rPr lang="ru-RU" dirty="0" err="1"/>
              <a:t>щоб</a:t>
            </a:r>
            <a:r>
              <a:rPr lang="ru-RU" dirty="0"/>
              <a:t> вони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>
                <a:solidFill>
                  <a:srgbClr val="FFFF00"/>
                </a:solidFill>
              </a:rPr>
              <a:t>легко </a:t>
            </a:r>
            <a:r>
              <a:rPr lang="ru-RU" dirty="0" err="1">
                <a:solidFill>
                  <a:srgbClr val="FFFF00"/>
                </a:solidFill>
              </a:rPr>
              <a:t>доступними</a:t>
            </a:r>
            <a:r>
              <a:rPr lang="ru-RU" dirty="0">
                <a:solidFill>
                  <a:srgbClr val="FFFF00"/>
                </a:solidFill>
              </a:rPr>
              <a:t> та з </a:t>
            </a:r>
            <a:r>
              <a:rPr lang="ru-RU" dirty="0" err="1">
                <a:solidFill>
                  <a:srgbClr val="FFFF00"/>
                </a:solidFill>
              </a:rPr>
              <a:t>розбірливими</a:t>
            </a:r>
            <a:r>
              <a:rPr lang="ru-RU" dirty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написами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3578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1"/>
            <a:ext cx="10353761" cy="1409700"/>
          </a:xfrm>
        </p:spPr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КУХНЯ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66775"/>
            <a:ext cx="12096750" cy="4924425"/>
          </a:xfrm>
        </p:spPr>
        <p:txBody>
          <a:bodyPr>
            <a:noAutofit/>
          </a:bodyPr>
          <a:lstStyle/>
          <a:p>
            <a:r>
              <a:rPr lang="ru-RU" sz="2800" dirty="0" err="1"/>
              <a:t>використовувати</a:t>
            </a:r>
            <a:r>
              <a:rPr lang="ru-RU" sz="2800" dirty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одноразові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пристосування</a:t>
            </a:r>
            <a:r>
              <a:rPr lang="ru-RU" sz="2800" dirty="0"/>
              <a:t>, </a:t>
            </a:r>
            <a:r>
              <a:rPr lang="ru-RU" sz="2800" dirty="0" err="1"/>
              <a:t>паперові</a:t>
            </a:r>
            <a:r>
              <a:rPr lang="ru-RU" sz="2800" dirty="0"/>
              <a:t> </a:t>
            </a:r>
            <a:r>
              <a:rPr lang="ru-RU" sz="2800" dirty="0" err="1"/>
              <a:t>тарілки</a:t>
            </a:r>
            <a:r>
              <a:rPr lang="ru-RU" sz="2800" dirty="0"/>
              <a:t>, чашки,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обмежити</a:t>
            </a:r>
            <a:r>
              <a:rPr lang="ru-RU" sz="2800" dirty="0"/>
              <a:t> </a:t>
            </a:r>
            <a:r>
              <a:rPr lang="ru-RU" sz="2800" dirty="0" err="1" smtClean="0"/>
              <a:t>миття</a:t>
            </a:r>
            <a:r>
              <a:rPr lang="ru-RU" sz="2800" dirty="0" smtClean="0"/>
              <a:t> </a:t>
            </a:r>
            <a:r>
              <a:rPr lang="ru-RU" sz="2800" dirty="0" err="1" smtClean="0"/>
              <a:t>осуду</a:t>
            </a:r>
            <a:r>
              <a:rPr lang="ru-RU" sz="2800" dirty="0" smtClean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ж </a:t>
            </a:r>
            <a:r>
              <a:rPr lang="ru-RU" sz="2800" dirty="0" err="1"/>
              <a:t>користуватися</a:t>
            </a:r>
            <a:r>
              <a:rPr lang="ru-RU" sz="2800" dirty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посудомийною</a:t>
            </a:r>
            <a:r>
              <a:rPr lang="ru-RU" sz="2800" dirty="0">
                <a:solidFill>
                  <a:srgbClr val="FFFF00"/>
                </a:solidFill>
              </a:rPr>
              <a:t> машиною</a:t>
            </a:r>
            <a:r>
              <a:rPr lang="ru-RU" sz="2800" dirty="0"/>
              <a:t>;</a:t>
            </a:r>
          </a:p>
          <a:p>
            <a:r>
              <a:rPr lang="ru-RU" sz="2800" dirty="0" err="1" smtClean="0"/>
              <a:t>зварити</a:t>
            </a:r>
            <a:r>
              <a:rPr lang="ru-RU" sz="2800" dirty="0" smtClean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подвійну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порцію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їжі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та </a:t>
            </a:r>
            <a:r>
              <a:rPr lang="ru-RU" sz="2800" dirty="0" err="1"/>
              <a:t>частину</a:t>
            </a:r>
            <a:r>
              <a:rPr lang="ru-RU" sz="2800" dirty="0"/>
              <a:t> страви </a:t>
            </a:r>
            <a:r>
              <a:rPr lang="ru-RU" sz="2800" dirty="0" err="1"/>
              <a:t>заморозити</a:t>
            </a:r>
            <a:r>
              <a:rPr lang="ru-RU" sz="2800" dirty="0"/>
              <a:t> на день, </a:t>
            </a:r>
            <a:r>
              <a:rPr lang="ru-RU" sz="2800" dirty="0">
                <a:solidFill>
                  <a:srgbClr val="FFFF00"/>
                </a:solidFill>
              </a:rPr>
              <a:t>коли </a:t>
            </a:r>
            <a:r>
              <a:rPr lang="ru-RU" sz="2800" dirty="0" err="1">
                <a:solidFill>
                  <a:srgbClr val="FFFF00"/>
                </a:solidFill>
              </a:rPr>
              <a:t>пацієнт</a:t>
            </a:r>
            <a:r>
              <a:rPr lang="ru-RU" sz="2800" dirty="0">
                <a:solidFill>
                  <a:srgbClr val="FFFF00"/>
                </a:solidFill>
              </a:rPr>
              <a:t> буде </a:t>
            </a:r>
            <a:r>
              <a:rPr lang="ru-RU" sz="2800" dirty="0" err="1" smtClean="0">
                <a:solidFill>
                  <a:srgbClr val="FFFF00"/>
                </a:solidFill>
              </a:rPr>
              <a:t>більш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зайнятий</a:t>
            </a:r>
            <a:r>
              <a:rPr lang="ru-RU" sz="2800" dirty="0">
                <a:solidFill>
                  <a:srgbClr val="FFFF00"/>
                </a:solidFill>
              </a:rPr>
              <a:t>;</a:t>
            </a:r>
          </a:p>
          <a:p>
            <a:r>
              <a:rPr lang="ru-RU" sz="2800" dirty="0" err="1" smtClean="0"/>
              <a:t>користуватися</a:t>
            </a:r>
            <a:r>
              <a:rPr lang="ru-RU" sz="2800" dirty="0" smtClean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сковорідкою</a:t>
            </a:r>
            <a:r>
              <a:rPr lang="ru-RU" sz="2800" dirty="0">
                <a:solidFill>
                  <a:srgbClr val="FFFF00"/>
                </a:solidFill>
              </a:rPr>
              <a:t> з </a:t>
            </a:r>
            <a:r>
              <a:rPr lang="ru-RU" sz="2800" dirty="0" err="1">
                <a:solidFill>
                  <a:srgbClr val="FFFF00"/>
                </a:solidFill>
              </a:rPr>
              <a:t>антипригарним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покриттям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/>
              <a:t>для </a:t>
            </a:r>
            <a:r>
              <a:rPr lang="ru-RU" sz="2800" dirty="0" err="1"/>
              <a:t>зменшення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FF00"/>
                </a:solidFill>
              </a:rPr>
              <a:t>часу </a:t>
            </a:r>
            <a:r>
              <a:rPr lang="ru-RU" sz="2800" dirty="0" err="1"/>
              <a:t>миття</a:t>
            </a:r>
            <a:r>
              <a:rPr lang="ru-RU" sz="2800" dirty="0"/>
              <a:t> посуду;</a:t>
            </a:r>
          </a:p>
          <a:p>
            <a:r>
              <a:rPr lang="ru-RU" sz="2800" dirty="0" err="1" smtClean="0"/>
              <a:t>переносити</a:t>
            </a:r>
            <a:r>
              <a:rPr lang="ru-RU" sz="2800" dirty="0" smtClean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предмети</a:t>
            </a:r>
            <a:r>
              <a:rPr lang="ru-RU" sz="2800" dirty="0">
                <a:solidFill>
                  <a:srgbClr val="FFFF00"/>
                </a:solidFill>
              </a:rPr>
              <a:t>, </a:t>
            </a:r>
            <a:r>
              <a:rPr lang="ru-RU" sz="2800" dirty="0" err="1">
                <a:solidFill>
                  <a:srgbClr val="FFFF00"/>
                </a:solidFill>
              </a:rPr>
              <a:t>тримаючи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їх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долонями</a:t>
            </a:r>
            <a:r>
              <a:rPr lang="ru-RU" sz="2800" dirty="0"/>
              <a:t>, а не </a:t>
            </a:r>
            <a:r>
              <a:rPr lang="ru-RU" sz="2800" dirty="0" err="1"/>
              <a:t>тільки</a:t>
            </a:r>
            <a:r>
              <a:rPr lang="ru-RU" sz="2800" dirty="0"/>
              <a:t> </a:t>
            </a:r>
            <a:r>
              <a:rPr lang="ru-RU" sz="2800" dirty="0" err="1"/>
              <a:t>пальцями</a:t>
            </a:r>
            <a:r>
              <a:rPr lang="ru-RU" sz="2800" dirty="0" smtClean="0"/>
              <a:t>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6529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0"/>
            <a:ext cx="10353761" cy="10191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ПРИЙОМ ЇЖІ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542925"/>
            <a:ext cx="12096750" cy="6315075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подовжити</a:t>
            </a:r>
            <a:r>
              <a:rPr lang="ru-RU" sz="2400" dirty="0" smtClean="0"/>
              <a:t> </a:t>
            </a:r>
            <a:r>
              <a:rPr lang="ru-RU" sz="2400" dirty="0"/>
              <a:t>ручку прибору </a:t>
            </a:r>
            <a:r>
              <a:rPr lang="ru-RU" sz="2400" dirty="0" err="1"/>
              <a:t>або</a:t>
            </a:r>
            <a:r>
              <a:rPr lang="ru-RU" sz="2400" dirty="0"/>
              <a:t> ж </a:t>
            </a:r>
            <a:r>
              <a:rPr lang="ru-RU" sz="2400" dirty="0" err="1"/>
              <a:t>збільшити</a:t>
            </a:r>
            <a:r>
              <a:rPr lang="ru-RU" sz="2400" dirty="0"/>
              <a:t>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товщину</a:t>
            </a:r>
            <a:r>
              <a:rPr lang="ru-RU" sz="2400" dirty="0"/>
              <a:t> для </a:t>
            </a:r>
            <a:r>
              <a:rPr lang="ru-RU" sz="2400" dirty="0" err="1"/>
              <a:t>полегшення</a:t>
            </a:r>
            <a:r>
              <a:rPr lang="ru-RU" sz="2400" dirty="0"/>
              <a:t> </a:t>
            </a:r>
            <a:r>
              <a:rPr lang="ru-RU" sz="2400" dirty="0" err="1"/>
              <a:t>хапання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користуватися</a:t>
            </a:r>
            <a:r>
              <a:rPr lang="ru-RU" sz="2400" dirty="0" smtClean="0"/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комбінованою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виделкою</a:t>
            </a:r>
            <a:r>
              <a:rPr lang="ru-RU" sz="2400" dirty="0">
                <a:solidFill>
                  <a:srgbClr val="FFFF00"/>
                </a:solidFill>
              </a:rPr>
              <a:t> з </a:t>
            </a:r>
            <a:r>
              <a:rPr lang="ru-RU" sz="2400" dirty="0" err="1">
                <a:solidFill>
                  <a:srgbClr val="FFFF00"/>
                </a:solidFill>
              </a:rPr>
              <a:t>ножем</a:t>
            </a:r>
            <a:r>
              <a:rPr lang="ru-RU" sz="2400" dirty="0">
                <a:solidFill>
                  <a:srgbClr val="FFFF00"/>
                </a:solidFill>
              </a:rPr>
              <a:t>;</a:t>
            </a:r>
          </a:p>
          <a:p>
            <a:r>
              <a:rPr lang="ru-RU" sz="2400" dirty="0" smtClean="0"/>
              <a:t>особам </a:t>
            </a:r>
            <a:r>
              <a:rPr lang="ru-RU" sz="2400" dirty="0"/>
              <a:t>з </a:t>
            </a:r>
            <a:r>
              <a:rPr lang="ru-RU" sz="2400" dirty="0" err="1"/>
              <a:t>обмеженим</a:t>
            </a:r>
            <a:r>
              <a:rPr lang="ru-RU" sz="2400" dirty="0"/>
              <a:t> </a:t>
            </a:r>
            <a:r>
              <a:rPr lang="ru-RU" sz="2400" dirty="0" err="1"/>
              <a:t>хапанням</a:t>
            </a:r>
            <a:r>
              <a:rPr lang="ru-RU" sz="2400" dirty="0"/>
              <a:t> </a:t>
            </a:r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/>
              <a:t>підходять</a:t>
            </a:r>
            <a:r>
              <a:rPr lang="ru-RU" sz="2400" dirty="0"/>
              <a:t> склянки з </a:t>
            </a:r>
            <a:r>
              <a:rPr lang="ru-RU" sz="2400" dirty="0" err="1"/>
              <a:t>меншим</a:t>
            </a:r>
            <a:r>
              <a:rPr lang="ru-RU" sz="2400" dirty="0"/>
              <a:t> </a:t>
            </a:r>
            <a:r>
              <a:rPr lang="ru-RU" sz="2400" dirty="0" err="1"/>
              <a:t>діаметром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використання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небиткого</a:t>
            </a:r>
            <a:r>
              <a:rPr lang="ru-RU" sz="2400" dirty="0"/>
              <a:t> посуду </a:t>
            </a:r>
            <a:r>
              <a:rPr lang="ru-RU" sz="2400" dirty="0">
                <a:solidFill>
                  <a:srgbClr val="FFFF00"/>
                </a:solidFill>
              </a:rPr>
              <a:t>(</a:t>
            </a:r>
            <a:r>
              <a:rPr lang="ru-RU" sz="2400" dirty="0" err="1">
                <a:solidFill>
                  <a:srgbClr val="FFFF00"/>
                </a:solidFill>
              </a:rPr>
              <a:t>безпека</a:t>
            </a:r>
            <a:r>
              <a:rPr lang="ru-RU" sz="2400" dirty="0">
                <a:solidFill>
                  <a:srgbClr val="FFFF00"/>
                </a:solidFill>
              </a:rPr>
              <a:t>);</a:t>
            </a:r>
          </a:p>
          <a:p>
            <a:r>
              <a:rPr lang="ru-RU" sz="2400" dirty="0" smtClean="0"/>
              <a:t>особам </a:t>
            </a:r>
            <a:r>
              <a:rPr lang="ru-RU" sz="2400" dirty="0"/>
              <a:t>з </a:t>
            </a:r>
            <a:r>
              <a:rPr lang="ru-RU" sz="2400" dirty="0" err="1">
                <a:solidFill>
                  <a:srgbClr val="FFFF00"/>
                </a:solidFill>
              </a:rPr>
              <a:t>обмеженим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хапанням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/>
              <a:t>буде </a:t>
            </a:r>
            <a:r>
              <a:rPr lang="ru-RU" sz="2400" dirty="0" err="1"/>
              <a:t>зручніше</a:t>
            </a:r>
            <a:r>
              <a:rPr lang="ru-RU" sz="2400" dirty="0"/>
              <a:t> </a:t>
            </a:r>
            <a:r>
              <a:rPr lang="ru-RU" sz="2400" dirty="0" err="1"/>
              <a:t>користуватися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чашками з </a:t>
            </a:r>
            <a:r>
              <a:rPr lang="ru-RU" sz="2400" dirty="0" err="1">
                <a:solidFill>
                  <a:srgbClr val="FFFF00"/>
                </a:solidFill>
              </a:rPr>
              <a:t>більшим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вушком</a:t>
            </a:r>
            <a:r>
              <a:rPr lang="ru-RU" sz="2400" dirty="0"/>
              <a:t>;</a:t>
            </a:r>
          </a:p>
          <a:p>
            <a:r>
              <a:rPr lang="ru-RU" sz="2400" dirty="0" smtClean="0"/>
              <a:t>для </a:t>
            </a:r>
            <a:r>
              <a:rPr lang="ru-RU" sz="2400" dirty="0" err="1"/>
              <a:t>полегшення</a:t>
            </a:r>
            <a:r>
              <a:rPr lang="ru-RU" sz="2400" dirty="0"/>
              <a:t> </a:t>
            </a:r>
            <a:r>
              <a:rPr lang="ru-RU" sz="2400" dirty="0" err="1"/>
              <a:t>прийому</a:t>
            </a:r>
            <a:r>
              <a:rPr lang="ru-RU" sz="2400" dirty="0"/>
              <a:t> </a:t>
            </a:r>
            <a:r>
              <a:rPr lang="ru-RU" sz="2400" dirty="0" err="1"/>
              <a:t>їжі</a:t>
            </a:r>
            <a:r>
              <a:rPr lang="ru-RU" sz="2400" dirty="0"/>
              <a:t> </a:t>
            </a:r>
            <a:r>
              <a:rPr lang="ru-RU" sz="2400" dirty="0" err="1"/>
              <a:t>краще</a:t>
            </a:r>
            <a:r>
              <a:rPr lang="ru-RU" sz="2400" dirty="0"/>
              <a:t> </a:t>
            </a:r>
            <a:r>
              <a:rPr lang="ru-RU" sz="2400" dirty="0" err="1"/>
              <a:t>підходять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тарілки</a:t>
            </a:r>
            <a:r>
              <a:rPr lang="ru-RU" sz="2400" dirty="0">
                <a:solidFill>
                  <a:srgbClr val="FFFF00"/>
                </a:solidFill>
              </a:rPr>
              <a:t> з </a:t>
            </a:r>
            <a:r>
              <a:rPr lang="ru-RU" sz="2400" dirty="0" err="1">
                <a:solidFill>
                  <a:srgbClr val="FFFF00"/>
                </a:solidFill>
              </a:rPr>
              <a:t>вищим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краєм</a:t>
            </a:r>
            <a:r>
              <a:rPr lang="ru-RU" sz="2400" dirty="0">
                <a:solidFill>
                  <a:srgbClr val="FFFF00"/>
                </a:solidFill>
              </a:rPr>
              <a:t>;</a:t>
            </a:r>
          </a:p>
          <a:p>
            <a:r>
              <a:rPr lang="ru-RU" sz="2400" dirty="0" smtClean="0"/>
              <a:t>людям </a:t>
            </a:r>
            <a:r>
              <a:rPr lang="ru-RU" sz="2400" dirty="0"/>
              <a:t>з </a:t>
            </a:r>
            <a:r>
              <a:rPr lang="ru-RU" sz="2400" dirty="0" err="1"/>
              <a:t>обмеженою</a:t>
            </a:r>
            <a:r>
              <a:rPr lang="ru-RU" sz="2400" dirty="0"/>
              <a:t> </a:t>
            </a:r>
            <a:r>
              <a:rPr lang="ru-RU" sz="2400" dirty="0" err="1"/>
              <a:t>амплітудою</a:t>
            </a:r>
            <a:r>
              <a:rPr lang="ru-RU" sz="2400" dirty="0"/>
              <a:t> </a:t>
            </a:r>
            <a:r>
              <a:rPr lang="ru-RU" sz="2400" dirty="0" err="1"/>
              <a:t>рухів</a:t>
            </a:r>
            <a:r>
              <a:rPr lang="ru-RU" sz="2400" dirty="0"/>
              <a:t> </a:t>
            </a:r>
            <a:r>
              <a:rPr lang="ru-RU" sz="2400" dirty="0" err="1"/>
              <a:t>слід</a:t>
            </a:r>
            <a:r>
              <a:rPr lang="ru-RU" sz="2400" dirty="0"/>
              <a:t> </a:t>
            </a:r>
            <a:r>
              <a:rPr lang="ru-RU" sz="2400" dirty="0" err="1"/>
              <a:t>користуватися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довгою</a:t>
            </a:r>
            <a:r>
              <a:rPr lang="ru-RU" sz="2400" dirty="0">
                <a:solidFill>
                  <a:srgbClr val="FFFF00"/>
                </a:solidFill>
              </a:rPr>
              <a:t> трубочкою;</a:t>
            </a:r>
          </a:p>
          <a:p>
            <a:r>
              <a:rPr lang="ru-RU" sz="2400" dirty="0" smtClean="0"/>
              <a:t>для </a:t>
            </a:r>
            <a:r>
              <a:rPr lang="ru-RU" sz="2400" dirty="0" err="1"/>
              <a:t>осіб</a:t>
            </a:r>
            <a:r>
              <a:rPr lang="ru-RU" sz="2400" dirty="0"/>
              <a:t> з </a:t>
            </a:r>
            <a:r>
              <a:rPr lang="ru-RU" sz="2400" dirty="0" err="1"/>
              <a:t>неконтрольованими</a:t>
            </a:r>
            <a:r>
              <a:rPr lang="ru-RU" sz="2400" dirty="0"/>
              <a:t> </a:t>
            </a:r>
            <a:r>
              <a:rPr lang="ru-RU" sz="2400" dirty="0" err="1"/>
              <a:t>рухами</a:t>
            </a:r>
            <a:r>
              <a:rPr lang="ru-RU" sz="2400" dirty="0"/>
              <a:t> </a:t>
            </a:r>
            <a:r>
              <a:rPr lang="ru-RU" sz="2400" dirty="0" err="1"/>
              <a:t>можна</a:t>
            </a:r>
            <a:r>
              <a:rPr lang="ru-RU" sz="2400" dirty="0"/>
              <a:t>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спеціальні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тримачі</a:t>
            </a:r>
            <a:r>
              <a:rPr lang="ru-RU" sz="2400" dirty="0"/>
              <a:t> для </a:t>
            </a:r>
            <a:r>
              <a:rPr lang="ru-RU" sz="2400" dirty="0" err="1" smtClean="0"/>
              <a:t>столових</a:t>
            </a:r>
            <a:r>
              <a:rPr lang="ru-RU" sz="2400" dirty="0" smtClean="0"/>
              <a:t> </a:t>
            </a:r>
            <a:r>
              <a:rPr lang="ru-RU" sz="2400" dirty="0" err="1"/>
              <a:t>приборів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(</a:t>
            </a:r>
            <a:r>
              <a:rPr lang="ru-RU" sz="2400" dirty="0" err="1">
                <a:solidFill>
                  <a:srgbClr val="FFFF00"/>
                </a:solidFill>
              </a:rPr>
              <a:t>долоневі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паски</a:t>
            </a:r>
            <a:r>
              <a:rPr lang="ru-RU" sz="2400" dirty="0">
                <a:solidFill>
                  <a:srgbClr val="FFFF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4073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ОДЯГАННЯ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450" y="1228725"/>
            <a:ext cx="11944350" cy="6286500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використовувати</a:t>
            </a:r>
            <a:r>
              <a:rPr lang="ru-RU" sz="2800" dirty="0" smtClean="0"/>
              <a:t> </a:t>
            </a:r>
            <a:r>
              <a:rPr lang="ru-RU" sz="2800" dirty="0">
                <a:solidFill>
                  <a:srgbClr val="FFFF00"/>
                </a:solidFill>
              </a:rPr>
              <a:t>липучки</a:t>
            </a:r>
            <a:r>
              <a:rPr lang="ru-RU" sz="2800" dirty="0"/>
              <a:t> </a:t>
            </a:r>
            <a:r>
              <a:rPr lang="ru-RU" sz="2800" dirty="0" err="1"/>
              <a:t>замість</a:t>
            </a:r>
            <a:r>
              <a:rPr lang="ru-RU" sz="2800" dirty="0"/>
              <a:t> невеликих </a:t>
            </a:r>
            <a:r>
              <a:rPr lang="ru-RU" sz="2800" dirty="0" err="1"/>
              <a:t>ґудзиків</a:t>
            </a:r>
            <a:r>
              <a:rPr lang="ru-RU" sz="2800" dirty="0"/>
              <a:t>;</a:t>
            </a:r>
          </a:p>
          <a:p>
            <a:r>
              <a:rPr lang="ru-RU" sz="2800" dirty="0" err="1" smtClean="0"/>
              <a:t>обирати</a:t>
            </a:r>
            <a:r>
              <a:rPr lang="ru-RU" sz="2800" dirty="0" smtClean="0"/>
              <a:t> </a:t>
            </a:r>
            <a:r>
              <a:rPr lang="ru-RU" sz="2800" dirty="0" err="1"/>
              <a:t>одяг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легко </a:t>
            </a:r>
            <a:r>
              <a:rPr lang="ru-RU" sz="2800" dirty="0" err="1" smtClean="0"/>
              <a:t>одягати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(</a:t>
            </a:r>
            <a:r>
              <a:rPr lang="ru-RU" sz="2800" dirty="0" err="1" smtClean="0">
                <a:solidFill>
                  <a:srgbClr val="FFFF00"/>
                </a:solidFill>
              </a:rPr>
              <a:t>застібки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спереду</a:t>
            </a:r>
            <a:r>
              <a:rPr lang="ru-RU" sz="2800" dirty="0" smtClean="0">
                <a:solidFill>
                  <a:srgbClr val="FFFF00"/>
                </a:solidFill>
              </a:rPr>
              <a:t>);</a:t>
            </a:r>
            <a:endParaRPr lang="ru-RU" sz="2800" dirty="0">
              <a:solidFill>
                <a:srgbClr val="FFFF00"/>
              </a:solidFill>
            </a:endParaRPr>
          </a:p>
          <a:p>
            <a:r>
              <a:rPr lang="ru-RU" sz="2800" dirty="0" err="1" smtClean="0"/>
              <a:t>користуватися</a:t>
            </a:r>
            <a:r>
              <a:rPr lang="ru-RU" sz="2800" dirty="0" smtClean="0"/>
              <a:t> </a:t>
            </a:r>
            <a:r>
              <a:rPr lang="ru-RU" sz="2800" dirty="0" err="1">
                <a:solidFill>
                  <a:srgbClr val="FFFF00"/>
                </a:solidFill>
              </a:rPr>
              <a:t>подовженою</a:t>
            </a:r>
            <a:r>
              <a:rPr lang="ru-RU" sz="2800" dirty="0">
                <a:solidFill>
                  <a:srgbClr val="FFFF00"/>
                </a:solidFill>
              </a:rPr>
              <a:t> ложкою </a:t>
            </a:r>
            <a:r>
              <a:rPr lang="ru-RU" sz="2800" dirty="0"/>
              <a:t>для </a:t>
            </a:r>
            <a:r>
              <a:rPr lang="ru-RU" sz="2800" dirty="0" err="1"/>
              <a:t>взуття</a:t>
            </a:r>
            <a:r>
              <a:rPr lang="ru-RU" sz="2800" dirty="0"/>
              <a:t>;</a:t>
            </a:r>
          </a:p>
          <a:p>
            <a:r>
              <a:rPr lang="ru-RU" sz="2800" dirty="0" err="1" smtClean="0"/>
              <a:t>використовувати</a:t>
            </a:r>
            <a:r>
              <a:rPr lang="ru-RU" sz="2800" dirty="0" smtClean="0"/>
              <a:t> </a:t>
            </a:r>
            <a:r>
              <a:rPr lang="ru-RU" sz="2800" dirty="0" err="1"/>
              <a:t>шнурівку</a:t>
            </a:r>
            <a:r>
              <a:rPr lang="ru-RU" sz="2800" dirty="0"/>
              <a:t>, яку не треба </a:t>
            </a:r>
            <a:r>
              <a:rPr lang="ru-RU" sz="2800" dirty="0" err="1"/>
              <a:t>зав’язувати</a:t>
            </a:r>
            <a:r>
              <a:rPr lang="ru-RU" sz="2800" dirty="0"/>
              <a:t> (</a:t>
            </a:r>
            <a:r>
              <a:rPr lang="ru-RU" sz="2800" dirty="0" err="1"/>
              <a:t>дрібна</a:t>
            </a:r>
            <a:r>
              <a:rPr lang="ru-RU" sz="2800" dirty="0"/>
              <a:t> моторика) </a:t>
            </a:r>
            <a:r>
              <a:rPr lang="ru-RU" sz="2800" dirty="0" err="1"/>
              <a:t>або</a:t>
            </a:r>
            <a:r>
              <a:rPr lang="ru-RU" sz="2800" dirty="0"/>
              <a:t> липучки, </a:t>
            </a:r>
            <a:r>
              <a:rPr lang="ru-RU" sz="2800" dirty="0" err="1" smtClean="0"/>
              <a:t>краще</a:t>
            </a:r>
            <a:r>
              <a:rPr lang="ru-RU" sz="2800" dirty="0" smtClean="0"/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придбати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взуття</a:t>
            </a:r>
            <a:r>
              <a:rPr lang="ru-RU" sz="2800" dirty="0">
                <a:solidFill>
                  <a:srgbClr val="FFFF00"/>
                </a:solidFill>
              </a:rPr>
              <a:t> без </a:t>
            </a:r>
            <a:r>
              <a:rPr lang="ru-RU" sz="2800" dirty="0" err="1">
                <a:solidFill>
                  <a:srgbClr val="FFFF00"/>
                </a:solidFill>
              </a:rPr>
              <a:t>шнурівки</a:t>
            </a:r>
            <a:r>
              <a:rPr lang="ru-RU" sz="2800" dirty="0"/>
              <a:t>;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на </a:t>
            </a:r>
            <a:r>
              <a:rPr lang="ru-RU" sz="2800" dirty="0" err="1">
                <a:solidFill>
                  <a:srgbClr val="FFFF00"/>
                </a:solidFill>
              </a:rPr>
              <a:t>блискавку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закріпити</a:t>
            </a:r>
            <a:r>
              <a:rPr lang="ru-RU" sz="2800" dirty="0">
                <a:solidFill>
                  <a:srgbClr val="FFFF00"/>
                </a:solidFill>
              </a:rPr>
              <a:t> </a:t>
            </a:r>
            <a:r>
              <a:rPr lang="ru-RU" sz="2800" dirty="0" err="1">
                <a:solidFill>
                  <a:srgbClr val="FFFF00"/>
                </a:solidFill>
              </a:rPr>
              <a:t>кільце</a:t>
            </a:r>
            <a:r>
              <a:rPr lang="ru-RU" sz="2800" dirty="0"/>
              <a:t>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полегшити</a:t>
            </a:r>
            <a:r>
              <a:rPr lang="ru-RU" sz="2800" dirty="0"/>
              <a:t> </a:t>
            </a:r>
            <a:r>
              <a:rPr lang="ru-RU" sz="2800" dirty="0" err="1"/>
              <a:t>застібання</a:t>
            </a:r>
            <a:r>
              <a:rPr lang="ru-RU" sz="2800" dirty="0"/>
              <a:t> </a:t>
            </a:r>
            <a:r>
              <a:rPr lang="ru-RU" sz="2800" dirty="0" err="1"/>
              <a:t>блискавки</a:t>
            </a:r>
            <a:r>
              <a:rPr lang="ru-RU" sz="2800" dirty="0"/>
              <a:t>;</a:t>
            </a:r>
          </a:p>
          <a:p>
            <a:r>
              <a:rPr lang="ru-RU" sz="2800" dirty="0" smtClean="0"/>
              <a:t>не </a:t>
            </a:r>
            <a:r>
              <a:rPr lang="ru-RU" sz="2800" dirty="0" err="1"/>
              <a:t>носити</a:t>
            </a:r>
            <a:r>
              <a:rPr lang="ru-RU" sz="2800" dirty="0"/>
              <a:t> </a:t>
            </a:r>
            <a:r>
              <a:rPr lang="ru-RU" sz="2800" dirty="0" err="1"/>
              <a:t>взуття</a:t>
            </a:r>
            <a:r>
              <a:rPr lang="ru-RU" sz="2800" dirty="0"/>
              <a:t> на </a:t>
            </a:r>
            <a:r>
              <a:rPr lang="ru-RU" sz="2800" dirty="0" err="1"/>
              <a:t>високих</a:t>
            </a:r>
            <a:r>
              <a:rPr lang="ru-RU" sz="2800" dirty="0"/>
              <a:t> </a:t>
            </a:r>
            <a:r>
              <a:rPr lang="ru-RU" sz="2800" dirty="0" err="1"/>
              <a:t>підборах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FF00"/>
                </a:solidFill>
              </a:rPr>
              <a:t>(</a:t>
            </a:r>
            <a:r>
              <a:rPr lang="ru-RU" sz="2800" dirty="0" err="1">
                <a:solidFill>
                  <a:srgbClr val="FFFF00"/>
                </a:solidFill>
              </a:rPr>
              <a:t>безпека</a:t>
            </a:r>
            <a:r>
              <a:rPr lang="ru-RU" sz="2800" dirty="0">
                <a:solidFill>
                  <a:srgbClr val="FFFF00"/>
                </a:solidFill>
              </a:rPr>
              <a:t>);</a:t>
            </a:r>
          </a:p>
          <a:p>
            <a:r>
              <a:rPr lang="ru-RU" sz="2800" dirty="0" err="1" smtClean="0"/>
              <a:t>надавати</a:t>
            </a:r>
            <a:r>
              <a:rPr lang="ru-RU" sz="2800" dirty="0" smtClean="0"/>
              <a:t> </a:t>
            </a:r>
            <a:r>
              <a:rPr lang="ru-RU" sz="2800" dirty="0" err="1"/>
              <a:t>перевагу</a:t>
            </a:r>
            <a:r>
              <a:rPr lang="ru-RU" sz="2800" dirty="0"/>
              <a:t> </a:t>
            </a:r>
            <a:r>
              <a:rPr lang="ru-RU" sz="2800" dirty="0" err="1"/>
              <a:t>взуттю</a:t>
            </a:r>
            <a:r>
              <a:rPr lang="ru-RU" sz="2800" dirty="0"/>
              <a:t> з </a:t>
            </a:r>
            <a:r>
              <a:rPr lang="ru-RU" sz="2800" dirty="0" err="1"/>
              <a:t>м’яким</a:t>
            </a:r>
            <a:r>
              <a:rPr lang="ru-RU" sz="2800" dirty="0"/>
              <a:t> </a:t>
            </a:r>
            <a:r>
              <a:rPr lang="ru-RU" sz="2800" dirty="0" err="1"/>
              <a:t>верхнім</a:t>
            </a:r>
            <a:r>
              <a:rPr lang="ru-RU" sz="2800" dirty="0"/>
              <a:t> </a:t>
            </a:r>
            <a:r>
              <a:rPr lang="ru-RU" sz="2800" dirty="0" err="1"/>
              <a:t>матеріалом</a:t>
            </a:r>
            <a:r>
              <a:rPr lang="ru-RU" sz="2800" dirty="0"/>
              <a:t> </a:t>
            </a:r>
            <a:r>
              <a:rPr lang="ru-RU" sz="2800" dirty="0">
                <a:solidFill>
                  <a:srgbClr val="FFFF00"/>
                </a:solidFill>
              </a:rPr>
              <a:t>(</a:t>
            </a:r>
            <a:r>
              <a:rPr lang="ru-RU" sz="2800" dirty="0" err="1">
                <a:solidFill>
                  <a:srgbClr val="FFFF00"/>
                </a:solidFill>
              </a:rPr>
              <a:t>безпека</a:t>
            </a:r>
            <a:r>
              <a:rPr lang="ru-RU" sz="2800" dirty="0">
                <a:solidFill>
                  <a:srgbClr val="FFFF0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98546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ДОГЛЯД ЗА ЗОВНІШНІСТЮ</a:t>
            </a:r>
            <a:br>
              <a:rPr lang="ru-RU" dirty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300" y="1409699"/>
            <a:ext cx="12306300" cy="5343525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сидіти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стільці</a:t>
            </a:r>
            <a:r>
              <a:rPr lang="ru-RU" sz="2400" dirty="0"/>
              <a:t> </a:t>
            </a:r>
            <a:r>
              <a:rPr lang="ru-RU" sz="2400" dirty="0" err="1"/>
              <a:t>під</a:t>
            </a:r>
            <a:r>
              <a:rPr lang="ru-RU" sz="2400" dirty="0"/>
              <a:t> час </a:t>
            </a:r>
            <a:r>
              <a:rPr lang="ru-RU" sz="2400" dirty="0" err="1"/>
              <a:t>гоління</a:t>
            </a:r>
            <a:r>
              <a:rPr lang="ru-RU" sz="2400" dirty="0"/>
              <a:t> </a:t>
            </a:r>
            <a:r>
              <a:rPr lang="ru-RU" sz="2400" dirty="0" smtClean="0"/>
              <a:t> </a:t>
            </a:r>
            <a:r>
              <a:rPr lang="ru-RU" sz="2400" dirty="0" err="1" smtClean="0"/>
              <a:t>або</a:t>
            </a:r>
            <a:r>
              <a:rPr lang="ru-RU" sz="2400" dirty="0" smtClean="0"/>
              <a:t> </a:t>
            </a:r>
            <a:r>
              <a:rPr lang="ru-RU" sz="2400" dirty="0" err="1"/>
              <a:t>особистої</a:t>
            </a:r>
            <a:r>
              <a:rPr lang="ru-RU" sz="2400" dirty="0"/>
              <a:t> </a:t>
            </a:r>
            <a:r>
              <a:rPr lang="ru-RU" sz="2400" dirty="0" err="1"/>
              <a:t>гігієни</a:t>
            </a:r>
            <a:r>
              <a:rPr lang="ru-RU" sz="2400" dirty="0"/>
              <a:t>, </a:t>
            </a:r>
            <a:r>
              <a:rPr lang="ru-RU" sz="2400" dirty="0" err="1" smtClean="0"/>
              <a:t>спираючись</a:t>
            </a:r>
            <a:r>
              <a:rPr lang="ru-RU" sz="2400" dirty="0" smtClean="0"/>
              <a:t> </a:t>
            </a:r>
            <a:r>
              <a:rPr lang="ru-RU" sz="2400" dirty="0"/>
              <a:t>на </a:t>
            </a:r>
            <a:r>
              <a:rPr lang="ru-RU" sz="2400" dirty="0" err="1"/>
              <a:t>лікті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достатньо</a:t>
            </a:r>
            <a:r>
              <a:rPr lang="ru-RU" sz="2400" dirty="0" smtClean="0"/>
              <a:t> часу, </a:t>
            </a:r>
            <a:r>
              <a:rPr lang="ru-RU" sz="2400" dirty="0" err="1" smtClean="0"/>
              <a:t>аби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влаштовувати</a:t>
            </a:r>
            <a:r>
              <a:rPr lang="ru-RU" sz="2400" dirty="0" smtClean="0"/>
              <a:t> перерви;</a:t>
            </a:r>
          </a:p>
          <a:p>
            <a:r>
              <a:rPr lang="ru-RU" sz="2400" dirty="0" smtClean="0"/>
              <a:t>при </a:t>
            </a:r>
            <a:r>
              <a:rPr lang="ru-RU" sz="2400" dirty="0" err="1"/>
              <a:t>обмеженій</a:t>
            </a:r>
            <a:r>
              <a:rPr lang="ru-RU" sz="2400" dirty="0"/>
              <a:t> </a:t>
            </a:r>
            <a:r>
              <a:rPr lang="ru-RU" sz="2400" dirty="0" err="1"/>
              <a:t>амплітуді</a:t>
            </a:r>
            <a:r>
              <a:rPr lang="ru-RU" sz="2400" dirty="0"/>
              <a:t> </a:t>
            </a:r>
            <a:r>
              <a:rPr lang="ru-RU" sz="2400" dirty="0" err="1"/>
              <a:t>руху</a:t>
            </a:r>
            <a:r>
              <a:rPr lang="ru-RU" sz="2400" dirty="0"/>
              <a:t> </a:t>
            </a:r>
            <a:r>
              <a:rPr lang="ru-RU" sz="2400" dirty="0" err="1"/>
              <a:t>використовувати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для </a:t>
            </a:r>
            <a:r>
              <a:rPr lang="ru-RU" sz="2400" dirty="0" err="1">
                <a:solidFill>
                  <a:srgbClr val="FFFF00"/>
                </a:solidFill>
              </a:rPr>
              <a:t>гребінця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чи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щітки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довгу</a:t>
            </a:r>
            <a:r>
              <a:rPr lang="ru-RU" sz="2400" dirty="0">
                <a:solidFill>
                  <a:srgbClr val="FFFF00"/>
                </a:solidFill>
              </a:rPr>
              <a:t> ручку</a:t>
            </a:r>
            <a:r>
              <a:rPr lang="ru-RU" sz="2400" dirty="0"/>
              <a:t>;</a:t>
            </a:r>
          </a:p>
          <a:p>
            <a:r>
              <a:rPr lang="ru-RU" sz="2400" dirty="0" err="1" smtClean="0"/>
              <a:t>зубну</a:t>
            </a:r>
            <a:r>
              <a:rPr lang="ru-RU" sz="2400" dirty="0" smtClean="0"/>
              <a:t> </a:t>
            </a:r>
            <a:r>
              <a:rPr lang="ru-RU" sz="2400" dirty="0"/>
              <a:t>пасту </a:t>
            </a:r>
            <a:r>
              <a:rPr lang="ru-RU" sz="2400" dirty="0" err="1"/>
              <a:t>вичавлювати</a:t>
            </a:r>
            <a:r>
              <a:rPr lang="ru-RU" sz="2400" dirty="0"/>
              <a:t> </a:t>
            </a:r>
            <a:r>
              <a:rPr lang="ru-RU" sz="2400" dirty="0" err="1"/>
              <a:t>долонею</a:t>
            </a:r>
            <a:r>
              <a:rPr lang="ru-RU" sz="2400" dirty="0"/>
              <a:t>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використовувати</a:t>
            </a:r>
            <a:r>
              <a:rPr lang="ru-RU" sz="2400" dirty="0"/>
              <a:t> дозатор, а не </a:t>
            </a:r>
            <a:r>
              <a:rPr lang="ru-RU" sz="2400" dirty="0" err="1"/>
              <a:t>пальці</a:t>
            </a:r>
            <a:r>
              <a:rPr lang="ru-RU" sz="2400" dirty="0"/>
              <a:t> </a:t>
            </a:r>
            <a:r>
              <a:rPr lang="ru-RU" sz="2400" dirty="0">
                <a:solidFill>
                  <a:srgbClr val="FFFF00"/>
                </a:solidFill>
              </a:rPr>
              <a:t>(</a:t>
            </a:r>
            <a:r>
              <a:rPr lang="ru-RU" sz="2400" dirty="0" err="1">
                <a:solidFill>
                  <a:srgbClr val="FFFF00"/>
                </a:solidFill>
              </a:rPr>
              <a:t>дрібна</a:t>
            </a:r>
            <a:r>
              <a:rPr lang="ru-RU" sz="2400" dirty="0">
                <a:solidFill>
                  <a:srgbClr val="FFFF00"/>
                </a:solidFill>
              </a:rPr>
              <a:t> моторика);</a:t>
            </a:r>
          </a:p>
          <a:p>
            <a:r>
              <a:rPr lang="ru-RU" sz="2400" dirty="0" err="1" smtClean="0"/>
              <a:t>користуватися</a:t>
            </a:r>
            <a:r>
              <a:rPr lang="ru-RU" sz="2400" dirty="0" smtClean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електричною</a:t>
            </a:r>
            <a:r>
              <a:rPr lang="ru-RU" sz="2400" dirty="0">
                <a:solidFill>
                  <a:srgbClr val="FFFF00"/>
                </a:solidFill>
              </a:rPr>
              <a:t> зубною </a:t>
            </a:r>
            <a:r>
              <a:rPr lang="ru-RU" sz="2400" dirty="0" err="1" smtClean="0"/>
              <a:t>щіткою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609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6000" dirty="0" smtClean="0">
                <a:solidFill>
                  <a:srgbClr val="FFFF00"/>
                </a:solidFill>
              </a:rPr>
              <a:t>Дякую за увагу!</a:t>
            </a:r>
            <a:endParaRPr lang="ru-RU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59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ДОВГОТЕРМІНОВЕ ЕРГОТЕРАПЕВТИЧНЕ ЗАВДАННЯ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5121782"/>
            <a:ext cx="12191999" cy="145046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2800" dirty="0" smtClean="0"/>
              <a:t>Терапевт разом з </a:t>
            </a:r>
            <a:r>
              <a:rPr lang="ru-RU" sz="2800" dirty="0" err="1" smtClean="0"/>
              <a:t>пацієнтом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4200" dirty="0" smtClean="0">
                <a:solidFill>
                  <a:srgbClr val="FFFF00"/>
                </a:solidFill>
              </a:rPr>
              <a:t> </a:t>
            </a:r>
            <a:r>
              <a:rPr lang="ru-RU" sz="4200" dirty="0" err="1">
                <a:solidFill>
                  <a:srgbClr val="FFFF00"/>
                </a:solidFill>
              </a:rPr>
              <a:t>хочуть</a:t>
            </a:r>
            <a:r>
              <a:rPr lang="ru-RU" sz="4200" dirty="0">
                <a:solidFill>
                  <a:srgbClr val="FFFF00"/>
                </a:solidFill>
              </a:rPr>
              <a:t> </a:t>
            </a:r>
            <a:r>
              <a:rPr lang="ru-RU" sz="4200" dirty="0" smtClean="0">
                <a:solidFill>
                  <a:srgbClr val="FFFF00"/>
                </a:solidFill>
              </a:rPr>
              <a:t>??????</a:t>
            </a:r>
          </a:p>
          <a:p>
            <a:pPr marL="0" indent="0" algn="ctr">
              <a:buNone/>
            </a:pPr>
            <a:r>
              <a:rPr lang="ru-RU" sz="2800" dirty="0" err="1" smtClean="0"/>
              <a:t>досягти</a:t>
            </a:r>
            <a:r>
              <a:rPr lang="ru-RU" sz="2800" dirty="0" smtClean="0"/>
              <a:t> </a:t>
            </a:r>
            <a:r>
              <a:rPr lang="ru-RU" sz="2800" dirty="0" err="1"/>
              <a:t>наприкінці</a:t>
            </a:r>
            <a:r>
              <a:rPr lang="ru-RU" sz="2800" dirty="0"/>
              <a:t> </a:t>
            </a:r>
            <a:r>
              <a:rPr lang="ru-RU" sz="2800" dirty="0" err="1"/>
              <a:t>ерготерапевтичного</a:t>
            </a:r>
            <a:r>
              <a:rPr lang="ru-RU" sz="2800" dirty="0"/>
              <a:t> </a:t>
            </a:r>
            <a:r>
              <a:rPr lang="ru-RU" sz="2800" dirty="0" err="1" smtClean="0"/>
              <a:t>втручання</a:t>
            </a:r>
            <a:endParaRPr lang="ru-RU" sz="2800" dirty="0"/>
          </a:p>
        </p:txBody>
      </p:sp>
      <p:sp>
        <p:nvSpPr>
          <p:cNvPr id="4" name="Овал 3"/>
          <p:cNvSpPr/>
          <p:nvPr/>
        </p:nvSpPr>
        <p:spPr>
          <a:xfrm>
            <a:off x="2857500" y="1704975"/>
            <a:ext cx="8096250" cy="2133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Це </a:t>
            </a:r>
            <a:r>
              <a:rPr lang="ru-RU" sz="2800" dirty="0" err="1"/>
              <a:t>головний</a:t>
            </a:r>
            <a:r>
              <a:rPr lang="ru-RU" sz="2800" dirty="0"/>
              <a:t> результат </a:t>
            </a:r>
            <a:r>
              <a:rPr lang="ru-RU" sz="2800" dirty="0" err="1" smtClean="0"/>
              <a:t>ерготерапії</a:t>
            </a:r>
            <a:endParaRPr lang="ru-RU" sz="2800" dirty="0"/>
          </a:p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6648450" y="3990975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67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FF00"/>
                </a:solidFill>
              </a:rPr>
              <a:t>КОРОТКОТЕРМІНОВЕ ЕРГОТЕРАПЕВТИЧНЕ ЗАВДАННЯ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2900" y="2752724"/>
            <a:ext cx="11477625" cy="383857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dirty="0" err="1" smtClean="0"/>
              <a:t>Визначаються</a:t>
            </a:r>
            <a:r>
              <a:rPr lang="ru-RU" sz="2400" dirty="0" smtClean="0"/>
              <a:t> на 4 -  6 </a:t>
            </a:r>
            <a:r>
              <a:rPr lang="ru-RU" sz="2400" dirty="0" err="1" smtClean="0"/>
              <a:t>тижнів</a:t>
            </a:r>
            <a:r>
              <a:rPr lang="ru-RU" sz="2400" dirty="0" smtClean="0"/>
              <a:t> </a:t>
            </a:r>
          </a:p>
          <a:p>
            <a:pPr marL="0" indent="0" algn="ctr">
              <a:buNone/>
            </a:pPr>
            <a:r>
              <a:rPr lang="ru-RU" sz="2400" dirty="0" smtClean="0"/>
              <a:t>Для </a:t>
            </a:r>
            <a:r>
              <a:rPr lang="ru-RU" sz="2400" dirty="0" err="1" smtClean="0"/>
              <a:t>виконання</a:t>
            </a:r>
            <a:r>
              <a:rPr lang="ru-RU" sz="2400" dirty="0" smtClean="0"/>
              <a:t> конкретного </a:t>
            </a:r>
            <a:r>
              <a:rPr lang="ru-RU" sz="2400" dirty="0" err="1"/>
              <a:t>завдання</a:t>
            </a:r>
            <a:r>
              <a:rPr lang="ru-RU" sz="2400" dirty="0"/>
              <a:t> </a:t>
            </a:r>
            <a:r>
              <a:rPr lang="ru-RU" sz="2400" dirty="0" err="1">
                <a:solidFill>
                  <a:srgbClr val="FFFF00"/>
                </a:solidFill>
              </a:rPr>
              <a:t>ерготерапевт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має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завжди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вказувати</a:t>
            </a:r>
            <a:r>
              <a:rPr lang="ru-RU" sz="2400" dirty="0">
                <a:solidFill>
                  <a:srgbClr val="FFFF00"/>
                </a:solidFill>
              </a:rPr>
              <a:t> час</a:t>
            </a:r>
            <a:r>
              <a:rPr lang="ru-RU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виділяє</a:t>
            </a:r>
            <a:r>
              <a:rPr lang="ru-RU" sz="2400" dirty="0"/>
              <a:t> для </a:t>
            </a:r>
            <a:r>
              <a:rPr lang="ru-RU" sz="2400" dirty="0" err="1" smtClean="0"/>
              <a:t>нього</a:t>
            </a:r>
            <a:endParaRPr lang="ru-RU" sz="2400" dirty="0"/>
          </a:p>
        </p:txBody>
      </p:sp>
      <p:sp>
        <p:nvSpPr>
          <p:cNvPr id="4" name="Овал 3"/>
          <p:cNvSpPr/>
          <p:nvPr/>
        </p:nvSpPr>
        <p:spPr>
          <a:xfrm>
            <a:off x="1" y="1935921"/>
            <a:ext cx="11820524" cy="16835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Це </a:t>
            </a:r>
            <a:r>
              <a:rPr lang="ru-RU" sz="2800" dirty="0" err="1"/>
              <a:t>окремі</a:t>
            </a:r>
            <a:r>
              <a:rPr lang="ru-RU" sz="2800" dirty="0"/>
              <a:t>   </a:t>
            </a:r>
            <a:r>
              <a:rPr lang="ru-RU" sz="2800" dirty="0" err="1"/>
              <a:t>завдання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ведуть</a:t>
            </a:r>
            <a:r>
              <a:rPr lang="ru-RU" sz="2800" dirty="0"/>
              <a:t> до </a:t>
            </a:r>
            <a:r>
              <a:rPr lang="ru-RU" sz="2800" dirty="0" err="1"/>
              <a:t>довготермінового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endParaRPr lang="ru-RU" sz="2800" dirty="0"/>
          </a:p>
          <a:p>
            <a:pPr algn="ctr"/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>
            <a:off x="6029325" y="3267075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32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95" y="285750"/>
            <a:ext cx="10353761" cy="1650171"/>
          </a:xfrm>
        </p:spPr>
        <p:txBody>
          <a:bodyPr/>
          <a:lstStyle/>
          <a:p>
            <a:r>
              <a:rPr lang="ru-RU" dirty="0" err="1" smtClean="0">
                <a:solidFill>
                  <a:srgbClr val="FFFF00"/>
                </a:solidFill>
              </a:rPr>
              <a:t>визначення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>
                <a:solidFill>
                  <a:srgbClr val="FFFF00"/>
                </a:solidFill>
              </a:rPr>
              <a:t>завдань</a:t>
            </a:r>
            <a:r>
              <a:rPr lang="ru-RU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5250" y="2096063"/>
            <a:ext cx="11906249" cy="46381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 smtClean="0">
                <a:solidFill>
                  <a:srgbClr val="FFFF00"/>
                </a:solidFill>
              </a:rPr>
              <a:t>правило SMART:</a:t>
            </a:r>
          </a:p>
          <a:p>
            <a:pPr marL="0" indent="0">
              <a:buNone/>
            </a:pPr>
            <a:r>
              <a:rPr lang="en-US" sz="3600" dirty="0" smtClean="0"/>
              <a:t>S </a:t>
            </a:r>
            <a:r>
              <a:rPr lang="en-US" sz="3600" dirty="0"/>
              <a:t>(specific) – </a:t>
            </a:r>
            <a:r>
              <a:rPr lang="ru-RU" sz="3600" dirty="0" err="1"/>
              <a:t>специфічною</a:t>
            </a:r>
            <a:r>
              <a:rPr lang="ru-RU" sz="3600" dirty="0"/>
              <a:t>;</a:t>
            </a:r>
          </a:p>
          <a:p>
            <a:pPr marL="0" indent="0">
              <a:buNone/>
            </a:pPr>
            <a:r>
              <a:rPr lang="en-US" sz="3600" dirty="0"/>
              <a:t>M (measurable) – </a:t>
            </a:r>
            <a:r>
              <a:rPr lang="ru-RU" sz="3600" dirty="0" err="1"/>
              <a:t>вимірюваною</a:t>
            </a:r>
            <a:r>
              <a:rPr lang="ru-RU" sz="3600" dirty="0"/>
              <a:t>;</a:t>
            </a:r>
          </a:p>
          <a:p>
            <a:pPr marL="0" indent="0">
              <a:buNone/>
            </a:pPr>
            <a:r>
              <a:rPr lang="en-US" sz="3600" dirty="0"/>
              <a:t>A (achievable) – </a:t>
            </a:r>
            <a:r>
              <a:rPr lang="ru-RU" sz="3600" dirty="0" err="1"/>
              <a:t>досяжною</a:t>
            </a:r>
            <a:r>
              <a:rPr lang="ru-RU" sz="3600" dirty="0"/>
              <a:t>;</a:t>
            </a:r>
          </a:p>
          <a:p>
            <a:pPr marL="0" indent="0">
              <a:buNone/>
            </a:pPr>
            <a:r>
              <a:rPr lang="en-US" sz="3600" dirty="0"/>
              <a:t>R (realistic, relevant) – </a:t>
            </a:r>
            <a:r>
              <a:rPr lang="ru-RU" sz="3600" dirty="0" err="1"/>
              <a:t>реалістичною</a:t>
            </a:r>
            <a:r>
              <a:rPr lang="ru-RU" sz="3600" dirty="0"/>
              <a:t>;</a:t>
            </a:r>
          </a:p>
          <a:p>
            <a:pPr marL="0" indent="0">
              <a:buNone/>
            </a:pPr>
            <a:r>
              <a:rPr lang="ru-RU" sz="3600" dirty="0"/>
              <a:t>T (</a:t>
            </a:r>
            <a:r>
              <a:rPr lang="ru-RU" sz="3600" dirty="0" err="1"/>
              <a:t>time</a:t>
            </a:r>
            <a:r>
              <a:rPr lang="ru-RU" sz="3600" dirty="0"/>
              <a:t> </a:t>
            </a:r>
            <a:r>
              <a:rPr lang="ru-RU" sz="3600" dirty="0" err="1"/>
              <a:t>bound</a:t>
            </a:r>
            <a:r>
              <a:rPr lang="ru-RU" sz="3600" dirty="0"/>
              <a:t>) – </a:t>
            </a:r>
            <a:r>
              <a:rPr lang="ru-RU" sz="3600" dirty="0" err="1"/>
              <a:t>окресленою</a:t>
            </a:r>
            <a:r>
              <a:rPr lang="ru-RU" sz="3600" dirty="0"/>
              <a:t> у </a:t>
            </a:r>
            <a:r>
              <a:rPr lang="ru-RU" sz="3600" dirty="0" err="1"/>
              <a:t>часі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06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6B2E858E-683F-40D9-B4CB-284D097F3AC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Дамаск</Template>
  <TotalTime>498</TotalTime>
  <Words>2370</Words>
  <Application>Microsoft Office PowerPoint</Application>
  <PresentationFormat>Широкоэкранный</PresentationFormat>
  <Paragraphs>443</Paragraphs>
  <Slides>69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69</vt:i4>
      </vt:variant>
    </vt:vector>
  </HeadingPairs>
  <TitlesOfParts>
    <vt:vector size="76" baseType="lpstr">
      <vt:lpstr>Arial</vt:lpstr>
      <vt:lpstr>Bookman Old Style</vt:lpstr>
      <vt:lpstr>Cambria Math</vt:lpstr>
      <vt:lpstr>Rockwell</vt:lpstr>
      <vt:lpstr>Times New Roman</vt:lpstr>
      <vt:lpstr>Wingdings 3</vt:lpstr>
      <vt:lpstr>Damask</vt:lpstr>
      <vt:lpstr> </vt:lpstr>
      <vt:lpstr>ПЛАН ЛЕКЦІЇ</vt:lpstr>
      <vt:lpstr>Перед початком терапії  </vt:lpstr>
      <vt:lpstr>визначення завдань і планів </vt:lpstr>
      <vt:lpstr>якщо пацієнт  не висуває жодних ідей або має інакше бачення виконання ерготерапевтичного завдання, ніж лікар</vt:lpstr>
      <vt:lpstr>ЕРГОТЕРАПЕВТИЧНИй  ПЛАН</vt:lpstr>
      <vt:lpstr>ДОВГОТЕРМІНОВЕ ЕРГОТЕРАПЕВТИЧНЕ ЗАВДАННЯ </vt:lpstr>
      <vt:lpstr>КОРОТКОТЕРМІНОВЕ ЕРГОТЕРАПЕВТИЧНЕ ЗАВДАННЯ </vt:lpstr>
      <vt:lpstr>визначення завдань </vt:lpstr>
      <vt:lpstr>ерготерапевтичні завдання </vt:lpstr>
      <vt:lpstr>приклад</vt:lpstr>
      <vt:lpstr>ПРИКЛАД ПОГАНО СФОРМУЛЬОВАНИХ ЕРГОТЕРАПЕВТИЧНИХ ЗАВДАНЬ </vt:lpstr>
      <vt:lpstr>ПРИКЛАД ПРАВИЛЬНО СФОРМУЛЬОВАНИХ ЕРГОТЕРАПЕВТИЧНИХ ЗАВДАНЬ </vt:lpstr>
      <vt:lpstr>ДОВГОТЕРМІНОВИЙ ЕРГОТЕРАПЕВТИЧНИЙ ПЛАН </vt:lpstr>
      <vt:lpstr>КОРОТКОТЕРМІНОВИЙ ЕРГОТЕРАПЕВТИЧНИЙ ПЛАН </vt:lpstr>
      <vt:lpstr>Різниця між формулюванням завдання та плану </vt:lpstr>
      <vt:lpstr>спрямованість </vt:lpstr>
      <vt:lpstr>В ерготерапевтичному плані  використовуються  </vt:lpstr>
      <vt:lpstr>ПРИКЛАД ПРАВИЛЬНОГО ФОРМУЛЮВАННЯ ЕРГОТЕРАПЕВТИЧНОГО ЗАВДАННЯ ТА ПЛАНУ </vt:lpstr>
      <vt:lpstr>Короткотерміновий ерготерапевтичний план до наведеного вище завдання </vt:lpstr>
      <vt:lpstr>Презентация PowerPoint</vt:lpstr>
      <vt:lpstr>Презентация PowerPoint</vt:lpstr>
      <vt:lpstr>Під час ерготерапевтичного втручання ерготерапевт </vt:lpstr>
      <vt:lpstr>покращення функції  мета ерготерапії щодо хапання </vt:lpstr>
      <vt:lpstr>До терапії додається </vt:lpstr>
      <vt:lpstr>терапія хапання </vt:lpstr>
      <vt:lpstr>Тренування координації  око–голова–рука </vt:lpstr>
      <vt:lpstr>тренуванні хапання </vt:lpstr>
      <vt:lpstr>Презентация PowerPoint</vt:lpstr>
      <vt:lpstr>Презентация PowerPoint</vt:lpstr>
      <vt:lpstr>1. Ерготерапевт починає з розпізнавання матеріалу на дотик без залучення зору. </vt:lpstr>
      <vt:lpstr>2. Потім тренує розпізнавання форм і поверхонь</vt:lpstr>
      <vt:lpstr>3. Остання стадія тренування </vt:lpstr>
      <vt:lpstr>ТРЕНУВАННЯ ЛОКАЛІЗАЦІЇ </vt:lpstr>
      <vt:lpstr>ТРЕНУВАННЯ РОЗПІЗНАВАННЯ </vt:lpstr>
      <vt:lpstr>Презентация PowerPoint</vt:lpstr>
      <vt:lpstr>Роль ерготерапевта при ревматичних захворюваннях </vt:lpstr>
      <vt:lpstr>Найпоширеніше захворювання в ревматолоії  </vt:lpstr>
      <vt:lpstr>Суглобовий синдром при РА </vt:lpstr>
      <vt:lpstr>Суглобовий синдром при РА </vt:lpstr>
      <vt:lpstr>РА уражає суглоби нижніх кінцівок</vt:lpstr>
      <vt:lpstr>Початкове завдання терапії </vt:lpstr>
      <vt:lpstr>принципи, яких під час щоденної діяльності має дотримуватися пацієнт</vt:lpstr>
      <vt:lpstr>Ерготерапевтичне втручання</vt:lpstr>
      <vt:lpstr>Під час обстеження людини з РА ерготерапевт оцінює: </vt:lpstr>
      <vt:lpstr>Мета терапії </vt:lpstr>
      <vt:lpstr>Допоміжні засоби,  які ерготерапевт рекомендує людям з РА загалом відповідають  4-м основним характеристикам   і їх використання призводить до: </vt:lpstr>
      <vt:lpstr>Презентация PowerPoint</vt:lpstr>
      <vt:lpstr>Презентация PowerPoint</vt:lpstr>
      <vt:lpstr>Презентация PowerPoint</vt:lpstr>
      <vt:lpstr>Загальні принципів, яких зобов’язаний дотримуватися ерготерапевт </vt:lpstr>
      <vt:lpstr>Принципи, яких має дотримуватися ерготерапевт при терапії пацієнтів з РА:</vt:lpstr>
      <vt:lpstr>Дії для обох рук  </vt:lpstr>
      <vt:lpstr>Презентация PowerPoint</vt:lpstr>
      <vt:lpstr>Презентация PowerPoint</vt:lpstr>
      <vt:lpstr>Презентация PowerPoint</vt:lpstr>
      <vt:lpstr>ПРИДІЛИТИ УВАГУ!</vt:lpstr>
      <vt:lpstr>порадИ </vt:lpstr>
      <vt:lpstr>У ПОЛОЖЕННІ СТОЯЧИ </vt:lpstr>
      <vt:lpstr>ЗДІЙСНЕННЯ ЗАКУПІВ </vt:lpstr>
      <vt:lpstr>ПРАННЯ, ПРАСУВАННЯ </vt:lpstr>
      <vt:lpstr>ПОБУТОВІ ЗАНЯТТЯ </vt:lpstr>
      <vt:lpstr>МИТТЯ ТА ПРИЙОМ ДУШУ </vt:lpstr>
      <vt:lpstr>КУХНЯ </vt:lpstr>
      <vt:lpstr>КУХНЯ </vt:lpstr>
      <vt:lpstr>ПРИЙОМ ЇЖІ </vt:lpstr>
      <vt:lpstr>ОДЯГАННЯ </vt:lpstr>
      <vt:lpstr>ДОГЛЯД ЗА ЗОВНІШНІСТЮ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Светлана Пузик</dc:creator>
  <cp:lastModifiedBy>Светлана Пузик</cp:lastModifiedBy>
  <cp:revision>156</cp:revision>
  <dcterms:created xsi:type="dcterms:W3CDTF">2020-11-01T21:01:35Z</dcterms:created>
  <dcterms:modified xsi:type="dcterms:W3CDTF">2020-11-07T11:19:14Z</dcterms:modified>
</cp:coreProperties>
</file>