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936" y="131806"/>
            <a:ext cx="10396150" cy="19172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 ДЕРЖАВНИЙ МЕДИЧНИЙ УНІВЕРСИТЕТ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фізичної реабілітації, спортивної медицини, фізичного виховання та здоров’я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7968" y="2496063"/>
            <a:ext cx="10132540" cy="39088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Лекція1</a:t>
            </a:r>
            <a:r>
              <a:rPr lang="uk-UA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порушеннях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endParaRPr lang="ru-RU" sz="4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В. </a:t>
            </a:r>
            <a:r>
              <a:rPr lang="uk-UA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пед. 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доц.</a:t>
            </a:r>
          </a:p>
          <a:p>
            <a:pPr algn="ctr"/>
            <a:endParaRPr lang="uk-UA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3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43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5" y="4106836"/>
            <a:ext cx="2148965" cy="229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9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73" y="395416"/>
            <a:ext cx="10429103" cy="564594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Через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ресорна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амортизаційних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стрясання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та спинного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такою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постава. Вона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правою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Хребет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дугу,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вершиною вправо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плече і лопатка з одного боку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опорно-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деформуючих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взаєморозташування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7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65" y="527222"/>
            <a:ext cx="10527957" cy="59724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дня,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коригуючих 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 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учбових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санаторно-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Їх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Коригую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конкретному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30-45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10-12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рази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692" y="477795"/>
            <a:ext cx="7339913" cy="61814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Весь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занять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поставу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коригуючої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загальнорозвиваючі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пояса. Основою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взаєморозташування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корсета.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розвантаження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і, особливо,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" y="0"/>
            <a:ext cx="2858624" cy="2690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1" y="2730442"/>
            <a:ext cx="2926374" cy="41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20" y="3369276"/>
            <a:ext cx="10256106" cy="3311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дефекту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розгинання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передпліччях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руках).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Розгинання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рук, з предметами,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36" y="133481"/>
            <a:ext cx="8126672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7373" y="341324"/>
            <a:ext cx="6441989" cy="36540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лордозу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«велосипед»,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живота,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невеликим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(гантелями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0,5-1 кг).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6" y="341324"/>
            <a:ext cx="3877939" cy="2685535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43697" y="3212757"/>
            <a:ext cx="10824519" cy="4294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врівноважують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тонус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опуклому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ввігнутому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 назад,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потилиці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крилоподібних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лопатках.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м'язово-суглобового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Wingdings 3" charset="2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2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1" y="551935"/>
            <a:ext cx="10412627" cy="54287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контроль тих,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один за одним;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стоячи спиною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дверей),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упираючись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потилицею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спиною,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сідницями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дефекту за командою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загальнорозвиваючих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гідрокінезитерапії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°С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25-26 °С.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40-55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10-20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6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357" y="2940907"/>
            <a:ext cx="10363199" cy="33857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стилем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брас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способом брас на грудях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руками, ногами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дефектами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тих,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91" y="220561"/>
            <a:ext cx="5947719" cy="23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2616" y="502508"/>
            <a:ext cx="6697362" cy="30891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сколіозі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дугоподібним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скручуванням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торсія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вип'ячування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горб.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" y="712778"/>
            <a:ext cx="3049854" cy="244231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6901" y="3328087"/>
            <a:ext cx="11242591" cy="521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тому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як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а як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сколіотичиу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хворобу. Причини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з них ‒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хворобливі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клиновидні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ребра,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зрощування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7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0551" y="325395"/>
            <a:ext cx="8056605" cy="4040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статико-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компенсаторного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вкорочення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хребта.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сколіотичної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опірності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тяжких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5" y="823784"/>
            <a:ext cx="2737650" cy="328689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3081" y="4209534"/>
            <a:ext cx="11392929" cy="20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081" y="4366055"/>
            <a:ext cx="11500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форма дуги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лівосторонні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124" y="3978875"/>
            <a:ext cx="11310552" cy="22849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випирання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валик.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дуг. Кут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30-60°.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реберного горба,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спинного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радикуліту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3" y="222423"/>
            <a:ext cx="6298490" cy="331160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12692" y="222424"/>
            <a:ext cx="4843848" cy="3756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дуги становить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10°. Хребет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розвантаження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горизонтальному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прояви. 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Кут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дуги доходить до 30°.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1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2811"/>
            <a:ext cx="8596668" cy="4558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рекомендованої літератури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Вакуленко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О. </a:t>
            </a:r>
            <a:r>
              <a:rPr lang="uk-UA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Клапчук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В. Основи реабілітації, фізичної терапії, </a:t>
            </a:r>
            <a:r>
              <a:rPr lang="uk-UA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ерготерапії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Тернопіль: ТДМУ. 2019. 372 с.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2.Козак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В. Лікувальна фізична культура : посібник. – Тернопіль: ТДМУ. 2018. 108 с.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Допоміжна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Кашуба </a:t>
            </a:r>
            <a:r>
              <a:rPr lang="uk-U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Б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иомеханика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осанки. – Киев: Олимпийская литература. 2003. 279 с.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5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16" y="403654"/>
            <a:ext cx="8738543" cy="5931243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спотворює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хребта.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кіфосколіоз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як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бічному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передньозадньому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горба. Кут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сколіотичної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загальнотерапевтичними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коригуючу гімнастику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безрезультатного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консервативного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II‒IV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виліковування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98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8" y="617839"/>
            <a:ext cx="8507883" cy="54235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комплексному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сколіотичної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коригуючої гімнастики: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запобігання подальшому прогресуванню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сколіотичної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хвороби,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виправленнясколіотичної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деформації на ранніх стадіях захворювання;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розтягування скорочених м'язів і зв'язок на ввігнутій стороні хребта і зміцнення їх на опуклій стороні дуги;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зміцнення м'язів спини і грудної клітки, створення м'язового корсета, виправлення хребта;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покращання діяльності дихальної і серцево-судинної систем;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виховання і закріплення навички правильної постави.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86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3665" y="378942"/>
            <a:ext cx="5478161" cy="4143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гімнастичні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живота,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бічних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найвигідніших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корсета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ої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деторсіині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1" y="447745"/>
            <a:ext cx="4569859" cy="2848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221" y="4687330"/>
            <a:ext cx="11275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тяги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опуклій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сколіотичної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ввігнутої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7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837" y="362465"/>
            <a:ext cx="9366421" cy="59477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опуклій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ввігнутій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гїпертонусу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тяги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корсета.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нескладні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противикривлень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і при неправильному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противикривлень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фізичним терапевтом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стоячи і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1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307" y="576649"/>
            <a:ext cx="9728887" cy="5464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Деторсіині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торсія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торсії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розтягнутих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грудному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Деторсіині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нахиленій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профілакторі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Євмінова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упору стоячи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стоячи,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гімнастичній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комплексах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але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3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935" y="502509"/>
            <a:ext cx="8664402" cy="564594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 гімнастика при плоскостопості.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сплощенням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підошви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дугу,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плеснових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опорою на 1-шу і 5-ту.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силою,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стопи,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м'язи-супінатори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великогомілкові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згиначі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згинач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поперечного ‒ поперечна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ÐÐ°ÑÑÐ¸Ð½ÐºÐ¸ Ð¿Ð¾ Ð·Ð°Ð¿ÑÐ¾ÑÑ &quot;Ð¿Ð»Ð¾ÑÐºÐ¾ÑÑÐ¾Ð¿ÑÑÑÑ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" y="546693"/>
            <a:ext cx="3089189" cy="49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1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97" y="444842"/>
            <a:ext cx="10297298" cy="617014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плоскостопість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підняттям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пронацією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вальгусом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 (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плосковальгусна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стопа). У таких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кісточка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стоп,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осьове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сплощене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Ресорність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сплощенні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суглобово-зв'язковий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слабнуть,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опускаються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стискають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гілочки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підошовної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Больові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тильній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кісточках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стегна і,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поперековій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непокоїть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втомлюваність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стоянні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них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хода, при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нормаль-часто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сколіоз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ослаблюється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41001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30" y="321277"/>
            <a:ext cx="8549072" cy="572008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Стан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 стопи визначають візуально і при підозрі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наплоскостопість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ступінь її сплющення досліджується за допомогою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плантограм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відбитків стопи.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Чижина.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поролон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повстину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змочену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10 %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півторахлориду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зволожений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10 %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таніну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стопи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підошов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плантограма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Плоскостопість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Широко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 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устілкисупінатори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гіпсовими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варусному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36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46" y="5099222"/>
            <a:ext cx="5883285" cy="1642357"/>
          </a:xfrm>
        </p:spPr>
        <p:txBody>
          <a:bodyPr>
            <a:normAutofit/>
          </a:bodyPr>
          <a:lstStyle/>
          <a:p>
            <a:pPr lvl="0" algn="just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закріплення стереотипу правильної постави тіла та нижніх кінцівок при стоянні і ходьбі.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" y="362187"/>
            <a:ext cx="5187330" cy="364964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51621" y="506628"/>
            <a:ext cx="6085959" cy="4855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Коригуюча гімнастика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Wingdings 3" charset="2"/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коригуючої гімнастики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всього організму, підвищення силової витривалості м'язів нижніх кінцівок;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 деформації стоп, усунення </a:t>
            </a:r>
            <a:r>
              <a:rPr lang="uk-UA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вальгусної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п'ятки і збільшення висоти склепінь стопи;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і закріплення стереотипу правильної постави тіла та нижніх кінцівок при стоянні і ходьбі.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9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459" y="541114"/>
            <a:ext cx="6326660" cy="4533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Коригуюча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ввідний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ввідний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стопи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загальнорозвиваючими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1" y="541114"/>
            <a:ext cx="4636664" cy="326476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8941" y="3805882"/>
            <a:ext cx="11269362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вирівняти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гомілки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стопи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заднього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великогомілкових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згиначів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стопи. </a:t>
            </a:r>
          </a:p>
          <a:p>
            <a:pPr marL="0" indent="0" algn="just">
              <a:buFont typeface="Wingdings 3" charset="2"/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4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313" y="280086"/>
            <a:ext cx="9662983" cy="57612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стопи. Вони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травм,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інтоксикацій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хвороб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статики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Найчастішою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деформацією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Два з них ‒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опуклістю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(лордоз), 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куприковий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назад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новонародженого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практично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66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460" y="626076"/>
            <a:ext cx="6079524" cy="56017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предметами: захват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килимка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підошвами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носках,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п'ятках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стоп,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стоп.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ходьба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похилій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ребристій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плюсневих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згиначів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5" y="147487"/>
            <a:ext cx="3599934" cy="226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5" y="2500317"/>
            <a:ext cx="3583458" cy="2013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26" y="4600396"/>
            <a:ext cx="3583458" cy="20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560172"/>
            <a:ext cx="7339913" cy="524229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загальнорозвиваючими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ходьбу,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теренкур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гідрокшезитерапію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спортивноприкладні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стилем,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ходьбу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лижах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55" y="483144"/>
            <a:ext cx="3285175" cy="263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55" y="3432372"/>
            <a:ext cx="3285175" cy="24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7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4" y="601363"/>
            <a:ext cx="8532597" cy="5440000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uk-UA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uk-UA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73" y="3270106"/>
            <a:ext cx="3539243" cy="25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2530" y="518984"/>
            <a:ext cx="7035113" cy="544337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лордоз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позу;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лордоз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куприковий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таза,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зчленований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Тому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 кривизна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сплощуються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кривинам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амортизаційним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міжхребцевих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хрящів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ресорні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вертикальному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ÐÐ°ÑÑÐ¸Ð½ÐºÐ¸ Ð¿Ð¾ Ð·Ð°Ð¿ÑÐ¾ÑÑ &quot;Ð´ÐµÑÐ¾ÑÐ¼Ð°ÑÑÑ Ð¿Ð¾ÑÑÐ°Ð²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2584636"/>
            <a:ext cx="3655684" cy="31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0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7" y="469557"/>
            <a:ext cx="9910118" cy="55718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одних і тих самих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тяга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лордозу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бокового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При частому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тонусу,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ресорноїфункції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коригуючих 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масажем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фізіотерапією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заходами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діючим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є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 вправи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9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4119" y="370703"/>
            <a:ext cx="7792995" cy="62525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ДЕФЕКТИ ПОСТАВИ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Постава ‒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невимушено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голова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вертикально, хребет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хвилеподібну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підтягнутий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ноги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розігнуті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кульшових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Постава 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Нормальна постава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/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‒ розташуванням остистих відростків хребців на одній вертикальній лінії;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‒ розташуванням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надпліч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плечей на одному рівні;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‒ розташуванням кутів обох лопаток на одному рівні;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‒ рівних між собою трикутників талії, що утворюються боковою поверхнею тіла і вільно опущеними руками;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‒ розташуванням сідничних складок на одному рівні;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‒ правильними вигинами хребта в сагітальній площині (глибина поперекового лордозу ‒ до 5 см, шийного ‒ до 2 см).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ÐÐ°ÑÑÐ¸Ð½ÐºÐ¸ Ð¿Ð¾ Ð·Ð°Ð¿ÑÐ¾ÑÑ &quot;Ð´ÐµÑÐ¾ÑÐ¼Ð°ÑÑÑ Ð¿Ð¾ÑÑÐ°Ð²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5" y="430676"/>
            <a:ext cx="3138616" cy="58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9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7643" y="57664"/>
            <a:ext cx="7562334" cy="64419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збереження нормальної постави залежить від гармонійного розвитку мускулатури та її здатності утримувати в правильному положенні хребет, голову, плечовий пояс, тулуб, кут нахилу тазу, кінцівки; стану опорно-зв'язкового апарату; соматичного і психічного здоров'я, умов побуту і праці тощо.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хворіють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практично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радикуліті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артрозах і артритах,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виразковій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підняттю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ÐÐ°ÑÑÐ¸Ð½ÐºÐ¸ Ð¿Ð¾ Ð·Ð°Ð¿ÑÐ¾ÑÑ &quot;Ð¿ÑÐ°Ð²Ð¸Ð»ÑÐ½Ð°Ñ Ð¾ÑÐ°Ð½ÐºÐ° Ð·Ð° Ð¿Ð°ÑÑÐ¾Ð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2162726" cy="21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&quot;Ð¿ÑÐ°Ð²Ð¸Ð»ÑÐ½Ð°Ñ Ð¾ÑÐ°Ð½ÐºÐ° Ð·Ð° Ð¿Ð°ÑÑÐ¾Ð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&quot;Ð¿ÑÐ°Ð²Ð¸Ð»ÑÐ½Ð°Ñ Ð¾ÑÐ°Ð½ÐºÐ° Ð·Ð° Ð¿Ð°ÑÑÐ¾Ð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99" y="576649"/>
            <a:ext cx="2871669" cy="57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315" y="362465"/>
            <a:ext cx="9984258" cy="3707027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поз,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нахилене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звисаючою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рукою. Школярам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портфель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ранець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хребет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Школярам,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спорту,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половину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фехтування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веслування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спорт, бокс,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теніс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усувають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сагітальній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сагітальній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До перших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лордозу; кругла спина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‒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лордозу;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кругловвігнута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спина ‒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лордозу та кута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таза.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сутулості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нахилена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дугоподібна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спина,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звисаючі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крилоподібні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лопатки,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вип'ячений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ноги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зігнуті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4" descr="ÐÐ°ÑÑÐ¸Ð½ÐºÐ¸ Ð¿Ð¾ Ð·Ð°Ð¿ÑÐ¾ÑÑ &quot;Ð¿ÑÐ°Ð²Ð¸Ð»ÑÐ½Ð°Ñ Ð¾ÑÐ°Ð½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70" y="3920519"/>
            <a:ext cx="6689125" cy="29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789" y="461319"/>
            <a:ext cx="10017211" cy="558004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дефектах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вкорочені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діафрагми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відвисає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розігнуті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стегон,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кріпляться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сідничного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горба,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належать: плоска спина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згладжений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лордоз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сплощений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плоско-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ввігнута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спина ‒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кіфозу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нормальному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лордозі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сплощена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звисають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лопатки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крилоподібні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низ живота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вип'ячений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76535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770</Words>
  <Application>Microsoft Office PowerPoint</Application>
  <PresentationFormat>Широкоэкранный</PresentationFormat>
  <Paragraphs>101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 3</vt:lpstr>
      <vt:lpstr>Грань</vt:lpstr>
      <vt:lpstr>       ЗАПОРІЗЬКИЙ ДЕРЖАВНИЙ МЕДИЧНИЙ УНІВЕРСИТЕТ  кафедра фізичної реабілітації, спортивної медицини, фізичного виховання та здоров’я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ДЕРЖАВНИЙ МЕДИЧНИЙ УНІВЕРСИТЕТ  кафедра фізичної реабілітації, спортивної медицини, фізичного виховання та здоров’я</dc:title>
  <dc:creator>Пользователь Windows</dc:creator>
  <cp:lastModifiedBy>Пользователь Windows</cp:lastModifiedBy>
  <cp:revision>18</cp:revision>
  <dcterms:created xsi:type="dcterms:W3CDTF">2020-02-24T10:13:32Z</dcterms:created>
  <dcterms:modified xsi:type="dcterms:W3CDTF">2020-02-24T13:07:19Z</dcterms:modified>
</cp:coreProperties>
</file>