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7"/>
  </p:notesMasterIdLst>
  <p:sldIdLst>
    <p:sldId id="445" r:id="rId2"/>
    <p:sldId id="538" r:id="rId3"/>
    <p:sldId id="539" r:id="rId4"/>
    <p:sldId id="540" r:id="rId5"/>
    <p:sldId id="541" r:id="rId6"/>
    <p:sldId id="543" r:id="rId7"/>
    <p:sldId id="542" r:id="rId8"/>
    <p:sldId id="615" r:id="rId9"/>
    <p:sldId id="616" r:id="rId10"/>
    <p:sldId id="545" r:id="rId11"/>
    <p:sldId id="547" r:id="rId12"/>
    <p:sldId id="548" r:id="rId13"/>
    <p:sldId id="549" r:id="rId14"/>
    <p:sldId id="550" r:id="rId15"/>
    <p:sldId id="551" r:id="rId16"/>
    <p:sldId id="552" r:id="rId17"/>
    <p:sldId id="553" r:id="rId18"/>
    <p:sldId id="554" r:id="rId19"/>
    <p:sldId id="555" r:id="rId20"/>
    <p:sldId id="556" r:id="rId21"/>
    <p:sldId id="599" r:id="rId22"/>
    <p:sldId id="558" r:id="rId23"/>
    <p:sldId id="559" r:id="rId24"/>
    <p:sldId id="560" r:id="rId25"/>
    <p:sldId id="565" r:id="rId26"/>
    <p:sldId id="564" r:id="rId27"/>
    <p:sldId id="567" r:id="rId28"/>
    <p:sldId id="568" r:id="rId29"/>
    <p:sldId id="569" r:id="rId30"/>
    <p:sldId id="570" r:id="rId31"/>
    <p:sldId id="571" r:id="rId32"/>
    <p:sldId id="600" r:id="rId33"/>
    <p:sldId id="594" r:id="rId34"/>
    <p:sldId id="573" r:id="rId35"/>
    <p:sldId id="618" r:id="rId36"/>
    <p:sldId id="605" r:id="rId37"/>
    <p:sldId id="576" r:id="rId38"/>
    <p:sldId id="601" r:id="rId39"/>
    <p:sldId id="577" r:id="rId40"/>
    <p:sldId id="607" r:id="rId41"/>
    <p:sldId id="612" r:id="rId42"/>
    <p:sldId id="613" r:id="rId43"/>
    <p:sldId id="580" r:id="rId44"/>
    <p:sldId id="581" r:id="rId45"/>
    <p:sldId id="609" r:id="rId46"/>
    <p:sldId id="582" r:id="rId47"/>
    <p:sldId id="583" r:id="rId48"/>
    <p:sldId id="596" r:id="rId49"/>
    <p:sldId id="611" r:id="rId50"/>
    <p:sldId id="586" r:id="rId51"/>
    <p:sldId id="588" r:id="rId52"/>
    <p:sldId id="590" r:id="rId53"/>
    <p:sldId id="598" r:id="rId54"/>
    <p:sldId id="592" r:id="rId55"/>
    <p:sldId id="533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FF00"/>
    <a:srgbClr val="00CC00"/>
    <a:srgbClr val="66FFFF"/>
    <a:srgbClr val="FFFF66"/>
    <a:srgbClr val="5C002E"/>
    <a:srgbClr val="99CCFF"/>
    <a:srgbClr val="99FF66"/>
    <a:srgbClr val="66FF66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617" autoAdjust="0"/>
  </p:normalViewPr>
  <p:slideViewPr>
    <p:cSldViewPr>
      <p:cViewPr varScale="1">
        <p:scale>
          <a:sx n="99" d="100"/>
          <a:sy n="99" d="100"/>
        </p:scale>
        <p:origin x="51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195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5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95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195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Times New Roman" pitchFamily="18" charset="0"/>
              </a:defRPr>
            </a:lvl1pPr>
          </a:lstStyle>
          <a:p>
            <a:fld id="{860EB257-F648-4CBF-AF98-CD5A163968A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220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F0864E-1431-40AC-A733-A23CA4D3D6F2}" type="slidenum">
              <a:rPr lang="ru-RU"/>
              <a:pPr/>
              <a:t>1</a:t>
            </a:fld>
            <a:endParaRPr lang="ru-RU"/>
          </a:p>
        </p:txBody>
      </p:sp>
      <p:sp>
        <p:nvSpPr>
          <p:cNvPr id="35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053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04144C-5640-40B0-9AB8-4CAEFBD504FA}" type="slidenum">
              <a:rPr lang="ru-RU"/>
              <a:pPr/>
              <a:t>10</a:t>
            </a:fld>
            <a:endParaRPr lang="ru-RU"/>
          </a:p>
        </p:txBody>
      </p:sp>
      <p:sp>
        <p:nvSpPr>
          <p:cNvPr id="497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258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FFDDB9-91BA-41A7-A6FD-9CB5D5552EDC}" type="slidenum">
              <a:rPr lang="ru-RU"/>
              <a:pPr/>
              <a:t>11</a:t>
            </a:fld>
            <a:endParaRPr lang="ru-RU"/>
          </a:p>
        </p:txBody>
      </p:sp>
      <p:sp>
        <p:nvSpPr>
          <p:cNvPr id="501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172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699577-AB0E-484F-AE2E-525F830A5493}" type="slidenum">
              <a:rPr lang="ru-RU"/>
              <a:pPr/>
              <a:t>12</a:t>
            </a:fld>
            <a:endParaRPr lang="ru-RU"/>
          </a:p>
        </p:txBody>
      </p:sp>
      <p:sp>
        <p:nvSpPr>
          <p:cNvPr id="50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715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4E3ACD-054D-48BE-8A06-4F9AF6AF1C38}" type="slidenum">
              <a:rPr lang="ru-RU"/>
              <a:pPr/>
              <a:t>13</a:t>
            </a:fld>
            <a:endParaRPr lang="ru-RU"/>
          </a:p>
        </p:txBody>
      </p:sp>
      <p:sp>
        <p:nvSpPr>
          <p:cNvPr id="50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653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29BC9D-9BDF-45FB-82A8-FD9CADB1AA30}" type="slidenum">
              <a:rPr lang="ru-RU"/>
              <a:pPr/>
              <a:t>14</a:t>
            </a:fld>
            <a:endParaRPr lang="ru-RU"/>
          </a:p>
        </p:txBody>
      </p:sp>
      <p:sp>
        <p:nvSpPr>
          <p:cNvPr id="507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7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033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4D914C-3A50-46D8-8551-366594D3869A}" type="slidenum">
              <a:rPr lang="ru-RU"/>
              <a:pPr/>
              <a:t>15</a:t>
            </a:fld>
            <a:endParaRPr lang="ru-RU"/>
          </a:p>
        </p:txBody>
      </p:sp>
      <p:sp>
        <p:nvSpPr>
          <p:cNvPr id="509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9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654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F0DA3F-08E4-4AFD-8077-C984DA516EED}" type="slidenum">
              <a:rPr lang="ru-RU"/>
              <a:pPr/>
              <a:t>16</a:t>
            </a:fld>
            <a:endParaRPr lang="ru-RU"/>
          </a:p>
        </p:txBody>
      </p:sp>
      <p:sp>
        <p:nvSpPr>
          <p:cNvPr id="51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426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9B14A1-40D2-45F6-ABC3-B72E5F8B7ED2}" type="slidenum">
              <a:rPr lang="ru-RU"/>
              <a:pPr/>
              <a:t>17</a:t>
            </a:fld>
            <a:endParaRPr lang="ru-RU"/>
          </a:p>
        </p:txBody>
      </p:sp>
      <p:sp>
        <p:nvSpPr>
          <p:cNvPr id="514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2737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B1769E-6110-48CB-8236-078DB57B8834}" type="slidenum">
              <a:rPr lang="ru-RU"/>
              <a:pPr/>
              <a:t>18</a:t>
            </a:fld>
            <a:endParaRPr lang="ru-RU"/>
          </a:p>
        </p:txBody>
      </p:sp>
      <p:sp>
        <p:nvSpPr>
          <p:cNvPr id="51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157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30B78D-20F2-40BF-BEB7-39244FEC5A36}" type="slidenum">
              <a:rPr lang="ru-RU"/>
              <a:pPr/>
              <a:t>19</a:t>
            </a:fld>
            <a:endParaRPr lang="ru-RU"/>
          </a:p>
        </p:txBody>
      </p:sp>
      <p:sp>
        <p:nvSpPr>
          <p:cNvPr id="518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8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23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6E94DE-C7CF-47A0-9C95-99B384F40077}" type="slidenum">
              <a:rPr lang="ru-RU"/>
              <a:pPr/>
              <a:t>2</a:t>
            </a:fld>
            <a:endParaRPr lang="ru-RU"/>
          </a:p>
        </p:txBody>
      </p:sp>
      <p:sp>
        <p:nvSpPr>
          <p:cNvPr id="483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3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0686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29F51B-6D0E-4E6F-8951-219084990EFF}" type="slidenum">
              <a:rPr lang="ru-RU"/>
              <a:pPr/>
              <a:t>20</a:t>
            </a:fld>
            <a:endParaRPr lang="ru-RU"/>
          </a:p>
        </p:txBody>
      </p:sp>
      <p:sp>
        <p:nvSpPr>
          <p:cNvPr id="520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31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E2B937-55D1-4223-B098-CF79388832D9}" type="slidenum">
              <a:rPr lang="ru-RU"/>
              <a:pPr/>
              <a:t>21</a:t>
            </a:fld>
            <a:endParaRPr lang="ru-RU"/>
          </a:p>
        </p:txBody>
      </p:sp>
      <p:sp>
        <p:nvSpPr>
          <p:cNvPr id="612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1365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25BFE2-4F7C-4C5A-89A2-6672E6549528}" type="slidenum">
              <a:rPr lang="ru-RU"/>
              <a:pPr/>
              <a:t>22</a:t>
            </a:fld>
            <a:endParaRPr lang="ru-RU"/>
          </a:p>
        </p:txBody>
      </p:sp>
      <p:sp>
        <p:nvSpPr>
          <p:cNvPr id="52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4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755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B7D291-270D-4C2A-B5CB-E5B185195677}" type="slidenum">
              <a:rPr lang="ru-RU"/>
              <a:pPr/>
              <a:t>23</a:t>
            </a:fld>
            <a:endParaRPr lang="ru-RU"/>
          </a:p>
        </p:txBody>
      </p:sp>
      <p:sp>
        <p:nvSpPr>
          <p:cNvPr id="52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6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5204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B29541-6B9E-47D9-B69C-8A400A870EB3}" type="slidenum">
              <a:rPr lang="ru-RU"/>
              <a:pPr/>
              <a:t>24</a:t>
            </a:fld>
            <a:endParaRPr lang="ru-RU"/>
          </a:p>
        </p:txBody>
      </p:sp>
      <p:sp>
        <p:nvSpPr>
          <p:cNvPr id="528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0672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4A6F9F-3F4E-43AC-AD00-F201B16EBD1F}" type="slidenum">
              <a:rPr lang="ru-RU"/>
              <a:pPr/>
              <a:t>25</a:t>
            </a:fld>
            <a:endParaRPr lang="ru-RU"/>
          </a:p>
        </p:txBody>
      </p:sp>
      <p:sp>
        <p:nvSpPr>
          <p:cNvPr id="53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961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3E3CFF-F116-45CC-B9E9-37D34B6CA380}" type="slidenum">
              <a:rPr lang="ru-RU"/>
              <a:pPr/>
              <a:t>26</a:t>
            </a:fld>
            <a:endParaRPr lang="ru-RU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4247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5ED009-B7B0-4257-8E0E-F295139831CA}" type="slidenum">
              <a:rPr lang="ru-RU"/>
              <a:pPr/>
              <a:t>27</a:t>
            </a:fld>
            <a:endParaRPr lang="ru-RU"/>
          </a:p>
        </p:txBody>
      </p:sp>
      <p:sp>
        <p:nvSpPr>
          <p:cNvPr id="54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8131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3EA6DD-9238-4206-9BA2-7C717A6DEC3E}" type="slidenum">
              <a:rPr lang="ru-RU"/>
              <a:pPr/>
              <a:t>28</a:t>
            </a:fld>
            <a:endParaRPr lang="ru-RU"/>
          </a:p>
        </p:txBody>
      </p:sp>
      <p:sp>
        <p:nvSpPr>
          <p:cNvPr id="544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4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0918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4BE4A7-13A4-4607-A225-D70A670FD6E0}" type="slidenum">
              <a:rPr lang="ru-RU"/>
              <a:pPr/>
              <a:t>29</a:t>
            </a:fld>
            <a:endParaRPr lang="ru-RU"/>
          </a:p>
        </p:txBody>
      </p:sp>
      <p:sp>
        <p:nvSpPr>
          <p:cNvPr id="54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6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845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7FB414-2A55-4A86-974B-1CEB5A6ECA1E}" type="slidenum">
              <a:rPr lang="ru-RU"/>
              <a:pPr/>
              <a:t>3</a:t>
            </a:fld>
            <a:endParaRPr lang="ru-RU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5230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BB6FEB-8C9E-4BC6-8123-7C9275187011}" type="slidenum">
              <a:rPr lang="ru-RU"/>
              <a:pPr/>
              <a:t>30</a:t>
            </a:fld>
            <a:endParaRPr lang="ru-RU"/>
          </a:p>
        </p:txBody>
      </p:sp>
      <p:sp>
        <p:nvSpPr>
          <p:cNvPr id="54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7706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BFBFAD-B45A-402E-B0FF-3F74EBCB9E34}" type="slidenum">
              <a:rPr lang="ru-RU"/>
              <a:pPr/>
              <a:t>31</a:t>
            </a:fld>
            <a:endParaRPr lang="ru-RU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1408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A26AD0-F615-425F-80C7-A072101E3CAA}" type="slidenum">
              <a:rPr lang="ru-RU"/>
              <a:pPr/>
              <a:t>32</a:t>
            </a:fld>
            <a:endParaRPr lang="ru-RU"/>
          </a:p>
        </p:txBody>
      </p:sp>
      <p:sp>
        <p:nvSpPr>
          <p:cNvPr id="614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8738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4B061A-FD9A-4460-9707-71BDE5E6E813}" type="slidenum">
              <a:rPr lang="ru-RU"/>
              <a:pPr/>
              <a:t>33</a:t>
            </a:fld>
            <a:endParaRPr lang="ru-RU"/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4967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94B592-BCCD-44D2-B0A2-9764CB917250}" type="slidenum">
              <a:rPr lang="ru-RU"/>
              <a:pPr/>
              <a:t>34</a:t>
            </a:fld>
            <a:endParaRPr lang="ru-RU"/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441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C71BB9-9B72-41C2-8E79-993B93C29984}" type="slidenum">
              <a:rPr lang="ru-RU"/>
              <a:pPr/>
              <a:t>36</a:t>
            </a:fld>
            <a:endParaRPr lang="ru-RU"/>
          </a:p>
        </p:txBody>
      </p:sp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8694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74E467-834D-41FF-94D6-3E417CAA7C31}" type="slidenum">
              <a:rPr lang="ru-RU"/>
              <a:pPr/>
              <a:t>37</a:t>
            </a:fld>
            <a:endParaRPr lang="ru-RU"/>
          </a:p>
        </p:txBody>
      </p:sp>
      <p:sp>
        <p:nvSpPr>
          <p:cNvPr id="56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2079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230826-9877-41CF-AB8E-319982077334}" type="slidenum">
              <a:rPr lang="ru-RU"/>
              <a:pPr/>
              <a:t>38</a:t>
            </a:fld>
            <a:endParaRPr lang="ru-RU"/>
          </a:p>
        </p:txBody>
      </p:sp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2342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2A7C63-D609-488F-AEB9-812F52BA1B5B}" type="slidenum">
              <a:rPr lang="ru-RU"/>
              <a:pPr/>
              <a:t>39</a:t>
            </a:fld>
            <a:endParaRPr lang="ru-RU"/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8668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4346B6-13E9-40B6-ABD8-B2DAC9E0B294}" type="slidenum">
              <a:rPr lang="ru-RU"/>
              <a:pPr/>
              <a:t>40</a:t>
            </a:fld>
            <a:endParaRPr lang="ru-RU"/>
          </a:p>
        </p:txBody>
      </p:sp>
      <p:sp>
        <p:nvSpPr>
          <p:cNvPr id="62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754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05B683-96CC-4BB8-A951-8BCB1DCA1BA6}" type="slidenum">
              <a:rPr lang="ru-RU"/>
              <a:pPr/>
              <a:t>4</a:t>
            </a:fld>
            <a:endParaRPr lang="ru-RU"/>
          </a:p>
        </p:txBody>
      </p:sp>
      <p:sp>
        <p:nvSpPr>
          <p:cNvPr id="487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7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0040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59D7A2-542E-439D-B5BA-A9A559A1B749}" type="slidenum">
              <a:rPr lang="ru-RU"/>
              <a:pPr/>
              <a:t>41</a:t>
            </a:fld>
            <a:endParaRPr lang="ru-RU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3106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7D46A0-0146-406C-B5D2-827CB465E8C1}" type="slidenum">
              <a:rPr lang="ru-RU"/>
              <a:pPr/>
              <a:t>42</a:t>
            </a:fld>
            <a:endParaRPr lang="ru-RU"/>
          </a:p>
        </p:txBody>
      </p:sp>
      <p:sp>
        <p:nvSpPr>
          <p:cNvPr id="641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4330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5535F5-4079-4463-BB92-43AD81D966A4}" type="slidenum">
              <a:rPr lang="ru-RU"/>
              <a:pPr/>
              <a:t>43</a:t>
            </a:fld>
            <a:endParaRPr lang="ru-RU"/>
          </a:p>
        </p:txBody>
      </p:sp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7310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029BF0-D5FA-4180-B6EF-0B925385E782}" type="slidenum">
              <a:rPr lang="ru-RU"/>
              <a:pPr/>
              <a:t>44</a:t>
            </a:fld>
            <a:endParaRPr lang="ru-RU"/>
          </a:p>
        </p:txBody>
      </p:sp>
      <p:sp>
        <p:nvSpPr>
          <p:cNvPr id="571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1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390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50BDE3-9599-4ABF-98B6-4F9899B556E2}" type="slidenum">
              <a:rPr lang="ru-RU"/>
              <a:pPr/>
              <a:t>45</a:t>
            </a:fld>
            <a:endParaRPr lang="ru-RU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5876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89CA41-3123-451F-96AC-EFF04140A362}" type="slidenum">
              <a:rPr lang="ru-RU"/>
              <a:pPr/>
              <a:t>46</a:t>
            </a:fld>
            <a:endParaRPr lang="ru-RU"/>
          </a:p>
        </p:txBody>
      </p:sp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8968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9D3CD6-FD5B-4E78-8079-2E33B1F7966F}" type="slidenum">
              <a:rPr lang="ru-RU"/>
              <a:pPr/>
              <a:t>47</a:t>
            </a:fld>
            <a:endParaRPr lang="ru-RU"/>
          </a:p>
        </p:txBody>
      </p:sp>
      <p:sp>
        <p:nvSpPr>
          <p:cNvPr id="575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5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0028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B49B4A-78CF-45A7-824C-0B3225D84362}" type="slidenum">
              <a:rPr lang="ru-RU"/>
              <a:pPr/>
              <a:t>48</a:t>
            </a:fld>
            <a:endParaRPr lang="ru-RU"/>
          </a:p>
        </p:txBody>
      </p:sp>
      <p:sp>
        <p:nvSpPr>
          <p:cNvPr id="606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6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183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BC7481-8162-4348-980A-678AED540D8A}" type="slidenum">
              <a:rPr lang="ru-RU"/>
              <a:pPr/>
              <a:t>49</a:t>
            </a:fld>
            <a:endParaRPr lang="ru-RU"/>
          </a:p>
        </p:txBody>
      </p:sp>
      <p:sp>
        <p:nvSpPr>
          <p:cNvPr id="63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6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9906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9E7401-A447-4C1D-8386-2691B8206CCD}" type="slidenum">
              <a:rPr lang="ru-RU"/>
              <a:pPr/>
              <a:t>50</a:t>
            </a:fld>
            <a:endParaRPr lang="ru-RU"/>
          </a:p>
        </p:txBody>
      </p:sp>
      <p:sp>
        <p:nvSpPr>
          <p:cNvPr id="58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1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665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F32A9E-C27A-4CF2-B1E5-F87654FB1D39}" type="slidenum">
              <a:rPr lang="ru-RU"/>
              <a:pPr/>
              <a:t>5</a:t>
            </a:fld>
            <a:endParaRPr lang="ru-RU"/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09569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23E577-6060-4541-B9CF-07F21BC05C42}" type="slidenum">
              <a:rPr lang="ru-RU"/>
              <a:pPr/>
              <a:t>51</a:t>
            </a:fld>
            <a:endParaRPr lang="ru-RU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3075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647701-C608-462E-862A-6ED49C09CEA1}" type="slidenum">
              <a:rPr lang="ru-RU"/>
              <a:pPr/>
              <a:t>52</a:t>
            </a:fld>
            <a:endParaRPr lang="ru-RU"/>
          </a:p>
        </p:txBody>
      </p:sp>
      <p:sp>
        <p:nvSpPr>
          <p:cNvPr id="58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0291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8D6F02-213E-41CA-B150-41A06E5E5405}" type="slidenum">
              <a:rPr lang="ru-RU"/>
              <a:pPr/>
              <a:t>53</a:t>
            </a:fld>
            <a:endParaRPr lang="ru-RU"/>
          </a:p>
        </p:txBody>
      </p:sp>
      <p:sp>
        <p:nvSpPr>
          <p:cNvPr id="610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0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66084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674BDF-EACE-4665-8BA3-5C5E3A7B82B1}" type="slidenum">
              <a:rPr lang="ru-RU"/>
              <a:pPr/>
              <a:t>54</a:t>
            </a:fld>
            <a:endParaRPr lang="ru-RU"/>
          </a:p>
        </p:txBody>
      </p:sp>
      <p:sp>
        <p:nvSpPr>
          <p:cNvPr id="593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094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F290C3-8C00-462F-B248-BE1CB38C7B01}" type="slidenum">
              <a:rPr lang="ru-RU"/>
              <a:pPr/>
              <a:t>6</a:t>
            </a:fld>
            <a:endParaRPr lang="ru-RU"/>
          </a:p>
        </p:txBody>
      </p:sp>
      <p:sp>
        <p:nvSpPr>
          <p:cNvPr id="49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110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F92A40-94AC-4004-84F0-EC3F4BA87C4A}" type="slidenum">
              <a:rPr lang="ru-RU"/>
              <a:pPr/>
              <a:t>7</a:t>
            </a:fld>
            <a:endParaRPr lang="ru-RU"/>
          </a:p>
        </p:txBody>
      </p:sp>
      <p:sp>
        <p:nvSpPr>
          <p:cNvPr id="49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343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3B0430-4DA4-4AE5-961A-9D6100682691}" type="slidenum">
              <a:rPr lang="ru-RU"/>
              <a:pPr/>
              <a:t>8</a:t>
            </a:fld>
            <a:endParaRPr lang="ru-RU"/>
          </a:p>
        </p:txBody>
      </p:sp>
      <p:sp>
        <p:nvSpPr>
          <p:cNvPr id="64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262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2ACA66-8815-44D3-BF92-BF5A009CCA95}" type="slidenum">
              <a:rPr lang="ru-RU"/>
              <a:pPr/>
              <a:t>9</a:t>
            </a:fld>
            <a:endParaRPr lang="ru-RU"/>
          </a:p>
        </p:txBody>
      </p:sp>
      <p:sp>
        <p:nvSpPr>
          <p:cNvPr id="64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376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7" name="Group 15"/>
          <p:cNvGrpSpPr>
            <a:grpSpLocks/>
          </p:cNvGrpSpPr>
          <p:nvPr/>
        </p:nvGrpSpPr>
        <p:grpSpPr bwMode="auto">
          <a:xfrm>
            <a:off x="0" y="0"/>
            <a:ext cx="9144000" cy="6918325"/>
            <a:chOff x="0" y="0"/>
            <a:chExt cx="5760" cy="4358"/>
          </a:xfrm>
        </p:grpSpPr>
        <p:sp>
          <p:nvSpPr>
            <p:cNvPr id="3074" name="Rectangle 2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75" name="Freeform 3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>
                <a:gd name="T0" fmla="*/ 0 w 5760"/>
                <a:gd name="T1" fmla="*/ 0 h 1104"/>
                <a:gd name="T2" fmla="*/ 5760 w 5760"/>
                <a:gd name="T3" fmla="*/ 0 h 1104"/>
                <a:gd name="T4" fmla="*/ 5760 w 5760"/>
                <a:gd name="T5" fmla="*/ 720 h 1104"/>
                <a:gd name="T6" fmla="*/ 3600 w 5760"/>
                <a:gd name="T7" fmla="*/ 624 h 1104"/>
                <a:gd name="T8" fmla="*/ 0 w 5760"/>
                <a:gd name="T9" fmla="*/ 1000 h 1104"/>
                <a:gd name="T10" fmla="*/ 0 w 5760"/>
                <a:gd name="T11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76" name="Freeform 4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>
                <a:gd name="T0" fmla="*/ 0 w 5760"/>
                <a:gd name="T1" fmla="*/ 582 h 3587"/>
                <a:gd name="T2" fmla="*/ 2640 w 5760"/>
                <a:gd name="T3" fmla="*/ 267 h 3587"/>
                <a:gd name="T4" fmla="*/ 3373 w 5760"/>
                <a:gd name="T5" fmla="*/ 160 h 3587"/>
                <a:gd name="T6" fmla="*/ 5760 w 5760"/>
                <a:gd name="T7" fmla="*/ 358 h 3587"/>
                <a:gd name="T8" fmla="*/ 5760 w 5760"/>
                <a:gd name="T9" fmla="*/ 3587 h 3587"/>
                <a:gd name="T10" fmla="*/ 0 w 5760"/>
                <a:gd name="T11" fmla="*/ 3587 h 3587"/>
                <a:gd name="T12" fmla="*/ 0 w 5760"/>
                <a:gd name="T13" fmla="*/ 582 h 3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77" name="Freeform 5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>
                <a:gd name="T0" fmla="*/ 0 w 5760"/>
                <a:gd name="T1" fmla="*/ 163 h 538"/>
                <a:gd name="T2" fmla="*/ 0 w 5760"/>
                <a:gd name="T3" fmla="*/ 403 h 538"/>
                <a:gd name="T4" fmla="*/ 1773 w 5760"/>
                <a:gd name="T5" fmla="*/ 443 h 538"/>
                <a:gd name="T6" fmla="*/ 4573 w 5760"/>
                <a:gd name="T7" fmla="*/ 176 h 538"/>
                <a:gd name="T8" fmla="*/ 5760 w 5760"/>
                <a:gd name="T9" fmla="*/ 536 h 538"/>
                <a:gd name="T10" fmla="*/ 5760 w 5760"/>
                <a:gd name="T11" fmla="*/ 163 h 538"/>
                <a:gd name="T12" fmla="*/ 4560 w 5760"/>
                <a:gd name="T13" fmla="*/ 29 h 538"/>
                <a:gd name="T14" fmla="*/ 1987 w 5760"/>
                <a:gd name="T15" fmla="*/ 336 h 538"/>
                <a:gd name="T16" fmla="*/ 0 w 5760"/>
                <a:gd name="T17" fmla="*/ 163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78" name="Freeform 6"/>
            <p:cNvSpPr>
              <a:spLocks/>
            </p:cNvSpPr>
            <p:nvPr/>
          </p:nvSpPr>
          <p:spPr bwMode="hidden">
            <a:xfrm>
              <a:off x="0" y="1515"/>
              <a:ext cx="5760" cy="674"/>
            </a:xfrm>
            <a:custGeom>
              <a:avLst/>
              <a:gdLst>
                <a:gd name="T0" fmla="*/ 0 w 5760"/>
                <a:gd name="T1" fmla="*/ 246 h 674"/>
                <a:gd name="T2" fmla="*/ 0 w 5760"/>
                <a:gd name="T3" fmla="*/ 406 h 674"/>
                <a:gd name="T4" fmla="*/ 1280 w 5760"/>
                <a:gd name="T5" fmla="*/ 645 h 674"/>
                <a:gd name="T6" fmla="*/ 1627 w 5760"/>
                <a:gd name="T7" fmla="*/ 580 h 674"/>
                <a:gd name="T8" fmla="*/ 4493 w 5760"/>
                <a:gd name="T9" fmla="*/ 113 h 674"/>
                <a:gd name="T10" fmla="*/ 5760 w 5760"/>
                <a:gd name="T11" fmla="*/ 606 h 674"/>
                <a:gd name="T12" fmla="*/ 5760 w 5760"/>
                <a:gd name="T13" fmla="*/ 233 h 674"/>
                <a:gd name="T14" fmla="*/ 4040 w 5760"/>
                <a:gd name="T15" fmla="*/ 33 h 674"/>
                <a:gd name="T16" fmla="*/ 1093 w 5760"/>
                <a:gd name="T17" fmla="*/ 433 h 674"/>
                <a:gd name="T18" fmla="*/ 0 w 5760"/>
                <a:gd name="T19" fmla="*/ 246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79" name="Freeform 7"/>
            <p:cNvSpPr>
              <a:spLocks/>
            </p:cNvSpPr>
            <p:nvPr/>
          </p:nvSpPr>
          <p:spPr bwMode="white">
            <a:xfrm>
              <a:off x="1560" y="959"/>
              <a:ext cx="4200" cy="3361"/>
            </a:xfrm>
            <a:custGeom>
              <a:avLst/>
              <a:gdLst>
                <a:gd name="T0" fmla="*/ 0 w 4200"/>
                <a:gd name="T1" fmla="*/ 3361 h 3361"/>
                <a:gd name="T2" fmla="*/ 1054 w 4200"/>
                <a:gd name="T3" fmla="*/ 295 h 3361"/>
                <a:gd name="T4" fmla="*/ 4200 w 4200"/>
                <a:gd name="T5" fmla="*/ 1588 h 3361"/>
                <a:gd name="T6" fmla="*/ 4200 w 4200"/>
                <a:gd name="T7" fmla="*/ 2028 h 3361"/>
                <a:gd name="T8" fmla="*/ 1200 w 4200"/>
                <a:gd name="T9" fmla="*/ 442 h 3361"/>
                <a:gd name="T10" fmla="*/ 347 w 4200"/>
                <a:gd name="T11" fmla="*/ 3361 h 3361"/>
                <a:gd name="T12" fmla="*/ 0 w 4200"/>
                <a:gd name="T13" fmla="*/ 3361 h 3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0" name="Freeform 8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>
                <a:gd name="T0" fmla="*/ 0 w 5760"/>
                <a:gd name="T1" fmla="*/ 804 h 1925"/>
                <a:gd name="T2" fmla="*/ 0 w 5760"/>
                <a:gd name="T3" fmla="*/ 991 h 1925"/>
                <a:gd name="T4" fmla="*/ 1547 w 5760"/>
                <a:gd name="T5" fmla="*/ 1818 h 1925"/>
                <a:gd name="T6" fmla="*/ 3253 w 5760"/>
                <a:gd name="T7" fmla="*/ 351 h 1925"/>
                <a:gd name="T8" fmla="*/ 5760 w 5760"/>
                <a:gd name="T9" fmla="*/ 1537 h 1925"/>
                <a:gd name="T10" fmla="*/ 5760 w 5760"/>
                <a:gd name="T11" fmla="*/ 1151 h 1925"/>
                <a:gd name="T12" fmla="*/ 3240 w 5760"/>
                <a:gd name="T13" fmla="*/ 84 h 1925"/>
                <a:gd name="T14" fmla="*/ 1573 w 5760"/>
                <a:gd name="T15" fmla="*/ 1671 h 1925"/>
                <a:gd name="T16" fmla="*/ 0 w 5760"/>
                <a:gd name="T17" fmla="*/ 804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1" name="Freeform 9"/>
            <p:cNvSpPr>
              <a:spLocks/>
            </p:cNvSpPr>
            <p:nvPr/>
          </p:nvSpPr>
          <p:spPr bwMode="white">
            <a:xfrm>
              <a:off x="0" y="2238"/>
              <a:ext cx="3929" cy="2120"/>
            </a:xfrm>
            <a:custGeom>
              <a:avLst/>
              <a:gdLst>
                <a:gd name="T0" fmla="*/ 0 w 4196"/>
                <a:gd name="T1" fmla="*/ 415 h 2120"/>
                <a:gd name="T2" fmla="*/ 0 w 4196"/>
                <a:gd name="T3" fmla="*/ 508 h 2120"/>
                <a:gd name="T4" fmla="*/ 1933 w 4196"/>
                <a:gd name="T5" fmla="*/ 229 h 2120"/>
                <a:gd name="T6" fmla="*/ 3920 w 4196"/>
                <a:gd name="T7" fmla="*/ 1055 h 2120"/>
                <a:gd name="T8" fmla="*/ 3587 w 4196"/>
                <a:gd name="T9" fmla="*/ 2082 h 2120"/>
                <a:gd name="T10" fmla="*/ 3947 w 4196"/>
                <a:gd name="T11" fmla="*/ 829 h 2120"/>
                <a:gd name="T12" fmla="*/ 2253 w 4196"/>
                <a:gd name="T13" fmla="*/ 69 h 2120"/>
                <a:gd name="T14" fmla="*/ 0 w 4196"/>
                <a:gd name="T15" fmla="*/ 415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08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dt" sz="quarter" idx="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endParaRPr lang="ru-RU"/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ftr" sz="quarter" idx="3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endParaRPr lang="ru-RU"/>
          </a:p>
        </p:txBody>
      </p:sp>
      <p:sp>
        <p:nvSpPr>
          <p:cNvPr id="3090" name="Rectangle 18"/>
          <p:cNvSpPr>
            <a:spLocks noGrp="1" noChangeArrowheads="1"/>
          </p:cNvSpPr>
          <p:nvPr>
            <p:ph type="sldNum" sz="quarter" idx="4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fld id="{61DD72ED-834A-4665-9C3E-4EB6ABB0DB4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828E8D-0E58-4F0E-A02B-DBD80CA4689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774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CE6008-ACE5-4C5C-9B77-734B6FFDAC4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499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779B0F1-F159-4AC4-ADE4-9CF8DBC14D3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889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CC70855-C519-449E-9B16-0C155690403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044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D6869D6-17C9-4D89-995F-E8DA9C817BD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307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9ECB68-4057-4B70-8649-91A9EECF453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160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339070-75E8-4970-8FAE-DB5D0B268FB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778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5948A8-5BA2-4AFB-82FD-00378B15AF3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309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2191D1-219F-482D-882A-166E9EC148E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739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AF35B-7B13-40F1-9CB3-9A1E29F3989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091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65EB3-9EE3-415A-92F9-348669BF5DA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379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4D9B90-3E9E-4C0D-BD5B-5FB39B469E0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403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0D533-F242-47DC-97A1-BB6BDC924E4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169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4" name="Group 16"/>
          <p:cNvGrpSpPr>
            <a:grpSpLocks/>
          </p:cNvGrpSpPr>
          <p:nvPr/>
        </p:nvGrpSpPr>
        <p:grpSpPr bwMode="auto">
          <a:xfrm>
            <a:off x="0" y="0"/>
            <a:ext cx="9144000" cy="6918325"/>
            <a:chOff x="0" y="0"/>
            <a:chExt cx="5760" cy="4358"/>
          </a:xfrm>
        </p:grpSpPr>
        <p:sp>
          <p:nvSpPr>
            <p:cNvPr id="2050" name="Rectangle 2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1" name="Freeform 3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>
                <a:gd name="T0" fmla="*/ 0 w 5760"/>
                <a:gd name="T1" fmla="*/ 0 h 1104"/>
                <a:gd name="T2" fmla="*/ 5760 w 5760"/>
                <a:gd name="T3" fmla="*/ 0 h 1104"/>
                <a:gd name="T4" fmla="*/ 5760 w 5760"/>
                <a:gd name="T5" fmla="*/ 720 h 1104"/>
                <a:gd name="T6" fmla="*/ 3600 w 5760"/>
                <a:gd name="T7" fmla="*/ 624 h 1104"/>
                <a:gd name="T8" fmla="*/ 0 w 5760"/>
                <a:gd name="T9" fmla="*/ 1000 h 1104"/>
                <a:gd name="T10" fmla="*/ 0 w 5760"/>
                <a:gd name="T11" fmla="*/ 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2" name="Freeform 4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>
                <a:gd name="T0" fmla="*/ 0 w 5760"/>
                <a:gd name="T1" fmla="*/ 582 h 3587"/>
                <a:gd name="T2" fmla="*/ 2640 w 5760"/>
                <a:gd name="T3" fmla="*/ 267 h 3587"/>
                <a:gd name="T4" fmla="*/ 3373 w 5760"/>
                <a:gd name="T5" fmla="*/ 160 h 3587"/>
                <a:gd name="T6" fmla="*/ 5760 w 5760"/>
                <a:gd name="T7" fmla="*/ 358 h 3587"/>
                <a:gd name="T8" fmla="*/ 5760 w 5760"/>
                <a:gd name="T9" fmla="*/ 3587 h 3587"/>
                <a:gd name="T10" fmla="*/ 0 w 5760"/>
                <a:gd name="T11" fmla="*/ 3587 h 3587"/>
                <a:gd name="T12" fmla="*/ 0 w 5760"/>
                <a:gd name="T13" fmla="*/ 582 h 3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3" name="Freeform 5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>
                <a:gd name="T0" fmla="*/ 0 w 5760"/>
                <a:gd name="T1" fmla="*/ 163 h 538"/>
                <a:gd name="T2" fmla="*/ 0 w 5760"/>
                <a:gd name="T3" fmla="*/ 403 h 538"/>
                <a:gd name="T4" fmla="*/ 1773 w 5760"/>
                <a:gd name="T5" fmla="*/ 443 h 538"/>
                <a:gd name="T6" fmla="*/ 4573 w 5760"/>
                <a:gd name="T7" fmla="*/ 176 h 538"/>
                <a:gd name="T8" fmla="*/ 5760 w 5760"/>
                <a:gd name="T9" fmla="*/ 536 h 538"/>
                <a:gd name="T10" fmla="*/ 5760 w 5760"/>
                <a:gd name="T11" fmla="*/ 163 h 538"/>
                <a:gd name="T12" fmla="*/ 4560 w 5760"/>
                <a:gd name="T13" fmla="*/ 29 h 538"/>
                <a:gd name="T14" fmla="*/ 1987 w 5760"/>
                <a:gd name="T15" fmla="*/ 336 h 538"/>
                <a:gd name="T16" fmla="*/ 0 w 5760"/>
                <a:gd name="T17" fmla="*/ 163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4" name="Freeform 6"/>
            <p:cNvSpPr>
              <a:spLocks/>
            </p:cNvSpPr>
            <p:nvPr/>
          </p:nvSpPr>
          <p:spPr bwMode="invGray">
            <a:xfrm>
              <a:off x="0" y="1515"/>
              <a:ext cx="5760" cy="674"/>
            </a:xfrm>
            <a:custGeom>
              <a:avLst/>
              <a:gdLst>
                <a:gd name="T0" fmla="*/ 0 w 5760"/>
                <a:gd name="T1" fmla="*/ 246 h 674"/>
                <a:gd name="T2" fmla="*/ 0 w 5760"/>
                <a:gd name="T3" fmla="*/ 406 h 674"/>
                <a:gd name="T4" fmla="*/ 1280 w 5760"/>
                <a:gd name="T5" fmla="*/ 645 h 674"/>
                <a:gd name="T6" fmla="*/ 1627 w 5760"/>
                <a:gd name="T7" fmla="*/ 580 h 674"/>
                <a:gd name="T8" fmla="*/ 4493 w 5760"/>
                <a:gd name="T9" fmla="*/ 113 h 674"/>
                <a:gd name="T10" fmla="*/ 5760 w 5760"/>
                <a:gd name="T11" fmla="*/ 606 h 674"/>
                <a:gd name="T12" fmla="*/ 5760 w 5760"/>
                <a:gd name="T13" fmla="*/ 233 h 674"/>
                <a:gd name="T14" fmla="*/ 4040 w 5760"/>
                <a:gd name="T15" fmla="*/ 33 h 674"/>
                <a:gd name="T16" fmla="*/ 1093 w 5760"/>
                <a:gd name="T17" fmla="*/ 433 h 674"/>
                <a:gd name="T18" fmla="*/ 0 w 5760"/>
                <a:gd name="T19" fmla="*/ 246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5" name="Freeform 7"/>
            <p:cNvSpPr>
              <a:spLocks/>
            </p:cNvSpPr>
            <p:nvPr/>
          </p:nvSpPr>
          <p:spPr bwMode="invGray">
            <a:xfrm>
              <a:off x="1560" y="959"/>
              <a:ext cx="4200" cy="3361"/>
            </a:xfrm>
            <a:custGeom>
              <a:avLst/>
              <a:gdLst>
                <a:gd name="T0" fmla="*/ 0 w 4200"/>
                <a:gd name="T1" fmla="*/ 3361 h 3361"/>
                <a:gd name="T2" fmla="*/ 1054 w 4200"/>
                <a:gd name="T3" fmla="*/ 295 h 3361"/>
                <a:gd name="T4" fmla="*/ 4200 w 4200"/>
                <a:gd name="T5" fmla="*/ 1588 h 3361"/>
                <a:gd name="T6" fmla="*/ 4200 w 4200"/>
                <a:gd name="T7" fmla="*/ 2028 h 3361"/>
                <a:gd name="T8" fmla="*/ 1200 w 4200"/>
                <a:gd name="T9" fmla="*/ 442 h 3361"/>
                <a:gd name="T10" fmla="*/ 347 w 4200"/>
                <a:gd name="T11" fmla="*/ 3361 h 3361"/>
                <a:gd name="T12" fmla="*/ 0 w 4200"/>
                <a:gd name="T13" fmla="*/ 3361 h 3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6" name="Freeform 8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>
                <a:gd name="T0" fmla="*/ 0 w 5760"/>
                <a:gd name="T1" fmla="*/ 804 h 1925"/>
                <a:gd name="T2" fmla="*/ 0 w 5760"/>
                <a:gd name="T3" fmla="*/ 991 h 1925"/>
                <a:gd name="T4" fmla="*/ 1547 w 5760"/>
                <a:gd name="T5" fmla="*/ 1818 h 1925"/>
                <a:gd name="T6" fmla="*/ 3253 w 5760"/>
                <a:gd name="T7" fmla="*/ 351 h 1925"/>
                <a:gd name="T8" fmla="*/ 5760 w 5760"/>
                <a:gd name="T9" fmla="*/ 1537 h 1925"/>
                <a:gd name="T10" fmla="*/ 5760 w 5760"/>
                <a:gd name="T11" fmla="*/ 1151 h 1925"/>
                <a:gd name="T12" fmla="*/ 3240 w 5760"/>
                <a:gd name="T13" fmla="*/ 84 h 1925"/>
                <a:gd name="T14" fmla="*/ 1573 w 5760"/>
                <a:gd name="T15" fmla="*/ 1671 h 1925"/>
                <a:gd name="T16" fmla="*/ 0 w 5760"/>
                <a:gd name="T17" fmla="*/ 804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7" name="Freeform 9"/>
            <p:cNvSpPr>
              <a:spLocks/>
            </p:cNvSpPr>
            <p:nvPr/>
          </p:nvSpPr>
          <p:spPr bwMode="invGray">
            <a:xfrm>
              <a:off x="0" y="2238"/>
              <a:ext cx="3929" cy="2120"/>
            </a:xfrm>
            <a:custGeom>
              <a:avLst/>
              <a:gdLst>
                <a:gd name="T0" fmla="*/ 0 w 4196"/>
                <a:gd name="T1" fmla="*/ 415 h 2120"/>
                <a:gd name="T2" fmla="*/ 0 w 4196"/>
                <a:gd name="T3" fmla="*/ 508 h 2120"/>
                <a:gd name="T4" fmla="*/ 1933 w 4196"/>
                <a:gd name="T5" fmla="*/ 229 h 2120"/>
                <a:gd name="T6" fmla="*/ 3920 w 4196"/>
                <a:gd name="T7" fmla="*/ 1055 h 2120"/>
                <a:gd name="T8" fmla="*/ 3587 w 4196"/>
                <a:gd name="T9" fmla="*/ 2082 h 2120"/>
                <a:gd name="T10" fmla="*/ 3947 w 4196"/>
                <a:gd name="T11" fmla="*/ 829 h 2120"/>
                <a:gd name="T12" fmla="*/ 2253 w 4196"/>
                <a:gd name="T13" fmla="*/ 69 h 2120"/>
                <a:gd name="T14" fmla="*/ 0 w 4196"/>
                <a:gd name="T15" fmla="*/ 415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effectLst/>
                <a:latin typeface="+mn-lt"/>
              </a:defRPr>
            </a:lvl1pPr>
          </a:lstStyle>
          <a:p>
            <a:fld id="{67600A58-E85D-40DE-A39F-4B200022D527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206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096541"/>
            <a:ext cx="3443305" cy="1324347"/>
          </a:xfrm>
          <a:prstGeom prst="rect">
            <a:avLst/>
          </a:prstGeom>
          <a:noFill/>
          <a:effectLst>
            <a:glow>
              <a:schemeClr val="accent1">
                <a:alpha val="0"/>
              </a:schemeClr>
            </a:glow>
            <a:reflection stA="0" endPos="65000" dist="50800" dir="5400000" sy="-100000" algn="bl" rotWithShape="0"/>
          </a:effectLst>
        </p:spPr>
      </p:pic>
      <p:sp>
        <p:nvSpPr>
          <p:cNvPr id="3491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8144" y="5445224"/>
            <a:ext cx="8367712" cy="108012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000" i="1" dirty="0" err="1">
                <a:solidFill>
                  <a:srgbClr val="66FFFF"/>
                </a:solidFill>
                <a:latin typeface="Arial" charset="0"/>
              </a:rPr>
              <a:t>Лекція</a:t>
            </a:r>
            <a:r>
              <a:rPr lang="ru-RU" sz="2000" i="1" dirty="0">
                <a:solidFill>
                  <a:srgbClr val="66FFFF"/>
                </a:solidFill>
                <a:latin typeface="Arial" charset="0"/>
              </a:rPr>
              <a:t> для 3 курсу </a:t>
            </a:r>
            <a:r>
              <a:rPr lang="ru-RU" sz="2000" i="1" dirty="0" err="1">
                <a:solidFill>
                  <a:srgbClr val="66FFFF"/>
                </a:solidFill>
                <a:latin typeface="Arial" charset="0"/>
              </a:rPr>
              <a:t>стоматологічного</a:t>
            </a:r>
            <a:r>
              <a:rPr lang="ru-RU" sz="2000" i="1" dirty="0">
                <a:solidFill>
                  <a:srgbClr val="66FFFF"/>
                </a:solidFill>
                <a:latin typeface="Arial" charset="0"/>
              </a:rPr>
              <a:t> факультету</a:t>
            </a:r>
          </a:p>
          <a:p>
            <a:pPr>
              <a:lnSpc>
                <a:spcPct val="80000"/>
              </a:lnSpc>
            </a:pPr>
            <a:r>
              <a:rPr lang="ru-RU" sz="2000" i="1" dirty="0">
                <a:solidFill>
                  <a:srgbClr val="66FFFF"/>
                </a:solidFill>
                <a:latin typeface="Arial" charset="0"/>
              </a:rPr>
              <a:t>Лектор: </a:t>
            </a:r>
            <a:r>
              <a:rPr lang="ru-RU" sz="2000" i="1" dirty="0" err="1">
                <a:solidFill>
                  <a:srgbClr val="66FFFF"/>
                </a:solidFill>
                <a:latin typeface="Arial" charset="0"/>
              </a:rPr>
              <a:t>к.мед.н</a:t>
            </a:r>
            <a:r>
              <a:rPr lang="ru-RU" sz="2000" i="1" dirty="0">
                <a:solidFill>
                  <a:srgbClr val="66FFFF"/>
                </a:solidFill>
                <a:latin typeface="Arial" charset="0"/>
              </a:rPr>
              <a:t>., доцент </a:t>
            </a:r>
            <a:r>
              <a:rPr lang="ru-RU" sz="2000" i="1" dirty="0" err="1">
                <a:solidFill>
                  <a:srgbClr val="66FFFF"/>
                </a:solidFill>
                <a:latin typeface="Arial" charset="0"/>
              </a:rPr>
              <a:t>Шулятнікова</a:t>
            </a:r>
            <a:r>
              <a:rPr lang="ru-RU" sz="2000" i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ru-RU" sz="2000" i="1" dirty="0" err="1">
                <a:solidFill>
                  <a:srgbClr val="66FFFF"/>
                </a:solidFill>
                <a:latin typeface="Arial" charset="0"/>
              </a:rPr>
              <a:t>Тетяна</a:t>
            </a:r>
            <a:r>
              <a:rPr lang="ru-RU" sz="2000" i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ru-RU" sz="2000" i="1" dirty="0" err="1">
                <a:solidFill>
                  <a:srgbClr val="66FFFF"/>
                </a:solidFill>
                <a:latin typeface="Arial" charset="0"/>
              </a:rPr>
              <a:t>Володимирівна</a:t>
            </a:r>
            <a:endParaRPr lang="ru-RU" sz="2000" i="1" dirty="0">
              <a:solidFill>
                <a:srgbClr val="66FFFF"/>
              </a:solidFill>
              <a:latin typeface="Arial" charset="0"/>
            </a:endParaRPr>
          </a:p>
        </p:txBody>
      </p:sp>
      <p:sp>
        <p:nvSpPr>
          <p:cNvPr id="349188" name="Rectangle 4"/>
          <p:cNvSpPr>
            <a:spLocks noChangeArrowheads="1"/>
          </p:cNvSpPr>
          <p:nvPr/>
        </p:nvSpPr>
        <p:spPr bwMode="auto">
          <a:xfrm>
            <a:off x="228600" y="138759"/>
            <a:ext cx="8686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ru-RU" sz="2000" dirty="0" err="1" smtClean="0">
                <a:solidFill>
                  <a:srgbClr val="66FFFF"/>
                </a:solidFill>
                <a:effectLst/>
              </a:rPr>
              <a:t>Запорізький</a:t>
            </a:r>
            <a:r>
              <a:rPr lang="ru-RU" sz="2000" dirty="0" smtClean="0">
                <a:solidFill>
                  <a:srgbClr val="66FFFF"/>
                </a:solidFill>
                <a:effectLst/>
              </a:rPr>
              <a:t> </a:t>
            </a:r>
            <a:r>
              <a:rPr lang="ru-RU" sz="2000" dirty="0" err="1" smtClean="0">
                <a:solidFill>
                  <a:srgbClr val="66FFFF"/>
                </a:solidFill>
                <a:effectLst/>
              </a:rPr>
              <a:t>державний</a:t>
            </a:r>
            <a:r>
              <a:rPr lang="ru-RU" sz="2000" dirty="0" smtClean="0">
                <a:solidFill>
                  <a:srgbClr val="66FFFF"/>
                </a:solidFill>
                <a:effectLst/>
              </a:rPr>
              <a:t> </a:t>
            </a:r>
            <a:r>
              <a:rPr lang="ru-RU" sz="2000" dirty="0" err="1" smtClean="0">
                <a:solidFill>
                  <a:srgbClr val="66FFFF"/>
                </a:solidFill>
                <a:effectLst/>
              </a:rPr>
              <a:t>медичний</a:t>
            </a:r>
            <a:r>
              <a:rPr lang="ru-RU" sz="2000" dirty="0" smtClean="0">
                <a:solidFill>
                  <a:srgbClr val="66FFFF"/>
                </a:solidFill>
                <a:effectLst/>
              </a:rPr>
              <a:t> </a:t>
            </a:r>
            <a:r>
              <a:rPr lang="ru-RU" sz="2000" dirty="0" err="1" smtClean="0">
                <a:solidFill>
                  <a:srgbClr val="66FFFF"/>
                </a:solidFill>
                <a:effectLst/>
              </a:rPr>
              <a:t>університет</a:t>
            </a:r>
            <a:endParaRPr lang="ru-RU" sz="2000" dirty="0" smtClean="0">
              <a:solidFill>
                <a:srgbClr val="66FFFF"/>
              </a:solidFill>
              <a:effectLst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ru-RU" sz="2000" dirty="0" smtClean="0">
                <a:solidFill>
                  <a:srgbClr val="66FFFF"/>
                </a:solidFill>
                <a:effectLst/>
              </a:rPr>
              <a:t>Кафедра </a:t>
            </a:r>
            <a:r>
              <a:rPr lang="ru-RU" sz="2000" dirty="0" err="1">
                <a:solidFill>
                  <a:srgbClr val="66FFFF"/>
                </a:solidFill>
                <a:effectLst/>
              </a:rPr>
              <a:t>патологічної</a:t>
            </a:r>
            <a:r>
              <a:rPr lang="ru-RU" sz="2000" dirty="0">
                <a:solidFill>
                  <a:srgbClr val="66FFFF"/>
                </a:solidFill>
                <a:effectLst/>
              </a:rPr>
              <a:t> </a:t>
            </a:r>
            <a:r>
              <a:rPr lang="ru-RU" sz="2000" dirty="0" err="1">
                <a:solidFill>
                  <a:srgbClr val="66FFFF"/>
                </a:solidFill>
                <a:effectLst/>
              </a:rPr>
              <a:t>анатомії</a:t>
            </a:r>
            <a:r>
              <a:rPr lang="ru-RU" sz="2000" dirty="0">
                <a:solidFill>
                  <a:srgbClr val="66FFFF"/>
                </a:solidFill>
                <a:effectLst/>
              </a:rPr>
              <a:t> </a:t>
            </a:r>
            <a:r>
              <a:rPr lang="ru-RU" sz="2000" dirty="0" smtClean="0">
                <a:solidFill>
                  <a:srgbClr val="66FFFF"/>
                </a:solidFill>
                <a:effectLst/>
              </a:rPr>
              <a:t>і </a:t>
            </a:r>
            <a:r>
              <a:rPr lang="ru-RU" sz="2000" dirty="0" err="1">
                <a:solidFill>
                  <a:srgbClr val="66FFFF"/>
                </a:solidFill>
                <a:effectLst/>
              </a:rPr>
              <a:t>судової</a:t>
            </a:r>
            <a:r>
              <a:rPr lang="ru-RU" sz="2000" dirty="0">
                <a:solidFill>
                  <a:srgbClr val="66FFFF"/>
                </a:solidFill>
                <a:effectLst/>
              </a:rPr>
              <a:t> </a:t>
            </a:r>
            <a:r>
              <a:rPr lang="ru-RU" sz="2000" dirty="0" err="1">
                <a:solidFill>
                  <a:srgbClr val="66FFFF"/>
                </a:solidFill>
                <a:effectLst/>
              </a:rPr>
              <a:t>медицини</a:t>
            </a:r>
            <a:endParaRPr lang="ru-RU" sz="2000" dirty="0">
              <a:solidFill>
                <a:srgbClr val="66FFFF"/>
              </a:solidFill>
              <a:effectLst/>
            </a:endParaRPr>
          </a:p>
        </p:txBody>
      </p:sp>
      <p:sp>
        <p:nvSpPr>
          <p:cNvPr id="349189" name="Text Box 5"/>
          <p:cNvSpPr txBox="1">
            <a:spLocks noChangeArrowheads="1"/>
          </p:cNvSpPr>
          <p:nvPr/>
        </p:nvSpPr>
        <p:spPr bwMode="auto">
          <a:xfrm>
            <a:off x="0" y="0"/>
            <a:ext cx="4683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Sh</a:t>
            </a:r>
            <a:endParaRPr lang="ru-RU" sz="1600">
              <a:solidFill>
                <a:srgbClr val="66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skerville Old Face" pitchFamily="18" charset="0"/>
            </a:endParaRPr>
          </a:p>
        </p:txBody>
      </p:sp>
      <p:sp>
        <p:nvSpPr>
          <p:cNvPr id="349190" name="Oval 6"/>
          <p:cNvSpPr>
            <a:spLocks noChangeArrowheads="1"/>
          </p:cNvSpPr>
          <p:nvPr/>
        </p:nvSpPr>
        <p:spPr bwMode="auto">
          <a:xfrm>
            <a:off x="0" y="0"/>
            <a:ext cx="395288" cy="333375"/>
          </a:xfrm>
          <a:prstGeom prst="ellips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491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2564904"/>
            <a:ext cx="7632848" cy="2304256"/>
          </a:xfrm>
          <a:noFill/>
          <a:scene3d>
            <a:camera prst="orthographicFront"/>
            <a:lightRig rig="threePt" dir="t"/>
          </a:scene3d>
          <a:sp3d prstMaterial="translucentPowder"/>
        </p:spPr>
        <p:txBody>
          <a:bodyPr/>
          <a:lstStyle/>
          <a:p>
            <a:r>
              <a:rPr lang="ru-RU" sz="4800" b="1" i="1" dirty="0" err="1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Гастрити</a:t>
            </a:r>
            <a:r>
              <a:rPr lang="ru-RU" sz="4800" b="1" i="1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800" b="1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800" b="1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</a:br>
            <a:r>
              <a:rPr lang="ru-RU" sz="4800" b="1" i="1" dirty="0" err="1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Виразкова</a:t>
            </a:r>
            <a:r>
              <a:rPr lang="ru-RU" sz="4800" b="1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800" b="1" i="1" dirty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хвороба </a:t>
            </a:r>
            <a:r>
              <a:rPr lang="ru-RU" sz="4800" b="1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800" b="1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</a:br>
            <a:r>
              <a:rPr lang="ru-RU" sz="4800" b="1" i="1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Рак </a:t>
            </a:r>
            <a:r>
              <a:rPr lang="ru-RU" sz="4800" b="1" i="1" dirty="0" err="1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шлунка</a:t>
            </a:r>
            <a:endParaRPr lang="ru-RU" sz="4800" b="1" i="1" dirty="0">
              <a:solidFill>
                <a:srgbClr val="FFFF6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685800"/>
          </a:xfrm>
        </p:spPr>
        <p:txBody>
          <a:bodyPr/>
          <a:lstStyle/>
          <a:p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Гострий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ерозивний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гастрит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549275"/>
            <a:ext cx="9036496" cy="2303463"/>
          </a:xfrm>
        </p:spPr>
        <p:txBody>
          <a:bodyPr/>
          <a:lstStyle/>
          <a:p>
            <a:pPr marL="457200" indent="-457200" algn="ctr">
              <a:buFontTx/>
              <a:buNone/>
            </a:pPr>
            <a:r>
              <a:rPr lang="ru-RU" sz="2400" b="1" u="sng" dirty="0" smtClean="0">
                <a:solidFill>
                  <a:srgbClr val="FFFF00"/>
                </a:solidFill>
                <a:latin typeface="Arial" charset="0"/>
              </a:rPr>
              <a:t>Причини:</a:t>
            </a:r>
            <a:endParaRPr lang="ru-RU" sz="2400" b="1" u="sng" dirty="0">
              <a:solidFill>
                <a:srgbClr val="FFFF00"/>
              </a:solidFill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000" b="1" dirty="0">
                <a:latin typeface="Arial" charset="0"/>
              </a:rPr>
              <a:t>— </a:t>
            </a:r>
            <a:r>
              <a:rPr lang="ru-RU" sz="2000" b="1" dirty="0" err="1" smtClean="0">
                <a:latin typeface="Arial" charset="0"/>
              </a:rPr>
              <a:t>ті</a:t>
            </a:r>
            <a:r>
              <a:rPr lang="ru-RU" sz="2000" b="1" dirty="0" smtClean="0">
                <a:latin typeface="Arial" charset="0"/>
              </a:rPr>
              <a:t>, </a:t>
            </a:r>
            <a:r>
              <a:rPr lang="ru-RU" sz="2000" b="1" dirty="0" err="1" smtClean="0">
                <a:latin typeface="Arial" charset="0"/>
              </a:rPr>
              <a:t>що</a:t>
            </a:r>
            <a:r>
              <a:rPr lang="ru-RU" sz="2000" b="1" dirty="0" smtClean="0">
                <a:latin typeface="Arial" charset="0"/>
              </a:rPr>
              <a:t> і при </a:t>
            </a:r>
            <a:r>
              <a:rPr lang="ru-RU" sz="2000" b="1" dirty="0" err="1" smtClean="0">
                <a:latin typeface="Arial" charset="0"/>
              </a:rPr>
              <a:t>гострому</a:t>
            </a:r>
            <a:r>
              <a:rPr lang="ru-RU" sz="2000" b="1" dirty="0" smtClean="0">
                <a:latin typeface="Arial" charset="0"/>
              </a:rPr>
              <a:t> катаральному</a:t>
            </a:r>
            <a:endParaRPr lang="ru-RU" sz="2000" b="1" dirty="0"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400" b="1" u="sng" dirty="0" err="1" smtClean="0">
                <a:solidFill>
                  <a:srgbClr val="FFFF00"/>
                </a:solidFill>
                <a:latin typeface="Arial" charset="0"/>
              </a:rPr>
              <a:t>Патоморфологія</a:t>
            </a:r>
            <a:r>
              <a:rPr lang="ru-RU" sz="2400" b="1" u="sng" dirty="0">
                <a:solidFill>
                  <a:srgbClr val="FFFF00"/>
                </a:solidFill>
                <a:latin typeface="Arial" charset="0"/>
              </a:rPr>
              <a:t>:</a:t>
            </a:r>
            <a:r>
              <a:rPr lang="ru-RU" sz="24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1800" b="1" dirty="0" err="1" smtClean="0">
                <a:latin typeface="Arial" charset="0"/>
              </a:rPr>
              <a:t>така</a:t>
            </a:r>
            <a:r>
              <a:rPr lang="ru-RU" sz="1800" b="1" dirty="0">
                <a:latin typeface="Arial" charset="0"/>
              </a:rPr>
              <a:t> </a:t>
            </a:r>
            <a:r>
              <a:rPr lang="ru-RU" sz="1800" b="1" dirty="0" smtClean="0">
                <a:latin typeface="Arial" charset="0"/>
              </a:rPr>
              <a:t>ж, </a:t>
            </a:r>
            <a:r>
              <a:rPr lang="ru-RU" sz="1800" b="1" dirty="0" err="1">
                <a:latin typeface="Arial" charset="0"/>
              </a:rPr>
              <a:t>щ</a:t>
            </a:r>
            <a:r>
              <a:rPr lang="ru-RU" sz="1800" b="1" dirty="0" err="1" smtClean="0">
                <a:latin typeface="Arial" charset="0"/>
              </a:rPr>
              <a:t>о</a:t>
            </a:r>
            <a:r>
              <a:rPr lang="ru-RU" sz="1800" b="1" dirty="0" smtClean="0">
                <a:latin typeface="Arial" charset="0"/>
              </a:rPr>
              <a:t> і при </a:t>
            </a:r>
            <a:r>
              <a:rPr lang="ru-RU" sz="1800" b="1" dirty="0" err="1" smtClean="0">
                <a:latin typeface="Arial" charset="0"/>
              </a:rPr>
              <a:t>гострому</a:t>
            </a:r>
            <a:r>
              <a:rPr lang="ru-RU" sz="1800" b="1" dirty="0" smtClean="0">
                <a:latin typeface="Arial" charset="0"/>
              </a:rPr>
              <a:t> простому + </a:t>
            </a:r>
            <a:r>
              <a:rPr lang="ru-RU" sz="1800" b="1" dirty="0" err="1" smtClean="0">
                <a:solidFill>
                  <a:srgbClr val="FFFF00"/>
                </a:solidFill>
                <a:latin typeface="Arial" charset="0"/>
              </a:rPr>
              <a:t>множинні</a:t>
            </a:r>
            <a:endParaRPr lang="ru-RU" sz="1800" b="1" dirty="0">
              <a:solidFill>
                <a:srgbClr val="FFFF00"/>
              </a:solidFill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400" b="1" dirty="0" err="1" smtClean="0">
                <a:solidFill>
                  <a:srgbClr val="FFFF00"/>
                </a:solidFill>
                <a:latin typeface="Arial" charset="0"/>
              </a:rPr>
              <a:t>ерозії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>
                <a:latin typeface="Arial" charset="0"/>
              </a:rPr>
              <a:t>= </a:t>
            </a:r>
            <a:r>
              <a:rPr lang="ru-RU" sz="2400" b="1" dirty="0" err="1" smtClean="0">
                <a:solidFill>
                  <a:srgbClr val="FFFF00"/>
                </a:solidFill>
                <a:latin typeface="Arial" charset="0"/>
              </a:rPr>
              <a:t>поверхневі</a:t>
            </a:r>
            <a:r>
              <a:rPr lang="ru-RU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Arial" charset="0"/>
              </a:rPr>
              <a:t>дефекти</a:t>
            </a:r>
            <a:r>
              <a:rPr lang="ru-RU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Arial" charset="0"/>
              </a:rPr>
              <a:t>слизової</a:t>
            </a:r>
            <a:r>
              <a:rPr lang="ru-RU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Arial" charset="0"/>
              </a:rPr>
              <a:t>оболонки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>
                <a:solidFill>
                  <a:srgbClr val="FFFF00"/>
                </a:solidFill>
                <a:latin typeface="Arial" charset="0"/>
              </a:rPr>
              <a:t>(не </a:t>
            </a:r>
            <a:r>
              <a:rPr lang="ru-RU" sz="2400" b="1" dirty="0" err="1" smtClean="0">
                <a:solidFill>
                  <a:srgbClr val="FFFF00"/>
                </a:solidFill>
                <a:latin typeface="Arial" charset="0"/>
              </a:rPr>
              <a:t>глибше</a:t>
            </a:r>
            <a:r>
              <a:rPr lang="ru-RU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Arial" charset="0"/>
              </a:rPr>
              <a:t>підслизового</a:t>
            </a:r>
            <a:r>
              <a:rPr lang="ru-RU" sz="2400" b="1" dirty="0" smtClean="0">
                <a:solidFill>
                  <a:srgbClr val="FFFF00"/>
                </a:solidFill>
                <a:latin typeface="Arial" charset="0"/>
              </a:rPr>
              <a:t> шару)</a:t>
            </a:r>
            <a:r>
              <a:rPr lang="ru-RU" sz="18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1800" b="1" dirty="0" err="1" smtClean="0">
                <a:latin typeface="Arial" charset="0"/>
              </a:rPr>
              <a:t>різної</a:t>
            </a:r>
            <a:r>
              <a:rPr lang="ru-RU" sz="1800" b="1" dirty="0" smtClean="0">
                <a:latin typeface="Arial" charset="0"/>
              </a:rPr>
              <a:t> </a:t>
            </a:r>
            <a:r>
              <a:rPr lang="ru-RU" sz="1800" b="1" dirty="0" err="1" smtClean="0">
                <a:latin typeface="Arial" charset="0"/>
              </a:rPr>
              <a:t>величини</a:t>
            </a:r>
            <a:r>
              <a:rPr lang="ru-RU" sz="1800" b="1" dirty="0" smtClean="0">
                <a:latin typeface="Arial" charset="0"/>
              </a:rPr>
              <a:t> і </a:t>
            </a:r>
            <a:r>
              <a:rPr lang="ru-RU" sz="1800" b="1" dirty="0" err="1" smtClean="0">
                <a:latin typeface="Arial" charset="0"/>
              </a:rPr>
              <a:t>форми</a:t>
            </a:r>
            <a:endParaRPr lang="ru-RU" sz="1800" b="1" dirty="0">
              <a:latin typeface="Arial" charset="0"/>
            </a:endParaRPr>
          </a:p>
          <a:p>
            <a:pPr marL="457200" indent="-457200">
              <a:buFontTx/>
              <a:buNone/>
            </a:pPr>
            <a:endParaRPr lang="ru-RU" sz="1800" b="1" dirty="0">
              <a:latin typeface="Arial" charset="0"/>
            </a:endParaRPr>
          </a:p>
        </p:txBody>
      </p:sp>
      <p:pic>
        <p:nvPicPr>
          <p:cNvPr id="496644" name="Picture 4" descr="GI1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708920"/>
            <a:ext cx="6000750" cy="407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685800"/>
          </a:xfrm>
        </p:spPr>
        <p:txBody>
          <a:bodyPr/>
          <a:lstStyle/>
          <a:p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Гострий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ерозивно-виразковий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гастрит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052513"/>
            <a:ext cx="9036496" cy="5257800"/>
          </a:xfrm>
        </p:spPr>
        <p:txBody>
          <a:bodyPr/>
          <a:lstStyle/>
          <a:p>
            <a:pPr marL="457200" indent="-457200" algn="ctr">
              <a:buFontTx/>
              <a:buNone/>
            </a:pPr>
            <a:r>
              <a:rPr lang="ru-RU" sz="2400" b="1" dirty="0" smtClean="0">
                <a:solidFill>
                  <a:srgbClr val="FFFF00"/>
                </a:solidFill>
                <a:latin typeface="Arial" charset="0"/>
              </a:rPr>
              <a:t>Причини:</a:t>
            </a:r>
            <a:endParaRPr lang="ru-RU" sz="2400" b="1" dirty="0">
              <a:solidFill>
                <a:srgbClr val="FFFF00"/>
              </a:solidFill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400" b="1" dirty="0">
                <a:latin typeface="Arial" charset="0"/>
              </a:rPr>
              <a:t>— </a:t>
            </a:r>
            <a:r>
              <a:rPr lang="ru-RU" sz="2400" b="1" dirty="0" err="1" smtClean="0">
                <a:latin typeface="Arial" charset="0"/>
              </a:rPr>
              <a:t>що</a:t>
            </a:r>
            <a:r>
              <a:rPr lang="ru-RU" sz="2400" b="1" dirty="0" smtClean="0">
                <a:latin typeface="Arial" charset="0"/>
              </a:rPr>
              <a:t> і  </a:t>
            </a:r>
            <a:r>
              <a:rPr lang="ru-RU" sz="2400" b="1" dirty="0">
                <a:latin typeface="Arial" charset="0"/>
              </a:rPr>
              <a:t>при </a:t>
            </a:r>
            <a:r>
              <a:rPr lang="ru-RU" sz="2400" b="1" dirty="0" err="1" smtClean="0">
                <a:latin typeface="Arial" charset="0"/>
              </a:rPr>
              <a:t>гострому</a:t>
            </a:r>
            <a:r>
              <a:rPr lang="ru-RU" sz="2400" b="1" dirty="0" smtClean="0">
                <a:latin typeface="Arial" charset="0"/>
              </a:rPr>
              <a:t> катаральному</a:t>
            </a:r>
            <a:endParaRPr lang="ru-RU" sz="2400" b="1" dirty="0">
              <a:latin typeface="Arial" charset="0"/>
            </a:endParaRPr>
          </a:p>
          <a:p>
            <a:pPr marL="457200" indent="-457200">
              <a:buFontTx/>
              <a:buNone/>
            </a:pPr>
            <a:endParaRPr lang="ru-RU" sz="2400" b="1" dirty="0">
              <a:latin typeface="Arial" charset="0"/>
            </a:endParaRPr>
          </a:p>
          <a:p>
            <a:pPr marL="457200" indent="-457200" algn="ctr">
              <a:buFontTx/>
              <a:buNone/>
            </a:pPr>
            <a:r>
              <a:rPr lang="ru-RU" sz="2400" b="1" dirty="0" err="1" smtClean="0">
                <a:solidFill>
                  <a:srgbClr val="FFFF00"/>
                </a:solidFill>
                <a:latin typeface="Arial" charset="0"/>
              </a:rPr>
              <a:t>Патоморфологія</a:t>
            </a:r>
            <a:r>
              <a:rPr lang="ru-RU" sz="2400" b="1" dirty="0">
                <a:solidFill>
                  <a:srgbClr val="FFFF00"/>
                </a:solidFill>
                <a:latin typeface="Arial" charset="0"/>
              </a:rPr>
              <a:t>:</a:t>
            </a:r>
          </a:p>
          <a:p>
            <a:pPr marL="457200" indent="-457200">
              <a:buFontTx/>
              <a:buNone/>
            </a:pPr>
            <a:r>
              <a:rPr lang="ru-RU" sz="2400" b="1" dirty="0" err="1" smtClean="0">
                <a:latin typeface="Arial" charset="0"/>
              </a:rPr>
              <a:t>Що</a:t>
            </a:r>
            <a:r>
              <a:rPr lang="ru-RU" sz="2400" b="1" dirty="0" smtClean="0">
                <a:latin typeface="Arial" charset="0"/>
              </a:rPr>
              <a:t> і при острому простому + </a:t>
            </a:r>
            <a:r>
              <a:rPr lang="ru-RU" sz="2400" b="1" dirty="0" err="1" smtClean="0">
                <a:solidFill>
                  <a:srgbClr val="FFFF00"/>
                </a:solidFill>
                <a:latin typeface="Arial" charset="0"/>
              </a:rPr>
              <a:t>гострі</a:t>
            </a:r>
            <a:r>
              <a:rPr lang="ru-RU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Arial" charset="0"/>
              </a:rPr>
              <a:t>виразки</a:t>
            </a:r>
            <a:r>
              <a:rPr lang="ru-RU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>
                <a:latin typeface="Arial" charset="0"/>
              </a:rPr>
              <a:t>= </a:t>
            </a:r>
            <a:r>
              <a:rPr lang="ru-RU" sz="2400" b="1" dirty="0" err="1" smtClean="0">
                <a:solidFill>
                  <a:srgbClr val="FFFF00"/>
                </a:solidFill>
                <a:latin typeface="Arial" charset="0"/>
              </a:rPr>
              <a:t>глибокі</a:t>
            </a:r>
            <a:r>
              <a:rPr lang="ru-RU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Arial" charset="0"/>
              </a:rPr>
              <a:t>дефекти</a:t>
            </a:r>
            <a:r>
              <a:rPr lang="ru-RU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Arial" charset="0"/>
              </a:rPr>
              <a:t>слизової</a:t>
            </a:r>
            <a:r>
              <a:rPr lang="ru-RU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Arial" charset="0"/>
              </a:rPr>
              <a:t>оболонки</a:t>
            </a:r>
            <a:r>
              <a:rPr lang="ru-RU" sz="2400" b="1" dirty="0">
                <a:solidFill>
                  <a:srgbClr val="FFFF00"/>
                </a:solidFill>
                <a:latin typeface="Arial" charset="0"/>
              </a:rPr>
              <a:t>, </a:t>
            </a:r>
            <a:r>
              <a:rPr lang="ru-RU" sz="2400" b="1" dirty="0" smtClean="0">
                <a:solidFill>
                  <a:srgbClr val="FFFF00"/>
                </a:solidFill>
                <a:latin typeface="Arial" charset="0"/>
              </a:rPr>
              <a:t>аж </a:t>
            </a:r>
            <a:r>
              <a:rPr lang="ru-RU" sz="2400" b="1" dirty="0">
                <a:solidFill>
                  <a:srgbClr val="FFFF00"/>
                </a:solidFill>
                <a:latin typeface="Arial" charset="0"/>
              </a:rPr>
              <a:t>до </a:t>
            </a:r>
            <a:r>
              <a:rPr lang="ru-RU" sz="2400" b="1" dirty="0" err="1" smtClean="0">
                <a:solidFill>
                  <a:srgbClr val="FFFF00"/>
                </a:solidFill>
                <a:latin typeface="Arial" charset="0"/>
              </a:rPr>
              <a:t>м'язового</a:t>
            </a:r>
            <a:r>
              <a:rPr lang="ru-RU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400" b="1" dirty="0">
                <a:solidFill>
                  <a:srgbClr val="FFFF00"/>
                </a:solidFill>
                <a:latin typeface="Arial" charset="0"/>
              </a:rPr>
              <a:t>ш</a:t>
            </a:r>
            <a:r>
              <a:rPr lang="ru-RU" sz="2400" b="1" dirty="0" smtClean="0">
                <a:solidFill>
                  <a:srgbClr val="FFFF00"/>
                </a:solidFill>
                <a:latin typeface="Arial" charset="0"/>
              </a:rPr>
              <a:t>ару </a:t>
            </a:r>
            <a:r>
              <a:rPr lang="ru-RU" sz="2400" b="1" dirty="0" err="1" smtClean="0">
                <a:solidFill>
                  <a:srgbClr val="FFFF00"/>
                </a:solidFill>
                <a:latin typeface="Arial" charset="0"/>
              </a:rPr>
              <a:t>стінки</a:t>
            </a:r>
            <a:r>
              <a:rPr lang="ru-RU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Arial" charset="0"/>
              </a:rPr>
              <a:t>шлунка</a:t>
            </a:r>
            <a:r>
              <a:rPr lang="ru-RU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400" b="1" dirty="0">
                <a:solidFill>
                  <a:srgbClr val="FFFF00"/>
                </a:solidFill>
                <a:latin typeface="Arial" charset="0"/>
              </a:rPr>
              <a:t>і</a:t>
            </a:r>
            <a:r>
              <a:rPr lang="ru-RU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Arial" charset="0"/>
              </a:rPr>
              <a:t>глибше</a:t>
            </a:r>
            <a:r>
              <a:rPr lang="ru-RU" sz="2400" b="1" dirty="0">
                <a:solidFill>
                  <a:srgbClr val="FFFF00"/>
                </a:solidFill>
                <a:latin typeface="Arial" charset="0"/>
              </a:rPr>
              <a:t>.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0"/>
            <a:ext cx="8686800" cy="75565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Гострий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гастрит з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утворенням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гострих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виразок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в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фундальному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відділі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502787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1676400" y="2895600"/>
            <a:ext cx="6096000" cy="1981200"/>
          </a:xfrm>
        </p:spPr>
        <p:txBody>
          <a:bodyPr/>
          <a:lstStyle/>
          <a:p>
            <a:r>
              <a:rPr lang="ru-RU" sz="2800"/>
              <a:t> </a:t>
            </a:r>
          </a:p>
        </p:txBody>
      </p:sp>
      <p:pic>
        <p:nvPicPr>
          <p:cNvPr id="502788" name="Picture 4" descr="GI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93775"/>
            <a:ext cx="8856662" cy="579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685800"/>
          </a:xfrm>
        </p:spPr>
        <p:txBody>
          <a:bodyPr/>
          <a:lstStyle/>
          <a:p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Гострый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флегмонозний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гастрит</a:t>
            </a:r>
            <a:endParaRPr lang="ru-RU" sz="32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981075"/>
            <a:ext cx="9036496" cy="5257800"/>
          </a:xfrm>
        </p:spPr>
        <p:txBody>
          <a:bodyPr/>
          <a:lstStyle/>
          <a:p>
            <a:pPr marL="457200" indent="-457200" algn="ctr">
              <a:lnSpc>
                <a:spcPct val="90000"/>
              </a:lnSpc>
              <a:buFontTx/>
              <a:buNone/>
            </a:pPr>
            <a:r>
              <a:rPr lang="ru-RU" sz="2400" b="1" u="sng" dirty="0" smtClean="0">
                <a:solidFill>
                  <a:srgbClr val="FFFF00"/>
                </a:solidFill>
                <a:latin typeface="Arial" charset="0"/>
              </a:rPr>
              <a:t>Причини:</a:t>
            </a:r>
            <a:endParaRPr lang="ru-RU" sz="2400" b="1" u="sng" dirty="0">
              <a:solidFill>
                <a:srgbClr val="FFFF00"/>
              </a:solidFill>
              <a:latin typeface="Arial" charset="0"/>
            </a:endParaRP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2400" b="1" dirty="0" smtClean="0">
                <a:latin typeface="Arial" charset="0"/>
              </a:rPr>
              <a:t>—</a:t>
            </a:r>
            <a:r>
              <a:rPr lang="ru-RU" sz="2400" b="1" dirty="0" err="1" smtClean="0">
                <a:latin typeface="Arial" charset="0"/>
              </a:rPr>
              <a:t>Що</a:t>
            </a:r>
            <a:r>
              <a:rPr lang="ru-RU" sz="2400" b="1" dirty="0" smtClean="0">
                <a:latin typeface="Arial" charset="0"/>
              </a:rPr>
              <a:t> і  </a:t>
            </a:r>
            <a:r>
              <a:rPr lang="ru-RU" sz="2400" b="1" dirty="0">
                <a:latin typeface="Arial" charset="0"/>
              </a:rPr>
              <a:t>при </a:t>
            </a:r>
            <a:r>
              <a:rPr lang="ru-RU" sz="2400" b="1" dirty="0" smtClean="0">
                <a:latin typeface="Arial" charset="0"/>
              </a:rPr>
              <a:t>катаральному </a:t>
            </a:r>
            <a:r>
              <a:rPr lang="ru-RU" sz="2400" b="1" dirty="0">
                <a:latin typeface="Arial" charset="0"/>
              </a:rPr>
              <a:t>+ </a:t>
            </a:r>
            <a:r>
              <a:rPr lang="ru-RU" sz="2400" b="1" dirty="0" err="1" smtClean="0">
                <a:latin typeface="Arial" charset="0"/>
              </a:rPr>
              <a:t>механічні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травми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слизової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чужорідним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тілом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>
                <a:latin typeface="Arial" charset="0"/>
              </a:rPr>
              <a:t>(</a:t>
            </a:r>
            <a:r>
              <a:rPr lang="ru-RU" sz="2400" b="1" dirty="0" err="1" smtClean="0">
                <a:latin typeface="Arial" charset="0"/>
              </a:rPr>
              <a:t>рибна</a:t>
            </a:r>
            <a:r>
              <a:rPr lang="ru-RU" sz="2400" b="1" dirty="0" smtClean="0">
                <a:latin typeface="Arial" charset="0"/>
              </a:rPr>
              <a:t>, </a:t>
            </a:r>
            <a:r>
              <a:rPr lang="ru-RU" sz="2400" b="1" dirty="0" err="1" smtClean="0">
                <a:latin typeface="Arial" charset="0"/>
              </a:rPr>
              <a:t>куряча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кістка</a:t>
            </a:r>
            <a:r>
              <a:rPr lang="ru-RU" sz="2400" b="1" dirty="0" smtClean="0">
                <a:latin typeface="Arial" charset="0"/>
              </a:rPr>
              <a:t>) </a:t>
            </a:r>
            <a:r>
              <a:rPr lang="ru-RU" sz="2400" b="1" dirty="0">
                <a:latin typeface="Arial" charset="0"/>
              </a:rPr>
              <a:t>+ </a:t>
            </a:r>
            <a:r>
              <a:rPr lang="ru-RU" sz="2400" b="1" dirty="0" err="1" smtClean="0">
                <a:latin typeface="Arial" charset="0"/>
              </a:rPr>
              <a:t>нашарування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solidFill>
                  <a:srgbClr val="99FF66"/>
                </a:solidFill>
                <a:latin typeface="Arial" charset="0"/>
              </a:rPr>
              <a:t>гноєрідной</a:t>
            </a:r>
            <a:r>
              <a:rPr lang="ru-RU" sz="2400" b="1" dirty="0" smtClean="0">
                <a:solidFill>
                  <a:srgbClr val="99FF66"/>
                </a:solidFill>
                <a:latin typeface="Arial" charset="0"/>
              </a:rPr>
              <a:t> </a:t>
            </a:r>
            <a:r>
              <a:rPr lang="ru-RU" sz="2400" b="1" dirty="0" err="1">
                <a:solidFill>
                  <a:srgbClr val="99FF66"/>
                </a:solidFill>
                <a:latin typeface="Arial" charset="0"/>
              </a:rPr>
              <a:t>і</a:t>
            </a:r>
            <a:r>
              <a:rPr lang="ru-RU" sz="2400" b="1" dirty="0" err="1" smtClean="0">
                <a:solidFill>
                  <a:srgbClr val="99FF66"/>
                </a:solidFill>
                <a:latin typeface="Arial" charset="0"/>
              </a:rPr>
              <a:t>нфекції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>
                <a:latin typeface="Arial" charset="0"/>
              </a:rPr>
              <a:t>(</a:t>
            </a:r>
            <a:r>
              <a:rPr lang="ru-RU" sz="2400" b="1" dirty="0" err="1" smtClean="0">
                <a:latin typeface="Arial" charset="0"/>
              </a:rPr>
              <a:t>стрептокок</a:t>
            </a:r>
            <a:r>
              <a:rPr lang="ru-RU" sz="2400" b="1" dirty="0">
                <a:latin typeface="Arial" charset="0"/>
              </a:rPr>
              <a:t>, </a:t>
            </a:r>
            <a:r>
              <a:rPr lang="ru-RU" sz="2400" b="1" dirty="0" err="1" smtClean="0">
                <a:latin typeface="Arial" charset="0"/>
              </a:rPr>
              <a:t>кишкова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паличка</a:t>
            </a:r>
            <a:r>
              <a:rPr lang="ru-RU" sz="2400" b="1" dirty="0">
                <a:latin typeface="Arial" charset="0"/>
              </a:rPr>
              <a:t>, </a:t>
            </a:r>
            <a:r>
              <a:rPr lang="ru-RU" sz="2400" b="1" dirty="0" err="1" smtClean="0">
                <a:latin typeface="Arial" charset="0"/>
              </a:rPr>
              <a:t>стафілокок</a:t>
            </a:r>
            <a:r>
              <a:rPr lang="ru-RU" sz="2400" b="1" dirty="0">
                <a:latin typeface="Arial" charset="0"/>
              </a:rPr>
              <a:t>) </a:t>
            </a: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2400" b="1" dirty="0">
                <a:latin typeface="Arial" charset="0"/>
              </a:rPr>
              <a:t>— </a:t>
            </a:r>
            <a:r>
              <a:rPr lang="ru-RU" sz="2400" b="1" dirty="0" err="1" smtClean="0">
                <a:latin typeface="Arial" charset="0"/>
              </a:rPr>
              <a:t>вторинний</a:t>
            </a:r>
            <a:r>
              <a:rPr lang="ru-RU" sz="2400" b="1" dirty="0" smtClean="0">
                <a:latin typeface="Arial" charset="0"/>
              </a:rPr>
              <a:t> при </a:t>
            </a:r>
            <a:r>
              <a:rPr lang="ru-RU" sz="2400" b="1" dirty="0" err="1" smtClean="0">
                <a:latin typeface="Arial" charset="0"/>
              </a:rPr>
              <a:t>черевному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тифі</a:t>
            </a:r>
            <a:endParaRPr lang="ru-RU" sz="2400" b="1" dirty="0">
              <a:latin typeface="Arial" charset="0"/>
            </a:endParaRP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2400" b="1" dirty="0">
                <a:latin typeface="Arial" charset="0"/>
              </a:rPr>
              <a:t>— </a:t>
            </a:r>
            <a:r>
              <a:rPr lang="ru-RU" sz="2400" b="1" dirty="0" err="1" smtClean="0">
                <a:latin typeface="Arial" charset="0"/>
              </a:rPr>
              <a:t>вториниий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>
                <a:latin typeface="Arial" charset="0"/>
              </a:rPr>
              <a:t>при </a:t>
            </a:r>
            <a:r>
              <a:rPr lang="ru-RU" sz="2400" b="1" dirty="0" err="1" smtClean="0">
                <a:latin typeface="Arial" charset="0"/>
              </a:rPr>
              <a:t>сепсисі</a:t>
            </a:r>
            <a:r>
              <a:rPr lang="ru-RU" sz="2400" b="1" dirty="0" smtClean="0">
                <a:latin typeface="Arial" charset="0"/>
              </a:rPr>
              <a:t> (</a:t>
            </a:r>
            <a:r>
              <a:rPr lang="ru-RU" sz="2400" b="1" dirty="0" err="1" smtClean="0">
                <a:latin typeface="Arial" charset="0"/>
              </a:rPr>
              <a:t>вогнище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гнійної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інфекції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>
                <a:latin typeface="Arial" charset="0"/>
              </a:rPr>
              <a:t>в </a:t>
            </a:r>
            <a:r>
              <a:rPr lang="ru-RU" sz="2400" b="1" dirty="0" err="1" smtClean="0">
                <a:latin typeface="Arial" charset="0"/>
              </a:rPr>
              <a:t>сусідніх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>
                <a:latin typeface="Arial" charset="0"/>
              </a:rPr>
              <a:t>органах)</a:t>
            </a: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2400" b="1" dirty="0">
                <a:latin typeface="Arial" charset="0"/>
              </a:rPr>
              <a:t>— </a:t>
            </a:r>
            <a:r>
              <a:rPr lang="ru-RU" sz="2400" b="1" dirty="0" err="1" smtClean="0">
                <a:latin typeface="Arial" charset="0"/>
              </a:rPr>
              <a:t>вторинний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>
                <a:latin typeface="Arial" charset="0"/>
              </a:rPr>
              <a:t>при </a:t>
            </a:r>
            <a:r>
              <a:rPr lang="ru-RU" sz="2400" b="1" dirty="0" err="1" smtClean="0">
                <a:latin typeface="Arial" charset="0"/>
              </a:rPr>
              <a:t>виразці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або</a:t>
            </a:r>
            <a:r>
              <a:rPr lang="ru-RU" sz="2400" b="1" dirty="0" smtClean="0">
                <a:latin typeface="Arial" charset="0"/>
              </a:rPr>
              <a:t> раку </a:t>
            </a:r>
            <a:r>
              <a:rPr lang="ru-RU" sz="2400" b="1" dirty="0" err="1" smtClean="0">
                <a:latin typeface="Arial" charset="0"/>
              </a:rPr>
              <a:t>шлунка</a:t>
            </a:r>
            <a:endParaRPr lang="ru-RU" sz="2400" b="1" dirty="0">
              <a:latin typeface="Arial" charset="0"/>
            </a:endParaRPr>
          </a:p>
          <a:p>
            <a:pPr marL="457200" indent="-457200">
              <a:lnSpc>
                <a:spcPct val="90000"/>
              </a:lnSpc>
              <a:buFontTx/>
              <a:buNone/>
            </a:pPr>
            <a:endParaRPr lang="ru-RU" sz="2400" b="1" dirty="0">
              <a:latin typeface="Arial" charset="0"/>
            </a:endParaRPr>
          </a:p>
          <a:p>
            <a:pPr marL="457200" indent="-457200" algn="ctr">
              <a:lnSpc>
                <a:spcPct val="90000"/>
              </a:lnSpc>
              <a:buFontTx/>
              <a:buNone/>
            </a:pPr>
            <a:r>
              <a:rPr lang="ru-RU" sz="2400" b="1" u="sng" dirty="0" err="1" smtClean="0">
                <a:solidFill>
                  <a:srgbClr val="FFFF00"/>
                </a:solidFill>
                <a:latin typeface="Arial" charset="0"/>
              </a:rPr>
              <a:t>Патоморфологія</a:t>
            </a:r>
            <a:r>
              <a:rPr lang="ru-RU" sz="2400" b="1" u="sng" dirty="0">
                <a:solidFill>
                  <a:srgbClr val="FFFF00"/>
                </a:solidFill>
                <a:latin typeface="Arial" charset="0"/>
              </a:rPr>
              <a:t>:</a:t>
            </a: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2400" b="1" dirty="0" err="1" smtClean="0">
                <a:latin typeface="Arial" charset="0"/>
              </a:rPr>
              <a:t>Дифузне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флегмонозне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>
                <a:latin typeface="Arial" charset="0"/>
              </a:rPr>
              <a:t>(</a:t>
            </a:r>
            <a:r>
              <a:rPr lang="ru-RU" sz="2400" b="1" dirty="0" err="1" smtClean="0">
                <a:latin typeface="Arial" charset="0"/>
              </a:rPr>
              <a:t>розлите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гнійне</a:t>
            </a:r>
            <a:r>
              <a:rPr lang="ru-RU" sz="2400" b="1" dirty="0">
                <a:latin typeface="Arial" charset="0"/>
              </a:rPr>
              <a:t>) </a:t>
            </a:r>
            <a:r>
              <a:rPr lang="ru-RU" sz="2400" b="1" dirty="0" err="1" smtClean="0">
                <a:latin typeface="Arial" charset="0"/>
              </a:rPr>
              <a:t>запалення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переважно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підслизового</a:t>
            </a:r>
            <a:r>
              <a:rPr lang="ru-RU" sz="2400" b="1" dirty="0" smtClean="0">
                <a:latin typeface="Arial" charset="0"/>
              </a:rPr>
              <a:t> шару, </a:t>
            </a:r>
            <a:r>
              <a:rPr lang="ru-RU" sz="2400" b="1" dirty="0" err="1" smtClean="0">
                <a:latin typeface="Arial" charset="0"/>
              </a:rPr>
              <a:t>іноді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>
                <a:latin typeface="Arial" charset="0"/>
              </a:rPr>
              <a:t>з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наявністю</a:t>
            </a:r>
            <a:r>
              <a:rPr lang="ru-RU" sz="2400" b="1" dirty="0" smtClean="0">
                <a:latin typeface="Arial" charset="0"/>
              </a:rPr>
              <a:t>  </a:t>
            </a:r>
            <a:r>
              <a:rPr lang="ru-RU" sz="2400" b="1" dirty="0" err="1" smtClean="0">
                <a:solidFill>
                  <a:srgbClr val="00FF00"/>
                </a:solidFill>
                <a:latin typeface="Arial" charset="0"/>
              </a:rPr>
              <a:t>абсцесів</a:t>
            </a:r>
            <a:r>
              <a:rPr lang="ru-RU" sz="2400" b="1" dirty="0">
                <a:solidFill>
                  <a:srgbClr val="00FF00"/>
                </a:solidFill>
                <a:latin typeface="Arial" charset="0"/>
              </a:rPr>
              <a:t>.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981075"/>
          </a:xfrm>
        </p:spPr>
        <p:txBody>
          <a:bodyPr/>
          <a:lstStyle/>
          <a:p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Гострий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корозивний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гастрит</a:t>
            </a:r>
            <a:b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некротичний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125538"/>
            <a:ext cx="9036496" cy="5543550"/>
          </a:xfrm>
        </p:spPr>
        <p:txBody>
          <a:bodyPr/>
          <a:lstStyle/>
          <a:p>
            <a:pPr marL="609600" indent="-609600" algn="ctr">
              <a:lnSpc>
                <a:spcPct val="90000"/>
              </a:lnSpc>
              <a:buFontTx/>
              <a:buNone/>
            </a:pPr>
            <a:r>
              <a:rPr lang="ru-RU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Причини:</a:t>
            </a:r>
            <a:endParaRPr lang="ru-RU" sz="24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— </a:t>
            </a:r>
            <a:r>
              <a:rPr lang="ru-RU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речовини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</a:t>
            </a:r>
            <a:r>
              <a:rPr lang="ru-RU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що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руйнують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слизову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оболонку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(</a:t>
            </a:r>
            <a:r>
              <a:rPr lang="ru-RU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луги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</a:t>
            </a:r>
            <a:r>
              <a:rPr lang="ru-RU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кислоти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сулема, </a:t>
            </a:r>
            <a:r>
              <a:rPr lang="ru-RU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миш'як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фосфор і </a:t>
            </a:r>
            <a:r>
              <a:rPr lang="ru-RU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ін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.)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609600" indent="-609600" algn="ctr">
              <a:lnSpc>
                <a:spcPct val="90000"/>
              </a:lnSpc>
              <a:buFontTx/>
              <a:buNone/>
            </a:pPr>
            <a:r>
              <a:rPr lang="ru-RU" sz="24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Патоморфологія</a:t>
            </a:r>
            <a:r>
              <a:rPr lang="ru-RU" sz="24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ru-RU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Тотальне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ураження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або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великі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вогнища</a:t>
            </a:r>
            <a:r>
              <a:rPr lang="ru-RU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некрозу </a:t>
            </a:r>
            <a:r>
              <a:rPr lang="ru-RU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слизової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оболонки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і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шарів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нижче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 запальною </a:t>
            </a:r>
            <a:r>
              <a:rPr lang="ru-RU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реакцією</a:t>
            </a:r>
            <a:endParaRPr lang="ru-RU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ru-RU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                       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ru-RU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                        </a:t>
            </a:r>
            <a:r>
              <a:rPr lang="ru-RU" sz="2400" b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При </a:t>
            </a:r>
            <a:r>
              <a:rPr lang="ru-RU" sz="2400" b="1" u="sng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впливі</a:t>
            </a:r>
            <a:r>
              <a:rPr lang="ru-RU" sz="2400" b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</a:t>
            </a:r>
            <a:endParaRPr lang="ru-RU" sz="2400" b="1" u="sng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ru-RU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Кислотою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                                                      </a:t>
            </a:r>
            <a:r>
              <a:rPr lang="ru-RU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Лугом:</a:t>
            </a:r>
            <a:endParaRPr lang="ru-RU" sz="2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1)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Коагуляційний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некроз             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Колікваційний</a:t>
            </a:r>
            <a:endParaRPr lang="ru-RU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ru-RU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лизової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                                 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некроз </a:t>
            </a:r>
            <a:r>
              <a:rPr lang="ru-RU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слизової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2)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Слизова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чорного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          2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Слизова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набрякла, </a:t>
            </a: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ru-RU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або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темно-бурого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кольору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  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складки з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виразками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темно-</a:t>
            </a:r>
            <a:endParaRPr lang="ru-RU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609600" indent="-609600">
              <a:lnSpc>
                <a:spcPct val="90000"/>
              </a:lnSpc>
              <a:buFontTx/>
              <a:buNone/>
            </a:pP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                                                  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червоного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вишневого </a:t>
            </a:r>
            <a:r>
              <a:rPr lang="ru-RU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кольору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685800"/>
          </a:xfrm>
        </p:spPr>
        <p:txBody>
          <a:bodyPr/>
          <a:lstStyle/>
          <a:p>
            <a:r>
              <a:rPr lang="ru-RU" sz="3200" b="1" dirty="0">
                <a:solidFill>
                  <a:srgbClr val="FFFF00"/>
                </a:solidFill>
                <a:latin typeface="Arial" charset="0"/>
              </a:rPr>
              <a:t>   </a:t>
            </a:r>
            <a:r>
              <a:rPr lang="ru-RU" sz="3200" b="1" dirty="0" err="1" smtClean="0">
                <a:solidFill>
                  <a:srgbClr val="FFFF00"/>
                </a:solidFill>
                <a:latin typeface="Arial" charset="0"/>
              </a:rPr>
              <a:t>Гострий</a:t>
            </a:r>
            <a:r>
              <a:rPr lang="ru-RU" sz="32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  <a:latin typeface="Arial" charset="0"/>
              </a:rPr>
              <a:t>алергічний</a:t>
            </a:r>
            <a:r>
              <a:rPr lang="ru-RU" sz="32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3200" b="1" dirty="0">
                <a:solidFill>
                  <a:srgbClr val="FFFF00"/>
                </a:solidFill>
                <a:latin typeface="Arial" charset="0"/>
              </a:rPr>
              <a:t>гастрит</a:t>
            </a:r>
          </a:p>
        </p:txBody>
      </p:sp>
      <p:sp>
        <p:nvSpPr>
          <p:cNvPr id="508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295400"/>
            <a:ext cx="8964488" cy="5257800"/>
          </a:xfrm>
        </p:spPr>
        <p:txBody>
          <a:bodyPr/>
          <a:lstStyle/>
          <a:p>
            <a:pPr marL="457200" indent="-457200" algn="ctr">
              <a:buFontTx/>
              <a:buNone/>
            </a:pPr>
            <a:r>
              <a:rPr lang="ru-RU" sz="2400" b="1" u="sng" dirty="0" smtClean="0">
                <a:solidFill>
                  <a:srgbClr val="FFFF00"/>
                </a:solidFill>
                <a:latin typeface="Arial" charset="0"/>
              </a:rPr>
              <a:t>Причини:</a:t>
            </a:r>
            <a:endParaRPr lang="ru-RU" sz="2400" b="1" u="sng" dirty="0">
              <a:solidFill>
                <a:srgbClr val="FFFF00"/>
              </a:solidFill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400" b="1" dirty="0">
                <a:latin typeface="Arial" charset="0"/>
              </a:rPr>
              <a:t>— </a:t>
            </a:r>
            <a:r>
              <a:rPr lang="ru-RU" sz="2400" b="1" dirty="0" err="1" smtClean="0">
                <a:latin typeface="Arial" charset="0"/>
              </a:rPr>
              <a:t>алергени</a:t>
            </a:r>
            <a:r>
              <a:rPr lang="ru-RU" sz="2400" b="1" dirty="0" smtClean="0">
                <a:latin typeface="Arial" charset="0"/>
              </a:rPr>
              <a:t>, </a:t>
            </a:r>
            <a:r>
              <a:rPr lang="ru-RU" sz="2400" b="1" dirty="0" err="1">
                <a:latin typeface="Arial" charset="0"/>
              </a:rPr>
              <a:t>щ</a:t>
            </a:r>
            <a:r>
              <a:rPr lang="ru-RU" sz="2400" b="1" dirty="0" err="1" smtClean="0">
                <a:latin typeface="Arial" charset="0"/>
              </a:rPr>
              <a:t>о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містяться</a:t>
            </a:r>
            <a:r>
              <a:rPr lang="ru-RU" sz="2400" b="1" dirty="0" smtClean="0">
                <a:latin typeface="Arial" charset="0"/>
              </a:rPr>
              <a:t> в </a:t>
            </a:r>
            <a:r>
              <a:rPr lang="ru-RU" sz="2400" b="1" dirty="0" err="1" smtClean="0">
                <a:latin typeface="Arial" charset="0"/>
              </a:rPr>
              <a:t>їжі</a:t>
            </a:r>
            <a:r>
              <a:rPr lang="ru-RU" sz="2400" b="1" dirty="0" smtClean="0">
                <a:latin typeface="Arial" charset="0"/>
              </a:rPr>
              <a:t> (</a:t>
            </a:r>
            <a:r>
              <a:rPr lang="ru-RU" sz="2400" b="1" dirty="0" err="1" smtClean="0">
                <a:latin typeface="Arial" charset="0"/>
              </a:rPr>
              <a:t>індивідуальна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гіперчутливість</a:t>
            </a:r>
            <a:r>
              <a:rPr lang="ru-RU" sz="2400" b="1" dirty="0">
                <a:latin typeface="Arial" charset="0"/>
              </a:rPr>
              <a:t>) </a:t>
            </a:r>
          </a:p>
          <a:p>
            <a:pPr marL="457200" indent="-457200">
              <a:buFontTx/>
              <a:buNone/>
            </a:pPr>
            <a:endParaRPr lang="ru-RU" sz="2400" b="1" dirty="0">
              <a:latin typeface="Arial" charset="0"/>
            </a:endParaRPr>
          </a:p>
          <a:p>
            <a:pPr marL="457200" indent="-457200" algn="ctr">
              <a:buFontTx/>
              <a:buNone/>
            </a:pPr>
            <a:r>
              <a:rPr lang="ru-RU" sz="2400" b="1" u="sng" dirty="0" err="1" smtClean="0">
                <a:solidFill>
                  <a:srgbClr val="FFFF00"/>
                </a:solidFill>
                <a:latin typeface="Arial" charset="0"/>
              </a:rPr>
              <a:t>Патоморфологія</a:t>
            </a:r>
            <a:r>
              <a:rPr lang="ru-RU" sz="2400" b="1" u="sng" dirty="0">
                <a:solidFill>
                  <a:srgbClr val="FFFF00"/>
                </a:solidFill>
                <a:latin typeface="Arial" charset="0"/>
              </a:rPr>
              <a:t>:</a:t>
            </a:r>
          </a:p>
          <a:p>
            <a:pPr marL="457200" indent="-457200">
              <a:buFontTx/>
              <a:buNone/>
            </a:pPr>
            <a:r>
              <a:rPr lang="ru-RU" sz="2400" b="1" dirty="0" err="1" smtClean="0">
                <a:latin typeface="Arial" charset="0"/>
              </a:rPr>
              <a:t>Різко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виражений</a:t>
            </a:r>
            <a:r>
              <a:rPr lang="ru-RU" sz="2400" b="1" dirty="0" smtClean="0">
                <a:latin typeface="Arial" charset="0"/>
              </a:rPr>
              <a:t> набряк, папули (</a:t>
            </a:r>
            <a:r>
              <a:rPr lang="ru-RU" sz="2400" b="1" dirty="0" err="1" smtClean="0">
                <a:latin typeface="Arial" charset="0"/>
              </a:rPr>
              <a:t>енантема</a:t>
            </a:r>
            <a:r>
              <a:rPr lang="ru-RU" sz="2400" b="1" dirty="0">
                <a:latin typeface="Arial" charset="0"/>
              </a:rPr>
              <a:t>) </a:t>
            </a:r>
            <a:r>
              <a:rPr lang="ru-RU" sz="2400" b="1" dirty="0" smtClean="0">
                <a:latin typeface="Arial" charset="0"/>
              </a:rPr>
              <a:t>на </a:t>
            </a:r>
            <a:r>
              <a:rPr lang="ru-RU" sz="2400" b="1" dirty="0" err="1" smtClean="0">
                <a:latin typeface="Arial" charset="0"/>
              </a:rPr>
              <a:t>слизовій</a:t>
            </a:r>
            <a:r>
              <a:rPr lang="ru-RU" sz="2400" b="1" dirty="0" smtClean="0">
                <a:latin typeface="Arial" charset="0"/>
              </a:rPr>
              <a:t>, </a:t>
            </a:r>
            <a:r>
              <a:rPr lang="ru-RU" sz="2400" b="1" dirty="0" err="1" smtClean="0">
                <a:latin typeface="Arial" charset="0"/>
              </a:rPr>
              <a:t>геморагії</a:t>
            </a:r>
            <a:endParaRPr lang="ru-RU" sz="2400" b="1" dirty="0">
              <a:latin typeface="Arial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685800"/>
          </a:xfrm>
        </p:spPr>
        <p:txBody>
          <a:bodyPr/>
          <a:lstStyle/>
          <a:p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Грибковий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кандидамікозний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 гастрит</a:t>
            </a:r>
            <a:endParaRPr lang="ru-RU" sz="2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981075"/>
            <a:ext cx="9036496" cy="5688013"/>
          </a:xfrm>
        </p:spPr>
        <p:txBody>
          <a:bodyPr/>
          <a:lstStyle/>
          <a:p>
            <a:pPr marL="457200" indent="-457200" algn="ctr">
              <a:lnSpc>
                <a:spcPct val="90000"/>
              </a:lnSpc>
              <a:buFontTx/>
              <a:buNone/>
            </a:pPr>
            <a:r>
              <a:rPr lang="ru-RU" sz="2400" b="1" u="sng" dirty="0" smtClean="0">
                <a:solidFill>
                  <a:srgbClr val="FFFF00"/>
                </a:solidFill>
                <a:latin typeface="Arial" charset="0"/>
              </a:rPr>
              <a:t>Причини:</a:t>
            </a:r>
            <a:endParaRPr lang="ru-RU" sz="2400" b="1" u="sng" dirty="0">
              <a:solidFill>
                <a:srgbClr val="FFFF00"/>
              </a:solidFill>
              <a:latin typeface="Arial" charset="0"/>
            </a:endParaRPr>
          </a:p>
          <a:p>
            <a:pPr marL="457200" indent="-457200">
              <a:lnSpc>
                <a:spcPct val="90000"/>
              </a:lnSpc>
              <a:buFontTx/>
              <a:buChar char="-"/>
            </a:pPr>
            <a:r>
              <a:rPr lang="ru-RU" sz="2400" b="1" dirty="0" err="1" smtClean="0">
                <a:latin typeface="Arial" charset="0"/>
              </a:rPr>
              <a:t>Важкі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імунодефіцити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>
                <a:latin typeface="Arial" charset="0"/>
              </a:rPr>
              <a:t>(</a:t>
            </a:r>
            <a:r>
              <a:rPr lang="ru-RU" sz="2400" b="1" dirty="0" smtClean="0">
                <a:latin typeface="Arial" charset="0"/>
              </a:rPr>
              <a:t>ВІЛ, </a:t>
            </a:r>
            <a:r>
              <a:rPr lang="ru-RU" sz="2400" b="1" dirty="0" err="1" smtClean="0">
                <a:latin typeface="Arial" charset="0"/>
              </a:rPr>
              <a:t>іншої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етіології</a:t>
            </a:r>
            <a:r>
              <a:rPr lang="ru-RU" sz="2400" b="1" dirty="0" smtClean="0">
                <a:latin typeface="Arial" charset="0"/>
              </a:rPr>
              <a:t>)</a:t>
            </a:r>
            <a:endParaRPr lang="ru-RU" sz="2400" b="1" dirty="0">
              <a:latin typeface="Arial" charset="0"/>
            </a:endParaRPr>
          </a:p>
          <a:p>
            <a:pPr marL="457200" indent="-457200">
              <a:lnSpc>
                <a:spcPct val="90000"/>
              </a:lnSpc>
              <a:buFontTx/>
              <a:buChar char="-"/>
            </a:pPr>
            <a:r>
              <a:rPr lang="ru-RU" sz="2400" b="1" dirty="0" err="1" smtClean="0">
                <a:latin typeface="Arial" charset="0"/>
              </a:rPr>
              <a:t>Прийом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імунодепресантів</a:t>
            </a:r>
            <a:r>
              <a:rPr lang="ru-RU" sz="2400" b="1" dirty="0">
                <a:latin typeface="Arial" charset="0"/>
              </a:rPr>
              <a:t>, </a:t>
            </a:r>
            <a:r>
              <a:rPr lang="ru-RU" sz="2400" b="1" dirty="0" err="1" smtClean="0">
                <a:latin typeface="Arial" charset="0"/>
              </a:rPr>
              <a:t>тривала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антибіотикотерапія</a:t>
            </a:r>
            <a:endParaRPr lang="ru-RU" sz="2400" b="1" dirty="0">
              <a:latin typeface="Arial" charset="0"/>
            </a:endParaRPr>
          </a:p>
          <a:p>
            <a:pPr marL="457200" indent="-457200" algn="ctr">
              <a:lnSpc>
                <a:spcPct val="90000"/>
              </a:lnSpc>
              <a:buFontTx/>
              <a:buNone/>
            </a:pPr>
            <a:endParaRPr lang="ru-RU" sz="2400" b="1" dirty="0">
              <a:solidFill>
                <a:srgbClr val="FFFF00"/>
              </a:solidFill>
              <a:latin typeface="Arial" charset="0"/>
            </a:endParaRPr>
          </a:p>
          <a:p>
            <a:pPr marL="457200" indent="-457200" algn="ctr">
              <a:lnSpc>
                <a:spcPct val="90000"/>
              </a:lnSpc>
              <a:buFontTx/>
              <a:buNone/>
            </a:pPr>
            <a:r>
              <a:rPr lang="ru-RU" sz="2400" b="1" u="sng" dirty="0" err="1" smtClean="0">
                <a:solidFill>
                  <a:srgbClr val="FFFF00"/>
                </a:solidFill>
                <a:latin typeface="Arial" charset="0"/>
              </a:rPr>
              <a:t>Етіологія</a:t>
            </a:r>
            <a:r>
              <a:rPr lang="ru-RU" sz="2400" b="1" u="sng" dirty="0">
                <a:solidFill>
                  <a:srgbClr val="FFFF00"/>
                </a:solidFill>
                <a:latin typeface="Arial" charset="0"/>
              </a:rPr>
              <a:t>:</a:t>
            </a: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2400" b="1" dirty="0">
                <a:latin typeface="Arial" charset="0"/>
              </a:rPr>
              <a:t>— </a:t>
            </a:r>
            <a:r>
              <a:rPr lang="ru-RU" sz="2400" b="1" dirty="0" err="1" smtClean="0">
                <a:latin typeface="Arial" charset="0"/>
              </a:rPr>
              <a:t>дріжджоподібні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гриби</a:t>
            </a:r>
            <a:r>
              <a:rPr lang="ru-RU" sz="2400" b="1" dirty="0" smtClean="0">
                <a:latin typeface="Arial" charset="0"/>
              </a:rPr>
              <a:t> роду </a:t>
            </a:r>
            <a:r>
              <a:rPr lang="en-US" sz="2400" b="1" dirty="0">
                <a:latin typeface="Arial" charset="0"/>
              </a:rPr>
              <a:t>Candida</a:t>
            </a:r>
            <a:r>
              <a:rPr lang="ru-RU" sz="2400" b="1" dirty="0">
                <a:latin typeface="Arial" charset="0"/>
              </a:rPr>
              <a:t> </a:t>
            </a: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2400" b="1" dirty="0">
                <a:latin typeface="Arial" charset="0"/>
              </a:rPr>
              <a:t>    </a:t>
            </a:r>
            <a:r>
              <a:rPr lang="ru-RU" sz="2400" b="1" dirty="0" err="1" smtClean="0">
                <a:latin typeface="Arial" charset="0"/>
              </a:rPr>
              <a:t>Являється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проявом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загального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>
                <a:latin typeface="Arial" charset="0"/>
              </a:rPr>
              <a:t>(</a:t>
            </a:r>
            <a:r>
              <a:rPr lang="ru-RU" sz="2400" b="1" dirty="0" err="1" smtClean="0">
                <a:latin typeface="Arial" charset="0"/>
              </a:rPr>
              <a:t>вісцерального</a:t>
            </a:r>
            <a:r>
              <a:rPr lang="ru-RU" sz="2400" b="1" dirty="0">
                <a:latin typeface="Arial" charset="0"/>
              </a:rPr>
              <a:t>) </a:t>
            </a:r>
            <a:r>
              <a:rPr lang="ru-RU" sz="2400" b="1" dirty="0" smtClean="0">
                <a:latin typeface="Arial" charset="0"/>
              </a:rPr>
              <a:t>кандидозу.</a:t>
            </a:r>
            <a:endParaRPr lang="ru-RU" sz="2400" b="1" dirty="0">
              <a:latin typeface="Arial" charset="0"/>
            </a:endParaRPr>
          </a:p>
          <a:p>
            <a:pPr marL="457200" indent="-457200" algn="ctr">
              <a:lnSpc>
                <a:spcPct val="90000"/>
              </a:lnSpc>
              <a:buFontTx/>
              <a:buNone/>
            </a:pPr>
            <a:endParaRPr lang="ru-RU" sz="2400" b="1" dirty="0">
              <a:solidFill>
                <a:srgbClr val="FFFF00"/>
              </a:solidFill>
              <a:latin typeface="Arial" charset="0"/>
            </a:endParaRPr>
          </a:p>
          <a:p>
            <a:pPr marL="457200" indent="-457200" algn="ctr">
              <a:lnSpc>
                <a:spcPct val="90000"/>
              </a:lnSpc>
              <a:buFontTx/>
              <a:buNone/>
            </a:pPr>
            <a:r>
              <a:rPr lang="ru-RU" sz="2400" b="1" u="sng" dirty="0" err="1" smtClean="0">
                <a:solidFill>
                  <a:srgbClr val="FFFF00"/>
                </a:solidFill>
                <a:latin typeface="Arial" charset="0"/>
              </a:rPr>
              <a:t>Патоморфологія</a:t>
            </a:r>
            <a:r>
              <a:rPr lang="ru-RU" sz="2400" b="1" u="sng" dirty="0">
                <a:solidFill>
                  <a:srgbClr val="FFFF00"/>
                </a:solidFill>
                <a:latin typeface="Arial" charset="0"/>
              </a:rPr>
              <a:t>:</a:t>
            </a: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2400" b="1" dirty="0" err="1" smtClean="0">
                <a:latin typeface="Arial" charset="0"/>
              </a:rPr>
              <a:t>Гіперемія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слизової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оболонки</a:t>
            </a:r>
            <a:r>
              <a:rPr lang="ru-RU" sz="2400" b="1" dirty="0">
                <a:latin typeface="Arial" charset="0"/>
              </a:rPr>
              <a:t>, </a:t>
            </a:r>
            <a:r>
              <a:rPr lang="ru-RU" sz="2400" b="1" dirty="0" err="1" smtClean="0">
                <a:latin typeface="Arial" charset="0"/>
              </a:rPr>
              <a:t>біловато-жовті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накладення</a:t>
            </a:r>
            <a:r>
              <a:rPr lang="ru-RU" sz="2400" b="1" dirty="0">
                <a:latin typeface="Arial" charset="0"/>
              </a:rPr>
              <a:t>, </a:t>
            </a:r>
            <a:r>
              <a:rPr lang="ru-RU" sz="2400" b="1" dirty="0" err="1" smtClean="0">
                <a:latin typeface="Arial" charset="0"/>
              </a:rPr>
              <a:t>що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складаються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із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solidFill>
                  <a:srgbClr val="00FF00"/>
                </a:solidFill>
                <a:latin typeface="Arial" charset="0"/>
              </a:rPr>
              <a:t>псевдоміцелія</a:t>
            </a:r>
            <a:r>
              <a:rPr lang="ru-RU" sz="2400" b="1" dirty="0">
                <a:latin typeface="Arial" charset="0"/>
              </a:rPr>
              <a:t>, </a:t>
            </a:r>
            <a:r>
              <a:rPr lang="ru-RU" sz="2400" b="1" dirty="0" err="1" smtClean="0">
                <a:latin typeface="Arial" charset="0"/>
              </a:rPr>
              <a:t>дріжджоподібних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клітин</a:t>
            </a:r>
            <a:r>
              <a:rPr lang="ru-RU" sz="2400" b="1" dirty="0" smtClean="0">
                <a:latin typeface="Arial" charset="0"/>
              </a:rPr>
              <a:t>, </a:t>
            </a:r>
            <a:r>
              <a:rPr lang="ru-RU" sz="2400" b="1" dirty="0" err="1">
                <a:latin typeface="Arial" charset="0"/>
              </a:rPr>
              <a:t>з</a:t>
            </a:r>
            <a:r>
              <a:rPr lang="ru-RU" sz="2400" b="1" dirty="0" err="1" smtClean="0">
                <a:latin typeface="Arial" charset="0"/>
              </a:rPr>
              <a:t>лущеного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епітелія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>
                <a:latin typeface="Arial" charset="0"/>
              </a:rPr>
              <a:t>і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лейкоцитів</a:t>
            </a:r>
            <a:endParaRPr lang="ru-RU" sz="2400" b="1" dirty="0">
              <a:latin typeface="Arial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685800"/>
          </a:xfrm>
        </p:spPr>
        <p:txBody>
          <a:bodyPr/>
          <a:lstStyle/>
          <a:p>
            <a:r>
              <a:rPr lang="ru-RU" sz="2400" b="1" dirty="0" err="1" smtClean="0">
                <a:latin typeface="Arial" charset="0"/>
              </a:rPr>
              <a:t>Грибковий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>
                <a:latin typeface="Arial" charset="0"/>
              </a:rPr>
              <a:t>(</a:t>
            </a:r>
            <a:r>
              <a:rPr lang="ru-RU" sz="2400" b="1" dirty="0" err="1" smtClean="0">
                <a:latin typeface="Arial" charset="0"/>
              </a:rPr>
              <a:t>кандидамікозний</a:t>
            </a:r>
            <a:r>
              <a:rPr lang="ru-RU" sz="2400" b="1" dirty="0">
                <a:latin typeface="Arial" charset="0"/>
              </a:rPr>
              <a:t>) гастрит</a:t>
            </a:r>
            <a:br>
              <a:rPr lang="ru-RU" sz="2400" b="1" dirty="0">
                <a:latin typeface="Arial" charset="0"/>
              </a:rPr>
            </a:br>
            <a:r>
              <a:rPr lang="ru-RU" sz="2400" b="1" dirty="0">
                <a:latin typeface="Arial" charset="0"/>
              </a:rPr>
              <a:t>и </a:t>
            </a:r>
            <a:r>
              <a:rPr lang="ru-RU" sz="2400" b="1" dirty="0" err="1" smtClean="0">
                <a:latin typeface="Arial" charset="0"/>
              </a:rPr>
              <a:t>езофагіт</a:t>
            </a:r>
            <a:endParaRPr lang="ru-RU" sz="2400" b="1" dirty="0">
              <a:latin typeface="Arial" charset="0"/>
            </a:endParaRPr>
          </a:p>
        </p:txBody>
      </p:sp>
      <p:pic>
        <p:nvPicPr>
          <p:cNvPr id="513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09638"/>
            <a:ext cx="8928100" cy="584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6858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ХРОНІЧНІ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гастрити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144000" cy="5943600"/>
          </a:xfrm>
        </p:spPr>
        <p:txBody>
          <a:bodyPr/>
          <a:lstStyle/>
          <a:p>
            <a:pPr marL="457200" indent="-457200">
              <a:buFontTx/>
              <a:buNone/>
            </a:pPr>
            <a:endParaRPr lang="ru-RU" b="1" dirty="0">
              <a:solidFill>
                <a:srgbClr val="FFFF00"/>
              </a:solidFill>
            </a:endParaRPr>
          </a:p>
          <a:p>
            <a:pPr marL="457200" indent="-457200" algn="ctr">
              <a:buFontTx/>
              <a:buNone/>
            </a:pP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Класифікація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Сіднейска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1994г.):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</a:p>
          <a:p>
            <a:pPr marL="457200" indent="-457200"/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—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Аутоімуний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хронічний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гастрит (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 </a:t>
            </a:r>
            <a:r>
              <a:rPr lang="ru-RU" sz="2400" b="1" dirty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(5%)</a:t>
            </a:r>
          </a:p>
          <a:p>
            <a:pPr marL="457200" indent="-457200">
              <a:buFontTx/>
              <a:buNone/>
            </a:pP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—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Helicobacter-асоційованний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хронічний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гастрит (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 </a:t>
            </a:r>
            <a:r>
              <a:rPr lang="ru-RU" sz="2400" b="1" dirty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(90%)</a:t>
            </a:r>
          </a:p>
          <a:p>
            <a:pPr marL="457200" indent="-457200">
              <a:buFontTx/>
              <a:buNone/>
            </a:pP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—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Хімічний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(рефлюкс-) гастрит (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  </a:t>
            </a:r>
            <a:r>
              <a:rPr lang="ru-RU" sz="2400" b="1" dirty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(до 5%)</a:t>
            </a:r>
          </a:p>
          <a:p>
            <a:pPr marL="457200" indent="-457200">
              <a:buFontTx/>
              <a:buNone/>
            </a:pP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—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інші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форми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гастриту </a:t>
            </a:r>
            <a:r>
              <a:rPr lang="ru-RU" sz="2400" b="1" dirty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</a:t>
            </a:r>
            <a:r>
              <a:rPr lang="ru-RU" sz="2400" b="1" dirty="0" smtClean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меньше </a:t>
            </a:r>
            <a:r>
              <a:rPr lang="ru-RU" sz="2400" b="1" dirty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1%)</a:t>
            </a:r>
          </a:p>
          <a:p>
            <a:pPr marL="1295400" lvl="2" indent="-381000">
              <a:buFontTx/>
              <a:buNone/>
            </a:pP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— </a:t>
            </a:r>
            <a:r>
              <a:rPr lang="ru-RU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лімфоцитарний</a:t>
            </a:r>
            <a:endParaRPr lang="ru-RU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1295400" lvl="2" indent="-381000">
              <a:buFontTx/>
              <a:buNone/>
            </a:pP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— </a:t>
            </a:r>
            <a:r>
              <a:rPr lang="ru-RU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еозинофільний</a:t>
            </a:r>
            <a:endParaRPr lang="ru-RU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1295400" lvl="2" indent="-381000">
              <a:buFontTx/>
              <a:buNone/>
            </a:pP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— </a:t>
            </a:r>
            <a:r>
              <a:rPr lang="ru-RU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гранульоматозний</a:t>
            </a: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</a:t>
            </a:r>
            <a:r>
              <a:rPr lang="ru-RU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гіпертрофічний</a:t>
            </a: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(«хвороба </a:t>
            </a:r>
            <a:r>
              <a:rPr lang="ru-RU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Менетріє</a:t>
            </a: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»)</a:t>
            </a:r>
            <a:endParaRPr lang="ru-RU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534400" cy="914400"/>
          </a:xfrm>
        </p:spPr>
        <p:txBody>
          <a:bodyPr/>
          <a:lstStyle/>
          <a:p>
            <a:r>
              <a:rPr lang="ru-RU" sz="3200" b="1" dirty="0" err="1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Аутоімуний</a:t>
            </a:r>
            <a:r>
              <a:rPr lang="ru-RU" sz="32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b="1" dirty="0" err="1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хронічний</a:t>
            </a:r>
            <a:r>
              <a:rPr lang="ru-RU" sz="32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гастрит </a:t>
            </a:r>
            <a:br>
              <a:rPr lang="ru-RU" sz="3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3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(«тип А» -</a:t>
            </a:r>
            <a:r>
              <a:rPr lang="en-US" sz="3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Autoimmune</a:t>
            </a:r>
            <a:r>
              <a:rPr lang="ru-RU" sz="3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</a:p>
        </p:txBody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915400" cy="5638800"/>
          </a:xfrm>
        </p:spPr>
        <p:txBody>
          <a:bodyPr/>
          <a:lstStyle/>
          <a:p>
            <a:pPr marL="457200" indent="-457200">
              <a:lnSpc>
                <a:spcPct val="90000"/>
              </a:lnSpc>
              <a:buFontTx/>
              <a:buNone/>
            </a:pPr>
            <a:endParaRPr lang="ru-RU" b="1" dirty="0">
              <a:solidFill>
                <a:srgbClr val="FFFF00"/>
              </a:solidFill>
            </a:endParaRP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У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хворих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в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крові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виявляються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антитіла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до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парієтальних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клітин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шлунка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які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секретують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соляну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кислоту, і 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до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рецепторів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до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зовнішнього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фактора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Кастла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</a:t>
            </a:r>
          </a:p>
          <a:p>
            <a:pPr marL="457200" indent="-457200">
              <a:lnSpc>
                <a:spcPct val="90000"/>
              </a:lnSpc>
              <a:buFontTx/>
              <a:buNone/>
            </a:pP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У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цих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хворих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спостерігається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гіпохлоргідрія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(аж до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ахлоргідрії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 і В12-дефіцитна (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мегалобластна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анемія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</a:t>
            </a:r>
          </a:p>
          <a:p>
            <a:pPr marL="457200" indent="-457200">
              <a:lnSpc>
                <a:spcPct val="90000"/>
              </a:lnSpc>
              <a:buFontTx/>
              <a:buNone/>
            </a:pP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2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Асоціація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аутоімунного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гастриту з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макроцитарною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анемією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називається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перніціозною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анемією</a:t>
            </a: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1110" y="116632"/>
            <a:ext cx="8807450" cy="6857999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sz="2400" b="1" dirty="0" err="1" smtClean="0">
                <a:solidFill>
                  <a:srgbClr val="FFFF00"/>
                </a:solidFill>
                <a:latin typeface="Arial" charset="0"/>
              </a:rPr>
              <a:t>Гастродуоденальна</a:t>
            </a:r>
            <a:r>
              <a:rPr lang="ru-RU" sz="2400" b="1" dirty="0" smtClean="0">
                <a:solidFill>
                  <a:srgbClr val="FFFF00"/>
                </a:solidFill>
                <a:latin typeface="Arial" charset="0"/>
              </a:rPr>
              <a:t> патолог</a:t>
            </a:r>
            <a:r>
              <a:rPr lang="uk-UA" sz="2400" b="1" dirty="0" err="1" smtClean="0">
                <a:solidFill>
                  <a:srgbClr val="FFFF00"/>
                </a:solidFill>
                <a:latin typeface="Arial" charset="0"/>
              </a:rPr>
              <a:t>ія</a:t>
            </a:r>
            <a:endParaRPr lang="ru-RU" sz="2400" b="1" dirty="0">
              <a:solidFill>
                <a:srgbClr val="FFFF00"/>
              </a:solidFill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000" u="sng" dirty="0" err="1" smtClean="0">
                <a:solidFill>
                  <a:srgbClr val="FFFF00"/>
                </a:solidFill>
                <a:latin typeface="Arial" charset="0"/>
              </a:rPr>
              <a:t>Фактори</a:t>
            </a:r>
            <a:r>
              <a:rPr lang="ru-RU" sz="2000" u="sng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000" u="sng" dirty="0" err="1" smtClean="0">
                <a:solidFill>
                  <a:srgbClr val="FFFF00"/>
                </a:solidFill>
                <a:latin typeface="Arial" charset="0"/>
              </a:rPr>
              <a:t>ризику</a:t>
            </a:r>
            <a:r>
              <a:rPr lang="ru-RU" sz="2000" u="sng" dirty="0" smtClean="0">
                <a:solidFill>
                  <a:srgbClr val="FFFF00"/>
                </a:solidFill>
                <a:latin typeface="Arial" charset="0"/>
              </a:rPr>
              <a:t>:</a:t>
            </a:r>
            <a:r>
              <a:rPr lang="ru-RU" sz="2000" dirty="0" smtClean="0">
                <a:solidFill>
                  <a:srgbClr val="FFFF00"/>
                </a:solidFill>
                <a:latin typeface="Arial" charset="0"/>
              </a:rPr>
              <a:t> </a:t>
            </a:r>
            <a:endParaRPr lang="ru-RU" sz="2000" dirty="0">
              <a:solidFill>
                <a:srgbClr val="FFFF00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sz="1800" b="1" dirty="0" smtClean="0">
              <a:solidFill>
                <a:srgbClr val="99FF66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b="1" dirty="0" smtClean="0">
                <a:solidFill>
                  <a:srgbClr val="99FF66"/>
                </a:solidFill>
                <a:latin typeface="Arial" charset="0"/>
              </a:rPr>
              <a:t>1</a:t>
            </a:r>
            <a:r>
              <a:rPr lang="ru-RU" sz="1800" b="1" dirty="0">
                <a:solidFill>
                  <a:srgbClr val="99FF66"/>
                </a:solidFill>
                <a:latin typeface="Arial" charset="0"/>
              </a:rPr>
              <a:t>. </a:t>
            </a:r>
            <a:r>
              <a:rPr lang="ru-RU" sz="1800" b="1" dirty="0" err="1" smtClean="0">
                <a:solidFill>
                  <a:srgbClr val="99FF66"/>
                </a:solidFill>
                <a:latin typeface="Arial" charset="0"/>
              </a:rPr>
              <a:t>Спадкові</a:t>
            </a:r>
            <a:r>
              <a:rPr lang="ru-RU" sz="1800" b="1" dirty="0" smtClean="0">
                <a:solidFill>
                  <a:srgbClr val="99FF66"/>
                </a:solidFill>
                <a:latin typeface="Arial" charset="0"/>
              </a:rPr>
              <a:t> </a:t>
            </a:r>
            <a:endParaRPr lang="ru-RU" sz="1800" b="1" dirty="0">
              <a:solidFill>
                <a:srgbClr val="99FF66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dirty="0">
                <a:latin typeface="Arial" charset="0"/>
              </a:rPr>
              <a:t>     </a:t>
            </a:r>
            <a:r>
              <a:rPr lang="ru-RU" sz="1400" dirty="0">
                <a:latin typeface="Arial" charset="0"/>
              </a:rPr>
              <a:t>Роль </a:t>
            </a:r>
            <a:r>
              <a:rPr lang="ru-RU" sz="1400" dirty="0" smtClean="0">
                <a:latin typeface="Arial" charset="0"/>
              </a:rPr>
              <a:t>особливо </a:t>
            </a:r>
            <a:r>
              <a:rPr lang="ru-RU" sz="1400" dirty="0">
                <a:latin typeface="Arial" charset="0"/>
              </a:rPr>
              <a:t>велика для </a:t>
            </a:r>
            <a:r>
              <a:rPr lang="ru-RU" sz="1400" dirty="0" err="1" smtClean="0">
                <a:latin typeface="Arial" charset="0"/>
              </a:rPr>
              <a:t>виразкової</a:t>
            </a:r>
            <a:r>
              <a:rPr lang="ru-RU" sz="1400" dirty="0" smtClean="0">
                <a:latin typeface="Arial" charset="0"/>
              </a:rPr>
              <a:t> </a:t>
            </a:r>
            <a:r>
              <a:rPr lang="ru-RU" sz="1400" dirty="0" err="1" smtClean="0">
                <a:latin typeface="Arial" charset="0"/>
              </a:rPr>
              <a:t>хвороби</a:t>
            </a:r>
            <a:r>
              <a:rPr lang="ru-RU" sz="1400" dirty="0" smtClean="0">
                <a:latin typeface="Arial" charset="0"/>
              </a:rPr>
              <a:t> 12-палої </a:t>
            </a:r>
            <a:r>
              <a:rPr lang="ru-RU" sz="1400" dirty="0">
                <a:latin typeface="Arial" charset="0"/>
              </a:rPr>
              <a:t>кишки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b="1" dirty="0" smtClean="0">
                <a:solidFill>
                  <a:srgbClr val="99FF66"/>
                </a:solidFill>
                <a:latin typeface="Arial" charset="0"/>
              </a:rPr>
              <a:t>2</a:t>
            </a:r>
            <a:r>
              <a:rPr lang="ru-RU" sz="1800" b="1" dirty="0">
                <a:solidFill>
                  <a:srgbClr val="99FF66"/>
                </a:solidFill>
                <a:latin typeface="Arial" charset="0"/>
              </a:rPr>
              <a:t>. </a:t>
            </a:r>
            <a:r>
              <a:rPr lang="ru-RU" sz="1800" b="1" dirty="0" err="1" smtClean="0">
                <a:solidFill>
                  <a:srgbClr val="99FF66"/>
                </a:solidFill>
                <a:latin typeface="Arial" charset="0"/>
              </a:rPr>
              <a:t>Психоэмоційні</a:t>
            </a:r>
            <a:r>
              <a:rPr lang="ru-RU" sz="1800" b="1" dirty="0" smtClean="0">
                <a:solidFill>
                  <a:srgbClr val="99FF66"/>
                </a:solidFill>
                <a:latin typeface="Arial" charset="0"/>
              </a:rPr>
              <a:t> </a:t>
            </a:r>
            <a:r>
              <a:rPr lang="ru-RU" sz="1800" b="1" dirty="0" err="1" smtClean="0">
                <a:solidFill>
                  <a:srgbClr val="99FF66"/>
                </a:solidFill>
                <a:latin typeface="Arial" charset="0"/>
              </a:rPr>
              <a:t>стресогенні</a:t>
            </a:r>
            <a:r>
              <a:rPr lang="ru-RU" sz="1800" b="1" dirty="0" smtClean="0">
                <a:solidFill>
                  <a:srgbClr val="99FF66"/>
                </a:solidFill>
                <a:latin typeface="Arial" charset="0"/>
              </a:rPr>
              <a:t> </a:t>
            </a:r>
            <a:r>
              <a:rPr lang="ru-RU" sz="1800" b="1" dirty="0" err="1" smtClean="0">
                <a:solidFill>
                  <a:srgbClr val="99FF66"/>
                </a:solidFill>
                <a:latin typeface="Arial" charset="0"/>
              </a:rPr>
              <a:t>фактори</a:t>
            </a:r>
            <a:endParaRPr lang="ru-RU" sz="1800" b="1" dirty="0">
              <a:solidFill>
                <a:srgbClr val="99FF66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b="1" dirty="0">
                <a:latin typeface="Arial" charset="0"/>
              </a:rPr>
              <a:t>     </a:t>
            </a:r>
            <a:r>
              <a:rPr lang="ru-RU" sz="1400" b="1" dirty="0" err="1">
                <a:latin typeface="Arial" charset="0"/>
              </a:rPr>
              <a:t>Т</a:t>
            </a:r>
            <a:r>
              <a:rPr lang="ru-RU" sz="1400" b="1" dirty="0" err="1" smtClean="0">
                <a:latin typeface="Arial" charset="0"/>
              </a:rPr>
              <a:t>ривалий</a:t>
            </a:r>
            <a:r>
              <a:rPr lang="ru-RU" sz="1400" b="1" dirty="0" smtClean="0">
                <a:latin typeface="Arial" charset="0"/>
              </a:rPr>
              <a:t>  </a:t>
            </a:r>
            <a:r>
              <a:rPr lang="ru-RU" sz="1400" b="1" dirty="0" err="1" smtClean="0">
                <a:latin typeface="Arial" charset="0"/>
              </a:rPr>
              <a:t>д</a:t>
            </a:r>
            <a:r>
              <a:rPr lang="ru-RU" sz="1400" dirty="0" err="1" smtClean="0">
                <a:latin typeface="Arial" charset="0"/>
              </a:rPr>
              <a:t>епресивний</a:t>
            </a:r>
            <a:r>
              <a:rPr lang="ru-RU" sz="1400" dirty="0" smtClean="0">
                <a:latin typeface="Arial" charset="0"/>
              </a:rPr>
              <a:t> </a:t>
            </a:r>
            <a:r>
              <a:rPr lang="ru-RU" sz="1400" dirty="0">
                <a:latin typeface="Arial" charset="0"/>
              </a:rPr>
              <a:t>синдром, </a:t>
            </a:r>
            <a:r>
              <a:rPr lang="ru-RU" sz="1400" dirty="0" err="1" smtClean="0">
                <a:latin typeface="Arial" charset="0"/>
              </a:rPr>
              <a:t>психопатизація</a:t>
            </a:r>
            <a:r>
              <a:rPr lang="ru-RU" sz="1400" dirty="0" smtClean="0">
                <a:latin typeface="Arial" charset="0"/>
              </a:rPr>
              <a:t> </a:t>
            </a:r>
            <a:r>
              <a:rPr lang="ru-RU" sz="1400" dirty="0" err="1" smtClean="0">
                <a:latin typeface="Arial" charset="0"/>
              </a:rPr>
              <a:t>особистості</a:t>
            </a:r>
            <a:r>
              <a:rPr lang="ru-RU" sz="1400" dirty="0" smtClean="0">
                <a:latin typeface="Arial" charset="0"/>
              </a:rPr>
              <a:t>, </a:t>
            </a:r>
            <a:r>
              <a:rPr lang="ru-RU" sz="1400" dirty="0" err="1" smtClean="0">
                <a:latin typeface="Arial" charset="0"/>
              </a:rPr>
              <a:t>психастенія</a:t>
            </a:r>
            <a:endParaRPr lang="ru-RU" sz="140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1800" b="1" dirty="0" smtClean="0">
                <a:solidFill>
                  <a:srgbClr val="99FF66"/>
                </a:solidFill>
                <a:latin typeface="Arial" charset="0"/>
              </a:rPr>
              <a:t>3</a:t>
            </a:r>
            <a:r>
              <a:rPr lang="ru-RU" sz="1800" b="1" dirty="0">
                <a:solidFill>
                  <a:srgbClr val="99FF66"/>
                </a:solidFill>
                <a:latin typeface="Arial" charset="0"/>
              </a:rPr>
              <a:t>. </a:t>
            </a:r>
            <a:r>
              <a:rPr lang="ru-RU" sz="1800" b="1" dirty="0" err="1" smtClean="0">
                <a:solidFill>
                  <a:srgbClr val="99FF66"/>
                </a:solidFill>
                <a:latin typeface="Arial" charset="0"/>
              </a:rPr>
              <a:t>Специфічний</a:t>
            </a:r>
            <a:r>
              <a:rPr lang="ru-RU" sz="1800" b="1" dirty="0" smtClean="0">
                <a:solidFill>
                  <a:srgbClr val="99FF66"/>
                </a:solidFill>
                <a:latin typeface="Arial" charset="0"/>
              </a:rPr>
              <a:t> </a:t>
            </a:r>
            <a:r>
              <a:rPr lang="ru-RU" sz="1800" b="1" dirty="0" err="1" smtClean="0">
                <a:solidFill>
                  <a:srgbClr val="99FF66"/>
                </a:solidFill>
                <a:latin typeface="Arial" charset="0"/>
              </a:rPr>
              <a:t>інфекційний</a:t>
            </a:r>
            <a:r>
              <a:rPr lang="ru-RU" sz="1800" b="1" dirty="0" smtClean="0">
                <a:solidFill>
                  <a:srgbClr val="99FF66"/>
                </a:solidFill>
                <a:latin typeface="Arial" charset="0"/>
              </a:rPr>
              <a:t> </a:t>
            </a:r>
            <a:r>
              <a:rPr lang="ru-RU" sz="1800" b="1" dirty="0">
                <a:solidFill>
                  <a:srgbClr val="99FF66"/>
                </a:solidFill>
                <a:latin typeface="Arial" charset="0"/>
              </a:rPr>
              <a:t>агент </a:t>
            </a:r>
            <a:r>
              <a:rPr lang="ru-RU" sz="1800" b="1" dirty="0" err="1">
                <a:solidFill>
                  <a:srgbClr val="FFFF00"/>
                </a:solidFill>
                <a:latin typeface="Arial" charset="0"/>
              </a:rPr>
              <a:t>Helicobactеr</a:t>
            </a:r>
            <a:r>
              <a:rPr lang="ru-RU" sz="18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1800" b="1" dirty="0" err="1" smtClean="0">
                <a:solidFill>
                  <a:srgbClr val="FFFF00"/>
                </a:solidFill>
                <a:latin typeface="Arial" charset="0"/>
              </a:rPr>
              <a:t>pylori</a:t>
            </a:r>
            <a:r>
              <a:rPr lang="ru-RU" sz="1800" b="1" dirty="0" smtClean="0">
                <a:solidFill>
                  <a:srgbClr val="FFFF00"/>
                </a:solidFill>
                <a:latin typeface="Arial" charset="0"/>
              </a:rPr>
              <a:t> -</a:t>
            </a:r>
            <a:r>
              <a:rPr lang="ru-RU" sz="1800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1400" dirty="0" smtClean="0">
                <a:latin typeface="Arial" charset="0"/>
              </a:rPr>
              <a:t>одна з </a:t>
            </a:r>
            <a:r>
              <a:rPr lang="ru-RU" sz="1400" dirty="0" err="1" smtClean="0">
                <a:latin typeface="Arial" charset="0"/>
              </a:rPr>
              <a:t>найбільш</a:t>
            </a:r>
            <a:endParaRPr lang="ru-RU" sz="1400" dirty="0" smtClean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1400" dirty="0" err="1" smtClean="0">
                <a:latin typeface="Arial" charset="0"/>
              </a:rPr>
              <a:t>поширених</a:t>
            </a:r>
            <a:r>
              <a:rPr lang="ru-RU" sz="1400" dirty="0" smtClean="0">
                <a:latin typeface="Arial" charset="0"/>
              </a:rPr>
              <a:t> </a:t>
            </a:r>
            <a:r>
              <a:rPr lang="ru-RU" sz="1400" dirty="0" err="1" smtClean="0">
                <a:latin typeface="Arial" charset="0"/>
              </a:rPr>
              <a:t>інфекцій</a:t>
            </a:r>
            <a:r>
              <a:rPr lang="ru-RU" sz="1400" dirty="0" smtClean="0">
                <a:latin typeface="Arial" charset="0"/>
              </a:rPr>
              <a:t> </a:t>
            </a:r>
            <a:r>
              <a:rPr lang="ru-RU" sz="1400" dirty="0" err="1" smtClean="0">
                <a:latin typeface="Arial" charset="0"/>
              </a:rPr>
              <a:t>людства</a:t>
            </a:r>
            <a:r>
              <a:rPr lang="ru-RU" sz="1400" dirty="0" smtClean="0">
                <a:latin typeface="Arial" charset="0"/>
              </a:rPr>
              <a:t>. </a:t>
            </a:r>
            <a:r>
              <a:rPr lang="ru-RU" sz="1400" dirty="0" err="1" smtClean="0">
                <a:solidFill>
                  <a:srgbClr val="FFFF00"/>
                </a:solidFill>
                <a:latin typeface="Arial" charset="0"/>
              </a:rPr>
              <a:t>Цей</a:t>
            </a:r>
            <a:r>
              <a:rPr lang="ru-RU" sz="1400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  <a:latin typeface="Arial" charset="0"/>
              </a:rPr>
              <a:t>збудник</a:t>
            </a:r>
            <a:r>
              <a:rPr lang="ru-RU" sz="1400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1400" dirty="0" err="1" smtClean="0">
                <a:solidFill>
                  <a:srgbClr val="FFFF00"/>
                </a:solidFill>
                <a:latin typeface="Arial" charset="0"/>
              </a:rPr>
              <a:t>виявляють</a:t>
            </a:r>
            <a:r>
              <a:rPr lang="ru-RU" sz="1400" dirty="0" smtClean="0">
                <a:solidFill>
                  <a:srgbClr val="FFFF00"/>
                </a:solidFill>
                <a:latin typeface="Arial" charset="0"/>
              </a:rPr>
              <a:t>: </a:t>
            </a:r>
            <a:r>
              <a:rPr lang="ru-RU" sz="1400" dirty="0" smtClean="0">
                <a:latin typeface="Arial" charset="0"/>
              </a:rPr>
              <a:t>при </a:t>
            </a:r>
            <a:r>
              <a:rPr lang="ru-RU" sz="1400" dirty="0" err="1" smtClean="0">
                <a:latin typeface="Arial" charset="0"/>
              </a:rPr>
              <a:t>хронічних</a:t>
            </a:r>
            <a:endParaRPr lang="ru-RU" sz="1400" dirty="0" smtClean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1400" u="sng" dirty="0" smtClean="0">
                <a:latin typeface="Arial" charset="0"/>
              </a:rPr>
              <a:t>гастритах </a:t>
            </a:r>
            <a:r>
              <a:rPr lang="ru-RU" sz="1400" u="sng" dirty="0">
                <a:latin typeface="Arial" charset="0"/>
              </a:rPr>
              <a:t>і</a:t>
            </a:r>
            <a:r>
              <a:rPr lang="ru-RU" sz="1400" u="sng" dirty="0" smtClean="0">
                <a:latin typeface="Arial" charset="0"/>
              </a:rPr>
              <a:t> </a:t>
            </a:r>
            <a:r>
              <a:rPr lang="ru-RU" sz="1400" u="sng" dirty="0" err="1" smtClean="0">
                <a:latin typeface="Arial" charset="0"/>
              </a:rPr>
              <a:t>гастродуоденітах</a:t>
            </a:r>
            <a:r>
              <a:rPr lang="ru-RU" sz="1400" dirty="0" smtClean="0">
                <a:latin typeface="Arial" charset="0"/>
              </a:rPr>
              <a:t> </a:t>
            </a:r>
            <a:r>
              <a:rPr lang="ru-RU" sz="1400" dirty="0">
                <a:latin typeface="Arial" charset="0"/>
              </a:rPr>
              <a:t>у </a:t>
            </a:r>
            <a:r>
              <a:rPr lang="ru-RU" sz="1400" dirty="0" smtClean="0">
                <a:solidFill>
                  <a:srgbClr val="FFFF00"/>
                </a:solidFill>
                <a:latin typeface="Arial" charset="0"/>
              </a:rPr>
              <a:t>52-55% </a:t>
            </a:r>
            <a:r>
              <a:rPr lang="ru-RU" sz="1400" dirty="0" err="1" smtClean="0">
                <a:latin typeface="Arial" charset="0"/>
              </a:rPr>
              <a:t>хворих</a:t>
            </a:r>
            <a:r>
              <a:rPr lang="ru-RU" sz="1400" dirty="0" smtClean="0">
                <a:latin typeface="Arial" charset="0"/>
              </a:rPr>
              <a:t>, при </a:t>
            </a:r>
            <a:r>
              <a:rPr lang="ru-RU" sz="1400" dirty="0" err="1" smtClean="0">
                <a:latin typeface="Arial" charset="0"/>
              </a:rPr>
              <a:t>ерозивно-</a:t>
            </a:r>
            <a:r>
              <a:rPr lang="ru-RU" sz="1400" u="sng" dirty="0" err="1" smtClean="0">
                <a:latin typeface="Arial" charset="0"/>
              </a:rPr>
              <a:t>виразкових</a:t>
            </a:r>
            <a:r>
              <a:rPr lang="ru-RU" sz="1400" u="sng" dirty="0" smtClean="0">
                <a:latin typeface="Arial" charset="0"/>
              </a:rPr>
              <a:t> </a:t>
            </a:r>
            <a:r>
              <a:rPr lang="ru-RU" sz="1400" dirty="0" err="1" smtClean="0">
                <a:latin typeface="Arial" charset="0"/>
              </a:rPr>
              <a:t>процесах</a:t>
            </a:r>
            <a:r>
              <a:rPr lang="ru-RU" sz="1400" dirty="0" smtClean="0">
                <a:latin typeface="Arial" charset="0"/>
              </a:rPr>
              <a:t> </a:t>
            </a:r>
            <a:r>
              <a:rPr lang="ru-RU" sz="1400" dirty="0">
                <a:latin typeface="Arial" charset="0"/>
              </a:rPr>
              <a:t>— у </a:t>
            </a:r>
            <a:r>
              <a:rPr lang="ru-RU" sz="1400" dirty="0">
                <a:solidFill>
                  <a:srgbClr val="FFFF00"/>
                </a:solidFill>
                <a:latin typeface="Arial" charset="0"/>
              </a:rPr>
              <a:t>82-98%, </a:t>
            </a:r>
            <a:r>
              <a:rPr lang="ru-RU" sz="1400" dirty="0" smtClean="0">
                <a:latin typeface="Arial" charset="0"/>
              </a:rPr>
              <a:t>при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1400" u="sng" dirty="0" smtClean="0">
                <a:latin typeface="Arial" charset="0"/>
              </a:rPr>
              <a:t>раку </a:t>
            </a:r>
            <a:r>
              <a:rPr lang="ru-RU" sz="1400" u="sng" dirty="0" err="1" smtClean="0">
                <a:latin typeface="Arial" charset="0"/>
              </a:rPr>
              <a:t>шлунка</a:t>
            </a:r>
            <a:r>
              <a:rPr lang="ru-RU" sz="1400" dirty="0" smtClean="0">
                <a:solidFill>
                  <a:srgbClr val="FFFF00"/>
                </a:solidFill>
                <a:latin typeface="Arial" charset="0"/>
              </a:rPr>
              <a:t> –в </a:t>
            </a:r>
            <a:r>
              <a:rPr lang="ru-RU" sz="1400" dirty="0">
                <a:solidFill>
                  <a:srgbClr val="FFFF00"/>
                </a:solidFill>
                <a:latin typeface="Arial" charset="0"/>
              </a:rPr>
              <a:t>70</a:t>
            </a:r>
            <a:r>
              <a:rPr lang="ru-RU" sz="1400" dirty="0" smtClean="0">
                <a:solidFill>
                  <a:srgbClr val="FFFF00"/>
                </a:solidFill>
                <a:latin typeface="Arial" charset="0"/>
              </a:rPr>
              <a:t>%.</a:t>
            </a:r>
            <a:endParaRPr lang="ru-RU" sz="1400" dirty="0" smtClean="0">
              <a:latin typeface="Arial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1800" b="1" u="sng" dirty="0" err="1" smtClean="0">
                <a:solidFill>
                  <a:srgbClr val="66FFFF"/>
                </a:solidFill>
                <a:latin typeface="Arial" charset="0"/>
              </a:rPr>
              <a:t>Рівні</a:t>
            </a:r>
            <a:r>
              <a:rPr lang="ru-RU" sz="1800" b="1" u="sng" dirty="0" smtClean="0">
                <a:solidFill>
                  <a:srgbClr val="66FFFF"/>
                </a:solidFill>
                <a:latin typeface="Arial" charset="0"/>
              </a:rPr>
              <a:t>  </a:t>
            </a:r>
            <a:r>
              <a:rPr lang="ru-RU" sz="1800" b="1" u="sng" dirty="0" err="1" smtClean="0">
                <a:solidFill>
                  <a:srgbClr val="66FFFF"/>
                </a:solidFill>
                <a:latin typeface="Arial" charset="0"/>
              </a:rPr>
              <a:t>дисрегуляції</a:t>
            </a:r>
            <a:r>
              <a:rPr lang="ru-RU" sz="1800" b="1" u="sng" dirty="0" smtClean="0">
                <a:solidFill>
                  <a:srgbClr val="66FFFF"/>
                </a:solidFill>
                <a:latin typeface="Arial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1890" y="3641973"/>
            <a:ext cx="1944216" cy="338554"/>
          </a:xfrm>
          <a:prstGeom prst="rect">
            <a:avLst/>
          </a:prstGeom>
          <a:solidFill>
            <a:srgbClr val="0070C0"/>
          </a:solidFill>
          <a:effectLst>
            <a:glow rad="368300">
              <a:schemeClr val="accent1">
                <a:alpha val="55000"/>
              </a:schemeClr>
            </a:glow>
            <a:softEdge rad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/>
              <a:t>Психічний</a:t>
            </a:r>
            <a:endParaRPr lang="ru-RU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102096" y="4411851"/>
            <a:ext cx="1120115" cy="338554"/>
          </a:xfrm>
          <a:prstGeom prst="rect">
            <a:avLst/>
          </a:prstGeom>
          <a:solidFill>
            <a:srgbClr val="99CCFF"/>
          </a:solidFill>
          <a:effectLst>
            <a:glow rad="1778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rtlCol="0">
            <a:spAutoFit/>
          </a:bodyPr>
          <a:lstStyle/>
          <a:p>
            <a:r>
              <a:rPr lang="ru-RU" sz="1600" dirty="0" err="1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Нервовий</a:t>
            </a:r>
            <a:endParaRPr lang="ru-RU" sz="16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7852" y="5074594"/>
            <a:ext cx="1101905" cy="338554"/>
          </a:xfrm>
          <a:prstGeom prst="rect">
            <a:avLst/>
          </a:prstGeom>
          <a:solidFill>
            <a:srgbClr val="99FF66"/>
          </a:solidFill>
          <a:effectLst>
            <a:glow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rtlCol="0">
            <a:spAutoFit/>
          </a:bodyPr>
          <a:lstStyle/>
          <a:p>
            <a:r>
              <a:rPr lang="ru-RU" sz="1600" dirty="0" err="1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Органний</a:t>
            </a:r>
            <a:endParaRPr lang="ru-RU" sz="1600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9317" y="5805264"/>
            <a:ext cx="7200800" cy="830997"/>
          </a:xfrm>
          <a:prstGeom prst="rect">
            <a:avLst/>
          </a:prstGeom>
          <a:solidFill>
            <a:srgbClr val="99CCFF"/>
          </a:solidFill>
          <a:effectLst>
            <a:glow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002060"/>
                </a:solidFill>
                <a:effectLst/>
              </a:rPr>
              <a:t>Моторні</a:t>
            </a:r>
            <a:r>
              <a:rPr lang="ru-RU" sz="16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  <a:effectLst/>
              </a:rPr>
              <a:t>порушения</a:t>
            </a:r>
            <a:r>
              <a:rPr lang="ru-RU" sz="16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effectLst/>
              </a:rPr>
              <a:t>ШКТ: </a:t>
            </a:r>
            <a:r>
              <a:rPr lang="ru-RU" sz="1600" b="1" dirty="0" err="1" smtClean="0">
                <a:solidFill>
                  <a:srgbClr val="002060"/>
                </a:solidFill>
                <a:effectLst/>
              </a:rPr>
              <a:t>зниження</a:t>
            </a:r>
            <a:r>
              <a:rPr lang="ru-RU" sz="16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ru-RU" sz="1600" b="1" dirty="0">
                <a:solidFill>
                  <a:srgbClr val="002060"/>
                </a:solidFill>
                <a:effectLst/>
              </a:rPr>
              <a:t>/ </a:t>
            </a:r>
            <a:r>
              <a:rPr lang="ru-RU" sz="1600" b="1" dirty="0" err="1">
                <a:solidFill>
                  <a:srgbClr val="002060"/>
                </a:solidFill>
                <a:effectLst/>
              </a:rPr>
              <a:t>підвищення</a:t>
            </a:r>
            <a:endParaRPr lang="ru-RU" sz="1600" b="1" dirty="0">
              <a:solidFill>
                <a:srgbClr val="002060"/>
              </a:solidFill>
              <a:effectLst/>
            </a:endParaRPr>
          </a:p>
          <a:p>
            <a:pPr algn="ctr"/>
            <a:r>
              <a:rPr lang="ru-RU" sz="1600" b="1" dirty="0" err="1" smtClean="0">
                <a:solidFill>
                  <a:srgbClr val="002060"/>
                </a:solidFill>
                <a:effectLst/>
              </a:rPr>
              <a:t>пропульсивної</a:t>
            </a:r>
            <a:r>
              <a:rPr lang="ru-RU" sz="16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effectLst/>
              </a:rPr>
              <a:t>активності</a:t>
            </a:r>
            <a:r>
              <a:rPr lang="ru-RU" sz="1600" b="1" dirty="0">
                <a:solidFill>
                  <a:srgbClr val="002060"/>
                </a:solidFill>
                <a:effectLst/>
              </a:rPr>
              <a:t>, </a:t>
            </a:r>
            <a:r>
              <a:rPr lang="ru-RU" sz="1600" b="1" dirty="0" err="1">
                <a:solidFill>
                  <a:srgbClr val="002060"/>
                </a:solidFill>
                <a:effectLst/>
              </a:rPr>
              <a:t>зміна</a:t>
            </a:r>
            <a:r>
              <a:rPr lang="ru-RU" sz="1600" b="1" dirty="0">
                <a:solidFill>
                  <a:srgbClr val="002060"/>
                </a:solidFill>
                <a:effectLst/>
              </a:rPr>
              <a:t> тонусу </a:t>
            </a:r>
            <a:r>
              <a:rPr lang="ru-RU" sz="1600" b="1" dirty="0" err="1">
                <a:solidFill>
                  <a:srgbClr val="002060"/>
                </a:solidFill>
                <a:effectLst/>
              </a:rPr>
              <a:t>сфінктерів</a:t>
            </a:r>
            <a:r>
              <a:rPr lang="ru-RU" sz="1600" b="1" dirty="0">
                <a:solidFill>
                  <a:srgbClr val="002060"/>
                </a:solidFill>
                <a:effectLst/>
              </a:rPr>
              <a:t>, </a:t>
            </a:r>
            <a:r>
              <a:rPr lang="ru-RU" sz="1600" b="1" dirty="0" err="1">
                <a:solidFill>
                  <a:srgbClr val="002060"/>
                </a:solidFill>
                <a:effectLst/>
              </a:rPr>
              <a:t>виникнення</a:t>
            </a:r>
            <a:r>
              <a:rPr lang="ru-RU" sz="1600" b="1" dirty="0">
                <a:solidFill>
                  <a:srgbClr val="002060"/>
                </a:solidFill>
                <a:effectLst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effectLst/>
              </a:rPr>
              <a:t>градієнта</a:t>
            </a:r>
            <a:r>
              <a:rPr lang="ru-RU" sz="1600" b="1" dirty="0">
                <a:solidFill>
                  <a:srgbClr val="002060"/>
                </a:solidFill>
                <a:effectLst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effectLst/>
              </a:rPr>
              <a:t>тиску</a:t>
            </a:r>
            <a:r>
              <a:rPr lang="ru-RU" sz="1600" b="1" dirty="0">
                <a:solidFill>
                  <a:srgbClr val="002060"/>
                </a:solidFill>
                <a:effectLst/>
              </a:rPr>
              <a:t> в </a:t>
            </a:r>
            <a:r>
              <a:rPr lang="ru-RU" sz="1600" b="1" dirty="0" err="1">
                <a:solidFill>
                  <a:srgbClr val="002060"/>
                </a:solidFill>
                <a:effectLst/>
              </a:rPr>
              <a:t>суміжних</a:t>
            </a:r>
            <a:r>
              <a:rPr lang="ru-RU" sz="1600" b="1" dirty="0">
                <a:solidFill>
                  <a:srgbClr val="002060"/>
                </a:solidFill>
                <a:effectLst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effectLst/>
              </a:rPr>
              <a:t>відділах</a:t>
            </a:r>
            <a:r>
              <a:rPr lang="ru-RU" sz="1600" b="1" dirty="0">
                <a:solidFill>
                  <a:srgbClr val="002060"/>
                </a:solidFill>
                <a:effectLst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effectLst/>
              </a:rPr>
              <a:t>шлунково-кишкового</a:t>
            </a:r>
            <a:r>
              <a:rPr lang="ru-RU" sz="1600" b="1" dirty="0">
                <a:solidFill>
                  <a:srgbClr val="002060"/>
                </a:solidFill>
                <a:effectLst/>
              </a:rPr>
              <a:t> тракту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 bwMode="auto">
          <a:xfrm>
            <a:off x="4516694" y="4000053"/>
            <a:ext cx="91310" cy="41179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Стрелка вниз 9"/>
          <p:cNvSpPr/>
          <p:nvPr/>
        </p:nvSpPr>
        <p:spPr bwMode="auto">
          <a:xfrm>
            <a:off x="4499992" y="4750405"/>
            <a:ext cx="108012" cy="32418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" name="Стрелка вниз 10"/>
          <p:cNvSpPr/>
          <p:nvPr/>
        </p:nvSpPr>
        <p:spPr bwMode="auto">
          <a:xfrm>
            <a:off x="4516694" y="5413148"/>
            <a:ext cx="91310" cy="39211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685800"/>
          </a:xfrm>
        </p:spPr>
        <p:txBody>
          <a:bodyPr/>
          <a:lstStyle/>
          <a:p>
            <a:r>
              <a:rPr lang="ru-RU" sz="32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Аутоімуний</a:t>
            </a:r>
            <a:r>
              <a:rPr lang="ru-RU" sz="3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хронічний</a:t>
            </a:r>
            <a:r>
              <a:rPr lang="ru-RU" sz="3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гастрит (</a:t>
            </a:r>
            <a:r>
              <a:rPr lang="ru-RU" sz="3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А)</a:t>
            </a:r>
            <a:endParaRPr lang="ru-RU" sz="2000" dirty="0"/>
          </a:p>
        </p:txBody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066800"/>
            <a:ext cx="8964488" cy="5638800"/>
          </a:xfrm>
        </p:spPr>
        <p:txBody>
          <a:bodyPr/>
          <a:lstStyle/>
          <a:p>
            <a:pPr marL="457200" indent="-457200" algn="ctr">
              <a:buFontTx/>
              <a:buNone/>
            </a:pP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Патоморфологія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</a:t>
            </a:r>
          </a:p>
          <a:p>
            <a:pPr marL="457200" indent="-457200">
              <a:buFontTx/>
              <a:buNone/>
            </a:pPr>
            <a:r>
              <a:rPr lang="ru-RU" sz="2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Уражається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дно і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тіло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шлунка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(</a:t>
            </a:r>
            <a:r>
              <a:rPr lang="ru-RU" sz="24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фундальний</a:t>
            </a:r>
            <a:r>
              <a:rPr lang="ru-RU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гастрит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):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пошкодження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спеціалізованих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парієтальних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клітин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(з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атрофією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залоз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 і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заміна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lamina </a:t>
            </a:r>
            <a:r>
              <a:rPr lang="en-US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propria</a:t>
            </a: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фіброзною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тканиною,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інфільтрація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лімфоцитами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і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плазматичними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клітинами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</a:t>
            </a:r>
          </a:p>
          <a:p>
            <a:pPr marL="457200" indent="-457200">
              <a:buFontTx/>
              <a:buNone/>
            </a:pP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Слизова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антрального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відділу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шлунка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залишається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непошкодженою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</a:t>
            </a: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У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деяких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місцях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покривно-ямкового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епітелію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може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спостерігатися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кишкова</a:t>
            </a:r>
            <a:r>
              <a:rPr lang="ru-RU" sz="2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метаплазія</a:t>
            </a:r>
            <a:r>
              <a:rPr lang="ru-RU" sz="2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= </a:t>
            </a:r>
            <a:r>
              <a:rPr lang="ru-RU" sz="2400" b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продукуючі</a:t>
            </a:r>
            <a:r>
              <a:rPr lang="ru-RU" sz="2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слиз</a:t>
            </a:r>
            <a:r>
              <a:rPr lang="ru-RU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клітини</a:t>
            </a:r>
            <a:r>
              <a:rPr lang="ru-RU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заміщаються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келихоподібними</a:t>
            </a:r>
            <a:r>
              <a:rPr lang="ru-RU" sz="2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клітинами</a:t>
            </a:r>
            <a:r>
              <a:rPr lang="ru-RU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кишкового</a:t>
            </a:r>
            <a:r>
              <a:rPr lang="ru-RU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типу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що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містять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кислі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глікопротеїни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0"/>
            <a:ext cx="8686800" cy="620713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sz="2000" b="1" dirty="0" err="1" smtClean="0">
                <a:solidFill>
                  <a:srgbClr val="FFFF00"/>
                </a:solidFill>
                <a:latin typeface="Arial" charset="0"/>
              </a:rPr>
              <a:t>Хронічний</a:t>
            </a: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000" b="1" dirty="0">
                <a:solidFill>
                  <a:srgbClr val="FFFF00"/>
                </a:solidFill>
                <a:latin typeface="Arial" charset="0"/>
              </a:rPr>
              <a:t>гастрит, </a:t>
            </a:r>
            <a:r>
              <a:rPr lang="ru-RU" sz="2000" b="1" dirty="0" err="1" smtClean="0">
                <a:solidFill>
                  <a:srgbClr val="FFFF00"/>
                </a:solidFill>
                <a:latin typeface="Arial" charset="0"/>
              </a:rPr>
              <a:t>асоційований</a:t>
            </a: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000" b="1" dirty="0">
                <a:solidFill>
                  <a:srgbClr val="FFFF00"/>
                </a:solidFill>
                <a:latin typeface="Arial" charset="0"/>
              </a:rPr>
              <a:t>з</a:t>
            </a: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Arial" charset="0"/>
              </a:rPr>
              <a:t>перніціозною</a:t>
            </a: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Arial" charset="0"/>
              </a:rPr>
              <a:t>анемією</a:t>
            </a: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: </a:t>
            </a:r>
            <a:r>
              <a:rPr lang="ru-RU" sz="2000" b="1" dirty="0" err="1" smtClean="0">
                <a:solidFill>
                  <a:srgbClr val="FFFF00"/>
                </a:solidFill>
                <a:latin typeface="Arial" charset="0"/>
              </a:rPr>
              <a:t>згладженість</a:t>
            </a: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000" b="1" dirty="0">
                <a:solidFill>
                  <a:srgbClr val="FFFF00"/>
                </a:solidFill>
                <a:latin typeface="Arial" charset="0"/>
              </a:rPr>
              <a:t>складок, </a:t>
            </a:r>
            <a:r>
              <a:rPr lang="ru-RU" sz="2000" b="1" dirty="0" err="1" smtClean="0">
                <a:solidFill>
                  <a:srgbClr val="FFFF00"/>
                </a:solidFill>
                <a:latin typeface="Arial" charset="0"/>
              </a:rPr>
              <a:t>вогнищеві</a:t>
            </a: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Arial" charset="0"/>
              </a:rPr>
              <a:t>геморагії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611337" name="Picture 9" descr="хрон атроф гастри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873" b="4153"/>
          <a:stretch>
            <a:fillRect/>
          </a:stretch>
        </p:blipFill>
        <p:spPr bwMode="auto">
          <a:xfrm>
            <a:off x="3167063" y="2538413"/>
            <a:ext cx="5976937" cy="431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1338" name="Picture 10" descr="хрон атроф гатсри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"/>
          <a:stretch>
            <a:fillRect/>
          </a:stretch>
        </p:blipFill>
        <p:spPr bwMode="auto">
          <a:xfrm>
            <a:off x="107950" y="692150"/>
            <a:ext cx="5903913" cy="332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284663" y="115888"/>
            <a:ext cx="4725987" cy="1484312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Хронічний</a:t>
            </a:r>
            <a:r>
              <a:rPr lang="ru-RU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атрофічний</a:t>
            </a:r>
            <a:r>
              <a:rPr lang="ru-RU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гастрит. </a:t>
            </a:r>
            <a:r>
              <a:rPr lang="ru-RU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Імунофлюоресценція</a:t>
            </a:r>
            <a:r>
              <a:rPr lang="ru-RU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парієтальних</a:t>
            </a:r>
            <a:r>
              <a:rPr lang="ru-RU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клітин</a:t>
            </a:r>
            <a:r>
              <a:rPr lang="ru-RU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слизової</a:t>
            </a:r>
            <a:r>
              <a:rPr lang="ru-RU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оболонки</a:t>
            </a:r>
            <a:r>
              <a:rPr lang="ru-RU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вказує</a:t>
            </a:r>
            <a:r>
              <a:rPr lang="ru-RU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на </a:t>
            </a:r>
            <a:r>
              <a:rPr lang="ru-RU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наявність</a:t>
            </a:r>
            <a:r>
              <a:rPr lang="ru-RU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аутоантитіл</a:t>
            </a:r>
            <a:endParaRPr lang="ru-RU" sz="1800" dirty="0"/>
          </a:p>
        </p:txBody>
      </p:sp>
      <p:pic>
        <p:nvPicPr>
          <p:cNvPr id="523268" name="Picture 4" descr="IMM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5"/>
          <a:stretch>
            <a:fillRect/>
          </a:stretch>
        </p:blipFill>
        <p:spPr bwMode="auto">
          <a:xfrm>
            <a:off x="4787900" y="1557338"/>
            <a:ext cx="4176713" cy="51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3269" name="Rectangle 5"/>
          <p:cNvSpPr>
            <a:spLocks noChangeArrowheads="1"/>
          </p:cNvSpPr>
          <p:nvPr/>
        </p:nvSpPr>
        <p:spPr bwMode="auto">
          <a:xfrm>
            <a:off x="250825" y="115888"/>
            <a:ext cx="3960813" cy="141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dirty="0" err="1" smtClean="0">
                <a:solidFill>
                  <a:srgbClr val="FFFF00"/>
                </a:solidFill>
                <a:effectLst/>
              </a:rPr>
              <a:t>Хронічний</a:t>
            </a:r>
            <a:r>
              <a:rPr lang="ru-RU" dirty="0" smtClean="0">
                <a:solidFill>
                  <a:srgbClr val="FFFF00"/>
                </a:solidFill>
                <a:effectLst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effectLst/>
              </a:rPr>
              <a:t>атрофічний</a:t>
            </a:r>
            <a:r>
              <a:rPr lang="ru-RU" dirty="0" smtClean="0">
                <a:solidFill>
                  <a:srgbClr val="FFFF00"/>
                </a:solidFill>
                <a:effectLst/>
              </a:rPr>
              <a:t> </a:t>
            </a:r>
            <a:r>
              <a:rPr lang="ru-RU" dirty="0">
                <a:solidFill>
                  <a:srgbClr val="FFFF00"/>
                </a:solidFill>
                <a:effectLst/>
              </a:rPr>
              <a:t>гастрит, </a:t>
            </a:r>
            <a:r>
              <a:rPr lang="ru-RU" dirty="0" err="1" smtClean="0">
                <a:solidFill>
                  <a:srgbClr val="FFFF00"/>
                </a:solidFill>
                <a:effectLst/>
              </a:rPr>
              <a:t>асоційований</a:t>
            </a:r>
            <a:r>
              <a:rPr lang="ru-RU" dirty="0">
                <a:solidFill>
                  <a:srgbClr val="FFFF00"/>
                </a:solidFill>
                <a:effectLst/>
              </a:rPr>
              <a:t> </a:t>
            </a:r>
            <a:r>
              <a:rPr lang="ru-RU" dirty="0" smtClean="0">
                <a:solidFill>
                  <a:srgbClr val="FFFF00"/>
                </a:solidFill>
                <a:effectLst/>
              </a:rPr>
              <a:t>з </a:t>
            </a:r>
            <a:r>
              <a:rPr lang="ru-RU" dirty="0" err="1" smtClean="0">
                <a:solidFill>
                  <a:srgbClr val="FFFF00"/>
                </a:solidFill>
                <a:effectLst/>
              </a:rPr>
              <a:t>перніціозною</a:t>
            </a:r>
            <a:r>
              <a:rPr lang="ru-RU" dirty="0" smtClean="0">
                <a:solidFill>
                  <a:srgbClr val="FFFF00"/>
                </a:solidFill>
                <a:effectLst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effectLst/>
              </a:rPr>
              <a:t>анеміє</a:t>
            </a:r>
            <a:r>
              <a:rPr lang="ru-RU" dirty="0" err="1">
                <a:solidFill>
                  <a:srgbClr val="FFFF00"/>
                </a:solidFill>
                <a:effectLst/>
              </a:rPr>
              <a:t>ю</a:t>
            </a:r>
            <a:r>
              <a:rPr lang="ru-RU" dirty="0" smtClean="0">
                <a:solidFill>
                  <a:srgbClr val="FFFF00"/>
                </a:solidFill>
                <a:effectLst/>
              </a:rPr>
              <a:t>: </a:t>
            </a:r>
            <a:r>
              <a:rPr lang="ru-RU" dirty="0" err="1" smtClean="0">
                <a:solidFill>
                  <a:srgbClr val="FFFF00"/>
                </a:solidFill>
                <a:effectLst/>
              </a:rPr>
              <a:t>атрофія</a:t>
            </a:r>
            <a:r>
              <a:rPr lang="ru-RU" dirty="0" smtClean="0">
                <a:solidFill>
                  <a:srgbClr val="FFFF00"/>
                </a:solidFill>
                <a:effectLst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effectLst/>
              </a:rPr>
              <a:t>залоз</a:t>
            </a:r>
            <a:r>
              <a:rPr lang="ru-RU" dirty="0" smtClean="0">
                <a:solidFill>
                  <a:srgbClr val="FFFF00"/>
                </a:solidFill>
                <a:effectLst/>
              </a:rPr>
              <a:t>, </a:t>
            </a:r>
            <a:r>
              <a:rPr lang="ru-RU" dirty="0" err="1" smtClean="0">
                <a:solidFill>
                  <a:srgbClr val="FFFF00"/>
                </a:solidFill>
                <a:effectLst/>
              </a:rPr>
              <a:t>кишкова</a:t>
            </a:r>
            <a:r>
              <a:rPr lang="ru-RU" dirty="0" smtClean="0">
                <a:solidFill>
                  <a:srgbClr val="FFFF00"/>
                </a:solidFill>
                <a:effectLst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effectLst/>
              </a:rPr>
              <a:t>метаплазія</a:t>
            </a:r>
            <a:endParaRPr lang="ru-RU" dirty="0"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23270" name="Picture 6" descr="атрофический гастрит с метаплазией"/>
          <p:cNvPicPr>
            <a:picLocks noChangeAspect="1" noChangeArrowheads="1"/>
          </p:cNvPicPr>
          <p:nvPr/>
        </p:nvPicPr>
        <p:blipFill>
          <a:blip r:embed="rId4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" t="3432" r="4199" b="2527"/>
          <a:stretch>
            <a:fillRect/>
          </a:stretch>
        </p:blipFill>
        <p:spPr bwMode="auto">
          <a:xfrm>
            <a:off x="107950" y="1557338"/>
            <a:ext cx="4530725" cy="51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990600"/>
          </a:xfrm>
        </p:spPr>
        <p:txBody>
          <a:bodyPr/>
          <a:lstStyle/>
          <a:p>
            <a:r>
              <a:rPr lang="en-US" sz="3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Helicobacter-</a:t>
            </a:r>
            <a:r>
              <a:rPr lang="ru-RU" sz="3200" b="1" dirty="0" err="1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асоційований</a:t>
            </a:r>
            <a:r>
              <a:rPr lang="ru-RU" sz="32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b="1" dirty="0" err="1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хронічний</a:t>
            </a:r>
            <a:r>
              <a:rPr lang="ru-RU" sz="32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гастрит (</a:t>
            </a:r>
            <a:r>
              <a:rPr lang="ru-RU" sz="3200" b="1" u="sng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«тип </a:t>
            </a:r>
            <a:r>
              <a:rPr lang="en-US" sz="3200" b="1" u="sng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</a:t>
            </a:r>
            <a:r>
              <a:rPr lang="ru-RU" sz="3200" b="1" u="sng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» - </a:t>
            </a:r>
            <a:r>
              <a:rPr lang="en-US" sz="3200" b="1" u="sng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Bacterial</a:t>
            </a:r>
            <a:r>
              <a:rPr lang="ru-RU" sz="3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  <a:endParaRPr lang="ru-RU" sz="2000" dirty="0">
              <a:solidFill>
                <a:srgbClr val="66FFFF"/>
              </a:solidFill>
            </a:endParaRPr>
          </a:p>
        </p:txBody>
      </p:sp>
      <p:sp>
        <p:nvSpPr>
          <p:cNvPr id="525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143000"/>
            <a:ext cx="8640960" cy="5257800"/>
          </a:xfrm>
        </p:spPr>
        <p:txBody>
          <a:bodyPr/>
          <a:lstStyle/>
          <a:p>
            <a:pPr marL="457200" indent="-457200" algn="ctr">
              <a:lnSpc>
                <a:spcPct val="90000"/>
              </a:lnSpc>
              <a:buFontTx/>
              <a:buNone/>
            </a:pP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 algn="ctr">
              <a:lnSpc>
                <a:spcPct val="90000"/>
              </a:lnSpc>
              <a:buFontTx/>
              <a:buNone/>
            </a:pPr>
            <a:r>
              <a:rPr lang="ru-RU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Причини: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—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інфекція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Helicobacter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pylori</a:t>
            </a:r>
            <a:endParaRPr lang="ru-RU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—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H.pylori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виявляється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 90%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випадків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при </a:t>
            </a:r>
            <a:r>
              <a:rPr lang="ru-RU" sz="2000" b="1" u="sng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активизації</a:t>
            </a:r>
            <a:r>
              <a:rPr lang="ru-RU" sz="20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хронічного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гастриту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типу 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В, 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але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ніколи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не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виявляється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при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типі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А.</a:t>
            </a:r>
            <a:endParaRPr lang="ru-RU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01008"/>
            <a:ext cx="7848872" cy="3018797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838200"/>
          </a:xfrm>
        </p:spPr>
        <p:txBody>
          <a:bodyPr/>
          <a:lstStyle/>
          <a:p>
            <a:r>
              <a:rPr lang="ru-RU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Helicobacter pylori :</a:t>
            </a:r>
          </a:p>
        </p:txBody>
      </p:sp>
      <p:sp>
        <p:nvSpPr>
          <p:cNvPr id="527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685800"/>
            <a:ext cx="8731250" cy="6172200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None/>
            </a:pPr>
            <a:r>
              <a:rPr lang="ru-RU" sz="1800" b="1" dirty="0" smtClean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1983 </a:t>
            </a:r>
            <a:r>
              <a:rPr lang="ru-RU" sz="1800" b="1" dirty="0" err="1" smtClean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рік</a:t>
            </a:r>
            <a:r>
              <a:rPr lang="ru-RU" sz="1800" b="1" dirty="0" smtClean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</a:t>
            </a:r>
            <a:r>
              <a:rPr lang="ru-RU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r>
              <a:rPr lang="ru-RU" sz="1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Австралійські</a:t>
            </a:r>
            <a:endParaRPr lang="ru-RU" sz="1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ru-RU" sz="1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патологоанатоми</a:t>
            </a:r>
            <a:r>
              <a:rPr lang="ru-RU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R.Warren</a:t>
            </a: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і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інтерн</a:t>
            </a:r>
            <a:endParaRPr lang="ru-RU" sz="1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Berry Marshall 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біоптатах</a:t>
            </a:r>
            <a:endParaRPr lang="ru-RU" sz="1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пілоруса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виділили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і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отримали</a:t>
            </a:r>
            <a:endParaRPr lang="ru-RU" sz="1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чисту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культуру </a:t>
            </a:r>
            <a:r>
              <a:rPr lang="ru-RU" sz="1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бактерій</a:t>
            </a:r>
            <a:r>
              <a:rPr lang="ru-RU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</a:t>
            </a:r>
            <a:r>
              <a:rPr lang="ru-RU" sz="1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здатних</a:t>
            </a:r>
            <a:endParaRPr lang="ru-RU" sz="1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жити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в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шлунку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протягом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усього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життя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Самозараженням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Berry Marshall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довів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її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вірулентність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ru-RU" sz="1800" b="1" dirty="0">
              <a:solidFill>
                <a:srgbClr val="99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ru-RU" sz="1800" b="1" dirty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2. Зараз </a:t>
            </a:r>
            <a:r>
              <a:rPr lang="ru-RU" sz="1800" b="1" dirty="0" err="1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відомо</a:t>
            </a:r>
            <a:r>
              <a:rPr lang="ru-RU" sz="1800" b="1" dirty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5 </a:t>
            </a:r>
            <a:r>
              <a:rPr lang="ru-RU" sz="1800" b="1" dirty="0" err="1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видів</a:t>
            </a:r>
            <a:r>
              <a:rPr lang="ru-RU" sz="1800" b="1" dirty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endParaRPr lang="ru-RU" sz="1800" b="1" dirty="0" smtClean="0">
              <a:solidFill>
                <a:srgbClr val="99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ru-RU" sz="1800" b="1" dirty="0" smtClean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</a:t>
            </a:r>
            <a:r>
              <a:rPr lang="ru-RU" sz="1800" b="1" dirty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 них 2 - </a:t>
            </a:r>
            <a:r>
              <a:rPr lang="ru-RU" sz="1800" b="1" dirty="0" err="1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патогенні</a:t>
            </a:r>
            <a:r>
              <a:rPr lang="ru-RU" sz="1800" b="1" dirty="0" smtClean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), 9 </a:t>
            </a:r>
            <a:r>
              <a:rPr lang="ru-RU" sz="1800" b="1" dirty="0" err="1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штамів</a:t>
            </a:r>
            <a:r>
              <a:rPr lang="ru-RU" sz="1800" b="1" dirty="0" smtClean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ru-RU" sz="1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Спіралеподібна</a:t>
            </a:r>
            <a:r>
              <a:rPr lang="ru-RU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</a:t>
            </a: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S-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образна,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грам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-,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довжина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= 3 мкм, 2-6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джгутиків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на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полюсі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адаптована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до рН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від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4,0 до 7,0-8,0. </a:t>
            </a:r>
            <a:r>
              <a:rPr lang="ru-RU" sz="1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Особлива</a:t>
            </a:r>
            <a:r>
              <a:rPr lang="ru-RU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ознака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-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містить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багато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уреази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що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розщеплює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сечовину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до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аміаку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і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вуглекислоти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= </a:t>
            </a:r>
            <a:r>
              <a:rPr lang="ru-RU" sz="1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утворює</a:t>
            </a:r>
            <a:r>
              <a:rPr lang="ru-RU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лужний</a:t>
            </a:r>
            <a:r>
              <a:rPr lang="ru-RU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мікросередовище</a:t>
            </a:r>
            <a:r>
              <a:rPr lang="ru-RU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</a:t>
            </a:r>
            <a:r>
              <a:rPr lang="ru-RU" sz="1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уреазна</a:t>
            </a:r>
            <a:r>
              <a:rPr lang="ru-RU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хмарка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).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Стимулює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секрецію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HCL.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Може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трансформуватися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в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атипову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кокової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форму,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менш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вразливу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для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антибіотиків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;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потім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знову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в </a:t>
            </a:r>
            <a:r>
              <a:rPr lang="en-US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S-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подібну</a:t>
            </a:r>
            <a:endParaRPr lang="ru-RU" sz="18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ru-RU" sz="1800" b="1" dirty="0" smtClean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</a:t>
            </a:r>
            <a:r>
              <a:rPr lang="ru-RU" sz="1800" b="1" dirty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 Шляхи і </a:t>
            </a:r>
            <a:r>
              <a:rPr lang="ru-RU" sz="1800" b="1" dirty="0" err="1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фактори</a:t>
            </a:r>
            <a:r>
              <a:rPr lang="ru-RU" sz="1800" b="1" dirty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передачі</a:t>
            </a:r>
            <a:r>
              <a:rPr lang="ru-RU" sz="1800" b="1" dirty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: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r>
              <a:rPr lang="ru-RU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Орально-</a:t>
            </a:r>
            <a:r>
              <a:rPr lang="ru-RU" sz="1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оральний</a:t>
            </a:r>
            <a:r>
              <a:rPr lang="ru-RU" sz="1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шлях =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поцілунки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загальні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столові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прилади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предмети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особистої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гігієни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(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зубна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щітка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).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Ятрогенний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- доведений = в </a:t>
            </a:r>
            <a:r>
              <a:rPr lang="ru-RU" sz="1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зондових</a:t>
            </a:r>
            <a:r>
              <a:rPr lang="ru-RU" sz="1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процедурах, ФГДС.</a:t>
            </a:r>
          </a:p>
        </p:txBody>
      </p:sp>
      <p:pic>
        <p:nvPicPr>
          <p:cNvPr id="527364" name="Picture 4" descr="уоррен и маршал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765175"/>
            <a:ext cx="3311525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52400"/>
            <a:ext cx="8856984" cy="684312"/>
          </a:xfrm>
        </p:spPr>
        <p:txBody>
          <a:bodyPr/>
          <a:lstStyle/>
          <a:p>
            <a:r>
              <a:rPr lang="en-US" sz="24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Helicobacter-</a:t>
            </a:r>
            <a:r>
              <a:rPr lang="ru-RU" sz="2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асоційований</a:t>
            </a:r>
            <a:r>
              <a:rPr lang="ru-RU" sz="2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хронічний</a:t>
            </a:r>
            <a:r>
              <a:rPr lang="ru-RU" sz="2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гастрит (В)</a:t>
            </a:r>
          </a:p>
        </p:txBody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980728"/>
            <a:ext cx="8892480" cy="5473700"/>
          </a:xfrm>
        </p:spPr>
        <p:txBody>
          <a:bodyPr/>
          <a:lstStyle/>
          <a:p>
            <a:pPr marL="457200" indent="-457200" algn="ctr">
              <a:buFontTx/>
              <a:buNone/>
            </a:pPr>
            <a:r>
              <a:rPr lang="ru-RU" sz="2400" b="1" dirty="0" err="1" smtClean="0">
                <a:solidFill>
                  <a:srgbClr val="FFFF00"/>
                </a:solidFill>
                <a:latin typeface="Arial" charset="0"/>
              </a:rPr>
              <a:t>Патоморфологія</a:t>
            </a:r>
            <a:r>
              <a:rPr lang="ru-RU" sz="2400" b="1" dirty="0">
                <a:solidFill>
                  <a:srgbClr val="FFFF00"/>
                </a:solidFill>
                <a:latin typeface="Arial" charset="0"/>
              </a:rPr>
              <a:t>:</a:t>
            </a:r>
            <a:r>
              <a:rPr lang="ru-RU" sz="2400" b="1" dirty="0">
                <a:latin typeface="Arial" charset="0"/>
              </a:rPr>
              <a:t>  </a:t>
            </a:r>
          </a:p>
          <a:p>
            <a:pPr marL="457200" indent="-457200">
              <a:buFontTx/>
              <a:buNone/>
            </a:pPr>
            <a:endParaRPr lang="ru-RU" sz="2400" b="1" dirty="0" smtClean="0"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400" b="1" dirty="0" err="1" smtClean="0">
                <a:latin typeface="Arial" charset="0"/>
              </a:rPr>
              <a:t>Завжди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залучається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u="sng" dirty="0" err="1">
                <a:solidFill>
                  <a:srgbClr val="00B0F0"/>
                </a:solidFill>
                <a:latin typeface="Arial" charset="0"/>
              </a:rPr>
              <a:t>антральний</a:t>
            </a:r>
            <a:r>
              <a:rPr lang="ru-RU" sz="2400" b="1" u="sng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ru-RU" sz="2400" b="1" u="sng" dirty="0" err="1">
                <a:solidFill>
                  <a:srgbClr val="00B0F0"/>
                </a:solidFill>
                <a:latin typeface="Arial" charset="0"/>
              </a:rPr>
              <a:t>відділ</a:t>
            </a:r>
            <a:r>
              <a:rPr lang="ru-RU" sz="2400" b="1" u="sng" dirty="0">
                <a:solidFill>
                  <a:srgbClr val="00B0F0"/>
                </a:solidFill>
                <a:latin typeface="Arial" charset="0"/>
              </a:rPr>
              <a:t> </a:t>
            </a:r>
            <a:r>
              <a:rPr lang="ru-RU" sz="2400" b="1" dirty="0">
                <a:latin typeface="Arial" charset="0"/>
              </a:rPr>
              <a:t>і </a:t>
            </a:r>
            <a:r>
              <a:rPr lang="ru-RU" sz="2400" b="1" dirty="0" err="1">
                <a:latin typeface="Arial" charset="0"/>
              </a:rPr>
              <a:t>тіло</a:t>
            </a:r>
            <a:r>
              <a:rPr lang="ru-RU" sz="2400" b="1" dirty="0">
                <a:latin typeface="Arial" charset="0"/>
              </a:rPr>
              <a:t>, де </a:t>
            </a:r>
            <a:r>
              <a:rPr lang="ru-RU" sz="2400" b="1" dirty="0" err="1">
                <a:latin typeface="Arial" charset="0"/>
              </a:rPr>
              <a:t>поступово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розвиваються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solidFill>
                  <a:srgbClr val="00CC00"/>
                </a:solidFill>
                <a:latin typeface="Arial" charset="0"/>
              </a:rPr>
              <a:t>атрофія</a:t>
            </a:r>
            <a:r>
              <a:rPr lang="ru-RU" sz="2400" b="1" dirty="0">
                <a:solidFill>
                  <a:srgbClr val="00CC00"/>
                </a:solidFill>
                <a:latin typeface="Arial" charset="0"/>
              </a:rPr>
              <a:t> </a:t>
            </a:r>
            <a:r>
              <a:rPr lang="ru-RU" sz="2400" b="1" dirty="0" err="1">
                <a:solidFill>
                  <a:srgbClr val="00CC00"/>
                </a:solidFill>
                <a:latin typeface="Arial" charset="0"/>
              </a:rPr>
              <a:t>або</a:t>
            </a:r>
            <a:r>
              <a:rPr lang="ru-RU" sz="2400" b="1" dirty="0">
                <a:solidFill>
                  <a:srgbClr val="00CC00"/>
                </a:solidFill>
                <a:latin typeface="Arial" charset="0"/>
              </a:rPr>
              <a:t> </a:t>
            </a:r>
            <a:r>
              <a:rPr lang="ru-RU" sz="2400" b="1" dirty="0" err="1">
                <a:solidFill>
                  <a:srgbClr val="00CC00"/>
                </a:solidFill>
                <a:latin typeface="Arial" charset="0"/>
              </a:rPr>
              <a:t>гіпертрофія</a:t>
            </a:r>
            <a:r>
              <a:rPr lang="ru-RU" sz="2400" b="1" dirty="0">
                <a:solidFill>
                  <a:srgbClr val="00CC00"/>
                </a:solidFill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залоз</a:t>
            </a:r>
            <a:r>
              <a:rPr lang="ru-RU" sz="2400" b="1" dirty="0">
                <a:latin typeface="Arial" charset="0"/>
              </a:rPr>
              <a:t>, </a:t>
            </a:r>
            <a:r>
              <a:rPr lang="ru-RU" sz="2400" b="1" dirty="0" err="1">
                <a:latin typeface="Arial" charset="0"/>
              </a:rPr>
              <a:t>проміжний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solidFill>
                  <a:srgbClr val="00CC00"/>
                </a:solidFill>
                <a:latin typeface="Arial" charset="0"/>
              </a:rPr>
              <a:t>фіброз</a:t>
            </a:r>
            <a:r>
              <a:rPr lang="ru-RU" sz="2400" b="1" dirty="0">
                <a:latin typeface="Arial" charset="0"/>
              </a:rPr>
              <a:t> і </a:t>
            </a:r>
            <a:r>
              <a:rPr lang="ru-RU" sz="2400" b="1" dirty="0" err="1">
                <a:latin typeface="Arial" charset="0"/>
              </a:rPr>
              <a:t>кишкова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solidFill>
                  <a:srgbClr val="00CC00"/>
                </a:solidFill>
                <a:latin typeface="Arial" charset="0"/>
              </a:rPr>
              <a:t>метаплазія</a:t>
            </a:r>
            <a:r>
              <a:rPr lang="ru-RU" sz="2400" b="1" dirty="0">
                <a:latin typeface="Arial" charset="0"/>
              </a:rPr>
              <a:t> (</a:t>
            </a:r>
            <a:r>
              <a:rPr lang="ru-RU" sz="2400" b="1" dirty="0" err="1">
                <a:latin typeface="Arial" charset="0"/>
              </a:rPr>
              <a:t>рідко</a:t>
            </a:r>
            <a:r>
              <a:rPr lang="ru-RU" sz="2400" b="1" dirty="0" smtClean="0">
                <a:latin typeface="Arial" charset="0"/>
              </a:rPr>
              <a:t>).</a:t>
            </a:r>
          </a:p>
          <a:p>
            <a:pPr marL="457200" indent="-457200">
              <a:buFontTx/>
              <a:buNone/>
            </a:pPr>
            <a:endParaRPr lang="ru-RU" sz="2400" b="1" dirty="0"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400" b="1" dirty="0" err="1" smtClean="0">
                <a:latin typeface="Arial" charset="0"/>
              </a:rPr>
              <a:t>Слизова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оболонка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стоншується</a:t>
            </a:r>
            <a:r>
              <a:rPr lang="ru-RU" sz="2400" b="1" dirty="0">
                <a:latin typeface="Arial" charset="0"/>
              </a:rPr>
              <a:t>, складки </a:t>
            </a:r>
            <a:r>
              <a:rPr lang="ru-RU" sz="2400" b="1" dirty="0" err="1">
                <a:latin typeface="Arial" charset="0"/>
              </a:rPr>
              <a:t>згладжуються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або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навпаки</a:t>
            </a:r>
            <a:r>
              <a:rPr lang="ru-RU" sz="2400" b="1" dirty="0">
                <a:latin typeface="Arial" charset="0"/>
              </a:rPr>
              <a:t>, </a:t>
            </a:r>
            <a:r>
              <a:rPr lang="ru-RU" sz="2400" b="1" dirty="0" err="1">
                <a:latin typeface="Arial" charset="0"/>
              </a:rPr>
              <a:t>може</a:t>
            </a:r>
            <a:r>
              <a:rPr lang="ru-RU" sz="2400" b="1" dirty="0">
                <a:latin typeface="Arial" charset="0"/>
              </a:rPr>
              <a:t> бути </a:t>
            </a:r>
            <a:r>
              <a:rPr lang="ru-RU" sz="2400" b="1" dirty="0" err="1">
                <a:latin typeface="Arial" charset="0"/>
              </a:rPr>
              <a:t>помірна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гіпертрофія</a:t>
            </a:r>
            <a:r>
              <a:rPr lang="ru-RU" sz="2400" b="1" dirty="0">
                <a:latin typeface="Arial" charset="0"/>
              </a:rPr>
              <a:t> складок</a:t>
            </a:r>
            <a:r>
              <a:rPr lang="ru-RU" sz="2400" b="1" dirty="0" smtClean="0">
                <a:latin typeface="Arial" charset="0"/>
              </a:rPr>
              <a:t>.</a:t>
            </a:r>
          </a:p>
          <a:p>
            <a:pPr marL="457200" indent="-457200">
              <a:buFontTx/>
              <a:buNone/>
            </a:pPr>
            <a:endParaRPr lang="ru-RU" sz="2400" b="1" dirty="0"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400" b="1" dirty="0" err="1" smtClean="0">
                <a:latin typeface="Arial" charset="0"/>
              </a:rPr>
              <a:t>Іноді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>
                <a:latin typeface="Arial" charset="0"/>
              </a:rPr>
              <a:t>- </a:t>
            </a:r>
            <a:r>
              <a:rPr lang="ru-RU" sz="2400" b="1" dirty="0" err="1">
                <a:latin typeface="Arial" charset="0"/>
              </a:rPr>
              <a:t>кістозне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розширення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окремих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залоз</a:t>
            </a:r>
            <a:r>
              <a:rPr lang="ru-RU" sz="2400" b="1" dirty="0">
                <a:latin typeface="Arial" charset="0"/>
              </a:rPr>
              <a:t>, </a:t>
            </a:r>
            <a:r>
              <a:rPr lang="ru-RU" sz="2400" b="1" dirty="0" err="1">
                <a:latin typeface="Arial" charset="0"/>
              </a:rPr>
              <a:t>осередки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регенерації</a:t>
            </a:r>
            <a:r>
              <a:rPr lang="ru-RU" sz="2400" b="1" dirty="0">
                <a:latin typeface="Arial" charset="0"/>
              </a:rPr>
              <a:t>, </a:t>
            </a:r>
            <a:r>
              <a:rPr lang="ru-RU" sz="2400" b="1" dirty="0" err="1">
                <a:latin typeface="Arial" charset="0"/>
              </a:rPr>
              <a:t>лімфоїдна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гіперплазія</a:t>
            </a:r>
            <a:r>
              <a:rPr lang="ru-RU" sz="2400" b="1" dirty="0">
                <a:latin typeface="Arial" charset="0"/>
              </a:rPr>
              <a:t> з </a:t>
            </a:r>
            <a:r>
              <a:rPr lang="ru-RU" sz="2400" b="1" dirty="0" err="1">
                <a:latin typeface="Arial" charset="0"/>
              </a:rPr>
              <a:t>утворенням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лімфоїдних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фолікулів</a:t>
            </a:r>
            <a:r>
              <a:rPr lang="ru-RU" sz="2400" b="1" dirty="0">
                <a:latin typeface="Arial" charset="0"/>
              </a:rPr>
              <a:t>.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52400"/>
            <a:ext cx="8686800" cy="5334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sz="2000" b="1" dirty="0" err="1">
                <a:solidFill>
                  <a:srgbClr val="FFFF00"/>
                </a:solidFill>
              </a:rPr>
              <a:t>Хронічний</a:t>
            </a:r>
            <a:r>
              <a:rPr lang="ru-RU" sz="2000" b="1" dirty="0">
                <a:solidFill>
                  <a:srgbClr val="FFFF00"/>
                </a:solidFill>
              </a:rPr>
              <a:t> гастрит: </a:t>
            </a:r>
            <a:r>
              <a:rPr lang="ru-RU" sz="2000" b="1" dirty="0" err="1">
                <a:solidFill>
                  <a:srgbClr val="FFFF00"/>
                </a:solidFill>
              </a:rPr>
              <a:t>бактерії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Helicobacter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pylori</a:t>
            </a:r>
            <a:r>
              <a:rPr lang="ru-RU" sz="2000" b="1" dirty="0">
                <a:solidFill>
                  <a:srgbClr val="FFFF00"/>
                </a:solidFill>
              </a:rPr>
              <a:t> на </a:t>
            </a:r>
            <a:r>
              <a:rPr lang="ru-RU" sz="2000" b="1" dirty="0" err="1">
                <a:solidFill>
                  <a:srgbClr val="FFFF00"/>
                </a:solidFill>
              </a:rPr>
              <a:t>поверхні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ямкового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err="1">
                <a:solidFill>
                  <a:srgbClr val="FFFF00"/>
                </a:solidFill>
              </a:rPr>
              <a:t>епітелію</a:t>
            </a:r>
            <a:r>
              <a:rPr lang="ru-RU" sz="2000" b="1" dirty="0">
                <a:solidFill>
                  <a:srgbClr val="FFFF00"/>
                </a:solidFill>
              </a:rPr>
              <a:t>. </a:t>
            </a:r>
            <a:r>
              <a:rPr lang="ru-RU" sz="2000" b="1" dirty="0" err="1">
                <a:solidFill>
                  <a:srgbClr val="FFFF00"/>
                </a:solidFill>
              </a:rPr>
              <a:t>Забарвлення</a:t>
            </a:r>
            <a:r>
              <a:rPr lang="ru-RU" sz="2000" b="1" dirty="0">
                <a:solidFill>
                  <a:srgbClr val="FFFF00"/>
                </a:solidFill>
              </a:rPr>
              <a:t> за </a:t>
            </a:r>
            <a:r>
              <a:rPr lang="ru-RU" sz="2000" b="1" dirty="0" err="1">
                <a:solidFill>
                  <a:srgbClr val="FFFF00"/>
                </a:solidFill>
              </a:rPr>
              <a:t>Романовським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53555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1676400" y="2895600"/>
            <a:ext cx="6096000" cy="1981200"/>
          </a:xfrm>
        </p:spPr>
        <p:txBody>
          <a:bodyPr/>
          <a:lstStyle/>
          <a:p>
            <a:r>
              <a:rPr lang="ru-RU" sz="2800"/>
              <a:t> </a:t>
            </a:r>
          </a:p>
        </p:txBody>
      </p:sp>
      <p:pic>
        <p:nvPicPr>
          <p:cNvPr id="535556" name="Picture 4" descr="GI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8713788" cy="570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15888"/>
            <a:ext cx="8534400" cy="1368425"/>
          </a:xfrm>
        </p:spPr>
        <p:txBody>
          <a:bodyPr/>
          <a:lstStyle/>
          <a:p>
            <a:r>
              <a:rPr lang="ru-RU" sz="3200" b="1" dirty="0" err="1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Хімічний</a:t>
            </a:r>
            <a:r>
              <a:rPr lang="ru-RU" sz="32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</a:t>
            </a:r>
            <a:r>
              <a:rPr lang="ru-RU" sz="3200" b="1" u="sng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«</a:t>
            </a:r>
            <a:r>
              <a:rPr lang="en-US" sz="3200" b="1" u="sng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</a:t>
            </a:r>
            <a:r>
              <a:rPr lang="ru-RU" sz="3200" b="1" u="sng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»</a:t>
            </a:r>
            <a:r>
              <a:rPr lang="en-US" sz="3200" b="1" u="sng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- Chemical</a:t>
            </a:r>
            <a:r>
              <a:rPr lang="ru-RU" sz="3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  <a:br>
              <a:rPr lang="ru-RU" sz="3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3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рефлюкс- гастрит </a:t>
            </a:r>
            <a:r>
              <a:rPr lang="ru-RU" sz="2000" b="1" dirty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</a:t>
            </a:r>
            <a:r>
              <a:rPr lang="ru-RU" sz="2000" b="1" dirty="0" err="1" smtClean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дуоденогастральний</a:t>
            </a:r>
            <a:r>
              <a:rPr lang="ru-RU" sz="2000" b="1" dirty="0" smtClean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dirty="0">
                <a:solidFill>
                  <a:srgbClr val="99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рефлюкс)</a:t>
            </a:r>
            <a:endParaRPr lang="ru-RU" sz="2000" dirty="0">
              <a:solidFill>
                <a:srgbClr val="99FF66"/>
              </a:solidFill>
            </a:endParaRPr>
          </a:p>
        </p:txBody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25538"/>
            <a:ext cx="8964488" cy="5638800"/>
          </a:xfrm>
        </p:spPr>
        <p:txBody>
          <a:bodyPr/>
          <a:lstStyle/>
          <a:p>
            <a:pPr marL="457200" indent="-457200" algn="ctr">
              <a:buFontTx/>
              <a:buNone/>
            </a:pP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 algn="ctr">
              <a:buFontTx/>
              <a:buNone/>
            </a:pP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Причини: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—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операції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з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пошкодженням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пілоруса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(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висічення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рубцевих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деформацій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виразкових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дефектів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</a:p>
          <a:p>
            <a:pPr marL="457200" indent="-457200">
              <a:buFontTx/>
              <a:buNone/>
            </a:pP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—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порушення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моторики кишечника при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жовчнокам'яній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хворобі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і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після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холецистектомії</a:t>
            </a:r>
            <a:endParaRPr lang="ru-RU" sz="24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buFontTx/>
              <a:buNone/>
            </a:pP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—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порушення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антро-дуоденальної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моторики (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нервово-психічні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порушення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хронічний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стрес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порушення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кровопостачання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органів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шлунково-кишкового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тракту,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особливості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харчування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</a:p>
        </p:txBody>
      </p:sp>
    </p:spTree>
  </p:cSld>
  <p:clrMapOvr>
    <a:masterClrMapping/>
  </p:clrMapOvr>
  <p:transition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15888"/>
            <a:ext cx="8534400" cy="685800"/>
          </a:xfrm>
        </p:spPr>
        <p:txBody>
          <a:bodyPr/>
          <a:lstStyle/>
          <a:p>
            <a:r>
              <a:rPr lang="ru-RU" sz="2400" b="1" dirty="0" err="1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Хімічний</a:t>
            </a:r>
            <a:r>
              <a:rPr lang="ru-RU" sz="24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(рефлюкс) гастрит</a:t>
            </a:r>
            <a:endParaRPr lang="ru-RU" sz="2400" dirty="0"/>
          </a:p>
        </p:txBody>
      </p:sp>
      <p:sp>
        <p:nvSpPr>
          <p:cNvPr id="543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90600"/>
            <a:ext cx="8964488" cy="5638800"/>
          </a:xfrm>
        </p:spPr>
        <p:txBody>
          <a:bodyPr/>
          <a:lstStyle/>
          <a:p>
            <a:pPr marL="457200" indent="-457200" algn="ctr">
              <a:buFontTx/>
              <a:buNone/>
            </a:pP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Патоморфологія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</a:p>
          <a:p>
            <a:pPr marL="457200" indent="-457200" algn="ctr">
              <a:buFontTx/>
              <a:buNone/>
            </a:pP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—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Виражений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набряк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слизової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Вазодилятація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</a:t>
            </a:r>
          </a:p>
          <a:p>
            <a:pPr marL="457200" indent="-457200">
              <a:buFontTx/>
              <a:buNone/>
            </a:pP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—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Гіперплазія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ямкового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епітелію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</a:t>
            </a:r>
          </a:p>
          <a:p>
            <a:pPr marL="457200" indent="-457200">
              <a:buFontTx/>
              <a:buNone/>
            </a:pP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—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Млява</a:t>
            </a:r>
            <a:r>
              <a:rPr lang="ru-RU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запальна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реакція</a:t>
            </a:r>
            <a:r>
              <a:rPr lang="ru-RU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</a:t>
            </a:r>
          </a:p>
        </p:txBody>
      </p:sp>
    </p:spTree>
  </p:cSld>
  <p:clrMapOvr>
    <a:masterClrMapping/>
  </p:clrMapOvr>
  <p:transition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908050"/>
          </a:xfrm>
        </p:spPr>
        <p:txBody>
          <a:bodyPr/>
          <a:lstStyle/>
          <a:p>
            <a:r>
              <a:rPr lang="ru-RU" sz="3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«</a:t>
            </a:r>
            <a:r>
              <a:rPr lang="ru-RU" sz="32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Інші</a:t>
            </a:r>
            <a:r>
              <a:rPr lang="ru-RU" sz="3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форми</a:t>
            </a:r>
            <a:r>
              <a:rPr lang="ru-RU" sz="3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»</a:t>
            </a:r>
            <a:r>
              <a:rPr lang="ru-RU" sz="32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хронічного</a:t>
            </a:r>
            <a:r>
              <a:rPr lang="ru-RU" sz="3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гастриту</a:t>
            </a:r>
            <a:endParaRPr lang="ru-RU" sz="2000" dirty="0"/>
          </a:p>
        </p:txBody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143000"/>
            <a:ext cx="9036496" cy="5562600"/>
          </a:xfrm>
        </p:spPr>
        <p:txBody>
          <a:bodyPr/>
          <a:lstStyle/>
          <a:p>
            <a:pPr marL="457200" indent="-457200">
              <a:buFontTx/>
              <a:buNone/>
            </a:pPr>
            <a:r>
              <a:rPr lang="ru-RU" sz="2400" b="1" dirty="0" err="1">
                <a:solidFill>
                  <a:srgbClr val="FFFF00"/>
                </a:solidFill>
                <a:latin typeface="Arial" charset="0"/>
              </a:rPr>
              <a:t>Гранулематозний</a:t>
            </a:r>
            <a:r>
              <a:rPr lang="ru-RU" sz="2400" b="1" dirty="0">
                <a:solidFill>
                  <a:srgbClr val="FFFF00"/>
                </a:solidFill>
                <a:latin typeface="Arial" charset="0"/>
              </a:rPr>
              <a:t> гастрит ( «Хвороба </a:t>
            </a:r>
            <a:r>
              <a:rPr lang="ru-RU" sz="2400" b="1" dirty="0" err="1" smtClean="0">
                <a:solidFill>
                  <a:srgbClr val="FFFF00"/>
                </a:solidFill>
                <a:latin typeface="Arial" charset="0"/>
              </a:rPr>
              <a:t>Менетріє</a:t>
            </a:r>
            <a:r>
              <a:rPr lang="ru-RU" sz="2400" b="1" dirty="0" smtClean="0">
                <a:solidFill>
                  <a:srgbClr val="FFFF00"/>
                </a:solidFill>
                <a:latin typeface="Arial" charset="0"/>
              </a:rPr>
              <a:t>»)</a:t>
            </a:r>
            <a:r>
              <a:rPr lang="ru-RU" sz="2400" b="1" i="1" dirty="0">
                <a:latin typeface="Arial" charset="0"/>
              </a:rPr>
              <a:t> -</a:t>
            </a:r>
            <a:r>
              <a:rPr lang="ru-RU" sz="2400" b="1" i="1" dirty="0" err="1">
                <a:latin typeface="Arial" charset="0"/>
              </a:rPr>
              <a:t>рідкісна</a:t>
            </a:r>
            <a:r>
              <a:rPr lang="ru-RU" sz="2400" b="1" i="1" dirty="0">
                <a:latin typeface="Arial" charset="0"/>
              </a:rPr>
              <a:t> форма, при </a:t>
            </a:r>
            <a:r>
              <a:rPr lang="ru-RU" sz="2400" b="1" i="1" dirty="0" err="1">
                <a:latin typeface="Arial" charset="0"/>
              </a:rPr>
              <a:t>якій</a:t>
            </a:r>
            <a:r>
              <a:rPr lang="ru-RU" sz="2400" b="1" i="1" dirty="0">
                <a:latin typeface="Arial" charset="0"/>
              </a:rPr>
              <a:t> </a:t>
            </a:r>
            <a:r>
              <a:rPr lang="ru-RU" sz="2400" b="1" i="1" dirty="0" err="1">
                <a:latin typeface="Arial" charset="0"/>
              </a:rPr>
              <a:t>формуються</a:t>
            </a:r>
            <a:r>
              <a:rPr lang="ru-RU" sz="2400" b="1" i="1" dirty="0">
                <a:latin typeface="Arial" charset="0"/>
              </a:rPr>
              <a:t> </a:t>
            </a:r>
            <a:r>
              <a:rPr lang="ru-RU" sz="2400" b="1" i="1" dirty="0" err="1" smtClean="0">
                <a:latin typeface="Arial" charset="0"/>
              </a:rPr>
              <a:t>епітеліоїдноклітинні</a:t>
            </a:r>
            <a:r>
              <a:rPr lang="ru-RU" sz="2400" b="1" i="1" dirty="0" smtClean="0">
                <a:latin typeface="Arial" charset="0"/>
              </a:rPr>
              <a:t> </a:t>
            </a:r>
            <a:r>
              <a:rPr lang="ru-RU" sz="2400" b="1" i="1" dirty="0" err="1">
                <a:latin typeface="Arial" charset="0"/>
              </a:rPr>
              <a:t>гранульоми</a:t>
            </a:r>
            <a:r>
              <a:rPr lang="ru-RU" sz="2400" b="1" i="1" dirty="0">
                <a:latin typeface="Arial" charset="0"/>
              </a:rPr>
              <a:t>. Вони </a:t>
            </a:r>
            <a:r>
              <a:rPr lang="ru-RU" sz="2400" b="1" i="1" dirty="0" err="1">
                <a:latin typeface="Arial" charset="0"/>
              </a:rPr>
              <a:t>можуть</a:t>
            </a:r>
            <a:r>
              <a:rPr lang="ru-RU" sz="2400" b="1" i="1" dirty="0">
                <a:latin typeface="Arial" charset="0"/>
              </a:rPr>
              <a:t> бути </a:t>
            </a:r>
            <a:r>
              <a:rPr lang="ru-RU" sz="2400" b="1" i="1" dirty="0" err="1">
                <a:latin typeface="Arial" charset="0"/>
              </a:rPr>
              <a:t>проявом</a:t>
            </a:r>
            <a:r>
              <a:rPr lang="ru-RU" sz="2400" b="1" i="1" dirty="0">
                <a:latin typeface="Arial" charset="0"/>
              </a:rPr>
              <a:t> </a:t>
            </a:r>
            <a:r>
              <a:rPr lang="ru-RU" sz="2400" b="1" i="1" dirty="0" err="1">
                <a:latin typeface="Arial" charset="0"/>
              </a:rPr>
              <a:t>хвороби</a:t>
            </a:r>
            <a:r>
              <a:rPr lang="ru-RU" sz="2400" b="1" i="1" dirty="0">
                <a:latin typeface="Arial" charset="0"/>
              </a:rPr>
              <a:t> Крона </a:t>
            </a:r>
            <a:r>
              <a:rPr lang="ru-RU" sz="2400" b="1" i="1" dirty="0" err="1">
                <a:latin typeface="Arial" charset="0"/>
              </a:rPr>
              <a:t>або</a:t>
            </a:r>
            <a:r>
              <a:rPr lang="ru-RU" sz="2400" b="1" i="1" dirty="0">
                <a:latin typeface="Arial" charset="0"/>
              </a:rPr>
              <a:t> </a:t>
            </a:r>
            <a:r>
              <a:rPr lang="ru-RU" sz="2400" b="1" i="1" dirty="0" err="1">
                <a:latin typeface="Arial" charset="0"/>
              </a:rPr>
              <a:t>саркоїдозу</a:t>
            </a:r>
            <a:r>
              <a:rPr lang="ru-RU" sz="2400" b="1" i="1" dirty="0">
                <a:latin typeface="Arial" charset="0"/>
              </a:rPr>
              <a:t>;</a:t>
            </a:r>
          </a:p>
          <a:p>
            <a:pPr marL="457200" indent="-457200">
              <a:buFontTx/>
              <a:buNone/>
            </a:pPr>
            <a:r>
              <a:rPr lang="ru-RU" sz="2400" b="1" i="1" dirty="0">
                <a:latin typeface="Arial" charset="0"/>
              </a:rPr>
              <a:t>     </a:t>
            </a:r>
            <a:r>
              <a:rPr lang="ru-RU" sz="2400" b="1" i="1" dirty="0" smtClean="0">
                <a:latin typeface="Arial" charset="0"/>
              </a:rPr>
              <a:t>в </a:t>
            </a:r>
            <a:r>
              <a:rPr lang="ru-RU" sz="2400" b="1" i="1" dirty="0" err="1">
                <a:latin typeface="Arial" charset="0"/>
              </a:rPr>
              <a:t>рідкісних</a:t>
            </a:r>
            <a:r>
              <a:rPr lang="ru-RU" sz="2400" b="1" i="1" dirty="0">
                <a:latin typeface="Arial" charset="0"/>
              </a:rPr>
              <a:t> </a:t>
            </a:r>
            <a:r>
              <a:rPr lang="ru-RU" sz="2400" b="1" i="1" dirty="0" err="1">
                <a:latin typeface="Arial" charset="0"/>
              </a:rPr>
              <a:t>випадках</a:t>
            </a:r>
            <a:r>
              <a:rPr lang="ru-RU" sz="2400" b="1" i="1" dirty="0">
                <a:latin typeface="Arial" charset="0"/>
              </a:rPr>
              <a:t> </a:t>
            </a:r>
            <a:r>
              <a:rPr lang="ru-RU" sz="2400" b="1" i="1" dirty="0" err="1">
                <a:latin typeface="Arial" charset="0"/>
              </a:rPr>
              <a:t>він</a:t>
            </a:r>
            <a:r>
              <a:rPr lang="ru-RU" sz="2400" b="1" i="1" dirty="0">
                <a:latin typeface="Arial" charset="0"/>
              </a:rPr>
              <a:t> </a:t>
            </a:r>
            <a:r>
              <a:rPr lang="ru-RU" sz="2400" b="1" i="1" dirty="0" err="1">
                <a:latin typeface="Arial" charset="0"/>
              </a:rPr>
              <a:t>буває</a:t>
            </a:r>
            <a:r>
              <a:rPr lang="ru-RU" sz="2400" b="1" i="1" dirty="0">
                <a:latin typeface="Arial" charset="0"/>
              </a:rPr>
              <a:t> </a:t>
            </a:r>
            <a:r>
              <a:rPr lang="ru-RU" sz="2400" b="1" i="1" dirty="0" err="1" smtClean="0">
                <a:latin typeface="Arial" charset="0"/>
              </a:rPr>
              <a:t>криптогенним</a:t>
            </a:r>
            <a:r>
              <a:rPr lang="ru-RU" sz="2400" b="1" i="1" dirty="0" smtClean="0">
                <a:latin typeface="Arial" charset="0"/>
              </a:rPr>
              <a:t>.</a:t>
            </a:r>
          </a:p>
          <a:p>
            <a:pPr marL="457200" indent="-457200">
              <a:buFontTx/>
              <a:buNone/>
            </a:pPr>
            <a:r>
              <a:rPr lang="ru-RU" sz="2400" b="1" i="1" dirty="0" err="1" smtClean="0">
                <a:latin typeface="Arial" charset="0"/>
              </a:rPr>
              <a:t>Слизова</a:t>
            </a:r>
            <a:r>
              <a:rPr lang="ru-RU" sz="2400" b="1" i="1" dirty="0" smtClean="0">
                <a:latin typeface="Arial" charset="0"/>
              </a:rPr>
              <a:t> </a:t>
            </a:r>
            <a:r>
              <a:rPr lang="ru-RU" sz="2400" b="1" i="1" dirty="0" err="1">
                <a:latin typeface="Arial" charset="0"/>
              </a:rPr>
              <a:t>шлунка</a:t>
            </a:r>
            <a:r>
              <a:rPr lang="ru-RU" sz="2400" b="1" i="1" dirty="0">
                <a:latin typeface="Arial" charset="0"/>
              </a:rPr>
              <a:t> </a:t>
            </a:r>
            <a:r>
              <a:rPr lang="ru-RU" sz="2400" b="1" i="1" dirty="0" err="1" smtClean="0">
                <a:latin typeface="Arial" charset="0"/>
              </a:rPr>
              <a:t>макроскопічно</a:t>
            </a:r>
            <a:r>
              <a:rPr lang="ru-RU" sz="2400" b="1" i="1" dirty="0" smtClean="0">
                <a:latin typeface="Arial" charset="0"/>
              </a:rPr>
              <a:t> </a:t>
            </a:r>
            <a:r>
              <a:rPr lang="ru-RU" sz="2400" b="1" i="1" dirty="0" err="1">
                <a:latin typeface="Arial" charset="0"/>
              </a:rPr>
              <a:t>змінюється</a:t>
            </a:r>
            <a:r>
              <a:rPr lang="ru-RU" sz="2400" b="1" i="1" dirty="0">
                <a:latin typeface="Arial" charset="0"/>
              </a:rPr>
              <a:t> </a:t>
            </a:r>
            <a:r>
              <a:rPr lang="ru-RU" sz="2400" b="1" i="1" dirty="0" smtClean="0">
                <a:latin typeface="Arial" charset="0"/>
              </a:rPr>
              <a:t>за типом </a:t>
            </a:r>
            <a:r>
              <a:rPr lang="ru-RU" sz="2400" b="1" i="1" dirty="0">
                <a:solidFill>
                  <a:srgbClr val="00FF00"/>
                </a:solidFill>
                <a:latin typeface="Arial" charset="0"/>
              </a:rPr>
              <a:t>«</a:t>
            </a:r>
            <a:r>
              <a:rPr lang="ru-RU" sz="2400" b="1" i="1" dirty="0" err="1" smtClean="0">
                <a:solidFill>
                  <a:srgbClr val="00FF00"/>
                </a:solidFill>
                <a:latin typeface="Arial" charset="0"/>
              </a:rPr>
              <a:t>бруківки</a:t>
            </a:r>
            <a:r>
              <a:rPr lang="ru-RU" sz="2400" b="1" i="1" dirty="0" smtClean="0">
                <a:solidFill>
                  <a:srgbClr val="00FF00"/>
                </a:solidFill>
                <a:latin typeface="Arial" charset="0"/>
              </a:rPr>
              <a:t>».</a:t>
            </a:r>
            <a:endParaRPr lang="ru-RU" sz="2400" b="1" i="1" dirty="0">
              <a:solidFill>
                <a:srgbClr val="00FF00"/>
              </a:solidFill>
              <a:latin typeface="Arial" charset="0"/>
            </a:endParaRPr>
          </a:p>
        </p:txBody>
      </p:sp>
    </p:spTree>
  </p:cSld>
  <p:clrMapOvr>
    <a:masterClrMapping/>
  </p:clrMapOvr>
  <p:transition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8080" y="44624"/>
            <a:ext cx="8534400" cy="838200"/>
          </a:xfrm>
        </p:spPr>
        <p:txBody>
          <a:bodyPr/>
          <a:lstStyle/>
          <a:p>
            <a:r>
              <a:rPr lang="ru-RU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Патогенетична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концепція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дисбалансу у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відношенні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факторів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агрессії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і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захисту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слизової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оболонки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шлунка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и 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12-палої 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кишки (т.н. «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Ваги 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Шея</a:t>
            </a: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»):</a:t>
            </a:r>
          </a:p>
        </p:txBody>
      </p:sp>
      <p:sp>
        <p:nvSpPr>
          <p:cNvPr id="2" name="Овал 1"/>
          <p:cNvSpPr/>
          <p:nvPr/>
        </p:nvSpPr>
        <p:spPr bwMode="auto">
          <a:xfrm>
            <a:off x="3491880" y="1124744"/>
            <a:ext cx="2016224" cy="576064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7000">
                <a:schemeClr val="accent1">
                  <a:tint val="44500"/>
                  <a:satMod val="160000"/>
                  <a:lumMod val="5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Баланс</a:t>
            </a:r>
          </a:p>
        </p:txBody>
      </p:sp>
      <p:cxnSp>
        <p:nvCxnSpPr>
          <p:cNvPr id="6" name="Прямая со стрелкой 5"/>
          <p:cNvCxnSpPr>
            <a:stCxn id="2" idx="4"/>
          </p:cNvCxnSpPr>
          <p:nvPr/>
        </p:nvCxnSpPr>
        <p:spPr bwMode="auto">
          <a:xfrm flipH="1">
            <a:off x="2123728" y="1700808"/>
            <a:ext cx="2376264" cy="648072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Прямая со стрелкой 7"/>
          <p:cNvCxnSpPr>
            <a:stCxn id="2" idx="4"/>
          </p:cNvCxnSpPr>
          <p:nvPr/>
        </p:nvCxnSpPr>
        <p:spPr bwMode="auto">
          <a:xfrm>
            <a:off x="4499992" y="1700808"/>
            <a:ext cx="2304256" cy="648072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Блок-схема: объединение 11"/>
          <p:cNvSpPr/>
          <p:nvPr/>
        </p:nvSpPr>
        <p:spPr bwMode="auto">
          <a:xfrm>
            <a:off x="107504" y="2348880"/>
            <a:ext cx="4248472" cy="4392488"/>
          </a:xfrm>
          <a:prstGeom prst="flowChartMerge">
            <a:avLst/>
          </a:prstGeom>
          <a:solidFill>
            <a:schemeClr val="accent1">
              <a:alpha val="1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1400" b="1" u="sng" kern="0" dirty="0" err="1" smtClean="0">
                <a:solidFill>
                  <a:srgbClr val="FFFF00"/>
                </a:solidFill>
                <a:effectLst/>
              </a:rPr>
              <a:t>Основні</a:t>
            </a:r>
            <a:r>
              <a:rPr lang="ru-RU" sz="1400" b="1" u="sng" kern="0" dirty="0" smtClean="0">
                <a:solidFill>
                  <a:srgbClr val="FFFF00"/>
                </a:solidFill>
                <a:effectLst/>
              </a:rPr>
              <a:t> </a:t>
            </a:r>
            <a:r>
              <a:rPr lang="ru-RU" sz="1400" b="1" u="sng" kern="0" dirty="0" err="1" smtClean="0">
                <a:solidFill>
                  <a:srgbClr val="FFFF00"/>
                </a:solidFill>
                <a:effectLst/>
              </a:rPr>
              <a:t>фактори</a:t>
            </a:r>
            <a:r>
              <a:rPr lang="ru-RU" sz="1400" b="1" u="sng" kern="0" dirty="0" smtClean="0">
                <a:solidFill>
                  <a:srgbClr val="FFFF00"/>
                </a:solidFill>
                <a:effectLst/>
              </a:rPr>
              <a:t> </a:t>
            </a:r>
            <a:r>
              <a:rPr lang="ru-RU" sz="1400" b="1" u="sng" kern="0" dirty="0" err="1" smtClean="0">
                <a:solidFill>
                  <a:srgbClr val="FFFF00"/>
                </a:solidFill>
                <a:effectLst/>
              </a:rPr>
              <a:t>агресії</a:t>
            </a:r>
            <a:r>
              <a:rPr lang="ru-RU" sz="1400" b="1" u="sng" kern="0" dirty="0" smtClean="0">
                <a:solidFill>
                  <a:srgbClr val="FFFF00"/>
                </a:solidFill>
                <a:effectLst/>
              </a:rPr>
              <a:t>: </a:t>
            </a:r>
            <a:endParaRPr lang="ru-RU" sz="1400" b="1" u="sng" kern="0" dirty="0">
              <a:solidFill>
                <a:srgbClr val="99FF66"/>
              </a:solidFill>
              <a:effectLst/>
            </a:endParaRPr>
          </a:p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1200" b="1" kern="0" dirty="0">
                <a:solidFill>
                  <a:srgbClr val="FFFFCC"/>
                </a:solidFill>
                <a:effectLst/>
              </a:rPr>
              <a:t>— </a:t>
            </a:r>
            <a:r>
              <a:rPr lang="ru-RU" sz="1200" b="1" kern="0" dirty="0" smtClean="0">
                <a:solidFill>
                  <a:srgbClr val="FFFFCC"/>
                </a:solidFill>
                <a:effectLst/>
              </a:rPr>
              <a:t>соляна </a:t>
            </a:r>
            <a:r>
              <a:rPr lang="ru-RU" sz="1200" b="1" kern="0" dirty="0">
                <a:solidFill>
                  <a:srgbClr val="FFFFCC"/>
                </a:solidFill>
                <a:effectLst/>
              </a:rPr>
              <a:t>кислота </a:t>
            </a:r>
          </a:p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1200" b="1" kern="0" dirty="0">
                <a:solidFill>
                  <a:srgbClr val="FFFFCC"/>
                </a:solidFill>
                <a:effectLst/>
              </a:rPr>
              <a:t>— пепсин </a:t>
            </a:r>
          </a:p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1200" b="1" kern="0" dirty="0">
                <a:solidFill>
                  <a:srgbClr val="FFFFCC"/>
                </a:solidFill>
                <a:effectLst/>
              </a:rPr>
              <a:t>— </a:t>
            </a:r>
            <a:r>
              <a:rPr lang="ru-RU" sz="1200" b="1" kern="0" dirty="0" err="1" smtClean="0">
                <a:solidFill>
                  <a:srgbClr val="FFFFCC"/>
                </a:solidFill>
                <a:effectLst/>
              </a:rPr>
              <a:t>панкреатичні</a:t>
            </a:r>
            <a:r>
              <a:rPr lang="ru-RU" sz="1200" b="1" kern="0" dirty="0" smtClean="0">
                <a:solidFill>
                  <a:srgbClr val="FFFFCC"/>
                </a:solidFill>
                <a:effectLst/>
              </a:rPr>
              <a:t> </a:t>
            </a:r>
            <a:r>
              <a:rPr lang="ru-RU" sz="1200" b="1" kern="0" dirty="0" err="1" smtClean="0">
                <a:solidFill>
                  <a:srgbClr val="FFFFCC"/>
                </a:solidFill>
                <a:effectLst/>
              </a:rPr>
              <a:t>ферменти</a:t>
            </a:r>
            <a:r>
              <a:rPr lang="ru-RU" sz="1200" b="1" kern="0" dirty="0" smtClean="0">
                <a:solidFill>
                  <a:srgbClr val="FFFFCC"/>
                </a:solidFill>
                <a:effectLst/>
              </a:rPr>
              <a:t> </a:t>
            </a:r>
            <a:endParaRPr lang="ru-RU" sz="1200" b="1" kern="0" dirty="0">
              <a:solidFill>
                <a:srgbClr val="FFFFCC"/>
              </a:solidFill>
              <a:effectLst/>
            </a:endParaRPr>
          </a:p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1200" b="1" kern="0" dirty="0">
                <a:solidFill>
                  <a:srgbClr val="FFFFCC"/>
                </a:solidFill>
                <a:effectLst/>
              </a:rPr>
              <a:t>— </a:t>
            </a:r>
            <a:r>
              <a:rPr lang="ru-RU" sz="1200" b="1" kern="0" dirty="0" err="1" smtClean="0">
                <a:solidFill>
                  <a:srgbClr val="FFFFCC"/>
                </a:solidFill>
                <a:effectLst/>
              </a:rPr>
              <a:t>жовчні</a:t>
            </a:r>
            <a:r>
              <a:rPr lang="ru-RU" sz="1200" b="1" kern="0" dirty="0" smtClean="0">
                <a:solidFill>
                  <a:srgbClr val="FFFFCC"/>
                </a:solidFill>
                <a:effectLst/>
              </a:rPr>
              <a:t> </a:t>
            </a:r>
            <a:r>
              <a:rPr lang="ru-RU" sz="1200" b="1" kern="0" dirty="0" err="1" smtClean="0">
                <a:solidFill>
                  <a:srgbClr val="FFFFCC"/>
                </a:solidFill>
                <a:effectLst/>
              </a:rPr>
              <a:t>кислоти</a:t>
            </a:r>
            <a:r>
              <a:rPr lang="ru-RU" sz="1200" b="1" kern="0" dirty="0" smtClean="0">
                <a:solidFill>
                  <a:srgbClr val="FFFFCC"/>
                </a:solidFill>
                <a:effectLst/>
              </a:rPr>
              <a:t> </a:t>
            </a:r>
            <a:endParaRPr lang="ru-RU" sz="1200" b="1" kern="0" dirty="0">
              <a:solidFill>
                <a:srgbClr val="FFFFCC"/>
              </a:solidFill>
              <a:effectLst/>
            </a:endParaRPr>
          </a:p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1200" b="1" kern="0" dirty="0" smtClean="0">
                <a:solidFill>
                  <a:srgbClr val="FFFFCC"/>
                </a:solidFill>
                <a:effectLst/>
              </a:rPr>
              <a:t>— НПЗЗ</a:t>
            </a:r>
            <a:endParaRPr lang="ru-RU" sz="1200" b="1" kern="0" dirty="0">
              <a:solidFill>
                <a:srgbClr val="FFFFCC"/>
              </a:solidFill>
              <a:effectLst/>
            </a:endParaRPr>
          </a:p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1200" b="1" kern="0" dirty="0">
                <a:solidFill>
                  <a:srgbClr val="FFFFCC"/>
                </a:solidFill>
                <a:effectLst/>
              </a:rPr>
              <a:t>— </a:t>
            </a:r>
            <a:r>
              <a:rPr lang="ru-RU" sz="1200" b="1" kern="0" dirty="0" smtClean="0">
                <a:solidFill>
                  <a:srgbClr val="FFFFCC"/>
                </a:solidFill>
                <a:effectLst/>
              </a:rPr>
              <a:t>моторно-</a:t>
            </a:r>
            <a:r>
              <a:rPr lang="ru-RU" sz="1200" b="1" kern="0" dirty="0" err="1" smtClean="0">
                <a:solidFill>
                  <a:srgbClr val="FFFFCC"/>
                </a:solidFill>
                <a:effectLst/>
              </a:rPr>
              <a:t>евакуаторні</a:t>
            </a:r>
            <a:r>
              <a:rPr lang="ru-RU" sz="1200" b="1" kern="0" dirty="0" smtClean="0">
                <a:solidFill>
                  <a:srgbClr val="FFFFCC"/>
                </a:solidFill>
                <a:effectLst/>
              </a:rPr>
              <a:t> </a:t>
            </a:r>
            <a:r>
              <a:rPr lang="ru-RU" sz="1200" b="1" kern="0" dirty="0" err="1" smtClean="0">
                <a:solidFill>
                  <a:srgbClr val="FFFFCC"/>
                </a:solidFill>
                <a:effectLst/>
              </a:rPr>
              <a:t>порушення</a:t>
            </a:r>
            <a:r>
              <a:rPr lang="ru-RU" sz="1200" b="1" kern="0" dirty="0" smtClean="0">
                <a:solidFill>
                  <a:srgbClr val="FFFFCC"/>
                </a:solidFill>
                <a:effectLst/>
              </a:rPr>
              <a:t> </a:t>
            </a:r>
            <a:endParaRPr lang="ru-RU" sz="1200" b="1" kern="0" dirty="0">
              <a:solidFill>
                <a:srgbClr val="FFFFCC"/>
              </a:solidFill>
              <a:effectLst/>
            </a:endParaRPr>
          </a:p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1200" b="1" kern="0" dirty="0">
                <a:solidFill>
                  <a:srgbClr val="FFFFCC"/>
                </a:solidFill>
                <a:effectLst/>
              </a:rPr>
              <a:t>— </a:t>
            </a:r>
            <a:r>
              <a:rPr lang="ru-RU" sz="1200" b="1" kern="0" dirty="0" err="1" smtClean="0">
                <a:solidFill>
                  <a:srgbClr val="FFFFCC"/>
                </a:solidFill>
                <a:effectLst/>
              </a:rPr>
              <a:t>розлади</a:t>
            </a:r>
            <a:r>
              <a:rPr lang="ru-RU" sz="1200" b="1" kern="0" dirty="0" smtClean="0">
                <a:solidFill>
                  <a:srgbClr val="FFFFCC"/>
                </a:solidFill>
                <a:effectLst/>
              </a:rPr>
              <a:t>  МЦР</a:t>
            </a:r>
          </a:p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1200" b="1" kern="0" dirty="0" smtClean="0">
                <a:solidFill>
                  <a:srgbClr val="FFFFCC"/>
                </a:solidFill>
                <a:effectLst/>
              </a:rPr>
              <a:t>в </a:t>
            </a:r>
            <a:r>
              <a:rPr lang="ru-RU" sz="1200" b="1" kern="0" dirty="0">
                <a:solidFill>
                  <a:srgbClr val="FFFFCC"/>
                </a:solidFill>
                <a:effectLst/>
              </a:rPr>
              <a:t>органах </a:t>
            </a:r>
            <a:r>
              <a:rPr lang="ru-RU" sz="1200" b="1" kern="0" dirty="0" err="1" smtClean="0">
                <a:solidFill>
                  <a:srgbClr val="FFFFCC"/>
                </a:solidFill>
                <a:effectLst/>
              </a:rPr>
              <a:t>гастродуоденальної</a:t>
            </a:r>
            <a:endParaRPr lang="ru-RU" sz="1200" b="1" kern="0" dirty="0" smtClean="0">
              <a:solidFill>
                <a:srgbClr val="FFFFCC"/>
              </a:solidFill>
              <a:effectLst/>
            </a:endParaRPr>
          </a:p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1200" b="1" kern="0" dirty="0" err="1" smtClean="0">
                <a:solidFill>
                  <a:srgbClr val="FFFFCC"/>
                </a:solidFill>
                <a:effectLst/>
              </a:rPr>
              <a:t>зони</a:t>
            </a:r>
            <a:endParaRPr lang="ru-RU" sz="1200" b="1" kern="0" dirty="0" smtClean="0">
              <a:solidFill>
                <a:srgbClr val="FFFFCC"/>
              </a:solidFill>
              <a:effectLst/>
            </a:endParaRPr>
          </a:p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</a:pPr>
            <a:endParaRPr lang="ru-RU" sz="1200" b="1" kern="0" dirty="0">
              <a:solidFill>
                <a:srgbClr val="FFFFCC"/>
              </a:solidFill>
              <a:effectLst/>
            </a:endParaRPr>
          </a:p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</a:pPr>
            <a:endParaRPr lang="ru-RU" sz="1200" b="1" kern="0" dirty="0" smtClean="0">
              <a:solidFill>
                <a:srgbClr val="FFFFCC"/>
              </a:solidFill>
              <a:effectLst/>
            </a:endParaRPr>
          </a:p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2800" b="1" kern="0" dirty="0" smtClean="0">
                <a:solidFill>
                  <a:schemeClr val="tx1">
                    <a:lumMod val="75000"/>
                  </a:schemeClr>
                </a:solidFill>
                <a:effectLst/>
              </a:rPr>
              <a:t>«-»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Блок-схема: объединение 12"/>
          <p:cNvSpPr/>
          <p:nvPr/>
        </p:nvSpPr>
        <p:spPr bwMode="auto">
          <a:xfrm>
            <a:off x="4644008" y="2348880"/>
            <a:ext cx="4248472" cy="4392488"/>
          </a:xfrm>
          <a:prstGeom prst="flowChartMerge">
            <a:avLst/>
          </a:prstGeom>
          <a:solidFill>
            <a:schemeClr val="accent1">
              <a:alpha val="1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1400" b="1" u="sng" kern="0" dirty="0">
                <a:solidFill>
                  <a:srgbClr val="FFFF00"/>
                </a:solidFill>
                <a:effectLst/>
              </a:rPr>
              <a:t>Факторы </a:t>
            </a:r>
            <a:r>
              <a:rPr lang="ru-RU" sz="1400" b="1" u="sng" kern="0" dirty="0" err="1" smtClean="0">
                <a:solidFill>
                  <a:srgbClr val="FFFF00"/>
                </a:solidFill>
                <a:effectLst/>
              </a:rPr>
              <a:t>захисту</a:t>
            </a:r>
            <a:r>
              <a:rPr lang="ru-RU" sz="1400" b="1" u="sng" kern="0" dirty="0" smtClean="0">
                <a:solidFill>
                  <a:srgbClr val="FFFF00"/>
                </a:solidFill>
                <a:effectLst/>
              </a:rPr>
              <a:t>:</a:t>
            </a:r>
            <a:endParaRPr lang="ru-RU" sz="1400" b="1" u="sng" kern="0" dirty="0">
              <a:solidFill>
                <a:srgbClr val="99FF66"/>
              </a:solidFill>
              <a:effectLst/>
            </a:endParaRPr>
          </a:p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1200" b="1" kern="0" dirty="0">
                <a:solidFill>
                  <a:srgbClr val="FFFFCC"/>
                </a:solidFill>
                <a:effectLst/>
              </a:rPr>
              <a:t>— </a:t>
            </a:r>
            <a:r>
              <a:rPr lang="ru-RU" sz="1200" b="1" kern="0" dirty="0" err="1" smtClean="0">
                <a:solidFill>
                  <a:srgbClr val="FFFFCC"/>
                </a:solidFill>
                <a:effectLst/>
              </a:rPr>
              <a:t>слизовий</a:t>
            </a:r>
            <a:r>
              <a:rPr lang="ru-RU" sz="1200" b="1" kern="0" dirty="0" smtClean="0">
                <a:solidFill>
                  <a:srgbClr val="FFFFCC"/>
                </a:solidFill>
                <a:effectLst/>
              </a:rPr>
              <a:t> </a:t>
            </a:r>
            <a:r>
              <a:rPr lang="ru-RU" sz="1200" b="1" kern="0" dirty="0" err="1" smtClean="0">
                <a:solidFill>
                  <a:srgbClr val="FFFFCC"/>
                </a:solidFill>
                <a:effectLst/>
              </a:rPr>
              <a:t>бар’єр</a:t>
            </a:r>
            <a:r>
              <a:rPr lang="ru-RU" sz="1200" b="1" kern="0" dirty="0" smtClean="0">
                <a:solidFill>
                  <a:srgbClr val="FFFFCC"/>
                </a:solidFill>
                <a:effectLst/>
              </a:rPr>
              <a:t> </a:t>
            </a:r>
            <a:r>
              <a:rPr lang="ru-RU" sz="1200" b="1" kern="0" dirty="0" err="1" smtClean="0">
                <a:solidFill>
                  <a:srgbClr val="FFFFCC"/>
                </a:solidFill>
                <a:effectLst/>
              </a:rPr>
              <a:t>епителія</a:t>
            </a:r>
            <a:r>
              <a:rPr lang="ru-RU" sz="1200" b="1" kern="0" dirty="0" smtClean="0">
                <a:solidFill>
                  <a:srgbClr val="FFFFCC"/>
                </a:solidFill>
                <a:effectLst/>
              </a:rPr>
              <a:t> </a:t>
            </a:r>
            <a:r>
              <a:rPr lang="ru-RU" sz="1200" b="1" kern="0" dirty="0" err="1" smtClean="0">
                <a:solidFill>
                  <a:srgbClr val="FFFFCC"/>
                </a:solidFill>
                <a:effectLst/>
              </a:rPr>
              <a:t>слизової</a:t>
            </a:r>
            <a:endParaRPr lang="ru-RU" sz="1200" b="1" kern="0" dirty="0" smtClean="0">
              <a:solidFill>
                <a:srgbClr val="FFFFCC"/>
              </a:solidFill>
              <a:effectLst/>
            </a:endParaRPr>
          </a:p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1200" b="1" kern="0" dirty="0" err="1">
                <a:solidFill>
                  <a:srgbClr val="FFFFCC"/>
                </a:solidFill>
                <a:effectLst/>
              </a:rPr>
              <a:t>ш</a:t>
            </a:r>
            <a:r>
              <a:rPr lang="ru-RU" sz="1200" b="1" kern="0" dirty="0" err="1" smtClean="0">
                <a:solidFill>
                  <a:srgbClr val="FFFFCC"/>
                </a:solidFill>
                <a:effectLst/>
              </a:rPr>
              <a:t>лунка</a:t>
            </a:r>
            <a:r>
              <a:rPr lang="ru-RU" sz="1200" b="1" kern="0" dirty="0" smtClean="0">
                <a:solidFill>
                  <a:srgbClr val="FFFFCC"/>
                </a:solidFill>
                <a:effectLst/>
              </a:rPr>
              <a:t> </a:t>
            </a:r>
            <a:r>
              <a:rPr lang="ru-RU" sz="1200" b="1" kern="0" dirty="0">
                <a:solidFill>
                  <a:srgbClr val="FFFFCC"/>
                </a:solidFill>
                <a:effectLst/>
              </a:rPr>
              <a:t>і</a:t>
            </a:r>
            <a:r>
              <a:rPr lang="ru-RU" sz="1200" b="1" kern="0" dirty="0" smtClean="0">
                <a:solidFill>
                  <a:srgbClr val="FFFFCC"/>
                </a:solidFill>
                <a:effectLst/>
              </a:rPr>
              <a:t> 12-палої </a:t>
            </a:r>
            <a:r>
              <a:rPr lang="ru-RU" sz="1200" b="1" kern="0" dirty="0">
                <a:solidFill>
                  <a:srgbClr val="FFFFCC"/>
                </a:solidFill>
                <a:effectLst/>
              </a:rPr>
              <a:t>кишки </a:t>
            </a:r>
          </a:p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1200" b="1" kern="0" dirty="0">
                <a:solidFill>
                  <a:srgbClr val="FFFFCC"/>
                </a:solidFill>
                <a:effectLst/>
              </a:rPr>
              <a:t>— </a:t>
            </a:r>
            <a:r>
              <a:rPr lang="ru-RU" sz="1200" b="1" kern="0" dirty="0" err="1" smtClean="0">
                <a:solidFill>
                  <a:srgbClr val="FFFFCC"/>
                </a:solidFill>
                <a:effectLst/>
              </a:rPr>
              <a:t>лужний</a:t>
            </a:r>
            <a:r>
              <a:rPr lang="ru-RU" sz="1200" b="1" kern="0" dirty="0" smtClean="0">
                <a:solidFill>
                  <a:srgbClr val="FFFFCC"/>
                </a:solidFill>
                <a:effectLst/>
              </a:rPr>
              <a:t> </a:t>
            </a:r>
            <a:r>
              <a:rPr lang="ru-RU" sz="1200" b="1" kern="0" dirty="0">
                <a:solidFill>
                  <a:srgbClr val="FFFFCC"/>
                </a:solidFill>
                <a:effectLst/>
              </a:rPr>
              <a:t>компонент </a:t>
            </a:r>
            <a:r>
              <a:rPr lang="ru-RU" sz="1200" b="1" kern="0" dirty="0" err="1" smtClean="0">
                <a:solidFill>
                  <a:srgbClr val="FFFFCC"/>
                </a:solidFill>
                <a:effectLst/>
              </a:rPr>
              <a:t>шлункового</a:t>
            </a:r>
            <a:endParaRPr lang="ru-RU" sz="1200" b="1" kern="0" dirty="0" smtClean="0">
              <a:solidFill>
                <a:srgbClr val="FFFFCC"/>
              </a:solidFill>
              <a:effectLst/>
            </a:endParaRPr>
          </a:p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1200" b="1" kern="0" dirty="0" smtClean="0">
                <a:solidFill>
                  <a:srgbClr val="FFFFCC"/>
                </a:solidFill>
                <a:effectLst/>
              </a:rPr>
              <a:t>секрету </a:t>
            </a:r>
            <a:endParaRPr lang="ru-RU" sz="1200" b="1" kern="0" dirty="0">
              <a:solidFill>
                <a:srgbClr val="FFFFCC"/>
              </a:solidFill>
              <a:effectLst/>
            </a:endParaRPr>
          </a:p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1200" b="1" kern="0" dirty="0">
                <a:solidFill>
                  <a:srgbClr val="FFFFCC"/>
                </a:solidFill>
                <a:effectLst/>
              </a:rPr>
              <a:t>— </a:t>
            </a:r>
            <a:r>
              <a:rPr lang="ru-RU" sz="1200" b="1" kern="0" dirty="0" smtClean="0">
                <a:solidFill>
                  <a:srgbClr val="FFFFCC"/>
                </a:solidFill>
                <a:effectLst/>
              </a:rPr>
              <a:t>активна </a:t>
            </a:r>
            <a:r>
              <a:rPr lang="ru-RU" sz="1200" b="1" kern="0" dirty="0" err="1" smtClean="0">
                <a:solidFill>
                  <a:srgbClr val="FFFFCC"/>
                </a:solidFill>
                <a:effectLst/>
              </a:rPr>
              <a:t>регенерація</a:t>
            </a:r>
            <a:r>
              <a:rPr lang="ru-RU" sz="1200" b="1" kern="0" dirty="0" smtClean="0">
                <a:solidFill>
                  <a:srgbClr val="FFFFCC"/>
                </a:solidFill>
                <a:effectLst/>
              </a:rPr>
              <a:t> </a:t>
            </a:r>
            <a:r>
              <a:rPr lang="ru-RU" sz="1200" b="1" kern="0" dirty="0" err="1" smtClean="0">
                <a:solidFill>
                  <a:srgbClr val="FFFFCC"/>
                </a:solidFill>
                <a:effectLst/>
              </a:rPr>
              <a:t>слизової</a:t>
            </a:r>
            <a:endParaRPr lang="ru-RU" sz="1200" b="1" kern="0" dirty="0" smtClean="0">
              <a:solidFill>
                <a:srgbClr val="FFFFCC"/>
              </a:solidFill>
              <a:effectLst/>
            </a:endParaRPr>
          </a:p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1200" b="1" kern="0" dirty="0" err="1" smtClean="0">
                <a:solidFill>
                  <a:srgbClr val="FFFFCC"/>
                </a:solidFill>
                <a:effectLst/>
              </a:rPr>
              <a:t>органів</a:t>
            </a:r>
            <a:endParaRPr lang="ru-RU" sz="1200" b="1" kern="0" dirty="0" smtClean="0">
              <a:solidFill>
                <a:srgbClr val="FFFFCC"/>
              </a:solidFill>
              <a:effectLst/>
            </a:endParaRPr>
          </a:p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1200" b="1" kern="0" dirty="0" err="1" smtClean="0">
                <a:solidFill>
                  <a:srgbClr val="FFFFCC"/>
                </a:solidFill>
                <a:effectLst/>
              </a:rPr>
              <a:t>гастродуоденальної</a:t>
            </a:r>
            <a:r>
              <a:rPr lang="ru-RU" sz="1200" b="1" kern="0" dirty="0" smtClean="0">
                <a:solidFill>
                  <a:srgbClr val="FFFFCC"/>
                </a:solidFill>
                <a:effectLst/>
              </a:rPr>
              <a:t> </a:t>
            </a:r>
            <a:r>
              <a:rPr lang="ru-RU" sz="1200" b="1" kern="0" dirty="0" err="1" smtClean="0">
                <a:solidFill>
                  <a:srgbClr val="FFFFCC"/>
                </a:solidFill>
                <a:effectLst/>
              </a:rPr>
              <a:t>зони</a:t>
            </a:r>
            <a:r>
              <a:rPr lang="ru-RU" sz="1200" b="1" kern="0" dirty="0" smtClean="0">
                <a:solidFill>
                  <a:srgbClr val="FFFFCC"/>
                </a:solidFill>
                <a:effectLst/>
              </a:rPr>
              <a:t> </a:t>
            </a:r>
            <a:endParaRPr lang="ru-RU" sz="1200" b="1" kern="0" dirty="0">
              <a:solidFill>
                <a:srgbClr val="FFFFCC"/>
              </a:solidFill>
              <a:effectLst/>
            </a:endParaRPr>
          </a:p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1200" b="1" kern="0" dirty="0">
                <a:solidFill>
                  <a:srgbClr val="FFFFCC"/>
                </a:solidFill>
                <a:effectLst/>
              </a:rPr>
              <a:t>— </a:t>
            </a:r>
            <a:r>
              <a:rPr lang="ru-RU" sz="1200" b="1" kern="0" dirty="0" err="1" smtClean="0">
                <a:solidFill>
                  <a:srgbClr val="FFFFCC"/>
                </a:solidFill>
                <a:effectLst/>
              </a:rPr>
              <a:t>адекватне</a:t>
            </a:r>
            <a:r>
              <a:rPr lang="ru-RU" sz="1200" b="1" kern="0" dirty="0" smtClean="0">
                <a:solidFill>
                  <a:srgbClr val="FFFFCC"/>
                </a:solidFill>
                <a:effectLst/>
              </a:rPr>
              <a:t> </a:t>
            </a:r>
            <a:r>
              <a:rPr lang="ru-RU" sz="1200" b="1" kern="0" dirty="0" err="1" smtClean="0">
                <a:solidFill>
                  <a:srgbClr val="FFFFCC"/>
                </a:solidFill>
                <a:effectLst/>
              </a:rPr>
              <a:t>кровопостачання</a:t>
            </a:r>
            <a:endParaRPr lang="ru-RU" sz="1200" b="1" kern="0" dirty="0" smtClean="0">
              <a:solidFill>
                <a:srgbClr val="FFFFCC"/>
              </a:solidFill>
              <a:effectLst/>
            </a:endParaRPr>
          </a:p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1200" b="1" kern="0" dirty="0" err="1" smtClean="0">
                <a:solidFill>
                  <a:srgbClr val="FFFFCC"/>
                </a:solidFill>
                <a:effectLst/>
              </a:rPr>
              <a:t>слизової</a:t>
            </a:r>
            <a:endParaRPr lang="ru-RU" sz="1200" b="1" kern="0" dirty="0">
              <a:solidFill>
                <a:srgbClr val="FFFFCC"/>
              </a:solidFill>
              <a:effectLst/>
            </a:endParaRPr>
          </a:p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</a:pPr>
            <a:endParaRPr lang="ru-RU" sz="1200" b="1" kern="0" dirty="0" smtClean="0">
              <a:solidFill>
                <a:srgbClr val="FFFFCC"/>
              </a:solidFill>
              <a:effectLst/>
            </a:endParaRPr>
          </a:p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</a:pPr>
            <a:endParaRPr lang="ru-RU" sz="1200" b="1" kern="0" dirty="0">
              <a:solidFill>
                <a:srgbClr val="FFFFCC"/>
              </a:solidFill>
              <a:effectLst/>
            </a:endParaRPr>
          </a:p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</a:pPr>
            <a:r>
              <a:rPr lang="ru-RU" sz="2800" b="1" kern="0" dirty="0" smtClean="0">
                <a:solidFill>
                  <a:schemeClr val="tx1">
                    <a:lumMod val="75000"/>
                  </a:schemeClr>
                </a:solidFill>
                <a:effectLst/>
              </a:rPr>
              <a:t>«+»</a:t>
            </a:r>
            <a:endParaRPr lang="ru-RU" sz="2800" b="1" kern="0" dirty="0"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534400" cy="914400"/>
          </a:xfrm>
        </p:spPr>
        <p:txBody>
          <a:bodyPr/>
          <a:lstStyle/>
          <a:p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Виразкова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хвороба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447800"/>
            <a:ext cx="8964488" cy="5257800"/>
          </a:xfrm>
        </p:spPr>
        <p:txBody>
          <a:bodyPr/>
          <a:lstStyle/>
          <a:p>
            <a:pPr marL="457200" indent="-457200" algn="ctr">
              <a:buFontTx/>
              <a:buNone/>
            </a:pPr>
            <a:r>
              <a:rPr lang="ru-RU" sz="2800" b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Визначення</a:t>
            </a:r>
            <a:r>
              <a:rPr lang="ru-RU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: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ru-RU" sz="28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Хронічне</a:t>
            </a: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рецидивуюче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захворювання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що</a:t>
            </a:r>
            <a:endParaRPr lang="ru-RU" sz="28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характеризується</a:t>
            </a: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наявністю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виразкового</a:t>
            </a:r>
            <a:endParaRPr lang="ru-RU" sz="28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дефекту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слизової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оболонки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шлунка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і /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або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endParaRPr lang="ru-RU" sz="28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12-палої 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кишки.</a:t>
            </a:r>
          </a:p>
        </p:txBody>
      </p:sp>
      <p:pic>
        <p:nvPicPr>
          <p:cNvPr id="5478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08685"/>
            <a:ext cx="3711252" cy="3254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692150"/>
          </a:xfrm>
        </p:spPr>
        <p:txBody>
          <a:bodyPr/>
          <a:lstStyle/>
          <a:p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Виразкова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хвороба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549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685800"/>
            <a:ext cx="9036496" cy="5943600"/>
          </a:xfrm>
        </p:spPr>
        <p:txBody>
          <a:bodyPr/>
          <a:lstStyle/>
          <a:p>
            <a:pPr marL="457200" indent="-457200" algn="ctr">
              <a:buFontTx/>
              <a:buNone/>
            </a:pPr>
            <a:r>
              <a:rPr lang="ru-RU" sz="2800" b="1" u="sng" dirty="0" err="1" smtClean="0">
                <a:solidFill>
                  <a:srgbClr val="66FFFF"/>
                </a:solidFill>
                <a:latin typeface="Arial" charset="0"/>
              </a:rPr>
              <a:t>Гострі</a:t>
            </a:r>
            <a:r>
              <a:rPr lang="ru-RU" sz="2800" b="1" u="sng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ru-RU" sz="2800" b="1" u="sng" dirty="0" err="1">
                <a:solidFill>
                  <a:srgbClr val="66FFFF"/>
                </a:solidFill>
                <a:latin typeface="Arial" charset="0"/>
              </a:rPr>
              <a:t>виразки</a:t>
            </a:r>
            <a:r>
              <a:rPr lang="ru-RU" sz="2800" b="1" u="sng" dirty="0" smtClean="0">
                <a:solidFill>
                  <a:srgbClr val="66FFFF"/>
                </a:solidFill>
                <a:latin typeface="Arial" charset="0"/>
              </a:rPr>
              <a:t>:</a:t>
            </a:r>
            <a:r>
              <a:rPr lang="ru-RU" sz="2800" b="1" dirty="0" smtClean="0">
                <a:latin typeface="Arial" charset="0"/>
              </a:rPr>
              <a:t>  </a:t>
            </a:r>
            <a:endParaRPr lang="ru-RU" sz="2800" b="1" dirty="0"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400" b="1" dirty="0">
                <a:latin typeface="Arial" charset="0"/>
              </a:rPr>
              <a:t>—</a:t>
            </a:r>
            <a:r>
              <a:rPr lang="ru-RU" sz="2400" b="1" dirty="0" err="1">
                <a:latin typeface="Arial" charset="0"/>
              </a:rPr>
              <a:t>Утворюються</a:t>
            </a:r>
            <a:r>
              <a:rPr lang="ru-RU" sz="2400" b="1" dirty="0">
                <a:latin typeface="Arial" charset="0"/>
              </a:rPr>
              <a:t> в </a:t>
            </a:r>
            <a:r>
              <a:rPr lang="ru-RU" sz="2400" b="1" dirty="0" err="1">
                <a:latin typeface="Arial" charset="0"/>
              </a:rPr>
              <a:t>результаті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solidFill>
                  <a:srgbClr val="00FF00"/>
                </a:solidFill>
                <a:latin typeface="Arial" charset="0"/>
              </a:rPr>
              <a:t>пошкодження</a:t>
            </a:r>
            <a:r>
              <a:rPr lang="ru-RU" sz="2400" b="1" dirty="0">
                <a:solidFill>
                  <a:srgbClr val="00FF00"/>
                </a:solidFill>
                <a:latin typeface="Arial" charset="0"/>
              </a:rPr>
              <a:t> </a:t>
            </a:r>
            <a:r>
              <a:rPr lang="ru-RU" sz="2400" b="1" dirty="0" err="1">
                <a:solidFill>
                  <a:srgbClr val="00FF00"/>
                </a:solidFill>
                <a:latin typeface="Arial" charset="0"/>
              </a:rPr>
              <a:t>слизової</a:t>
            </a:r>
            <a:r>
              <a:rPr lang="ru-RU" sz="2400" b="1" dirty="0">
                <a:solidFill>
                  <a:srgbClr val="00FF00"/>
                </a:solidFill>
                <a:latin typeface="Arial" charset="0"/>
              </a:rPr>
              <a:t> </a:t>
            </a:r>
            <a:r>
              <a:rPr lang="ru-RU" sz="2400" b="1" dirty="0" err="1" smtClean="0">
                <a:solidFill>
                  <a:srgbClr val="00FF00"/>
                </a:solidFill>
                <a:latin typeface="Arial" charset="0"/>
              </a:rPr>
              <a:t>оболонки</a:t>
            </a:r>
            <a:r>
              <a:rPr lang="ru-RU" sz="2400" b="1" dirty="0" smtClean="0">
                <a:solidFill>
                  <a:srgbClr val="00FF00"/>
                </a:solidFill>
                <a:latin typeface="Arial" charset="0"/>
              </a:rPr>
              <a:t> кислотою і </a:t>
            </a:r>
            <a:r>
              <a:rPr lang="ru-RU" sz="2400" b="1" dirty="0">
                <a:solidFill>
                  <a:srgbClr val="00FF00"/>
                </a:solidFill>
                <a:latin typeface="Arial" charset="0"/>
              </a:rPr>
              <a:t>пепсином </a:t>
            </a:r>
            <a:r>
              <a:rPr lang="ru-RU" sz="2400" b="1" dirty="0">
                <a:latin typeface="Arial" charset="0"/>
              </a:rPr>
              <a:t>в </a:t>
            </a:r>
            <a:r>
              <a:rPr lang="ru-RU" sz="2400" b="1" dirty="0" err="1">
                <a:latin typeface="Arial" charset="0"/>
              </a:rPr>
              <a:t>умовах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порушення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її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захисних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механізмів</a:t>
            </a:r>
            <a:r>
              <a:rPr lang="ru-RU" sz="2400" b="1" dirty="0">
                <a:latin typeface="Arial" charset="0"/>
              </a:rPr>
              <a:t> при тяжкому </a:t>
            </a:r>
            <a:r>
              <a:rPr lang="ru-RU" sz="2400" b="1" dirty="0" err="1">
                <a:latin typeface="Arial" charset="0"/>
              </a:rPr>
              <a:t>перебігу</a:t>
            </a:r>
            <a:r>
              <a:rPr lang="ru-RU" sz="2400" b="1" dirty="0">
                <a:latin typeface="Arial" charset="0"/>
              </a:rPr>
              <a:t> гастриту, при </a:t>
            </a:r>
            <a:r>
              <a:rPr lang="ru-RU" sz="2400" b="1" dirty="0" err="1">
                <a:latin typeface="Arial" charset="0"/>
              </a:rPr>
              <a:t>психоемоційних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стресах</a:t>
            </a:r>
            <a:r>
              <a:rPr lang="ru-RU" sz="2400" b="1" dirty="0">
                <a:latin typeface="Arial" charset="0"/>
              </a:rPr>
              <a:t>, </a:t>
            </a:r>
            <a:r>
              <a:rPr lang="ru-RU" sz="2400" b="1" dirty="0" err="1">
                <a:latin typeface="Arial" charset="0"/>
              </a:rPr>
              <a:t>високій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кислотності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шлункового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smtClean="0">
                <a:latin typeface="Arial" charset="0"/>
              </a:rPr>
              <a:t>соку</a:t>
            </a:r>
          </a:p>
          <a:p>
            <a:pPr marL="457200" indent="-457200">
              <a:buFontTx/>
              <a:buNone/>
            </a:pPr>
            <a:r>
              <a:rPr lang="ru-RU" sz="2400" b="1" dirty="0">
                <a:latin typeface="Arial" charset="0"/>
              </a:rPr>
              <a:t>—</a:t>
            </a:r>
            <a:r>
              <a:rPr lang="ru-RU" sz="2400" b="1" dirty="0" err="1">
                <a:latin typeface="Arial" charset="0"/>
              </a:rPr>
              <a:t>характеризуються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u="sng" dirty="0" err="1">
                <a:solidFill>
                  <a:srgbClr val="00FF00"/>
                </a:solidFill>
                <a:latin typeface="Arial" charset="0"/>
              </a:rPr>
              <a:t>глибоким</a:t>
            </a:r>
            <a:r>
              <a:rPr lang="ru-RU" sz="2400" b="1" u="sng" dirty="0">
                <a:solidFill>
                  <a:srgbClr val="00FF00"/>
                </a:solidFill>
                <a:latin typeface="Arial" charset="0"/>
              </a:rPr>
              <a:t> дефектом </a:t>
            </a:r>
            <a:r>
              <a:rPr lang="ru-RU" sz="2400" b="1" dirty="0" err="1">
                <a:latin typeface="Arial" charset="0"/>
              </a:rPr>
              <a:t>слизової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оболонки</a:t>
            </a:r>
            <a:r>
              <a:rPr lang="ru-RU" sz="2400" b="1" dirty="0">
                <a:latin typeface="Arial" charset="0"/>
              </a:rPr>
              <a:t> з </a:t>
            </a:r>
            <a:r>
              <a:rPr lang="ru-RU" sz="2400" b="1" dirty="0" err="1">
                <a:latin typeface="Arial" charset="0"/>
              </a:rPr>
              <a:t>гострою</a:t>
            </a:r>
            <a:r>
              <a:rPr lang="ru-RU" sz="2400" b="1" dirty="0">
                <a:latin typeface="Arial" charset="0"/>
              </a:rPr>
              <a:t> запальною </a:t>
            </a:r>
            <a:r>
              <a:rPr lang="ru-RU" sz="2400" b="1" dirty="0" err="1" smtClean="0">
                <a:latin typeface="Arial" charset="0"/>
              </a:rPr>
              <a:t>реакцією</a:t>
            </a:r>
            <a:endParaRPr lang="ru-RU" sz="2400" b="1" dirty="0" smtClean="0"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400" b="1" dirty="0">
                <a:latin typeface="Arial" charset="0"/>
              </a:rPr>
              <a:t>—</a:t>
            </a:r>
            <a:r>
              <a:rPr lang="ru-RU" sz="2400" b="1" dirty="0" err="1" smtClean="0">
                <a:solidFill>
                  <a:srgbClr val="00FF00"/>
                </a:solidFill>
                <a:latin typeface="Arial" charset="0"/>
              </a:rPr>
              <a:t>краї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гострої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виразки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solidFill>
                  <a:srgbClr val="00FF00"/>
                </a:solidFill>
                <a:latin typeface="Arial" charset="0"/>
              </a:rPr>
              <a:t>чіткі</a:t>
            </a:r>
            <a:r>
              <a:rPr lang="ru-RU" sz="2400" b="1" dirty="0">
                <a:latin typeface="Arial" charset="0"/>
              </a:rPr>
              <a:t>, не </a:t>
            </a:r>
            <a:r>
              <a:rPr lang="ru-RU" sz="2400" b="1" dirty="0" err="1">
                <a:latin typeface="Arial" charset="0"/>
              </a:rPr>
              <a:t>виступають</a:t>
            </a:r>
            <a:r>
              <a:rPr lang="ru-RU" sz="2400" b="1" dirty="0">
                <a:latin typeface="Arial" charset="0"/>
              </a:rPr>
              <a:t> над </a:t>
            </a:r>
            <a:r>
              <a:rPr lang="ru-RU" sz="2400" b="1" dirty="0" err="1">
                <a:latin typeface="Arial" charset="0"/>
              </a:rPr>
              <a:t>поверхнею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слизової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оболонки</a:t>
            </a:r>
            <a:r>
              <a:rPr lang="ru-RU" sz="2400" b="1" dirty="0">
                <a:latin typeface="Arial" charset="0"/>
              </a:rPr>
              <a:t>; </a:t>
            </a:r>
            <a:r>
              <a:rPr lang="ru-RU" sz="2400" b="1" dirty="0">
                <a:solidFill>
                  <a:srgbClr val="00FF00"/>
                </a:solidFill>
                <a:latin typeface="Arial" charset="0"/>
              </a:rPr>
              <a:t>дном є </a:t>
            </a:r>
            <a:r>
              <a:rPr lang="ru-RU" sz="2400" b="1" dirty="0" err="1">
                <a:solidFill>
                  <a:srgbClr val="00FF00"/>
                </a:solidFill>
                <a:latin typeface="Arial" charset="0"/>
              </a:rPr>
              <a:t>підслизовий</a:t>
            </a:r>
            <a:r>
              <a:rPr lang="ru-RU" sz="2400" b="1" dirty="0">
                <a:solidFill>
                  <a:srgbClr val="00FF00"/>
                </a:solidFill>
                <a:latin typeface="Arial" charset="0"/>
              </a:rPr>
              <a:t> </a:t>
            </a:r>
            <a:r>
              <a:rPr lang="ru-RU" sz="2400" b="1" dirty="0" err="1">
                <a:solidFill>
                  <a:srgbClr val="00FF00"/>
                </a:solidFill>
                <a:latin typeface="Arial" charset="0"/>
              </a:rPr>
              <a:t>або</a:t>
            </a:r>
            <a:r>
              <a:rPr lang="ru-RU" sz="2400" b="1" dirty="0">
                <a:solidFill>
                  <a:srgbClr val="00FF00"/>
                </a:solidFill>
                <a:latin typeface="Arial" charset="0"/>
              </a:rPr>
              <a:t> </a:t>
            </a:r>
            <a:r>
              <a:rPr lang="ru-RU" sz="2400" b="1" dirty="0" err="1">
                <a:solidFill>
                  <a:srgbClr val="00FF00"/>
                </a:solidFill>
                <a:latin typeface="Arial" charset="0"/>
              </a:rPr>
              <a:t>м'язовий</a:t>
            </a:r>
            <a:r>
              <a:rPr lang="ru-RU" sz="2400" b="1" dirty="0">
                <a:solidFill>
                  <a:srgbClr val="00FF00"/>
                </a:solidFill>
                <a:latin typeface="Arial" charset="0"/>
              </a:rPr>
              <a:t> </a:t>
            </a:r>
            <a:r>
              <a:rPr lang="ru-RU" sz="2400" b="1" dirty="0" smtClean="0">
                <a:solidFill>
                  <a:srgbClr val="00FF00"/>
                </a:solidFill>
                <a:latin typeface="Arial" charset="0"/>
              </a:rPr>
              <a:t>шар</a:t>
            </a:r>
          </a:p>
          <a:p>
            <a:pPr marL="457200" indent="-457200">
              <a:buFontTx/>
              <a:buNone/>
            </a:pPr>
            <a:r>
              <a:rPr lang="ru-RU" sz="2400" b="1" dirty="0">
                <a:latin typeface="Arial" charset="0"/>
              </a:rPr>
              <a:t>— </a:t>
            </a:r>
            <a:r>
              <a:rPr lang="ru-RU" sz="2400" b="1" dirty="0" err="1">
                <a:latin typeface="Arial" charset="0"/>
              </a:rPr>
              <a:t>ускладнюватися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можуть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кровотечею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або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перфорацією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стінки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шлунка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або</a:t>
            </a:r>
            <a:r>
              <a:rPr lang="ru-RU" sz="2400" b="1" dirty="0">
                <a:latin typeface="Arial" charset="0"/>
              </a:rPr>
              <a:t> 12-палої кишки</a:t>
            </a:r>
          </a:p>
        </p:txBody>
      </p:sp>
    </p:spTree>
  </p:cSld>
  <p:clrMapOvr>
    <a:masterClrMapping/>
  </p:clrMapOvr>
  <p:transition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539750"/>
          </a:xfrm>
        </p:spPr>
        <p:txBody>
          <a:bodyPr/>
          <a:lstStyle/>
          <a:p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Гострі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виразки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і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ерозії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слизової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шлунка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613380" name="Picture 4" descr="острые язвы и эрозии желуд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8785225" cy="604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914400"/>
          </a:xfrm>
        </p:spPr>
        <p:txBody>
          <a:bodyPr/>
          <a:lstStyle/>
          <a:p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596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548680"/>
            <a:ext cx="8964488" cy="5943600"/>
          </a:xfrm>
        </p:spPr>
        <p:txBody>
          <a:bodyPr/>
          <a:lstStyle/>
          <a:p>
            <a:pPr marL="533400" indent="-533400" algn="ctr">
              <a:buFontTx/>
              <a:buNone/>
            </a:pPr>
            <a:endParaRPr lang="ru-RU" sz="3600" b="1" dirty="0">
              <a:solidFill>
                <a:srgbClr val="FFFF00"/>
              </a:solidFill>
            </a:endParaRPr>
          </a:p>
          <a:p>
            <a:pPr marL="533400" indent="-533400" algn="ctr">
              <a:buFontTx/>
              <a:buNone/>
            </a:pPr>
            <a:r>
              <a:rPr lang="ru-RU" b="1" u="sng" dirty="0" smtClean="0">
                <a:solidFill>
                  <a:srgbClr val="FFFF00"/>
                </a:solidFill>
                <a:latin typeface="Arial" charset="0"/>
              </a:rPr>
              <a:t>2 </a:t>
            </a:r>
            <a:r>
              <a:rPr lang="ru-RU" b="1" u="sng" dirty="0" err="1">
                <a:solidFill>
                  <a:srgbClr val="FFFF00"/>
                </a:solidFill>
                <a:latin typeface="Arial" charset="0"/>
              </a:rPr>
              <a:t>шари</a:t>
            </a:r>
            <a:r>
              <a:rPr lang="ru-RU" b="1" u="sng" dirty="0">
                <a:solidFill>
                  <a:srgbClr val="FFFF00"/>
                </a:solidFill>
                <a:latin typeface="Arial" charset="0"/>
              </a:rPr>
              <a:t> дна </a:t>
            </a:r>
            <a:r>
              <a:rPr lang="ru-RU" b="1" u="sng" dirty="0" err="1">
                <a:solidFill>
                  <a:srgbClr val="FFFF00"/>
                </a:solidFill>
                <a:latin typeface="Arial" charset="0"/>
              </a:rPr>
              <a:t>гострої</a:t>
            </a:r>
            <a:r>
              <a:rPr lang="ru-RU" b="1" u="sng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b="1" u="sng" dirty="0" err="1">
                <a:solidFill>
                  <a:srgbClr val="FFFF00"/>
                </a:solidFill>
                <a:latin typeface="Arial" charset="0"/>
              </a:rPr>
              <a:t>виразки</a:t>
            </a:r>
            <a:r>
              <a:rPr lang="ru-RU" b="1" u="sng" dirty="0" smtClean="0">
                <a:solidFill>
                  <a:srgbClr val="FFFF00"/>
                </a:solidFill>
                <a:latin typeface="Arial" charset="0"/>
              </a:rPr>
              <a:t>:</a:t>
            </a:r>
            <a:r>
              <a:rPr lang="ru-RU" sz="2800" b="1" dirty="0" smtClean="0">
                <a:latin typeface="Arial" charset="0"/>
              </a:rPr>
              <a:t>  </a:t>
            </a:r>
            <a:endParaRPr lang="ru-RU" sz="2800" b="1" dirty="0">
              <a:latin typeface="Arial" charset="0"/>
            </a:endParaRPr>
          </a:p>
          <a:p>
            <a:pPr marL="533400" indent="-533400">
              <a:buFontTx/>
              <a:buNone/>
            </a:pPr>
            <a:endParaRPr lang="ru-RU" sz="2800" b="1" dirty="0">
              <a:latin typeface="Arial" charset="0"/>
            </a:endParaRPr>
          </a:p>
          <a:p>
            <a:pPr marL="533400" indent="-533400">
              <a:buFontTx/>
              <a:buNone/>
            </a:pP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1. </a:t>
            </a:r>
            <a:r>
              <a:rPr lang="ru-RU" sz="28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ru-RU" sz="2800" b="1" dirty="0" err="1">
                <a:solidFill>
                  <a:srgbClr val="66FFFF"/>
                </a:solidFill>
                <a:latin typeface="Arial" charset="0"/>
              </a:rPr>
              <a:t>Поверхневий</a:t>
            </a: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 - </a:t>
            </a:r>
            <a:r>
              <a:rPr lang="ru-RU" sz="2800" b="1" dirty="0" err="1">
                <a:solidFill>
                  <a:srgbClr val="66FFFF"/>
                </a:solidFill>
                <a:latin typeface="Arial" charset="0"/>
              </a:rPr>
              <a:t>ексудативний</a:t>
            </a: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 (</a:t>
            </a:r>
            <a:r>
              <a:rPr lang="ru-RU" sz="2800" b="1" dirty="0" err="1">
                <a:solidFill>
                  <a:srgbClr val="66FFFF"/>
                </a:solidFill>
                <a:latin typeface="Arial" charset="0"/>
              </a:rPr>
              <a:t>гнійно-некротичний</a:t>
            </a: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 детрит);</a:t>
            </a:r>
          </a:p>
          <a:p>
            <a:pPr marL="533400" indent="-533400">
              <a:buFontTx/>
              <a:buNone/>
            </a:pPr>
            <a:endParaRPr lang="ru-RU" sz="2800" b="1" dirty="0">
              <a:solidFill>
                <a:srgbClr val="66FFFF"/>
              </a:solidFill>
              <a:latin typeface="Arial" charset="0"/>
            </a:endParaRPr>
          </a:p>
          <a:p>
            <a:pPr marL="533400" indent="-533400">
              <a:buFontTx/>
              <a:buNone/>
            </a:pP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2. </a:t>
            </a:r>
            <a:r>
              <a:rPr lang="ru-RU" sz="2800" b="1" dirty="0" err="1">
                <a:solidFill>
                  <a:srgbClr val="66FFFF"/>
                </a:solidFill>
                <a:latin typeface="Arial" charset="0"/>
              </a:rPr>
              <a:t>Некротичний</a:t>
            </a: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 (</a:t>
            </a:r>
            <a:r>
              <a:rPr lang="ru-RU" sz="2800" b="1" dirty="0" err="1">
                <a:solidFill>
                  <a:srgbClr val="66FFFF"/>
                </a:solidFill>
                <a:latin typeface="Arial" charset="0"/>
              </a:rPr>
              <a:t>фібриноїдний</a:t>
            </a: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 некроз </a:t>
            </a:r>
            <a:r>
              <a:rPr lang="ru-RU" sz="2800" b="1" dirty="0" err="1">
                <a:solidFill>
                  <a:srgbClr val="66FFFF"/>
                </a:solidFill>
                <a:latin typeface="Arial" charset="0"/>
              </a:rPr>
              <a:t>слизової</a:t>
            </a: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 аж до </a:t>
            </a:r>
            <a:r>
              <a:rPr lang="ru-RU" sz="2800" b="1" dirty="0" err="1">
                <a:solidFill>
                  <a:srgbClr val="66FFFF"/>
                </a:solidFill>
                <a:latin typeface="Arial" charset="0"/>
              </a:rPr>
              <a:t>підслизової</a:t>
            </a: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 і </a:t>
            </a:r>
            <a:r>
              <a:rPr lang="ru-RU" sz="2800" b="1" dirty="0" err="1">
                <a:solidFill>
                  <a:srgbClr val="66FFFF"/>
                </a:solidFill>
                <a:latin typeface="Arial" charset="0"/>
              </a:rPr>
              <a:t>м'язової</a:t>
            </a: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ru-RU" sz="2800" b="1" dirty="0" err="1">
                <a:solidFill>
                  <a:srgbClr val="66FFFF"/>
                </a:solidFill>
                <a:latin typeface="Arial" charset="0"/>
              </a:rPr>
              <a:t>стінки</a:t>
            </a: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ru-RU" sz="2800" b="1" dirty="0" err="1">
                <a:solidFill>
                  <a:srgbClr val="66FFFF"/>
                </a:solidFill>
                <a:latin typeface="Arial" charset="0"/>
              </a:rPr>
              <a:t>шлунка</a:t>
            </a: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).</a:t>
            </a:r>
            <a:endParaRPr lang="ru-RU" sz="2800" dirty="0">
              <a:solidFill>
                <a:srgbClr val="66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620688"/>
          </a:xfrm>
        </p:spPr>
        <p:txBody>
          <a:bodyPr/>
          <a:lstStyle/>
          <a:p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Виразкова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хвороба</a:t>
            </a:r>
            <a:endParaRPr lang="ru-RU" sz="2400" dirty="0"/>
          </a:p>
        </p:txBody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476672"/>
            <a:ext cx="8964488" cy="5119687"/>
          </a:xfrm>
        </p:spPr>
        <p:txBody>
          <a:bodyPr/>
          <a:lstStyle/>
          <a:p>
            <a:pPr marL="457200" indent="-457200" algn="ctr">
              <a:buFontTx/>
              <a:buNone/>
            </a:pPr>
            <a:r>
              <a:rPr lang="ru-RU" sz="2800" b="1" u="sng" dirty="0" err="1" smtClean="0">
                <a:solidFill>
                  <a:srgbClr val="FFFF00"/>
                </a:solidFill>
                <a:latin typeface="Arial" charset="0"/>
              </a:rPr>
              <a:t>Хронічна</a:t>
            </a:r>
            <a:r>
              <a:rPr lang="ru-RU" sz="2800" b="1" u="sng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800" b="1" u="sng" dirty="0" err="1" smtClean="0">
                <a:solidFill>
                  <a:srgbClr val="FFFF00"/>
                </a:solidFill>
                <a:latin typeface="Arial" charset="0"/>
              </a:rPr>
              <a:t>виразка</a:t>
            </a:r>
            <a:r>
              <a:rPr lang="ru-RU" sz="2800" b="1" u="sng" dirty="0" smtClean="0">
                <a:solidFill>
                  <a:srgbClr val="FFFF00"/>
                </a:solidFill>
                <a:latin typeface="Arial" charset="0"/>
              </a:rPr>
              <a:t>:</a:t>
            </a:r>
            <a:r>
              <a:rPr lang="ru-RU" sz="2400" b="1" dirty="0" smtClean="0">
                <a:latin typeface="Arial" charset="0"/>
              </a:rPr>
              <a:t>  </a:t>
            </a:r>
            <a:endParaRPr lang="ru-RU" sz="2400" b="1" dirty="0"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400" b="1" dirty="0">
                <a:latin typeface="Arial" charset="0"/>
              </a:rPr>
              <a:t>— </a:t>
            </a:r>
            <a:r>
              <a:rPr lang="ru-RU" sz="2400" b="1" dirty="0" err="1">
                <a:latin typeface="Arial" charset="0"/>
              </a:rPr>
              <a:t>Розвивається</a:t>
            </a:r>
            <a:r>
              <a:rPr lang="ru-RU" sz="2400" b="1" dirty="0">
                <a:latin typeface="Arial" charset="0"/>
              </a:rPr>
              <a:t> в </a:t>
            </a:r>
            <a:r>
              <a:rPr lang="ru-RU" sz="2400" b="1" dirty="0" err="1">
                <a:latin typeface="Arial" charset="0"/>
              </a:rPr>
              <a:t>результаті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гострої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виразки</a:t>
            </a:r>
            <a:endParaRPr lang="ru-RU" sz="2400" b="1" dirty="0"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400" b="1" dirty="0">
                <a:latin typeface="Arial" charset="0"/>
              </a:rPr>
              <a:t>— </a:t>
            </a:r>
            <a:r>
              <a:rPr lang="ru-RU" sz="2400" b="1" dirty="0" err="1" smtClean="0">
                <a:latin typeface="Arial" charset="0"/>
              </a:rPr>
              <a:t>локалізується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найчастіше</a:t>
            </a:r>
            <a:r>
              <a:rPr lang="ru-RU" sz="2400" b="1" dirty="0">
                <a:latin typeface="Arial" charset="0"/>
              </a:rPr>
              <a:t> на </a:t>
            </a:r>
            <a:r>
              <a:rPr lang="ru-RU" sz="2400" b="1" dirty="0" err="1">
                <a:latin typeface="Arial" charset="0"/>
              </a:rPr>
              <a:t>малій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кривизні</a:t>
            </a:r>
            <a:r>
              <a:rPr lang="ru-RU" sz="2400" b="1" dirty="0">
                <a:latin typeface="Arial" charset="0"/>
              </a:rPr>
              <a:t>, в </a:t>
            </a:r>
            <a:r>
              <a:rPr lang="ru-RU" sz="2400" b="1" dirty="0" err="1">
                <a:latin typeface="Arial" charset="0"/>
              </a:rPr>
              <a:t>пілоричному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відділі</a:t>
            </a:r>
            <a:r>
              <a:rPr lang="ru-RU" sz="2400" b="1" dirty="0">
                <a:latin typeface="Arial" charset="0"/>
              </a:rPr>
              <a:t> і в </a:t>
            </a:r>
            <a:r>
              <a:rPr lang="ru-RU" sz="2400" b="1" dirty="0" err="1" smtClean="0">
                <a:latin typeface="Arial" charset="0"/>
              </a:rPr>
              <a:t>ампулі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>
                <a:latin typeface="Arial" charset="0"/>
              </a:rPr>
              <a:t>12-палої кишки</a:t>
            </a:r>
          </a:p>
          <a:p>
            <a:pPr marL="457200" indent="-457200">
              <a:buFontTx/>
              <a:buNone/>
            </a:pPr>
            <a:r>
              <a:rPr lang="ru-RU" sz="2400" b="1" dirty="0" smtClean="0">
                <a:latin typeface="Arial" charset="0"/>
              </a:rPr>
              <a:t>— </a:t>
            </a:r>
            <a:r>
              <a:rPr lang="ru-RU" sz="2400" b="1" dirty="0" err="1" smtClean="0">
                <a:latin typeface="Arial" charset="0"/>
              </a:rPr>
              <a:t>краї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виступають</a:t>
            </a:r>
            <a:r>
              <a:rPr lang="ru-RU" sz="2400" b="1" dirty="0">
                <a:latin typeface="Arial" charset="0"/>
              </a:rPr>
              <a:t> над </a:t>
            </a:r>
            <a:r>
              <a:rPr lang="ru-RU" sz="2400" b="1" dirty="0" err="1">
                <a:latin typeface="Arial" charset="0"/>
              </a:rPr>
              <a:t>поверхнею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слизової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оболонки</a:t>
            </a:r>
            <a:r>
              <a:rPr lang="ru-RU" sz="2400" b="1" dirty="0">
                <a:latin typeface="Arial" charset="0"/>
              </a:rPr>
              <a:t>: </a:t>
            </a:r>
            <a:r>
              <a:rPr lang="ru-RU" sz="2400" b="1" dirty="0" err="1">
                <a:latin typeface="Arial" charset="0"/>
              </a:rPr>
              <a:t>проксимальний</a:t>
            </a:r>
            <a:r>
              <a:rPr lang="ru-RU" sz="2400" b="1" dirty="0">
                <a:latin typeface="Arial" charset="0"/>
              </a:rPr>
              <a:t> - </a:t>
            </a:r>
            <a:r>
              <a:rPr lang="ru-RU" sz="2400" b="1" dirty="0" err="1">
                <a:latin typeface="Arial" charset="0"/>
              </a:rPr>
              <a:t>підритий</a:t>
            </a:r>
            <a:r>
              <a:rPr lang="ru-RU" sz="2400" b="1" dirty="0">
                <a:latin typeface="Arial" charset="0"/>
              </a:rPr>
              <a:t>, </a:t>
            </a:r>
            <a:r>
              <a:rPr lang="ru-RU" sz="2400" b="1" dirty="0" err="1">
                <a:latin typeface="Arial" charset="0"/>
              </a:rPr>
              <a:t>дистальний</a:t>
            </a:r>
            <a:r>
              <a:rPr lang="ru-RU" sz="2400" b="1" dirty="0">
                <a:latin typeface="Arial" charset="0"/>
              </a:rPr>
              <a:t> - пологий;</a:t>
            </a:r>
          </a:p>
          <a:p>
            <a:pPr marL="457200" indent="-457200">
              <a:buFontTx/>
              <a:buNone/>
            </a:pPr>
            <a:r>
              <a:rPr lang="ru-RU" sz="2400" b="1" dirty="0">
                <a:latin typeface="Arial" charset="0"/>
              </a:rPr>
              <a:t>— </a:t>
            </a:r>
            <a:r>
              <a:rPr lang="ru-RU" sz="2400" b="1" dirty="0" smtClean="0">
                <a:latin typeface="Arial" charset="0"/>
              </a:rPr>
              <a:t>дном є </a:t>
            </a:r>
            <a:r>
              <a:rPr lang="ru-RU" sz="2400" b="1" dirty="0" err="1" smtClean="0">
                <a:latin typeface="Arial" charset="0"/>
              </a:rPr>
              <a:t>грануляційна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або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фіброзна</a:t>
            </a:r>
            <a:r>
              <a:rPr lang="ru-RU" sz="2400" b="1" dirty="0" smtClean="0">
                <a:latin typeface="Arial" charset="0"/>
              </a:rPr>
              <a:t> тканина</a:t>
            </a:r>
            <a:endParaRPr lang="ru-RU" sz="2400" b="1" dirty="0"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400" b="1" dirty="0">
                <a:latin typeface="Arial" charset="0"/>
              </a:rPr>
              <a:t>— </a:t>
            </a:r>
            <a:r>
              <a:rPr lang="ru-RU" sz="2400" b="1" dirty="0" err="1" smtClean="0">
                <a:latin typeface="Arial" charset="0"/>
              </a:rPr>
              <a:t>виразка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>
                <a:latin typeface="Arial" charset="0"/>
              </a:rPr>
              <a:t>з </a:t>
            </a:r>
            <a:r>
              <a:rPr lang="ru-RU" sz="2400" b="1" dirty="0" err="1" smtClean="0">
                <a:latin typeface="Arial" charset="0"/>
              </a:rPr>
              <a:t>омозоленими</a:t>
            </a:r>
            <a:endParaRPr lang="ru-RU" sz="2400" b="1" dirty="0"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400" b="1" dirty="0">
                <a:latin typeface="Arial" charset="0"/>
              </a:rPr>
              <a:t>краями </a:t>
            </a:r>
            <a:r>
              <a:rPr lang="ru-RU" sz="2400" b="1" dirty="0" err="1" smtClean="0">
                <a:latin typeface="Arial" charset="0"/>
              </a:rPr>
              <a:t>називається</a:t>
            </a:r>
            <a:endParaRPr lang="ru-RU" sz="2400" b="1" dirty="0" smtClean="0"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400" b="1" dirty="0" smtClean="0">
                <a:solidFill>
                  <a:srgbClr val="00FF00"/>
                </a:solidFill>
                <a:latin typeface="Arial" charset="0"/>
              </a:rPr>
              <a:t>«</a:t>
            </a:r>
            <a:r>
              <a:rPr lang="ru-RU" sz="2400" b="1" dirty="0" err="1" smtClean="0">
                <a:solidFill>
                  <a:srgbClr val="00FF00"/>
                </a:solidFill>
                <a:latin typeface="Arial" charset="0"/>
              </a:rPr>
              <a:t>кальозною</a:t>
            </a:r>
            <a:r>
              <a:rPr lang="ru-RU" sz="2400" b="1" dirty="0" smtClean="0">
                <a:solidFill>
                  <a:srgbClr val="00FF00"/>
                </a:solidFill>
                <a:latin typeface="Arial" charset="0"/>
              </a:rPr>
              <a:t>»</a:t>
            </a:r>
            <a:endParaRPr lang="ru-RU" sz="2400" b="1" dirty="0">
              <a:latin typeface="Arial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Arial" charset="0"/>
              </a:rPr>
              <a:t>— </a:t>
            </a:r>
            <a:r>
              <a:rPr lang="ru-RU" sz="2400" b="1" dirty="0">
                <a:latin typeface="Arial" charset="0"/>
              </a:rPr>
              <a:t>є </a:t>
            </a:r>
            <a:r>
              <a:rPr lang="ru-RU" sz="2400" b="1" dirty="0" err="1">
                <a:latin typeface="Arial" charset="0"/>
              </a:rPr>
              <a:t>конвергенція</a:t>
            </a:r>
            <a:endParaRPr lang="ru-RU" sz="2400" b="1" dirty="0">
              <a:latin typeface="Arial" charset="0"/>
            </a:endParaRPr>
          </a:p>
          <a:p>
            <a:pPr marL="0" indent="0">
              <a:buNone/>
            </a:pPr>
            <a:r>
              <a:rPr lang="ru-RU" sz="2400" b="1" dirty="0">
                <a:latin typeface="Arial" charset="0"/>
              </a:rPr>
              <a:t>складок</a:t>
            </a:r>
            <a:endParaRPr lang="ru-RU" sz="2400" dirty="0">
              <a:latin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692980"/>
            <a:ext cx="4499992" cy="2996995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1268760"/>
            <a:ext cx="7772400" cy="4114800"/>
          </a:xfrm>
        </p:spPr>
        <p:txBody>
          <a:bodyPr/>
          <a:lstStyle/>
          <a:p>
            <a:pPr marL="533400" indent="-533400" algn="ctr">
              <a:buFontTx/>
              <a:buNone/>
            </a:pPr>
            <a:r>
              <a:rPr lang="ru-RU" sz="2800" b="1" u="sng" dirty="0">
                <a:solidFill>
                  <a:srgbClr val="00FF00"/>
                </a:solidFill>
                <a:latin typeface="Arial" charset="0"/>
              </a:rPr>
              <a:t>2 </a:t>
            </a:r>
            <a:r>
              <a:rPr lang="ru-RU" sz="2800" b="1" u="sng" dirty="0" err="1">
                <a:solidFill>
                  <a:srgbClr val="00FF00"/>
                </a:solidFill>
                <a:latin typeface="Arial" charset="0"/>
              </a:rPr>
              <a:t>шари</a:t>
            </a:r>
            <a:r>
              <a:rPr lang="ru-RU" sz="2800" b="1" u="sng" dirty="0">
                <a:solidFill>
                  <a:srgbClr val="00FF00"/>
                </a:solidFill>
                <a:latin typeface="Arial" charset="0"/>
              </a:rPr>
              <a:t> дна </a:t>
            </a:r>
            <a:r>
              <a:rPr lang="ru-RU" sz="2800" b="1" u="sng" dirty="0" err="1">
                <a:solidFill>
                  <a:srgbClr val="00FF00"/>
                </a:solidFill>
                <a:latin typeface="Arial" charset="0"/>
              </a:rPr>
              <a:t>хронічної</a:t>
            </a:r>
            <a:r>
              <a:rPr lang="ru-RU" sz="2800" b="1" u="sng" dirty="0">
                <a:solidFill>
                  <a:srgbClr val="00FF00"/>
                </a:solidFill>
                <a:latin typeface="Arial" charset="0"/>
              </a:rPr>
              <a:t> </a:t>
            </a:r>
            <a:r>
              <a:rPr lang="ru-RU" sz="2800" b="1" u="sng" dirty="0" err="1">
                <a:solidFill>
                  <a:srgbClr val="00FF00"/>
                </a:solidFill>
                <a:latin typeface="Arial" charset="0"/>
              </a:rPr>
              <a:t>виразки</a:t>
            </a:r>
            <a:endParaRPr lang="ru-RU" sz="2800" b="1" u="sng" dirty="0">
              <a:solidFill>
                <a:srgbClr val="00FF00"/>
              </a:solidFill>
              <a:latin typeface="Arial" charset="0"/>
            </a:endParaRPr>
          </a:p>
          <a:p>
            <a:pPr marL="533400" indent="-533400" algn="ctr">
              <a:buFontTx/>
              <a:buNone/>
            </a:pPr>
            <a:r>
              <a:rPr lang="ru-RU" sz="2800" b="1" u="sng" dirty="0">
                <a:solidFill>
                  <a:srgbClr val="00FF00"/>
                </a:solidFill>
                <a:latin typeface="Arial" charset="0"/>
              </a:rPr>
              <a:t>в </a:t>
            </a:r>
            <a:r>
              <a:rPr lang="ru-RU" sz="2800" b="1" u="sng" dirty="0" err="1">
                <a:solidFill>
                  <a:srgbClr val="00FF00"/>
                </a:solidFill>
                <a:latin typeface="Arial" charset="0"/>
              </a:rPr>
              <a:t>фазі</a:t>
            </a:r>
            <a:r>
              <a:rPr lang="ru-RU" sz="2800" b="1" u="sng" dirty="0">
                <a:solidFill>
                  <a:srgbClr val="00FF00"/>
                </a:solidFill>
                <a:latin typeface="Arial" charset="0"/>
              </a:rPr>
              <a:t> </a:t>
            </a:r>
            <a:r>
              <a:rPr lang="ru-RU" sz="2800" b="1" u="sng" dirty="0" err="1" smtClean="0">
                <a:solidFill>
                  <a:srgbClr val="00FF00"/>
                </a:solidFill>
                <a:latin typeface="Arial" charset="0"/>
              </a:rPr>
              <a:t>ремісії</a:t>
            </a:r>
            <a:r>
              <a:rPr lang="ru-RU" sz="2800" b="1" u="sng" dirty="0" smtClean="0">
                <a:solidFill>
                  <a:srgbClr val="00FF00"/>
                </a:solidFill>
                <a:latin typeface="Arial" charset="0"/>
              </a:rPr>
              <a:t>:</a:t>
            </a:r>
            <a:r>
              <a:rPr lang="ru-RU" sz="2800" b="1" dirty="0" smtClean="0">
                <a:latin typeface="Arial" charset="0"/>
              </a:rPr>
              <a:t>  </a:t>
            </a:r>
            <a:endParaRPr lang="ru-RU" sz="2800" b="1" dirty="0">
              <a:latin typeface="Arial" charset="0"/>
            </a:endParaRPr>
          </a:p>
          <a:p>
            <a:pPr marL="533400" indent="-533400">
              <a:buFontTx/>
              <a:buNone/>
            </a:pPr>
            <a:endParaRPr lang="ru-RU" sz="2800" b="1" dirty="0">
              <a:latin typeface="Arial" charset="0"/>
            </a:endParaRPr>
          </a:p>
          <a:p>
            <a:pPr marL="533400" indent="-533400">
              <a:buFontTx/>
              <a:buNone/>
            </a:pP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1. </a:t>
            </a:r>
            <a:r>
              <a:rPr lang="ru-RU" sz="2800" b="1" dirty="0" err="1" smtClean="0">
                <a:solidFill>
                  <a:srgbClr val="66FFFF"/>
                </a:solidFill>
                <a:latin typeface="Arial" charset="0"/>
              </a:rPr>
              <a:t>Грануляційний</a:t>
            </a:r>
            <a:r>
              <a:rPr lang="ru-RU" sz="28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(</a:t>
            </a:r>
            <a:r>
              <a:rPr lang="ru-RU" sz="2800" b="1" dirty="0" err="1">
                <a:solidFill>
                  <a:srgbClr val="66FFFF"/>
                </a:solidFill>
                <a:latin typeface="Arial" charset="0"/>
              </a:rPr>
              <a:t>незріла</a:t>
            </a: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ru-RU" sz="2800" b="1" dirty="0" err="1">
                <a:solidFill>
                  <a:srgbClr val="66FFFF"/>
                </a:solidFill>
                <a:latin typeface="Arial" charset="0"/>
              </a:rPr>
              <a:t>грануляційна</a:t>
            </a: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 тканина)</a:t>
            </a:r>
          </a:p>
          <a:p>
            <a:pPr marL="533400" indent="-533400">
              <a:buFontTx/>
              <a:buNone/>
            </a:pP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2. </a:t>
            </a:r>
            <a:r>
              <a:rPr lang="ru-RU" sz="2800" b="1" dirty="0" err="1">
                <a:solidFill>
                  <a:srgbClr val="66FFFF"/>
                </a:solidFill>
                <a:latin typeface="Arial" charset="0"/>
              </a:rPr>
              <a:t>Фіброзний</a:t>
            </a: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 (</a:t>
            </a:r>
            <a:r>
              <a:rPr lang="ru-RU" sz="2800" b="1" dirty="0" err="1">
                <a:solidFill>
                  <a:srgbClr val="66FFFF"/>
                </a:solidFill>
                <a:latin typeface="Arial" charset="0"/>
              </a:rPr>
              <a:t>зріла</a:t>
            </a: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 грубоволокниста </a:t>
            </a:r>
            <a:r>
              <a:rPr lang="ru-RU" sz="2800" b="1" dirty="0" err="1">
                <a:solidFill>
                  <a:srgbClr val="66FFFF"/>
                </a:solidFill>
                <a:latin typeface="Arial" charset="0"/>
              </a:rPr>
              <a:t>сполучна</a:t>
            </a: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 тканина)</a:t>
            </a:r>
            <a:endParaRPr lang="ru-RU" sz="2800" dirty="0">
              <a:solidFill>
                <a:srgbClr val="66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5463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539750"/>
          </a:xfrm>
        </p:spPr>
        <p:txBody>
          <a:bodyPr/>
          <a:lstStyle/>
          <a:p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Хронічна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виразка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шлунка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(фаза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ремісії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</a:p>
        </p:txBody>
      </p:sp>
      <p:pic>
        <p:nvPicPr>
          <p:cNvPr id="623620" name="Picture 4" descr="хрон язва желуд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1201" r="928"/>
          <a:stretch>
            <a:fillRect/>
          </a:stretch>
        </p:blipFill>
        <p:spPr bwMode="auto">
          <a:xfrm>
            <a:off x="900113" y="620713"/>
            <a:ext cx="7559675" cy="600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914400"/>
          </a:xfrm>
        </p:spPr>
        <p:txBody>
          <a:bodyPr/>
          <a:lstStyle/>
          <a:p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548680"/>
            <a:ext cx="8964488" cy="5943600"/>
          </a:xfrm>
        </p:spPr>
        <p:txBody>
          <a:bodyPr/>
          <a:lstStyle/>
          <a:p>
            <a:pPr marL="533400" indent="-533400" algn="ctr">
              <a:buFontTx/>
              <a:buNone/>
            </a:pPr>
            <a:r>
              <a:rPr lang="ru-RU" sz="2800" b="1" u="sng" dirty="0">
                <a:solidFill>
                  <a:srgbClr val="00FF00"/>
                </a:solidFill>
                <a:latin typeface="Arial" charset="0"/>
              </a:rPr>
              <a:t>4 </a:t>
            </a:r>
            <a:r>
              <a:rPr lang="ru-RU" sz="2800" b="1" u="sng" dirty="0" err="1">
                <a:solidFill>
                  <a:srgbClr val="00FF00"/>
                </a:solidFill>
                <a:latin typeface="Arial" charset="0"/>
              </a:rPr>
              <a:t>шари</a:t>
            </a:r>
            <a:r>
              <a:rPr lang="ru-RU" sz="2800" b="1" u="sng" dirty="0">
                <a:solidFill>
                  <a:srgbClr val="00FF00"/>
                </a:solidFill>
                <a:latin typeface="Arial" charset="0"/>
              </a:rPr>
              <a:t> дна </a:t>
            </a:r>
            <a:r>
              <a:rPr lang="ru-RU" sz="2800" b="1" u="sng" dirty="0" err="1">
                <a:solidFill>
                  <a:srgbClr val="00FF00"/>
                </a:solidFill>
                <a:latin typeface="Arial" charset="0"/>
              </a:rPr>
              <a:t>хронічної</a:t>
            </a:r>
            <a:r>
              <a:rPr lang="ru-RU" sz="2800" b="1" u="sng" dirty="0">
                <a:solidFill>
                  <a:srgbClr val="00FF00"/>
                </a:solidFill>
                <a:latin typeface="Arial" charset="0"/>
              </a:rPr>
              <a:t> </a:t>
            </a:r>
            <a:r>
              <a:rPr lang="ru-RU" sz="2800" b="1" u="sng" dirty="0" err="1">
                <a:solidFill>
                  <a:srgbClr val="00FF00"/>
                </a:solidFill>
                <a:latin typeface="Arial" charset="0"/>
              </a:rPr>
              <a:t>виразки</a:t>
            </a:r>
            <a:endParaRPr lang="ru-RU" sz="2800" b="1" u="sng" dirty="0">
              <a:solidFill>
                <a:srgbClr val="00FF00"/>
              </a:solidFill>
              <a:latin typeface="Arial" charset="0"/>
            </a:endParaRPr>
          </a:p>
          <a:p>
            <a:pPr marL="533400" indent="-533400" algn="ctr">
              <a:buFontTx/>
              <a:buNone/>
            </a:pPr>
            <a:r>
              <a:rPr lang="ru-RU" sz="2800" b="1" u="sng" dirty="0" err="1" smtClean="0">
                <a:solidFill>
                  <a:srgbClr val="00FF00"/>
                </a:solidFill>
                <a:latin typeface="Arial" charset="0"/>
              </a:rPr>
              <a:t>фази</a:t>
            </a:r>
            <a:r>
              <a:rPr lang="ru-RU" sz="2800" b="1" u="sng" dirty="0" smtClean="0">
                <a:solidFill>
                  <a:srgbClr val="00FF00"/>
                </a:solidFill>
                <a:latin typeface="Arial" charset="0"/>
              </a:rPr>
              <a:t> </a:t>
            </a:r>
            <a:r>
              <a:rPr lang="ru-RU" sz="2800" b="1" u="sng" dirty="0" err="1">
                <a:solidFill>
                  <a:srgbClr val="00FF00"/>
                </a:solidFill>
                <a:latin typeface="Arial" charset="0"/>
              </a:rPr>
              <a:t>загострення</a:t>
            </a:r>
            <a:r>
              <a:rPr lang="ru-RU" sz="2800" b="1" u="sng" dirty="0">
                <a:solidFill>
                  <a:srgbClr val="00FF00"/>
                </a:solidFill>
                <a:latin typeface="Arial" charset="0"/>
              </a:rPr>
              <a:t> :</a:t>
            </a:r>
            <a:r>
              <a:rPr lang="ru-RU" sz="2800" b="1" dirty="0" smtClean="0">
                <a:latin typeface="Arial" charset="0"/>
              </a:rPr>
              <a:t>  </a:t>
            </a:r>
            <a:endParaRPr lang="ru-RU" sz="2800" b="1" dirty="0">
              <a:latin typeface="Arial" charset="0"/>
            </a:endParaRPr>
          </a:p>
          <a:p>
            <a:pPr marL="533400" indent="-533400">
              <a:buFontTx/>
              <a:buNone/>
            </a:pPr>
            <a:endParaRPr lang="ru-RU" sz="2800" b="1" dirty="0">
              <a:latin typeface="Arial" charset="0"/>
            </a:endParaRPr>
          </a:p>
          <a:p>
            <a:pPr marL="533400" indent="-533400">
              <a:buFontTx/>
              <a:buNone/>
            </a:pP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1. </a:t>
            </a:r>
            <a:r>
              <a:rPr lang="ru-RU" sz="2800" b="1" dirty="0" err="1">
                <a:solidFill>
                  <a:srgbClr val="66FFFF"/>
                </a:solidFill>
                <a:latin typeface="Arial" charset="0"/>
              </a:rPr>
              <a:t>Поверхневий</a:t>
            </a: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 - </a:t>
            </a:r>
            <a:r>
              <a:rPr lang="ru-RU" sz="2800" b="1" dirty="0" err="1">
                <a:solidFill>
                  <a:srgbClr val="66FFFF"/>
                </a:solidFill>
                <a:latin typeface="Arial" charset="0"/>
              </a:rPr>
              <a:t>ексудативний</a:t>
            </a: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 (</a:t>
            </a:r>
            <a:r>
              <a:rPr lang="ru-RU" sz="2800" b="1" dirty="0" err="1">
                <a:solidFill>
                  <a:srgbClr val="66FFFF"/>
                </a:solidFill>
                <a:latin typeface="Arial" charset="0"/>
              </a:rPr>
              <a:t>гнійно-некротичний</a:t>
            </a: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 детрит)</a:t>
            </a:r>
          </a:p>
          <a:p>
            <a:pPr marL="533400" indent="-533400">
              <a:buFontTx/>
              <a:buNone/>
            </a:pP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2. </a:t>
            </a:r>
            <a:r>
              <a:rPr lang="ru-RU" sz="2800" b="1" dirty="0" err="1">
                <a:solidFill>
                  <a:srgbClr val="66FFFF"/>
                </a:solidFill>
                <a:latin typeface="Arial" charset="0"/>
              </a:rPr>
              <a:t>Некротичний</a:t>
            </a: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 (</a:t>
            </a:r>
            <a:r>
              <a:rPr lang="ru-RU" sz="2800" b="1" dirty="0" err="1">
                <a:solidFill>
                  <a:srgbClr val="66FFFF"/>
                </a:solidFill>
                <a:latin typeface="Arial" charset="0"/>
              </a:rPr>
              <a:t>фібриноїдний</a:t>
            </a: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 некроз)</a:t>
            </a:r>
          </a:p>
          <a:p>
            <a:pPr marL="533400" indent="-533400">
              <a:buFontTx/>
              <a:buNone/>
            </a:pP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3. </a:t>
            </a:r>
            <a:r>
              <a:rPr lang="ru-RU" sz="2800" b="1" dirty="0" err="1" smtClean="0">
                <a:solidFill>
                  <a:srgbClr val="66FFFF"/>
                </a:solidFill>
                <a:latin typeface="Arial" charset="0"/>
              </a:rPr>
              <a:t>Грануляційний</a:t>
            </a:r>
            <a:r>
              <a:rPr lang="ru-RU" sz="28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(</a:t>
            </a:r>
            <a:r>
              <a:rPr lang="ru-RU" sz="2800" b="1" dirty="0" err="1">
                <a:solidFill>
                  <a:srgbClr val="66FFFF"/>
                </a:solidFill>
                <a:latin typeface="Arial" charset="0"/>
              </a:rPr>
              <a:t>незріла</a:t>
            </a: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ru-RU" sz="2800" b="1" dirty="0" err="1">
                <a:solidFill>
                  <a:srgbClr val="66FFFF"/>
                </a:solidFill>
                <a:latin typeface="Arial" charset="0"/>
              </a:rPr>
              <a:t>грануляційна</a:t>
            </a: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 тканина)</a:t>
            </a:r>
          </a:p>
          <a:p>
            <a:pPr marL="533400" indent="-533400">
              <a:buFontTx/>
              <a:buNone/>
            </a:pP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4. </a:t>
            </a:r>
            <a:r>
              <a:rPr lang="ru-RU" sz="2800" b="1" dirty="0" err="1">
                <a:solidFill>
                  <a:srgbClr val="66FFFF"/>
                </a:solidFill>
                <a:latin typeface="Arial" charset="0"/>
              </a:rPr>
              <a:t>Фіброзний</a:t>
            </a: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 (</a:t>
            </a:r>
            <a:r>
              <a:rPr lang="ru-RU" sz="2800" b="1" dirty="0" err="1">
                <a:solidFill>
                  <a:srgbClr val="66FFFF"/>
                </a:solidFill>
                <a:latin typeface="Arial" charset="0"/>
              </a:rPr>
              <a:t>зріла</a:t>
            </a: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 грубоволокниста </a:t>
            </a:r>
            <a:r>
              <a:rPr lang="ru-RU" sz="2800" b="1" dirty="0" err="1">
                <a:solidFill>
                  <a:srgbClr val="66FFFF"/>
                </a:solidFill>
                <a:latin typeface="Arial" charset="0"/>
              </a:rPr>
              <a:t>сполучна</a:t>
            </a:r>
            <a:r>
              <a:rPr lang="ru-RU" sz="2800" b="1" dirty="0">
                <a:solidFill>
                  <a:srgbClr val="66FFFF"/>
                </a:solidFill>
                <a:latin typeface="Arial" charset="0"/>
              </a:rPr>
              <a:t> тканина)</a:t>
            </a:r>
            <a:endParaRPr lang="ru-RU" sz="2800" dirty="0">
              <a:solidFill>
                <a:srgbClr val="66FFFF"/>
              </a:solidFill>
              <a:latin typeface="Arial" charset="0"/>
            </a:endParaRPr>
          </a:p>
        </p:txBody>
      </p:sp>
    </p:spTree>
  </p:cSld>
  <p:clrMapOvr>
    <a:masterClrMapping/>
  </p:clrMapOvr>
  <p:transition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539750"/>
          </a:xfrm>
        </p:spPr>
        <p:txBody>
          <a:bodyPr/>
          <a:lstStyle/>
          <a:p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Хронічна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виразка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шлунка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(фаза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загострення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</a:p>
        </p:txBody>
      </p:sp>
      <p:pic>
        <p:nvPicPr>
          <p:cNvPr id="615429" name="Picture 5" descr="обострение хрон язвы же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8713788" cy="616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914400"/>
          </a:xfrm>
        </p:spPr>
        <p:txBody>
          <a:bodyPr/>
          <a:lstStyle/>
          <a:p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Виразкова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хвороба</a:t>
            </a:r>
            <a:endParaRPr lang="ru-RU" sz="2800" dirty="0"/>
          </a:p>
        </p:txBody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836613"/>
            <a:ext cx="8964488" cy="5048250"/>
          </a:xfrm>
        </p:spPr>
        <p:txBody>
          <a:bodyPr/>
          <a:lstStyle/>
          <a:p>
            <a:pPr marL="533400" indent="-533400" algn="ctr">
              <a:buFontTx/>
              <a:buNone/>
            </a:pPr>
            <a:r>
              <a:rPr lang="ru-RU" sz="2800" b="1" u="sng" dirty="0" err="1" smtClean="0">
                <a:solidFill>
                  <a:srgbClr val="00FF00"/>
                </a:solidFill>
                <a:latin typeface="Arial" charset="0"/>
              </a:rPr>
              <a:t>Наслідки</a:t>
            </a:r>
            <a:r>
              <a:rPr lang="ru-RU" sz="2800" b="1" u="sng" dirty="0" smtClean="0">
                <a:solidFill>
                  <a:srgbClr val="00FF00"/>
                </a:solidFill>
                <a:latin typeface="Arial" charset="0"/>
              </a:rPr>
              <a:t> </a:t>
            </a:r>
            <a:r>
              <a:rPr lang="ru-RU" sz="2800" b="1" u="sng" dirty="0">
                <a:solidFill>
                  <a:srgbClr val="00FF00"/>
                </a:solidFill>
                <a:latin typeface="Arial" charset="0"/>
              </a:rPr>
              <a:t>і </a:t>
            </a:r>
            <a:r>
              <a:rPr lang="ru-RU" sz="2800" b="1" u="sng" dirty="0" err="1">
                <a:solidFill>
                  <a:srgbClr val="00FF00"/>
                </a:solidFill>
                <a:latin typeface="Arial" charset="0"/>
              </a:rPr>
              <a:t>ускладнення</a:t>
            </a:r>
            <a:r>
              <a:rPr lang="ru-RU" sz="2800" b="1" u="sng" dirty="0">
                <a:solidFill>
                  <a:srgbClr val="00FF00"/>
                </a:solidFill>
                <a:latin typeface="Arial" charset="0"/>
              </a:rPr>
              <a:t> </a:t>
            </a:r>
            <a:r>
              <a:rPr lang="ru-RU" sz="2800" b="1" u="sng" dirty="0" err="1">
                <a:solidFill>
                  <a:srgbClr val="00FF00"/>
                </a:solidFill>
                <a:latin typeface="Arial" charset="0"/>
              </a:rPr>
              <a:t>хронічної</a:t>
            </a:r>
            <a:r>
              <a:rPr lang="ru-RU" sz="2800" b="1" u="sng" dirty="0">
                <a:solidFill>
                  <a:srgbClr val="00FF00"/>
                </a:solidFill>
                <a:latin typeface="Arial" charset="0"/>
              </a:rPr>
              <a:t> </a:t>
            </a:r>
            <a:r>
              <a:rPr lang="ru-RU" sz="2800" b="1" u="sng" dirty="0" err="1" smtClean="0">
                <a:solidFill>
                  <a:srgbClr val="00FF00"/>
                </a:solidFill>
                <a:latin typeface="Arial" charset="0"/>
              </a:rPr>
              <a:t>виразки</a:t>
            </a:r>
            <a:r>
              <a:rPr lang="ru-RU" sz="2800" b="1" u="sng" dirty="0" smtClean="0">
                <a:solidFill>
                  <a:srgbClr val="00FF00"/>
                </a:solidFill>
                <a:latin typeface="Arial" charset="0"/>
              </a:rPr>
              <a:t>:</a:t>
            </a:r>
            <a:r>
              <a:rPr lang="ru-RU" sz="2800" b="1" dirty="0" smtClean="0">
                <a:latin typeface="Arial" charset="0"/>
              </a:rPr>
              <a:t>  </a:t>
            </a:r>
          </a:p>
          <a:p>
            <a:pPr marL="533400" indent="-533400" algn="ctr">
              <a:buFontTx/>
              <a:buNone/>
            </a:pPr>
            <a:endParaRPr lang="ru-RU" sz="2800" b="1" dirty="0" smtClean="0">
              <a:latin typeface="Arial" charset="0"/>
            </a:endParaRPr>
          </a:p>
          <a:p>
            <a:pPr marL="533400" indent="-533400">
              <a:buFontTx/>
              <a:buNone/>
            </a:pPr>
            <a:r>
              <a:rPr lang="ru-RU" sz="2800" b="1" dirty="0">
                <a:latin typeface="Arial" charset="0"/>
              </a:rPr>
              <a:t>1. </a:t>
            </a:r>
            <a:r>
              <a:rPr lang="ru-RU" sz="2800" b="1" dirty="0" err="1">
                <a:latin typeface="Arial" charset="0"/>
              </a:rPr>
              <a:t>Загоєння</a:t>
            </a:r>
            <a:r>
              <a:rPr lang="ru-RU" sz="2800" b="1" dirty="0">
                <a:latin typeface="Arial" charset="0"/>
              </a:rPr>
              <a:t> з </a:t>
            </a:r>
            <a:r>
              <a:rPr lang="ru-RU" sz="2800" b="1" dirty="0" err="1">
                <a:latin typeface="Arial" charset="0"/>
              </a:rPr>
              <a:t>утворенням</a:t>
            </a:r>
            <a:r>
              <a:rPr lang="ru-RU" sz="2800" b="1" dirty="0">
                <a:latin typeface="Arial" charset="0"/>
              </a:rPr>
              <a:t> </a:t>
            </a:r>
            <a:r>
              <a:rPr lang="ru-RU" sz="2800" b="1" dirty="0" err="1">
                <a:latin typeface="Arial" charset="0"/>
              </a:rPr>
              <a:t>рубця</a:t>
            </a:r>
            <a:endParaRPr lang="ru-RU" sz="2800" b="1" dirty="0">
              <a:latin typeface="Arial" charset="0"/>
            </a:endParaRPr>
          </a:p>
          <a:p>
            <a:pPr marL="533400" indent="-533400">
              <a:buFontTx/>
              <a:buNone/>
            </a:pPr>
            <a:r>
              <a:rPr lang="ru-RU" sz="2800" b="1" dirty="0">
                <a:latin typeface="Arial" charset="0"/>
              </a:rPr>
              <a:t>2. </a:t>
            </a:r>
            <a:r>
              <a:rPr lang="ru-RU" sz="2800" b="1" dirty="0" err="1">
                <a:latin typeface="Arial" charset="0"/>
              </a:rPr>
              <a:t>Пілоростеноз</a:t>
            </a:r>
            <a:r>
              <a:rPr lang="ru-RU" sz="2800" b="1" dirty="0">
                <a:latin typeface="Arial" charset="0"/>
              </a:rPr>
              <a:t> (</a:t>
            </a:r>
            <a:r>
              <a:rPr lang="ru-RU" sz="2800" b="1" dirty="0" err="1">
                <a:latin typeface="Arial" charset="0"/>
              </a:rPr>
              <a:t>надмірне</a:t>
            </a:r>
            <a:r>
              <a:rPr lang="ru-RU" sz="2800" b="1" dirty="0">
                <a:latin typeface="Arial" charset="0"/>
              </a:rPr>
              <a:t> </a:t>
            </a:r>
            <a:r>
              <a:rPr lang="ru-RU" sz="2800" b="1" dirty="0" err="1">
                <a:latin typeface="Arial" charset="0"/>
              </a:rPr>
              <a:t>рубцювання</a:t>
            </a:r>
            <a:r>
              <a:rPr lang="ru-RU" sz="2800" b="1" dirty="0">
                <a:latin typeface="Arial" charset="0"/>
              </a:rPr>
              <a:t> </a:t>
            </a:r>
            <a:r>
              <a:rPr lang="ru-RU" sz="2800" b="1" dirty="0" err="1">
                <a:latin typeface="Arial" charset="0"/>
              </a:rPr>
              <a:t>виразки</a:t>
            </a:r>
            <a:r>
              <a:rPr lang="ru-RU" sz="2800" b="1" dirty="0">
                <a:latin typeface="Arial" charset="0"/>
              </a:rPr>
              <a:t> в </a:t>
            </a:r>
            <a:r>
              <a:rPr lang="ru-RU" sz="2800" b="1" dirty="0" err="1">
                <a:latin typeface="Arial" charset="0"/>
              </a:rPr>
              <a:t>області</a:t>
            </a:r>
            <a:r>
              <a:rPr lang="ru-RU" sz="2800" b="1" dirty="0">
                <a:latin typeface="Arial" charset="0"/>
              </a:rPr>
              <a:t> </a:t>
            </a:r>
            <a:r>
              <a:rPr lang="ru-RU" sz="2800" b="1" dirty="0" err="1">
                <a:latin typeface="Arial" charset="0"/>
              </a:rPr>
              <a:t>пілоруса</a:t>
            </a:r>
            <a:r>
              <a:rPr lang="ru-RU" sz="2800" b="1" dirty="0">
                <a:latin typeface="Arial" charset="0"/>
              </a:rPr>
              <a:t> з </a:t>
            </a:r>
            <a:r>
              <a:rPr lang="ru-RU" sz="2800" b="1" dirty="0" err="1">
                <a:latin typeface="Arial" charset="0"/>
              </a:rPr>
              <a:t>його</a:t>
            </a:r>
            <a:r>
              <a:rPr lang="ru-RU" sz="2800" b="1" dirty="0">
                <a:latin typeface="Arial" charset="0"/>
              </a:rPr>
              <a:t> </a:t>
            </a:r>
            <a:r>
              <a:rPr lang="ru-RU" sz="2800" b="1" dirty="0" err="1">
                <a:latin typeface="Arial" charset="0"/>
              </a:rPr>
              <a:t>звуженням</a:t>
            </a:r>
            <a:r>
              <a:rPr lang="ru-RU" sz="2800" b="1" dirty="0">
                <a:latin typeface="Arial" charset="0"/>
              </a:rPr>
              <a:t>)</a:t>
            </a:r>
          </a:p>
          <a:p>
            <a:pPr marL="533400" indent="-533400">
              <a:buFontTx/>
              <a:buNone/>
            </a:pPr>
            <a:r>
              <a:rPr lang="ru-RU" sz="2800" b="1" dirty="0">
                <a:latin typeface="Arial" charset="0"/>
              </a:rPr>
              <a:t>3. </a:t>
            </a:r>
            <a:r>
              <a:rPr lang="ru-RU" sz="2800" b="1" dirty="0" err="1">
                <a:latin typeface="Arial" charset="0"/>
              </a:rPr>
              <a:t>Прорив</a:t>
            </a:r>
            <a:r>
              <a:rPr lang="ru-RU" sz="2800" b="1" dirty="0">
                <a:latin typeface="Arial" charset="0"/>
              </a:rPr>
              <a:t> (</a:t>
            </a:r>
            <a:r>
              <a:rPr lang="ru-RU" sz="2800" b="1" dirty="0" err="1">
                <a:latin typeface="Arial" charset="0"/>
              </a:rPr>
              <a:t>перфорація</a:t>
            </a:r>
            <a:r>
              <a:rPr lang="ru-RU" sz="2800" b="1" dirty="0">
                <a:latin typeface="Arial" charset="0"/>
              </a:rPr>
              <a:t>)</a:t>
            </a:r>
          </a:p>
          <a:p>
            <a:pPr marL="533400" indent="-533400">
              <a:buFontTx/>
              <a:buNone/>
            </a:pPr>
            <a:r>
              <a:rPr lang="ru-RU" sz="2800" b="1" dirty="0">
                <a:latin typeface="Arial" charset="0"/>
              </a:rPr>
              <a:t>4. </a:t>
            </a:r>
            <a:r>
              <a:rPr lang="ru-RU" sz="2800" b="1" dirty="0" err="1" smtClean="0">
                <a:latin typeface="Arial" charset="0"/>
              </a:rPr>
              <a:t>Пенетрація</a:t>
            </a:r>
            <a:r>
              <a:rPr lang="ru-RU" sz="2800" b="1" dirty="0" smtClean="0">
                <a:latin typeface="Arial" charset="0"/>
              </a:rPr>
              <a:t> – </a:t>
            </a:r>
            <a:r>
              <a:rPr lang="ru-RU" sz="2800" b="1" dirty="0" err="1" smtClean="0">
                <a:latin typeface="Arial" charset="0"/>
              </a:rPr>
              <a:t>розповсюдження</a:t>
            </a:r>
            <a:r>
              <a:rPr lang="ru-RU" sz="2800" b="1" dirty="0" smtClean="0">
                <a:latin typeface="Arial" charset="0"/>
              </a:rPr>
              <a:t> </a:t>
            </a:r>
            <a:r>
              <a:rPr lang="ru-RU" sz="2800" b="1" dirty="0" err="1" smtClean="0">
                <a:latin typeface="Arial" charset="0"/>
              </a:rPr>
              <a:t>виразкового</a:t>
            </a:r>
            <a:r>
              <a:rPr lang="ru-RU" sz="2800" b="1" dirty="0" smtClean="0">
                <a:latin typeface="Arial" charset="0"/>
              </a:rPr>
              <a:t> дефекту на </a:t>
            </a:r>
            <a:r>
              <a:rPr lang="ru-RU" sz="2800" b="1" dirty="0" err="1" smtClean="0">
                <a:latin typeface="Arial" charset="0"/>
              </a:rPr>
              <a:t>сусудні</a:t>
            </a:r>
            <a:r>
              <a:rPr lang="ru-RU" sz="2800" b="1" dirty="0" smtClean="0">
                <a:latin typeface="Arial" charset="0"/>
              </a:rPr>
              <a:t> </a:t>
            </a:r>
            <a:r>
              <a:rPr lang="ru-RU" sz="2800" b="1" dirty="0" err="1" smtClean="0">
                <a:latin typeface="Arial" charset="0"/>
              </a:rPr>
              <a:t>прилеглі</a:t>
            </a:r>
            <a:r>
              <a:rPr lang="ru-RU" sz="2800" b="1" dirty="0" smtClean="0">
                <a:latin typeface="Arial" charset="0"/>
              </a:rPr>
              <a:t> </a:t>
            </a:r>
            <a:r>
              <a:rPr lang="ru-RU" sz="2800" b="1" dirty="0" err="1" smtClean="0">
                <a:latin typeface="Arial" charset="0"/>
              </a:rPr>
              <a:t>органи</a:t>
            </a:r>
            <a:endParaRPr lang="ru-RU" sz="2800" b="1" dirty="0">
              <a:latin typeface="Arial" charset="0"/>
            </a:endParaRPr>
          </a:p>
          <a:p>
            <a:pPr marL="533400" indent="-533400">
              <a:buFontTx/>
              <a:buNone/>
            </a:pPr>
            <a:r>
              <a:rPr lang="ru-RU" sz="2800" b="1" dirty="0">
                <a:latin typeface="Arial" charset="0"/>
              </a:rPr>
              <a:t>5. </a:t>
            </a:r>
            <a:r>
              <a:rPr lang="ru-RU" sz="2800" b="1" dirty="0" err="1">
                <a:latin typeface="Arial" charset="0"/>
              </a:rPr>
              <a:t>Кровотеча</a:t>
            </a:r>
            <a:endParaRPr lang="ru-RU" sz="2800" b="1" dirty="0">
              <a:latin typeface="Arial" charset="0"/>
            </a:endParaRPr>
          </a:p>
          <a:p>
            <a:pPr marL="533400" indent="-533400">
              <a:buFontTx/>
              <a:buNone/>
            </a:pPr>
            <a:r>
              <a:rPr lang="ru-RU" sz="2800" b="1" dirty="0">
                <a:latin typeface="Arial" charset="0"/>
              </a:rPr>
              <a:t>6. </a:t>
            </a:r>
            <a:r>
              <a:rPr lang="ru-RU" sz="2800" b="1" dirty="0" err="1" smtClean="0">
                <a:latin typeface="Arial" charset="0"/>
              </a:rPr>
              <a:t>Малігнізація</a:t>
            </a:r>
            <a:endParaRPr lang="ru-RU" sz="2800" b="1" dirty="0">
              <a:latin typeface="Arial" charset="0"/>
            </a:endParaRPr>
          </a:p>
        </p:txBody>
      </p:sp>
    </p:spTree>
  </p:cSld>
  <p:clrMapOvr>
    <a:masterClrMapping/>
  </p:clrMapOvr>
  <p:transition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685800"/>
          </a:xfrm>
        </p:spPr>
        <p:txBody>
          <a:bodyPr/>
          <a:lstStyle/>
          <a:p>
            <a:r>
              <a:rPr lang="ru-RU" sz="3200" b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Гастрити</a:t>
            </a:r>
            <a:r>
              <a:rPr lang="ru-RU" sz="3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і </a:t>
            </a:r>
            <a:r>
              <a:rPr lang="ru-RU" sz="3200" b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гастродуоденіти</a:t>
            </a:r>
            <a:endParaRPr lang="ru-RU" sz="32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066800"/>
            <a:ext cx="8964488" cy="5791200"/>
          </a:xfrm>
        </p:spPr>
        <p:txBody>
          <a:bodyPr/>
          <a:lstStyle/>
          <a:p>
            <a:pPr marL="457200" indent="-457200">
              <a:buFontTx/>
              <a:buNone/>
            </a:pPr>
            <a:r>
              <a:rPr lang="ru-RU" sz="2800" b="1" dirty="0" err="1" smtClean="0">
                <a:solidFill>
                  <a:srgbClr val="FFFF00"/>
                </a:solidFill>
                <a:latin typeface="Arial" charset="0"/>
              </a:rPr>
              <a:t>Визначення</a:t>
            </a:r>
            <a:r>
              <a:rPr lang="ru-RU" sz="2800" b="1" dirty="0" smtClean="0">
                <a:solidFill>
                  <a:srgbClr val="FFFF00"/>
                </a:solidFill>
                <a:latin typeface="Arial" charset="0"/>
              </a:rPr>
              <a:t>:</a:t>
            </a:r>
            <a:r>
              <a:rPr lang="ru-RU" sz="2400" b="1" dirty="0" smtClean="0">
                <a:latin typeface="Arial" charset="0"/>
              </a:rPr>
              <a:t>  </a:t>
            </a:r>
            <a:endParaRPr lang="ru-RU" sz="2400" b="1" dirty="0"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400" b="1" dirty="0" err="1" smtClean="0">
                <a:latin typeface="Arial" charset="0"/>
              </a:rPr>
              <a:t>Запальні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захворювання</a:t>
            </a:r>
            <a:r>
              <a:rPr lang="ru-RU" sz="2400" b="1" dirty="0" smtClean="0">
                <a:latin typeface="Arial" charset="0"/>
              </a:rPr>
              <a:t> </a:t>
            </a:r>
          </a:p>
          <a:p>
            <a:pPr marL="457200" indent="-457200">
              <a:buFontTx/>
              <a:buNone/>
            </a:pPr>
            <a:r>
              <a:rPr lang="ru-RU" sz="2400" b="1" dirty="0" err="1" smtClean="0">
                <a:latin typeface="Arial" charset="0"/>
              </a:rPr>
              <a:t>шлунка</a:t>
            </a:r>
            <a:r>
              <a:rPr lang="ru-RU" sz="2400" b="1" dirty="0" smtClean="0">
                <a:latin typeface="Arial" charset="0"/>
              </a:rPr>
              <a:t> та 12-палої кишки</a:t>
            </a:r>
            <a:endParaRPr lang="ru-RU" sz="2400" b="1" dirty="0" smtClean="0">
              <a:solidFill>
                <a:srgbClr val="FFFF00"/>
              </a:solidFill>
              <a:latin typeface="Arial" charset="0"/>
            </a:endParaRPr>
          </a:p>
          <a:p>
            <a:pPr marL="457200" indent="-457200" algn="ctr">
              <a:buFontTx/>
              <a:buNone/>
            </a:pPr>
            <a:endParaRPr lang="ru-RU" sz="2400" b="1" dirty="0">
              <a:solidFill>
                <a:srgbClr val="FFFF00"/>
              </a:solidFill>
              <a:latin typeface="Arial" charset="0"/>
            </a:endParaRPr>
          </a:p>
          <a:p>
            <a:pPr marL="457200" indent="-457200" algn="ctr">
              <a:buFontTx/>
              <a:buNone/>
            </a:pPr>
            <a:endParaRPr lang="ru-RU" sz="2400" b="1" dirty="0" smtClean="0">
              <a:solidFill>
                <a:srgbClr val="FFFF00"/>
              </a:solidFill>
              <a:latin typeface="Arial" charset="0"/>
            </a:endParaRPr>
          </a:p>
          <a:p>
            <a:pPr marL="457200" indent="-457200" algn="ctr">
              <a:buFontTx/>
              <a:buNone/>
            </a:pPr>
            <a:endParaRPr lang="ru-RU" sz="2400" b="1" dirty="0">
              <a:solidFill>
                <a:srgbClr val="FFFF00"/>
              </a:solidFill>
              <a:latin typeface="Arial" charset="0"/>
            </a:endParaRPr>
          </a:p>
          <a:p>
            <a:pPr marL="457200" indent="-457200" algn="ctr">
              <a:buFontTx/>
              <a:buNone/>
            </a:pPr>
            <a:endParaRPr lang="ru-RU" sz="2400" b="1" dirty="0">
              <a:solidFill>
                <a:srgbClr val="FFFF00"/>
              </a:solidFill>
              <a:latin typeface="Arial" charset="0"/>
            </a:endParaRPr>
          </a:p>
          <a:p>
            <a:pPr marL="457200" indent="-457200" algn="ctr">
              <a:buFontTx/>
              <a:buNone/>
            </a:pPr>
            <a:r>
              <a:rPr lang="ru-RU" sz="2400" b="1" dirty="0" smtClean="0">
                <a:solidFill>
                  <a:srgbClr val="FFFF00"/>
                </a:solidFill>
                <a:latin typeface="Arial" charset="0"/>
              </a:rPr>
              <a:t>За </a:t>
            </a:r>
            <a:r>
              <a:rPr lang="ru-RU" sz="2400" b="1" dirty="0" err="1" smtClean="0">
                <a:solidFill>
                  <a:srgbClr val="FFFF00"/>
                </a:solidFill>
                <a:latin typeface="Arial" charset="0"/>
              </a:rPr>
              <a:t>перебігом</a:t>
            </a:r>
            <a:r>
              <a:rPr lang="ru-RU" sz="24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latin typeface="Arial" charset="0"/>
              </a:rPr>
              <a:t>виділяють</a:t>
            </a:r>
            <a:r>
              <a:rPr lang="ru-RU" sz="2400" b="1" dirty="0" smtClean="0">
                <a:solidFill>
                  <a:srgbClr val="FFFF00"/>
                </a:solidFill>
                <a:latin typeface="Arial" charset="0"/>
              </a:rPr>
              <a:t>:</a:t>
            </a:r>
            <a:endParaRPr lang="ru-RU" sz="2400" b="1" dirty="0">
              <a:solidFill>
                <a:srgbClr val="FFFF00"/>
              </a:solidFill>
              <a:latin typeface="Arial" charset="0"/>
            </a:endParaRPr>
          </a:p>
          <a:p>
            <a:pPr marL="457200" indent="-457200" algn="ctr">
              <a:buFontTx/>
              <a:buNone/>
            </a:pPr>
            <a:r>
              <a:rPr lang="ru-RU" sz="2400" b="1" dirty="0">
                <a:latin typeface="Arial" charset="0"/>
              </a:rPr>
              <a:t>1. </a:t>
            </a:r>
            <a:r>
              <a:rPr lang="ru-RU" sz="2400" b="1" dirty="0" err="1" smtClean="0">
                <a:latin typeface="Arial" charset="0"/>
              </a:rPr>
              <a:t>Гострі</a:t>
            </a:r>
            <a:endParaRPr lang="ru-RU" sz="2400" b="1" dirty="0">
              <a:latin typeface="Arial" charset="0"/>
            </a:endParaRPr>
          </a:p>
          <a:p>
            <a:pPr marL="457200" indent="-457200" algn="ctr">
              <a:buFontTx/>
              <a:buNone/>
            </a:pPr>
            <a:r>
              <a:rPr lang="ru-RU" sz="2400" b="1" dirty="0">
                <a:latin typeface="Arial" charset="0"/>
              </a:rPr>
              <a:t>2. </a:t>
            </a:r>
            <a:r>
              <a:rPr lang="ru-RU" sz="2400" b="1" dirty="0" err="1" smtClean="0">
                <a:latin typeface="Arial" charset="0"/>
              </a:rPr>
              <a:t>Хронічні</a:t>
            </a:r>
            <a:endParaRPr lang="ru-RU" sz="2400" b="1" dirty="0">
              <a:latin typeface="Arial" charset="0"/>
            </a:endParaRPr>
          </a:p>
        </p:txBody>
      </p:sp>
      <p:pic>
        <p:nvPicPr>
          <p:cNvPr id="486404" name="Picture 4" descr="слизистая макро гастрита катаральногоgastrit-ostr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3"/>
          <a:stretch>
            <a:fillRect/>
          </a:stretch>
        </p:blipFill>
        <p:spPr bwMode="auto">
          <a:xfrm>
            <a:off x="5148263" y="908050"/>
            <a:ext cx="3887787" cy="341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r>
              <a:rPr lang="ru-RU" sz="1800" b="1" dirty="0" err="1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Загострення</a:t>
            </a:r>
            <a:r>
              <a:rPr lang="ru-RU" sz="1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виразкової</a:t>
            </a:r>
            <a:r>
              <a:rPr lang="ru-RU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хвороби</a:t>
            </a:r>
            <a:r>
              <a:rPr lang="ru-RU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ускладнене</a:t>
            </a:r>
            <a:r>
              <a:rPr lang="ru-RU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перфорацією</a:t>
            </a:r>
            <a:r>
              <a:rPr lang="ru-RU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стінки</a:t>
            </a:r>
            <a:r>
              <a:rPr lang="ru-RU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шлунка</a:t>
            </a:r>
            <a:r>
              <a:rPr lang="ru-RU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вміст</a:t>
            </a:r>
            <a:r>
              <a:rPr lang="ru-RU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шлунка</a:t>
            </a:r>
            <a:r>
              <a:rPr lang="ru-RU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виходить</a:t>
            </a:r>
            <a:r>
              <a:rPr lang="ru-RU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в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черевну</a:t>
            </a:r>
            <a:r>
              <a:rPr lang="ru-RU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порожнину</a:t>
            </a:r>
            <a:endParaRPr lang="ru-RU" sz="1800" b="1" dirty="0">
              <a:solidFill>
                <a:srgbClr val="66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627716" name="Picture 4" descr="перфорация язвы же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92150"/>
            <a:ext cx="4537075" cy="604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717" name="Picture 5" descr="перфораци язвы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" t="1207"/>
          <a:stretch>
            <a:fillRect/>
          </a:stretch>
        </p:blipFill>
        <p:spPr bwMode="auto">
          <a:xfrm>
            <a:off x="4787900" y="692150"/>
            <a:ext cx="4189413" cy="604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692150"/>
          </a:xfrm>
        </p:spPr>
        <p:txBody>
          <a:bodyPr/>
          <a:lstStyle/>
          <a:p>
            <a:r>
              <a:rPr lang="ru-RU" sz="1800" b="1" dirty="0" err="1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Розвиток</a:t>
            </a:r>
            <a:r>
              <a:rPr lang="ru-RU" sz="1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фібринозно-гнійного</a:t>
            </a:r>
            <a:r>
              <a:rPr lang="ru-RU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перитоніту</a:t>
            </a:r>
            <a:r>
              <a:rPr lang="ru-RU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внаслідок</a:t>
            </a:r>
            <a:r>
              <a:rPr lang="ru-RU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попадання</a:t>
            </a:r>
            <a:r>
              <a:rPr lang="ru-RU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в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черевну</a:t>
            </a:r>
            <a:r>
              <a:rPr lang="ru-RU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порожнину</a:t>
            </a:r>
            <a:r>
              <a:rPr lang="ru-RU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вмісту</a:t>
            </a:r>
            <a:r>
              <a:rPr lang="ru-RU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шлунка</a:t>
            </a:r>
            <a:endParaRPr lang="ru-RU" sz="1800" b="1" dirty="0">
              <a:solidFill>
                <a:srgbClr val="66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637957" name="Picture 5" descr="гн-фибр перитонит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6"/>
          <a:stretch>
            <a:fillRect/>
          </a:stretch>
        </p:blipFill>
        <p:spPr bwMode="auto">
          <a:xfrm>
            <a:off x="250825" y="1196975"/>
            <a:ext cx="8642350" cy="500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ru-RU" sz="1800" b="1" dirty="0" err="1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Стеатонекрози</a:t>
            </a:r>
            <a:r>
              <a:rPr lang="ru-RU" sz="1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жирові</a:t>
            </a:r>
            <a:r>
              <a:rPr lang="ru-RU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некрози</a:t>
            </a:r>
            <a:r>
              <a:rPr lang="ru-RU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очеревини</a:t>
            </a:r>
            <a:r>
              <a:rPr lang="ru-RU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великого сальника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внаслідок</a:t>
            </a:r>
            <a:r>
              <a:rPr lang="ru-RU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виходу</a:t>
            </a:r>
            <a:r>
              <a:rPr lang="ru-RU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протеолітичних</a:t>
            </a:r>
            <a:r>
              <a:rPr lang="ru-RU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ферментів</a:t>
            </a:r>
            <a:r>
              <a:rPr lang="ru-RU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підшлункової</a:t>
            </a:r>
            <a:r>
              <a:rPr lang="ru-RU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залози</a:t>
            </a:r>
            <a:r>
              <a:rPr lang="ru-RU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в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черевну</a:t>
            </a:r>
            <a:r>
              <a:rPr lang="ru-RU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порожнину</a:t>
            </a:r>
            <a:r>
              <a:rPr lang="ru-RU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</a:t>
            </a:r>
            <a:r>
              <a:rPr lang="ru-RU" sz="1800" b="1" dirty="0" err="1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внаслідок</a:t>
            </a:r>
            <a:r>
              <a:rPr lang="ru-RU" sz="1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пенетрації</a:t>
            </a:r>
            <a:r>
              <a:rPr lang="ru-RU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виразки</a:t>
            </a:r>
            <a:r>
              <a:rPr lang="ru-RU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в </a:t>
            </a:r>
            <a:r>
              <a:rPr lang="ru-RU" sz="1800" b="1" dirty="0" err="1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залозу</a:t>
            </a:r>
            <a:r>
              <a:rPr lang="ru-RU" sz="1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  <a:endParaRPr lang="ru-RU" sz="1800" b="1" dirty="0">
              <a:solidFill>
                <a:srgbClr val="66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640006" name="Picture 6" descr="стеатонекрозы брюшин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52513"/>
            <a:ext cx="7991475" cy="564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534400" cy="9144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Рак </a:t>
            </a:r>
            <a:r>
              <a:rPr lang="ru-RU" sz="36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шлунку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257800"/>
          </a:xfrm>
        </p:spPr>
        <p:txBody>
          <a:bodyPr/>
          <a:lstStyle/>
          <a:p>
            <a:pPr marL="457200" indent="-457200" algn="ctr">
              <a:buFontTx/>
              <a:buNone/>
            </a:pP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Актуальність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endParaRPr lang="ru-RU" sz="28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 algn="ctr">
              <a:buFontTx/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У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більшості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країн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(в тому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числі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в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Україні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 рак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шлунку</a:t>
            </a: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займає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перше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місце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серед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злоякісних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новоутворень</a:t>
            </a:r>
            <a:endParaRPr lang="ru-RU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534400" cy="914400"/>
          </a:xfrm>
        </p:spPr>
        <p:txBody>
          <a:bodyPr/>
          <a:lstStyle/>
          <a:p>
            <a:r>
              <a:rPr lang="ru-RU" sz="3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Рак </a:t>
            </a:r>
            <a:r>
              <a:rPr lang="ru-RU" sz="32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шлунку</a:t>
            </a:r>
            <a:r>
              <a:rPr lang="ru-RU" sz="3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3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endParaRPr lang="ru-RU" sz="3200" b="1" dirty="0">
              <a:solidFill>
                <a:srgbClr val="66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70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836613"/>
            <a:ext cx="8964488" cy="5257800"/>
          </a:xfrm>
        </p:spPr>
        <p:txBody>
          <a:bodyPr/>
          <a:lstStyle/>
          <a:p>
            <a:pPr marL="457200" indent="-457200" algn="ctr">
              <a:buFontTx/>
              <a:buNone/>
            </a:pPr>
            <a:endParaRPr lang="ru-RU" sz="3600" b="1" dirty="0">
              <a:solidFill>
                <a:srgbClr val="FFFF00"/>
              </a:solidFill>
            </a:endParaRPr>
          </a:p>
          <a:p>
            <a:pPr marL="457200" indent="-457200" algn="ctr">
              <a:buFontTx/>
              <a:buNone/>
            </a:pPr>
            <a:r>
              <a:rPr lang="ru-RU" sz="2800" b="1" u="sng" dirty="0" err="1">
                <a:solidFill>
                  <a:srgbClr val="FFFF00"/>
                </a:solidFill>
                <a:latin typeface="Arial" charset="0"/>
              </a:rPr>
              <a:t>Передракові</a:t>
            </a:r>
            <a:r>
              <a:rPr lang="ru-RU" sz="2800" b="1" u="sng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800" b="1" u="sng" dirty="0" err="1" smtClean="0">
                <a:solidFill>
                  <a:srgbClr val="FFFF00"/>
                </a:solidFill>
                <a:latin typeface="Arial" charset="0"/>
              </a:rPr>
              <a:t>стани</a:t>
            </a:r>
            <a:r>
              <a:rPr lang="ru-RU" sz="2800" b="1" u="sng" dirty="0" smtClean="0">
                <a:solidFill>
                  <a:srgbClr val="FFFF00"/>
                </a:solidFill>
                <a:latin typeface="Arial" charset="0"/>
              </a:rPr>
              <a:t>:</a:t>
            </a:r>
            <a:r>
              <a:rPr lang="ru-RU" sz="2800" b="1" dirty="0" smtClean="0">
                <a:latin typeface="Arial" charset="0"/>
              </a:rPr>
              <a:t>  </a:t>
            </a:r>
            <a:endParaRPr lang="ru-RU" sz="2800" b="1" dirty="0">
              <a:latin typeface="Arial" charset="0"/>
            </a:endParaRPr>
          </a:p>
          <a:p>
            <a:pPr marL="457200" indent="-457200">
              <a:buFontTx/>
              <a:buNone/>
            </a:pPr>
            <a:endParaRPr lang="ru-RU" sz="2800" b="1" dirty="0"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800" b="1" dirty="0">
                <a:latin typeface="Arial" charset="0"/>
              </a:rPr>
              <a:t>— </a:t>
            </a:r>
            <a:r>
              <a:rPr lang="ru-RU" sz="2800" b="1" dirty="0" err="1">
                <a:latin typeface="Arial" charset="0"/>
              </a:rPr>
              <a:t>хронічний</a:t>
            </a:r>
            <a:r>
              <a:rPr lang="ru-RU" sz="2800" b="1" dirty="0">
                <a:latin typeface="Arial" charset="0"/>
              </a:rPr>
              <a:t> </a:t>
            </a:r>
            <a:r>
              <a:rPr lang="ru-RU" sz="2800" b="1" dirty="0" err="1">
                <a:latin typeface="Arial" charset="0"/>
              </a:rPr>
              <a:t>атрофічний</a:t>
            </a:r>
            <a:r>
              <a:rPr lang="ru-RU" sz="2800" b="1" dirty="0">
                <a:latin typeface="Arial" charset="0"/>
              </a:rPr>
              <a:t> гастрит (</a:t>
            </a:r>
            <a:r>
              <a:rPr lang="en-US" sz="2800" b="1" dirty="0">
                <a:latin typeface="Arial" charset="0"/>
              </a:rPr>
              <a:t>Helicobacter-</a:t>
            </a:r>
            <a:r>
              <a:rPr lang="ru-RU" sz="2800" b="1" dirty="0" err="1">
                <a:latin typeface="Arial" charset="0"/>
              </a:rPr>
              <a:t>асоційований</a:t>
            </a:r>
            <a:r>
              <a:rPr lang="ru-RU" sz="2800" b="1" dirty="0">
                <a:latin typeface="Arial" charset="0"/>
              </a:rPr>
              <a:t>! - тип В)</a:t>
            </a:r>
          </a:p>
          <a:p>
            <a:pPr marL="457200" indent="-457200">
              <a:buFontTx/>
              <a:buNone/>
            </a:pPr>
            <a:r>
              <a:rPr lang="ru-RU" sz="2800" b="1" dirty="0">
                <a:latin typeface="Arial" charset="0"/>
              </a:rPr>
              <a:t>— </a:t>
            </a:r>
            <a:r>
              <a:rPr lang="ru-RU" sz="2800" b="1" dirty="0" err="1" smtClean="0">
                <a:latin typeface="Arial" charset="0"/>
              </a:rPr>
              <a:t>хронічна</a:t>
            </a:r>
            <a:r>
              <a:rPr lang="ru-RU" sz="2800" b="1" dirty="0" smtClean="0">
                <a:latin typeface="Arial" charset="0"/>
              </a:rPr>
              <a:t> </a:t>
            </a:r>
            <a:r>
              <a:rPr lang="ru-RU" sz="2800" b="1" dirty="0" err="1">
                <a:latin typeface="Arial" charset="0"/>
              </a:rPr>
              <a:t>виразка</a:t>
            </a:r>
            <a:r>
              <a:rPr lang="ru-RU" sz="2800" b="1" dirty="0">
                <a:latin typeface="Arial" charset="0"/>
              </a:rPr>
              <a:t> </a:t>
            </a:r>
            <a:r>
              <a:rPr lang="ru-RU" sz="2800" b="1" dirty="0" err="1">
                <a:latin typeface="Arial" charset="0"/>
              </a:rPr>
              <a:t>шлунка</a:t>
            </a:r>
            <a:endParaRPr lang="ru-RU" sz="2800" b="1" dirty="0"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800" b="1" dirty="0">
                <a:latin typeface="Arial" charset="0"/>
              </a:rPr>
              <a:t>— </a:t>
            </a:r>
            <a:r>
              <a:rPr lang="ru-RU" sz="2800" b="1" dirty="0" err="1" smtClean="0">
                <a:latin typeface="Arial" charset="0"/>
              </a:rPr>
              <a:t>аденоматозні</a:t>
            </a:r>
            <a:r>
              <a:rPr lang="ru-RU" sz="2800" b="1" dirty="0" smtClean="0">
                <a:latin typeface="Arial" charset="0"/>
              </a:rPr>
              <a:t> </a:t>
            </a:r>
            <a:r>
              <a:rPr lang="ru-RU" sz="2800" b="1" dirty="0">
                <a:latin typeface="Arial" charset="0"/>
              </a:rPr>
              <a:t>(</a:t>
            </a:r>
            <a:r>
              <a:rPr lang="ru-RU" sz="2800" b="1" dirty="0" err="1" smtClean="0">
                <a:latin typeface="Arial" charset="0"/>
              </a:rPr>
              <a:t>залозисті</a:t>
            </a:r>
            <a:r>
              <a:rPr lang="ru-RU" sz="2800" b="1" dirty="0">
                <a:latin typeface="Arial" charset="0"/>
              </a:rPr>
              <a:t>) </a:t>
            </a:r>
            <a:r>
              <a:rPr lang="ru-RU" sz="2800" b="1" dirty="0" err="1">
                <a:latin typeface="Arial" charset="0"/>
              </a:rPr>
              <a:t>поліпи</a:t>
            </a:r>
            <a:r>
              <a:rPr lang="ru-RU" sz="2800" b="1" dirty="0">
                <a:latin typeface="Arial" charset="0"/>
              </a:rPr>
              <a:t> з </a:t>
            </a:r>
            <a:r>
              <a:rPr lang="ru-RU" sz="2800" b="1" dirty="0" err="1">
                <a:latin typeface="Arial" charset="0"/>
              </a:rPr>
              <a:t>дисплазією</a:t>
            </a:r>
            <a:endParaRPr lang="ru-RU" sz="2800" b="1" dirty="0">
              <a:latin typeface="Arial" charset="0"/>
            </a:endParaRPr>
          </a:p>
        </p:txBody>
      </p:sp>
    </p:spTree>
  </p:cSld>
  <p:clrMapOvr>
    <a:masterClrMapping/>
  </p:clrMapOvr>
  <p:transition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15888"/>
            <a:ext cx="8991600" cy="46831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Аденоматозні</a:t>
            </a:r>
            <a:r>
              <a:rPr lang="ru-RU" sz="2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(</a:t>
            </a:r>
            <a:r>
              <a:rPr lang="ru-RU" sz="2400" b="1" dirty="0" err="1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залозисті</a:t>
            </a:r>
            <a:r>
              <a:rPr lang="ru-RU" sz="2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 </a:t>
            </a:r>
            <a:r>
              <a:rPr lang="ru-RU" sz="24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поліпи</a:t>
            </a:r>
            <a:r>
              <a:rPr lang="ru-RU" sz="2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4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шлунка</a:t>
            </a:r>
            <a:endParaRPr lang="ru-RU" sz="2400" b="1" dirty="0">
              <a:solidFill>
                <a:srgbClr val="66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631812" name="Picture 4" descr="полипы же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8424862" cy="605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16632"/>
            <a:ext cx="8534400" cy="692696"/>
          </a:xfrm>
        </p:spPr>
        <p:txBody>
          <a:bodyPr/>
          <a:lstStyle/>
          <a:p>
            <a:r>
              <a:rPr lang="ru-RU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Рак </a:t>
            </a:r>
            <a:r>
              <a:rPr lang="ru-RU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шлунку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572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125538"/>
            <a:ext cx="8892480" cy="5257800"/>
          </a:xfrm>
        </p:spPr>
        <p:txBody>
          <a:bodyPr/>
          <a:lstStyle/>
          <a:p>
            <a:pPr marL="457200" indent="-457200" algn="ctr">
              <a:buFontTx/>
              <a:buNone/>
            </a:pPr>
            <a:r>
              <a:rPr lang="ru-RU" sz="28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Локалізація</a:t>
            </a:r>
            <a:r>
              <a:rPr lang="ru-RU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</a:p>
          <a:p>
            <a:pPr marL="457200" indent="-457200" algn="ctr">
              <a:buFontTx/>
              <a:buNone/>
            </a:pPr>
            <a:endParaRPr lang="ru-RU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—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пілоричний</a:t>
            </a: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відділ</a:t>
            </a:r>
            <a:endParaRPr lang="ru-RU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— </a:t>
            </a: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мала 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кривизна</a:t>
            </a:r>
          </a:p>
          <a:p>
            <a:pPr marL="457200" indent="-457200">
              <a:buFontTx/>
              <a:buNone/>
            </a:pP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—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тотальне</a:t>
            </a: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ураження</a:t>
            </a:r>
            <a:endParaRPr lang="ru-RU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—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кардіальний</a:t>
            </a: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відділ</a:t>
            </a:r>
            <a:endParaRPr lang="ru-RU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—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рідко</a:t>
            </a: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передня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або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задня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стінка</a:t>
            </a:r>
            <a:endParaRPr lang="ru-RU" sz="2400" b="1" dirty="0"/>
          </a:p>
        </p:txBody>
      </p:sp>
    </p:spTree>
  </p:cSld>
  <p:clrMapOvr>
    <a:masterClrMapping/>
  </p:clrMapOvr>
  <p:transition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16632"/>
            <a:ext cx="8534400" cy="648072"/>
          </a:xfrm>
        </p:spPr>
        <p:txBody>
          <a:bodyPr/>
          <a:lstStyle/>
          <a:p>
            <a:r>
              <a:rPr lang="ru-RU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Рак </a:t>
            </a:r>
            <a:r>
              <a:rPr lang="ru-RU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шлунку</a:t>
            </a:r>
            <a:endParaRPr lang="ru-RU" sz="2800" dirty="0"/>
          </a:p>
        </p:txBody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08050"/>
            <a:ext cx="8964488" cy="5257800"/>
          </a:xfrm>
        </p:spPr>
        <p:txBody>
          <a:bodyPr/>
          <a:lstStyle/>
          <a:p>
            <a:pPr marL="457200" indent="-457200" algn="ctr">
              <a:buFontTx/>
              <a:buNone/>
            </a:pPr>
            <a:r>
              <a:rPr lang="ru-RU" sz="2800" b="1" u="sng" dirty="0" err="1" smtClean="0">
                <a:solidFill>
                  <a:srgbClr val="FFFF00"/>
                </a:solidFill>
                <a:latin typeface="Arial" charset="0"/>
              </a:rPr>
              <a:t>Форми</a:t>
            </a:r>
            <a:r>
              <a:rPr lang="ru-RU" sz="2800" b="1" u="sng" dirty="0" smtClean="0">
                <a:solidFill>
                  <a:srgbClr val="FFFF00"/>
                </a:solidFill>
                <a:latin typeface="Arial" charset="0"/>
              </a:rPr>
              <a:t> росту:</a:t>
            </a:r>
            <a:r>
              <a:rPr lang="ru-RU" sz="2800" b="1" dirty="0" smtClean="0">
                <a:latin typeface="Arial" charset="0"/>
              </a:rPr>
              <a:t>  </a:t>
            </a:r>
            <a:endParaRPr lang="ru-RU" sz="2800" b="1" dirty="0">
              <a:latin typeface="Arial" charset="0"/>
            </a:endParaRPr>
          </a:p>
          <a:p>
            <a:pPr marL="457200" indent="-457200" algn="ctr">
              <a:buFontTx/>
              <a:buNone/>
            </a:pPr>
            <a:endParaRPr lang="ru-RU" sz="2800" b="1" dirty="0"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800" b="1" dirty="0">
                <a:latin typeface="Arial" charset="0"/>
              </a:rPr>
              <a:t>— </a:t>
            </a:r>
            <a:r>
              <a:rPr lang="ru-RU" sz="2800" b="1" dirty="0" err="1">
                <a:latin typeface="Arial" charset="0"/>
              </a:rPr>
              <a:t>бляшкоподібний</a:t>
            </a:r>
            <a:endParaRPr lang="ru-RU" sz="2800" b="1" dirty="0"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800" b="1" dirty="0">
                <a:latin typeface="Arial" charset="0"/>
              </a:rPr>
              <a:t>— </a:t>
            </a:r>
            <a:r>
              <a:rPr lang="ru-RU" sz="2800" b="1" dirty="0" err="1" smtClean="0">
                <a:latin typeface="Arial" charset="0"/>
              </a:rPr>
              <a:t>поліпозний</a:t>
            </a:r>
            <a:endParaRPr lang="ru-RU" sz="2800" b="1" dirty="0"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800" b="1" dirty="0">
                <a:latin typeface="Arial" charset="0"/>
              </a:rPr>
              <a:t>— </a:t>
            </a:r>
            <a:r>
              <a:rPr lang="ru-RU" sz="2800" b="1" dirty="0" err="1" smtClean="0">
                <a:latin typeface="Arial" charset="0"/>
              </a:rPr>
              <a:t>грибоподібний</a:t>
            </a:r>
            <a:r>
              <a:rPr lang="ru-RU" sz="2800" b="1" dirty="0" smtClean="0">
                <a:latin typeface="Arial" charset="0"/>
              </a:rPr>
              <a:t> </a:t>
            </a:r>
            <a:r>
              <a:rPr lang="ru-RU" sz="2800" b="1" dirty="0">
                <a:latin typeface="Arial" charset="0"/>
              </a:rPr>
              <a:t>(</a:t>
            </a:r>
            <a:r>
              <a:rPr lang="ru-RU" sz="2800" b="1" dirty="0" err="1" smtClean="0">
                <a:latin typeface="Arial" charset="0"/>
              </a:rPr>
              <a:t>фунгінозний</a:t>
            </a:r>
            <a:r>
              <a:rPr lang="ru-RU" sz="2800" b="1" dirty="0">
                <a:latin typeface="Arial" charset="0"/>
              </a:rPr>
              <a:t>)</a:t>
            </a:r>
          </a:p>
          <a:p>
            <a:pPr marL="457200" indent="-457200">
              <a:buFontTx/>
              <a:buNone/>
            </a:pPr>
            <a:r>
              <a:rPr lang="ru-RU" sz="2800" b="1" dirty="0">
                <a:latin typeface="Arial" charset="0"/>
              </a:rPr>
              <a:t>— </a:t>
            </a:r>
            <a:r>
              <a:rPr lang="ru-RU" sz="2800" b="1" dirty="0" err="1" smtClean="0">
                <a:latin typeface="Arial" charset="0"/>
              </a:rPr>
              <a:t>блюдцеподібний</a:t>
            </a:r>
            <a:r>
              <a:rPr lang="ru-RU" sz="2800" b="1" dirty="0" smtClean="0">
                <a:latin typeface="Arial" charset="0"/>
              </a:rPr>
              <a:t> </a:t>
            </a:r>
            <a:r>
              <a:rPr lang="ru-RU" sz="2800" b="1" dirty="0">
                <a:latin typeface="Arial" charset="0"/>
              </a:rPr>
              <a:t>(рак-</a:t>
            </a:r>
            <a:r>
              <a:rPr lang="ru-RU" sz="2800" b="1" dirty="0" err="1">
                <a:latin typeface="Arial" charset="0"/>
              </a:rPr>
              <a:t>виразка</a:t>
            </a:r>
            <a:r>
              <a:rPr lang="ru-RU" sz="2800" b="1" dirty="0">
                <a:latin typeface="Arial" charset="0"/>
              </a:rPr>
              <a:t>)</a:t>
            </a:r>
          </a:p>
          <a:p>
            <a:pPr marL="457200" indent="-457200">
              <a:buFontTx/>
              <a:buNone/>
            </a:pPr>
            <a:r>
              <a:rPr lang="ru-RU" sz="2800" b="1" dirty="0">
                <a:latin typeface="Arial" charset="0"/>
              </a:rPr>
              <a:t>— </a:t>
            </a:r>
            <a:r>
              <a:rPr lang="ru-RU" sz="2800" b="1" dirty="0" smtClean="0">
                <a:latin typeface="Arial" charset="0"/>
              </a:rPr>
              <a:t>рак </a:t>
            </a:r>
            <a:r>
              <a:rPr lang="ru-RU" sz="2800" b="1" dirty="0">
                <a:latin typeface="Arial" charset="0"/>
              </a:rPr>
              <a:t>з </a:t>
            </a:r>
            <a:r>
              <a:rPr lang="ru-RU" sz="2800" b="1" dirty="0" err="1">
                <a:latin typeface="Arial" charset="0"/>
              </a:rPr>
              <a:t>хронічної</a:t>
            </a:r>
            <a:r>
              <a:rPr lang="ru-RU" sz="2800" b="1" dirty="0">
                <a:latin typeface="Arial" charset="0"/>
              </a:rPr>
              <a:t> </a:t>
            </a:r>
            <a:r>
              <a:rPr lang="ru-RU" sz="2800" b="1" dirty="0" err="1">
                <a:latin typeface="Arial" charset="0"/>
              </a:rPr>
              <a:t>виразки</a:t>
            </a:r>
            <a:r>
              <a:rPr lang="ru-RU" sz="2800" b="1" dirty="0">
                <a:latin typeface="Arial" charset="0"/>
              </a:rPr>
              <a:t> (</a:t>
            </a:r>
            <a:r>
              <a:rPr lang="ru-RU" sz="2800" b="1" dirty="0" err="1">
                <a:latin typeface="Arial" charset="0"/>
              </a:rPr>
              <a:t>виразка</a:t>
            </a:r>
            <a:r>
              <a:rPr lang="ru-RU" sz="2800" b="1" dirty="0">
                <a:latin typeface="Arial" charset="0"/>
              </a:rPr>
              <a:t>-рак)</a:t>
            </a:r>
          </a:p>
          <a:p>
            <a:pPr marL="457200" indent="-457200">
              <a:buFontTx/>
              <a:buNone/>
            </a:pPr>
            <a:r>
              <a:rPr lang="ru-RU" sz="2800" b="1" dirty="0">
                <a:latin typeface="Arial" charset="0"/>
              </a:rPr>
              <a:t>— </a:t>
            </a:r>
            <a:r>
              <a:rPr lang="ru-RU" sz="2800" b="1" dirty="0" err="1" smtClean="0">
                <a:latin typeface="Arial" charset="0"/>
              </a:rPr>
              <a:t>дифузний</a:t>
            </a:r>
            <a:r>
              <a:rPr lang="ru-RU" sz="2800" b="1" dirty="0" smtClean="0">
                <a:latin typeface="Arial" charset="0"/>
              </a:rPr>
              <a:t> </a:t>
            </a:r>
            <a:r>
              <a:rPr lang="ru-RU" sz="2800" b="1" dirty="0" err="1">
                <a:latin typeface="Arial" charset="0"/>
              </a:rPr>
              <a:t>інфільтративно-виразковий</a:t>
            </a:r>
            <a:endParaRPr lang="ru-RU" sz="2800" b="1" dirty="0"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800" b="1" dirty="0">
                <a:latin typeface="Arial" charset="0"/>
              </a:rPr>
              <a:t>— </a:t>
            </a:r>
            <a:r>
              <a:rPr lang="ru-RU" sz="2800" b="1" dirty="0" err="1" smtClean="0">
                <a:latin typeface="Arial" charset="0"/>
              </a:rPr>
              <a:t>тотальний</a:t>
            </a:r>
            <a:r>
              <a:rPr lang="ru-RU" sz="2800" b="1" dirty="0" smtClean="0">
                <a:latin typeface="Arial" charset="0"/>
              </a:rPr>
              <a:t> </a:t>
            </a:r>
            <a:r>
              <a:rPr lang="ru-RU" sz="2800" b="1" dirty="0" smtClean="0">
                <a:latin typeface="Arial" charset="0"/>
              </a:rPr>
              <a:t>(рак-</a:t>
            </a:r>
            <a:r>
              <a:rPr lang="ru-RU" sz="2800" b="1" dirty="0" err="1" smtClean="0">
                <a:latin typeface="Arial" charset="0"/>
              </a:rPr>
              <a:t>скірр</a:t>
            </a:r>
            <a:r>
              <a:rPr lang="ru-RU" sz="2800" b="1" dirty="0">
                <a:latin typeface="Arial" charset="0"/>
              </a:rPr>
              <a:t>)</a:t>
            </a:r>
          </a:p>
        </p:txBody>
      </p:sp>
    </p:spTree>
  </p:cSld>
  <p:clrMapOvr>
    <a:masterClrMapping/>
  </p:clrMapOvr>
  <p:transition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60350"/>
            <a:ext cx="4635624" cy="468313"/>
          </a:xfrm>
        </p:spPr>
        <p:txBody>
          <a:bodyPr/>
          <a:lstStyle/>
          <a:p>
            <a:r>
              <a:rPr lang="ru-RU" sz="24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Поліповідний</a:t>
            </a:r>
            <a:r>
              <a:rPr lang="ru-RU" sz="2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рак </a:t>
            </a:r>
            <a:r>
              <a:rPr lang="ru-RU" sz="24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шлунка</a:t>
            </a:r>
            <a:endParaRPr lang="ru-RU" sz="2400" b="1" dirty="0">
              <a:solidFill>
                <a:srgbClr val="66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605188" name="Picture 4" descr="полиповыдный рак желуд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36"/>
          <a:stretch>
            <a:fillRect/>
          </a:stretch>
        </p:blipFill>
        <p:spPr bwMode="auto">
          <a:xfrm>
            <a:off x="244327" y="963378"/>
            <a:ext cx="4536504" cy="354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518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37478"/>
            <a:ext cx="4102150" cy="39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59255" y="2082946"/>
            <a:ext cx="3643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>
                <a:solidFill>
                  <a:srgbClr val="66FFFF"/>
                </a:solidFill>
              </a:rPr>
              <a:t>Фунгозний</a:t>
            </a:r>
            <a:r>
              <a:rPr lang="ru-RU" sz="2400" b="1" dirty="0">
                <a:solidFill>
                  <a:srgbClr val="66FFFF"/>
                </a:solidFill>
              </a:rPr>
              <a:t> рак </a:t>
            </a:r>
            <a:r>
              <a:rPr lang="ru-RU" sz="2400" b="1" dirty="0" err="1">
                <a:solidFill>
                  <a:srgbClr val="66FFFF"/>
                </a:solidFill>
              </a:rPr>
              <a:t>шлунка</a:t>
            </a:r>
            <a:endParaRPr lang="ru-RU" sz="2400" b="1" dirty="0">
              <a:solidFill>
                <a:srgbClr val="66FFFF"/>
              </a:solidFill>
            </a:endParaRPr>
          </a:p>
        </p:txBody>
      </p:sp>
    </p:spTree>
  </p:cSld>
  <p:clrMapOvr>
    <a:masterClrMapping/>
  </p:clrMapOvr>
  <p:transition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91600" cy="468313"/>
          </a:xfrm>
        </p:spPr>
        <p:txBody>
          <a:bodyPr/>
          <a:lstStyle/>
          <a:p>
            <a:r>
              <a:rPr lang="ru-RU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Скірозний</a:t>
            </a:r>
            <a:r>
              <a:rPr lang="ru-RU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рак </a:t>
            </a:r>
            <a:r>
              <a:rPr lang="ru-RU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шлунка</a:t>
            </a:r>
            <a:endParaRPr lang="ru-RU" sz="2800" b="1" dirty="0">
              <a:solidFill>
                <a:srgbClr val="66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635908" name="Picture 4" descr="эндофитный диффузный рак желу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5175"/>
            <a:ext cx="8713788" cy="55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534400" cy="6858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ГОСТРІ</a:t>
            </a:r>
            <a:r>
              <a:rPr lang="ru-RU" sz="3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b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гастрити</a:t>
            </a:r>
            <a:r>
              <a:rPr lang="ru-RU" sz="32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та </a:t>
            </a:r>
            <a:r>
              <a:rPr lang="ru-RU" sz="3200" b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гастродуоденіти</a:t>
            </a:r>
            <a:endParaRPr lang="ru-RU" sz="2000" dirty="0">
              <a:solidFill>
                <a:srgbClr val="00FF00"/>
              </a:solidFill>
            </a:endParaRPr>
          </a:p>
        </p:txBody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549275"/>
            <a:ext cx="9036496" cy="5472113"/>
          </a:xfrm>
        </p:spPr>
        <p:txBody>
          <a:bodyPr/>
          <a:lstStyle/>
          <a:p>
            <a:pPr marL="457200" indent="-457200">
              <a:buFontTx/>
              <a:buNone/>
            </a:pPr>
            <a:endParaRPr lang="ru-RU" sz="2800" u="sng" dirty="0">
              <a:solidFill>
                <a:srgbClr val="FFFF00"/>
              </a:solidFill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800" dirty="0">
                <a:solidFill>
                  <a:srgbClr val="FFFF00"/>
                </a:solidFill>
                <a:latin typeface="Arial" charset="0"/>
              </a:rPr>
              <a:t>  </a:t>
            </a:r>
            <a:r>
              <a:rPr lang="ru-RU" sz="2800" u="sng" dirty="0" smtClean="0">
                <a:solidFill>
                  <a:srgbClr val="FFFF00"/>
                </a:solidFill>
                <a:latin typeface="Arial" charset="0"/>
              </a:rPr>
              <a:t>За </a:t>
            </a:r>
            <a:r>
              <a:rPr lang="ru-RU" sz="2800" u="sng" dirty="0" err="1" smtClean="0">
                <a:solidFill>
                  <a:srgbClr val="FFFF00"/>
                </a:solidFill>
                <a:latin typeface="Arial" charset="0"/>
              </a:rPr>
              <a:t>площею</a:t>
            </a:r>
            <a:r>
              <a:rPr lang="ru-RU" sz="2800" u="sng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800" u="sng" dirty="0" err="1" smtClean="0">
                <a:solidFill>
                  <a:srgbClr val="FFFF00"/>
                </a:solidFill>
                <a:latin typeface="Arial" charset="0"/>
              </a:rPr>
              <a:t>ураження</a:t>
            </a:r>
            <a:endParaRPr lang="ru-RU" sz="2800" u="sng" dirty="0">
              <a:solidFill>
                <a:srgbClr val="FFFF00"/>
              </a:solidFill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800" dirty="0">
                <a:solidFill>
                  <a:srgbClr val="FFFF00"/>
                </a:solidFill>
                <a:latin typeface="Arial" charset="0"/>
              </a:rPr>
              <a:t>           </a:t>
            </a:r>
            <a:r>
              <a:rPr lang="ru-RU" sz="2800" u="sng" dirty="0" err="1" smtClean="0">
                <a:solidFill>
                  <a:srgbClr val="FFFF00"/>
                </a:solidFill>
                <a:latin typeface="Arial" charset="0"/>
              </a:rPr>
              <a:t>розрізняють</a:t>
            </a:r>
            <a:r>
              <a:rPr lang="ru-RU" sz="2800" u="sng" dirty="0" smtClean="0">
                <a:solidFill>
                  <a:srgbClr val="FFFF00"/>
                </a:solidFill>
                <a:latin typeface="Arial" charset="0"/>
              </a:rPr>
              <a:t>:</a:t>
            </a:r>
            <a:endParaRPr lang="ru-RU" sz="2800" u="sng" dirty="0">
              <a:solidFill>
                <a:srgbClr val="FFFF00"/>
              </a:solidFill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400" b="1" dirty="0">
                <a:solidFill>
                  <a:srgbClr val="66FFFF"/>
                </a:solidFill>
                <a:latin typeface="Arial" charset="0"/>
              </a:rPr>
              <a:t>— </a:t>
            </a:r>
            <a:r>
              <a:rPr lang="ru-RU" sz="2400" b="1" dirty="0" err="1" smtClean="0">
                <a:solidFill>
                  <a:srgbClr val="66FFFF"/>
                </a:solidFill>
                <a:latin typeface="Arial" charset="0"/>
              </a:rPr>
              <a:t>гострий</a:t>
            </a:r>
            <a:r>
              <a:rPr lang="ru-RU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ru-RU" sz="2400" b="1" dirty="0" err="1" smtClean="0">
                <a:solidFill>
                  <a:srgbClr val="66FFFF"/>
                </a:solidFill>
                <a:latin typeface="Arial" charset="0"/>
              </a:rPr>
              <a:t>дифузний</a:t>
            </a:r>
            <a:r>
              <a:rPr lang="ru-RU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ru-RU" sz="2400" b="1" dirty="0">
                <a:solidFill>
                  <a:srgbClr val="66FFFF"/>
                </a:solidFill>
                <a:latin typeface="Arial" charset="0"/>
              </a:rPr>
              <a:t>гастрит</a:t>
            </a:r>
          </a:p>
          <a:p>
            <a:pPr marL="457200" indent="-457200">
              <a:buFontTx/>
              <a:buNone/>
            </a:pPr>
            <a:r>
              <a:rPr lang="ru-RU" sz="2400" b="1" dirty="0">
                <a:solidFill>
                  <a:srgbClr val="66FFFF"/>
                </a:solidFill>
                <a:latin typeface="Arial" charset="0"/>
              </a:rPr>
              <a:t>— </a:t>
            </a:r>
            <a:r>
              <a:rPr lang="ru-RU" sz="2400" b="1" dirty="0" err="1" smtClean="0">
                <a:solidFill>
                  <a:srgbClr val="66FFFF"/>
                </a:solidFill>
                <a:latin typeface="Arial" charset="0"/>
              </a:rPr>
              <a:t>гострий</a:t>
            </a:r>
            <a:r>
              <a:rPr lang="ru-RU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ru-RU" sz="2400" b="1" dirty="0" err="1" smtClean="0">
                <a:solidFill>
                  <a:srgbClr val="66FFFF"/>
                </a:solidFill>
                <a:latin typeface="Arial" charset="0"/>
              </a:rPr>
              <a:t>вогнищевий</a:t>
            </a:r>
            <a:r>
              <a:rPr lang="ru-RU" sz="2400" b="1" dirty="0" smtClean="0">
                <a:solidFill>
                  <a:srgbClr val="66FFFF"/>
                </a:solidFill>
                <a:latin typeface="Arial" charset="0"/>
              </a:rPr>
              <a:t> </a:t>
            </a:r>
          </a:p>
          <a:p>
            <a:pPr marL="457200" indent="-457200">
              <a:buFontTx/>
              <a:buNone/>
            </a:pPr>
            <a:r>
              <a:rPr lang="ru-RU" sz="2400" b="1" dirty="0" smtClean="0">
                <a:solidFill>
                  <a:srgbClr val="66FFFF"/>
                </a:solidFill>
                <a:latin typeface="Arial" charset="0"/>
              </a:rPr>
              <a:t>гастрит </a:t>
            </a:r>
            <a:r>
              <a:rPr lang="ru-RU" sz="2400" b="1" dirty="0">
                <a:solidFill>
                  <a:srgbClr val="66FFFF"/>
                </a:solidFill>
                <a:latin typeface="Arial" charset="0"/>
              </a:rPr>
              <a:t>/ </a:t>
            </a:r>
            <a:r>
              <a:rPr lang="ru-RU" sz="2400" b="1" dirty="0" err="1" smtClean="0">
                <a:solidFill>
                  <a:srgbClr val="66FFFF"/>
                </a:solidFill>
                <a:latin typeface="Arial" charset="0"/>
              </a:rPr>
              <a:t>гастро-дуоденіт</a:t>
            </a:r>
            <a:r>
              <a:rPr lang="ru-RU" sz="2400" b="1" dirty="0">
                <a:solidFill>
                  <a:srgbClr val="66FFFF"/>
                </a:solidFill>
                <a:latin typeface="Arial" charset="0"/>
              </a:rPr>
              <a:t>:</a:t>
            </a:r>
          </a:p>
          <a:p>
            <a:pPr marL="457200" indent="-457200">
              <a:buFontTx/>
              <a:buNone/>
            </a:pPr>
            <a:r>
              <a:rPr lang="ru-RU" sz="2400" dirty="0">
                <a:solidFill>
                  <a:srgbClr val="66FFFF"/>
                </a:solidFill>
                <a:latin typeface="Arial" charset="0"/>
              </a:rPr>
              <a:t>1) </a:t>
            </a:r>
            <a:r>
              <a:rPr lang="ru-RU" sz="2400" dirty="0" err="1" smtClean="0">
                <a:solidFill>
                  <a:srgbClr val="66FFFF"/>
                </a:solidFill>
                <a:latin typeface="Arial" charset="0"/>
              </a:rPr>
              <a:t>переважно</a:t>
            </a:r>
            <a:r>
              <a:rPr lang="ru-RU" sz="2400" dirty="0" smtClean="0">
                <a:solidFill>
                  <a:srgbClr val="66FFFF"/>
                </a:solidFill>
                <a:latin typeface="Arial" charset="0"/>
              </a:rPr>
              <a:t> </a:t>
            </a:r>
            <a:r>
              <a:rPr lang="ru-RU" sz="2400" dirty="0" err="1" smtClean="0">
                <a:solidFill>
                  <a:srgbClr val="66FFFF"/>
                </a:solidFill>
                <a:latin typeface="Arial" charset="0"/>
              </a:rPr>
              <a:t>фундальний</a:t>
            </a:r>
            <a:r>
              <a:rPr lang="ru-RU" sz="2400" dirty="0">
                <a:solidFill>
                  <a:srgbClr val="66FFFF"/>
                </a:solidFill>
                <a:latin typeface="Arial" charset="0"/>
              </a:rPr>
              <a:t>;</a:t>
            </a:r>
          </a:p>
          <a:p>
            <a:pPr marL="457200" indent="-457200">
              <a:buFontTx/>
              <a:buNone/>
            </a:pPr>
            <a:r>
              <a:rPr lang="ru-RU" sz="2400" dirty="0">
                <a:solidFill>
                  <a:srgbClr val="66FFFF"/>
                </a:solidFill>
                <a:latin typeface="Arial" charset="0"/>
              </a:rPr>
              <a:t>2) </a:t>
            </a:r>
            <a:r>
              <a:rPr lang="ru-RU" sz="2400" dirty="0" err="1" smtClean="0">
                <a:solidFill>
                  <a:srgbClr val="66FFFF"/>
                </a:solidFill>
                <a:latin typeface="Arial" charset="0"/>
              </a:rPr>
              <a:t>антральний</a:t>
            </a:r>
            <a:r>
              <a:rPr lang="ru-RU" sz="2400" dirty="0">
                <a:solidFill>
                  <a:srgbClr val="66FFFF"/>
                </a:solidFill>
                <a:latin typeface="Arial" charset="0"/>
              </a:rPr>
              <a:t>;</a:t>
            </a:r>
          </a:p>
          <a:p>
            <a:pPr marL="457200" indent="-457200">
              <a:buFontTx/>
              <a:buNone/>
            </a:pPr>
            <a:r>
              <a:rPr lang="ru-RU" sz="2400" dirty="0">
                <a:solidFill>
                  <a:srgbClr val="66FFFF"/>
                </a:solidFill>
                <a:latin typeface="Arial" charset="0"/>
              </a:rPr>
              <a:t>3) </a:t>
            </a:r>
            <a:r>
              <a:rPr lang="ru-RU" sz="2400" dirty="0" err="1" smtClean="0">
                <a:solidFill>
                  <a:srgbClr val="66FFFF"/>
                </a:solidFill>
                <a:latin typeface="Arial" charset="0"/>
              </a:rPr>
              <a:t>пілороантральний</a:t>
            </a:r>
            <a:r>
              <a:rPr lang="ru-RU" sz="2400" dirty="0">
                <a:solidFill>
                  <a:srgbClr val="66FFFF"/>
                </a:solidFill>
                <a:latin typeface="Arial" charset="0"/>
              </a:rPr>
              <a:t>;</a:t>
            </a:r>
          </a:p>
          <a:p>
            <a:pPr marL="457200" indent="-457200">
              <a:buFontTx/>
              <a:buNone/>
            </a:pPr>
            <a:r>
              <a:rPr lang="ru-RU" sz="2400" dirty="0">
                <a:solidFill>
                  <a:srgbClr val="66FFFF"/>
                </a:solidFill>
                <a:latin typeface="Arial" charset="0"/>
              </a:rPr>
              <a:t>4) </a:t>
            </a:r>
            <a:r>
              <a:rPr lang="ru-RU" sz="2400" dirty="0" err="1" smtClean="0">
                <a:solidFill>
                  <a:srgbClr val="66FFFF"/>
                </a:solidFill>
                <a:latin typeface="Arial" charset="0"/>
              </a:rPr>
              <a:t>пілородуоденальний</a:t>
            </a:r>
            <a:r>
              <a:rPr lang="ru-RU" sz="2400" dirty="0">
                <a:solidFill>
                  <a:srgbClr val="66FFFF"/>
                </a:solidFill>
                <a:latin typeface="Arial" charset="0"/>
              </a:rPr>
              <a:t>;</a:t>
            </a:r>
          </a:p>
        </p:txBody>
      </p:sp>
      <p:pic>
        <p:nvPicPr>
          <p:cNvPr id="488452" name="Picture 4" descr="GI1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765175"/>
            <a:ext cx="3968750" cy="5976938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534400" cy="620712"/>
          </a:xfrm>
        </p:spPr>
        <p:txBody>
          <a:bodyPr/>
          <a:lstStyle/>
          <a:p>
            <a:r>
              <a:rPr lang="ru-RU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Рак </a:t>
            </a:r>
            <a:r>
              <a:rPr lang="ru-RU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шлунку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124744"/>
            <a:ext cx="8892480" cy="5257800"/>
          </a:xfrm>
        </p:spPr>
        <p:txBody>
          <a:bodyPr/>
          <a:lstStyle/>
          <a:p>
            <a:pPr marL="457200" indent="-457200" algn="ctr">
              <a:buFontTx/>
              <a:buNone/>
            </a:pPr>
            <a:r>
              <a:rPr lang="ru-RU" sz="28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Гістологічні</a:t>
            </a:r>
            <a:r>
              <a:rPr lang="ru-RU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форми</a:t>
            </a:r>
            <a:r>
              <a:rPr lang="ru-RU" sz="2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</a:t>
            </a: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endParaRPr lang="ru-RU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—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аденокарцинома</a:t>
            </a:r>
            <a:endParaRPr lang="ru-RU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—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солідний</a:t>
            </a:r>
            <a:endParaRPr lang="ru-RU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—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скірозний</a:t>
            </a:r>
            <a:endParaRPr lang="ru-RU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—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перстнеподібно</a:t>
            </a: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</a:t>
            </a:r>
            <a:endParaRPr lang="ru-RU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клітинний</a:t>
            </a:r>
            <a:endParaRPr lang="ru-RU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—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плоскоклітинний</a:t>
            </a:r>
            <a:endParaRPr lang="ru-RU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buFontTx/>
              <a:buNone/>
            </a:pPr>
            <a:endParaRPr lang="ru-RU" sz="1600" dirty="0">
              <a:solidFill>
                <a:srgbClr val="83B1F5"/>
              </a:solidFill>
            </a:endParaRPr>
          </a:p>
        </p:txBody>
      </p:sp>
      <p:pic>
        <p:nvPicPr>
          <p:cNvPr id="5806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876" y="1700808"/>
            <a:ext cx="5040560" cy="47525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26703"/>
            <a:ext cx="5360298" cy="539750"/>
          </a:xfrm>
        </p:spPr>
        <p:txBody>
          <a:bodyPr/>
          <a:lstStyle/>
          <a:p>
            <a:r>
              <a:rPr lang="ru-RU" sz="1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Низькодиференційована</a:t>
            </a:r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аденокарцинома</a:t>
            </a:r>
            <a:r>
              <a:rPr lang="ru-RU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шлунку</a:t>
            </a:r>
            <a:endParaRPr lang="ru-RU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584707" name="Picture 3" descr="GI028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5028058" cy="328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47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712" y="3429000"/>
            <a:ext cx="5148068" cy="3378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2120" y="2636912"/>
            <a:ext cx="3426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tx1">
                    <a:lumMod val="75000"/>
                  </a:schemeClr>
                </a:solidFill>
              </a:rPr>
              <a:t>Перстнеподібноклітинний</a:t>
            </a:r>
            <a:r>
              <a:rPr lang="ru-RU" b="1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tx1">
                    <a:lumMod val="75000"/>
                  </a:schemeClr>
                </a:solidFill>
              </a:rPr>
              <a:t>рак </a:t>
            </a:r>
            <a:r>
              <a:rPr lang="ru-RU" b="1" dirty="0" err="1">
                <a:solidFill>
                  <a:schemeClr val="tx1">
                    <a:lumMod val="75000"/>
                  </a:schemeClr>
                </a:solidFill>
              </a:rPr>
              <a:t>шлунка</a:t>
            </a:r>
            <a:endParaRPr lang="ru-RU" b="1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534400" cy="549275"/>
          </a:xfrm>
        </p:spPr>
        <p:txBody>
          <a:bodyPr/>
          <a:lstStyle/>
          <a:p>
            <a:r>
              <a:rPr lang="ru-RU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Рак </a:t>
            </a:r>
            <a:r>
              <a:rPr lang="ru-RU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шлунку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588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08050"/>
            <a:ext cx="8964488" cy="5562600"/>
          </a:xfrm>
        </p:spPr>
        <p:txBody>
          <a:bodyPr/>
          <a:lstStyle/>
          <a:p>
            <a:pPr marL="457200" indent="-457200" algn="ctr">
              <a:lnSpc>
                <a:spcPct val="90000"/>
              </a:lnSpc>
              <a:buFontTx/>
              <a:buNone/>
            </a:pP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Особливості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метастазування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:</a:t>
            </a: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endParaRPr lang="ru-RU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 algn="ctr">
              <a:lnSpc>
                <a:spcPct val="90000"/>
              </a:lnSpc>
              <a:buFontTx/>
              <a:buNone/>
            </a:pPr>
            <a:endParaRPr lang="ru-RU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—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регіонарні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лімфатичні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вузли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(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ортоградні</a:t>
            </a: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метастази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—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ретроградні</a:t>
            </a: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лімфогенні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метастази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в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яєчники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Крукенбергівські</a:t>
            </a: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  <a:endParaRPr lang="ru-RU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—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ретроградні</a:t>
            </a: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лімфогенні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метастази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в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ліві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надключичні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лімфузли</a:t>
            </a: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(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Вірховські</a:t>
            </a: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  <a:endParaRPr lang="ru-RU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—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ретроградні</a:t>
            </a: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лімфогенні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метастази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в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Дугласовий</a:t>
            </a: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простір</a:t>
            </a: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(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Шніцлерівські</a:t>
            </a: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  <a:endParaRPr lang="ru-RU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—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імплантаційні</a:t>
            </a: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метастази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в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очеревину</a:t>
            </a:r>
            <a:endParaRPr lang="ru-RU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—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гематогенні</a:t>
            </a:r>
            <a:r>
              <a:rPr lang="ru-RU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метастази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в </a:t>
            </a:r>
            <a:r>
              <a:rPr lang="ru-RU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печінку</a:t>
            </a:r>
            <a:endParaRPr lang="ru-RU" sz="2800" dirty="0">
              <a:solidFill>
                <a:srgbClr val="83B1F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539750"/>
          </a:xfrm>
        </p:spPr>
        <p:txBody>
          <a:bodyPr/>
          <a:lstStyle/>
          <a:p>
            <a:r>
              <a:rPr lang="ru-RU" sz="1800" b="1" dirty="0" err="1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Регіонарні</a:t>
            </a:r>
            <a:r>
              <a:rPr lang="ru-RU" sz="1800" b="1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лімфогенні</a:t>
            </a:r>
            <a:r>
              <a:rPr lang="ru-RU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метастази</a:t>
            </a:r>
            <a:r>
              <a:rPr lang="ru-RU" sz="1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раку </a:t>
            </a:r>
            <a:r>
              <a:rPr lang="ru-RU" sz="1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шлунка</a:t>
            </a:r>
            <a:endParaRPr lang="ru-RU" sz="1800" b="1" dirty="0">
              <a:solidFill>
                <a:srgbClr val="66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609284" name="Picture 4" descr="карцинома желудка с метастазирование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2952328" cy="346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928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48680"/>
            <a:ext cx="5285443" cy="3441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928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28688"/>
            <a:ext cx="4680520" cy="267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2" y="4826491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 err="1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Вірховський</a:t>
            </a:r>
            <a:r>
              <a:rPr lang="ru-RU" b="1" kern="0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 </a:t>
            </a:r>
            <a:r>
              <a:rPr lang="ru-RU" b="1" kern="0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метастаз</a:t>
            </a:r>
          </a:p>
          <a:p>
            <a:r>
              <a:rPr lang="ru-RU" b="1" kern="0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раку </a:t>
            </a:r>
            <a:r>
              <a:rPr lang="ru-RU" b="1" kern="0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шлунка</a:t>
            </a:r>
            <a:endParaRPr lang="ru-RU" b="1" kern="0" dirty="0">
              <a:solidFill>
                <a:srgbClr val="66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j-ea"/>
              <a:cs typeface="+mj-cs"/>
            </a:endParaRPr>
          </a:p>
          <a:p>
            <a:r>
              <a:rPr lang="ru-RU" b="1" kern="0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(</a:t>
            </a:r>
            <a:r>
              <a:rPr lang="ru-RU" b="1" kern="0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Ретроградний</a:t>
            </a:r>
            <a:r>
              <a:rPr lang="ru-RU" b="1" kern="0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 </a:t>
            </a:r>
            <a:r>
              <a:rPr lang="ru-RU" b="1" kern="0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лімфогенний</a:t>
            </a:r>
            <a:r>
              <a:rPr lang="ru-RU" b="1" kern="0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)</a:t>
            </a:r>
            <a:endParaRPr lang="ru-RU" dirty="0"/>
          </a:p>
        </p:txBody>
      </p:sp>
    </p:spTree>
  </p:cSld>
  <p:clrMapOvr>
    <a:masterClrMapping/>
  </p:clrMapOvr>
  <p:transition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914400"/>
          </a:xfrm>
        </p:spPr>
        <p:txBody>
          <a:bodyPr/>
          <a:lstStyle/>
          <a:p>
            <a:r>
              <a:rPr lang="ru-RU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Рак </a:t>
            </a:r>
            <a:r>
              <a:rPr lang="ru-RU" sz="2800" b="1" dirty="0" err="1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шлунку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592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839200" cy="5562600"/>
          </a:xfrm>
        </p:spPr>
        <p:txBody>
          <a:bodyPr/>
          <a:lstStyle/>
          <a:p>
            <a:pPr marL="457200" indent="-457200" algn="ctr">
              <a:buFontTx/>
              <a:buNone/>
            </a:pPr>
            <a:endParaRPr lang="ru-RU" sz="3600" b="1" dirty="0">
              <a:solidFill>
                <a:srgbClr val="FFFF00"/>
              </a:solidFill>
            </a:endParaRPr>
          </a:p>
          <a:p>
            <a:pPr marL="457200" indent="-457200" algn="ctr">
              <a:buFontTx/>
              <a:buNone/>
            </a:pPr>
            <a:r>
              <a:rPr lang="ru-RU" b="1" dirty="0" err="1">
                <a:solidFill>
                  <a:srgbClr val="FFFF00"/>
                </a:solidFill>
                <a:latin typeface="Arial" charset="0"/>
              </a:rPr>
              <a:t>Ускладнення</a:t>
            </a:r>
            <a:r>
              <a:rPr lang="ru-RU" b="1" dirty="0">
                <a:solidFill>
                  <a:srgbClr val="FFFF00"/>
                </a:solidFill>
                <a:latin typeface="Arial" charset="0"/>
              </a:rPr>
              <a:t> і причини </a:t>
            </a:r>
            <a:r>
              <a:rPr lang="ru-RU" b="1" dirty="0" err="1">
                <a:solidFill>
                  <a:srgbClr val="FFFF00"/>
                </a:solidFill>
                <a:latin typeface="Arial" charset="0"/>
              </a:rPr>
              <a:t>смерті</a:t>
            </a:r>
            <a:r>
              <a:rPr lang="ru-RU" b="1" dirty="0" smtClean="0">
                <a:solidFill>
                  <a:srgbClr val="FFFF00"/>
                </a:solidFill>
                <a:latin typeface="Arial" charset="0"/>
              </a:rPr>
              <a:t>:</a:t>
            </a:r>
            <a:r>
              <a:rPr lang="ru-RU" b="1" dirty="0" smtClean="0">
                <a:latin typeface="Arial" charset="0"/>
              </a:rPr>
              <a:t>  </a:t>
            </a:r>
            <a:endParaRPr lang="ru-RU" b="1" dirty="0">
              <a:latin typeface="Arial" charset="0"/>
            </a:endParaRPr>
          </a:p>
          <a:p>
            <a:pPr marL="457200" indent="-457200" algn="ctr">
              <a:buFontTx/>
              <a:buNone/>
            </a:pPr>
            <a:endParaRPr lang="ru-RU" b="1" dirty="0"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b="1" dirty="0">
                <a:latin typeface="Arial" charset="0"/>
              </a:rPr>
              <a:t>— </a:t>
            </a:r>
            <a:r>
              <a:rPr lang="ru-RU" b="1" dirty="0" err="1">
                <a:latin typeface="Arial" charset="0"/>
              </a:rPr>
              <a:t>ракова</a:t>
            </a:r>
            <a:r>
              <a:rPr lang="ru-RU" b="1" dirty="0">
                <a:latin typeface="Arial" charset="0"/>
              </a:rPr>
              <a:t> </a:t>
            </a:r>
            <a:r>
              <a:rPr lang="ru-RU" b="1" dirty="0" err="1">
                <a:latin typeface="Arial" charset="0"/>
              </a:rPr>
              <a:t>кахексія</a:t>
            </a:r>
            <a:endParaRPr lang="ru-RU" b="1" dirty="0"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b="1" dirty="0">
                <a:latin typeface="Arial" charset="0"/>
              </a:rPr>
              <a:t>— </a:t>
            </a:r>
            <a:r>
              <a:rPr lang="ru-RU" b="1" dirty="0" err="1" smtClean="0">
                <a:latin typeface="Arial" charset="0"/>
              </a:rPr>
              <a:t>прободіння</a:t>
            </a:r>
            <a:r>
              <a:rPr lang="ru-RU" b="1" dirty="0" smtClean="0">
                <a:latin typeface="Arial" charset="0"/>
              </a:rPr>
              <a:t> </a:t>
            </a:r>
            <a:r>
              <a:rPr lang="ru-RU" b="1" dirty="0" err="1" smtClean="0">
                <a:latin typeface="Arial" charset="0"/>
              </a:rPr>
              <a:t>стінки</a:t>
            </a:r>
            <a:r>
              <a:rPr lang="ru-RU" b="1" dirty="0" smtClean="0">
                <a:latin typeface="Arial" charset="0"/>
              </a:rPr>
              <a:t> </a:t>
            </a:r>
            <a:r>
              <a:rPr lang="ru-RU" b="1" dirty="0" err="1">
                <a:latin typeface="Arial" charset="0"/>
              </a:rPr>
              <a:t>шлунка</a:t>
            </a:r>
            <a:endParaRPr lang="ru-RU" b="1" dirty="0">
              <a:latin typeface="Arial" charset="0"/>
            </a:endParaRPr>
          </a:p>
          <a:p>
            <a:pPr marL="457200" indent="-457200">
              <a:buFontTx/>
              <a:buNone/>
            </a:pPr>
            <a:r>
              <a:rPr lang="ru-RU" b="1" dirty="0">
                <a:latin typeface="Arial" charset="0"/>
              </a:rPr>
              <a:t>— </a:t>
            </a:r>
            <a:r>
              <a:rPr lang="ru-RU" b="1" dirty="0" err="1" smtClean="0">
                <a:latin typeface="Arial" charset="0"/>
              </a:rPr>
              <a:t>шлункова</a:t>
            </a:r>
            <a:r>
              <a:rPr lang="ru-RU" b="1" dirty="0" smtClean="0">
                <a:latin typeface="Arial" charset="0"/>
              </a:rPr>
              <a:t> </a:t>
            </a:r>
            <a:r>
              <a:rPr lang="ru-RU" b="1" dirty="0" err="1">
                <a:latin typeface="Arial" charset="0"/>
              </a:rPr>
              <a:t>кровотеча</a:t>
            </a:r>
            <a:endParaRPr lang="ru-RU" b="1" dirty="0"/>
          </a:p>
          <a:p>
            <a:pPr marL="457200" indent="-457200">
              <a:buFontTx/>
              <a:buNone/>
            </a:pPr>
            <a:endParaRPr lang="ru-RU" sz="1600" dirty="0">
              <a:solidFill>
                <a:srgbClr val="83B1F5"/>
              </a:solidFill>
            </a:endParaRPr>
          </a:p>
        </p:txBody>
      </p:sp>
    </p:spTree>
  </p:cSld>
  <p:clrMapOvr>
    <a:masterClrMapping/>
  </p:clrMapOvr>
  <p:transition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5" name="Rectangle 7"/>
          <p:cNvSpPr>
            <a:spLocks noGrp="1" noChangeArrowheads="1"/>
          </p:cNvSpPr>
          <p:nvPr>
            <p:ph type="title"/>
          </p:nvPr>
        </p:nvSpPr>
        <p:spPr>
          <a:xfrm>
            <a:off x="684213" y="1916113"/>
            <a:ext cx="7772400" cy="2160587"/>
          </a:xfrm>
        </p:spPr>
        <p:txBody>
          <a:bodyPr/>
          <a:lstStyle/>
          <a:p>
            <a:r>
              <a:rPr lang="ru-RU" sz="6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Дякую</a:t>
            </a:r>
            <a:r>
              <a:rPr lang="ru-RU" sz="6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за </a:t>
            </a:r>
            <a:r>
              <a:rPr lang="ru-RU" sz="60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увагу</a:t>
            </a:r>
            <a:r>
              <a:rPr lang="ru-RU" sz="6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ru-RU" sz="6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3096" name="Text Box 8"/>
          <p:cNvSpPr txBox="1">
            <a:spLocks noChangeArrowheads="1"/>
          </p:cNvSpPr>
          <p:nvPr/>
        </p:nvSpPr>
        <p:spPr bwMode="auto">
          <a:xfrm>
            <a:off x="0" y="0"/>
            <a:ext cx="4683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askerville Old Face" pitchFamily="18" charset="0"/>
              </a:rPr>
              <a:t>Sh</a:t>
            </a:r>
            <a:endParaRPr lang="ru-RU" sz="1600">
              <a:solidFill>
                <a:srgbClr val="66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skerville Old Face" pitchFamily="18" charset="0"/>
            </a:endParaRPr>
          </a:p>
        </p:txBody>
      </p:sp>
      <p:sp>
        <p:nvSpPr>
          <p:cNvPr id="473097" name="Oval 9"/>
          <p:cNvSpPr>
            <a:spLocks noChangeArrowheads="1"/>
          </p:cNvSpPr>
          <p:nvPr/>
        </p:nvSpPr>
        <p:spPr bwMode="auto">
          <a:xfrm>
            <a:off x="0" y="0"/>
            <a:ext cx="395288" cy="333375"/>
          </a:xfrm>
          <a:prstGeom prst="ellips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6858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FF00"/>
                </a:solidFill>
                <a:latin typeface="Arial" charset="0"/>
              </a:rPr>
              <a:t>Причини </a:t>
            </a:r>
            <a:r>
              <a:rPr lang="ru-RU" sz="3200" b="1" dirty="0" err="1" smtClean="0">
                <a:solidFill>
                  <a:srgbClr val="00FF00"/>
                </a:solidFill>
                <a:latin typeface="Arial" charset="0"/>
              </a:rPr>
              <a:t>гострого</a:t>
            </a:r>
            <a:r>
              <a:rPr lang="ru-RU" sz="3200" b="1" dirty="0" smtClean="0">
                <a:solidFill>
                  <a:srgbClr val="00FF00"/>
                </a:solidFill>
                <a:latin typeface="Arial" charset="0"/>
              </a:rPr>
              <a:t> гастриту</a:t>
            </a:r>
            <a:endParaRPr lang="ru-RU" sz="2000" dirty="0">
              <a:solidFill>
                <a:srgbClr val="00FF00"/>
              </a:solidFill>
            </a:endParaRPr>
          </a:p>
        </p:txBody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836613"/>
            <a:ext cx="8784976" cy="5905500"/>
          </a:xfrm>
        </p:spPr>
        <p:txBody>
          <a:bodyPr/>
          <a:lstStyle/>
          <a:p>
            <a:pPr marL="457200" indent="-457200" algn="ctr">
              <a:lnSpc>
                <a:spcPct val="80000"/>
              </a:lnSpc>
              <a:buFontTx/>
              <a:buNone/>
            </a:pPr>
            <a:r>
              <a:rPr lang="ru-RU" sz="2000" b="1" dirty="0" err="1" smtClean="0">
                <a:solidFill>
                  <a:srgbClr val="FFFF00"/>
                </a:solidFill>
                <a:latin typeface="Arial" charset="0"/>
              </a:rPr>
              <a:t>Екзогенні</a:t>
            </a: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  </a:t>
            </a:r>
            <a:r>
              <a:rPr lang="ru-RU" sz="2000" b="1" dirty="0" err="1" smtClean="0">
                <a:solidFill>
                  <a:srgbClr val="FFFF00"/>
                </a:solidFill>
                <a:latin typeface="Arial" charset="0"/>
              </a:rPr>
              <a:t>фактори</a:t>
            </a: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:</a:t>
            </a:r>
            <a:endParaRPr lang="ru-RU" sz="2000" b="1" dirty="0">
              <a:solidFill>
                <a:srgbClr val="FFFF00"/>
              </a:solidFill>
              <a:latin typeface="Arial" charset="0"/>
            </a:endParaRPr>
          </a:p>
          <a:p>
            <a:pPr marL="457200" indent="-457200">
              <a:lnSpc>
                <a:spcPct val="80000"/>
              </a:lnSpc>
              <a:buFontTx/>
              <a:buNone/>
            </a:pPr>
            <a:r>
              <a:rPr lang="ru-RU" sz="2000" dirty="0">
                <a:latin typeface="Arial" charset="0"/>
              </a:rPr>
              <a:t>- </a:t>
            </a:r>
            <a:r>
              <a:rPr lang="ru-RU" sz="2000" u="sng" dirty="0" err="1" smtClean="0">
                <a:latin typeface="Arial" charset="0"/>
              </a:rPr>
              <a:t>Харчові</a:t>
            </a:r>
            <a:r>
              <a:rPr lang="ru-RU" sz="2000" dirty="0">
                <a:latin typeface="Arial" charset="0"/>
              </a:rPr>
              <a:t> (</a:t>
            </a:r>
            <a:r>
              <a:rPr lang="ru-RU" sz="2000" dirty="0" err="1">
                <a:latin typeface="Arial" charset="0"/>
              </a:rPr>
              <a:t>гаряча</a:t>
            </a:r>
            <a:r>
              <a:rPr lang="ru-RU" sz="2000" dirty="0">
                <a:latin typeface="Arial" charset="0"/>
              </a:rPr>
              <a:t> </a:t>
            </a:r>
            <a:r>
              <a:rPr lang="ru-RU" sz="2000" dirty="0" err="1">
                <a:latin typeface="Arial" charset="0"/>
              </a:rPr>
              <a:t>або</a:t>
            </a:r>
            <a:r>
              <a:rPr lang="ru-RU" sz="2000" dirty="0">
                <a:latin typeface="Arial" charset="0"/>
              </a:rPr>
              <a:t> груба </a:t>
            </a:r>
            <a:r>
              <a:rPr lang="ru-RU" sz="2000" dirty="0" err="1">
                <a:latin typeface="Arial" charset="0"/>
              </a:rPr>
              <a:t>їжа</a:t>
            </a:r>
            <a:r>
              <a:rPr lang="ru-RU" sz="2000" dirty="0">
                <a:latin typeface="Arial" charset="0"/>
              </a:rPr>
              <a:t>, </a:t>
            </a:r>
            <a:r>
              <a:rPr lang="ru-RU" sz="2000" dirty="0" err="1">
                <a:latin typeface="Arial" charset="0"/>
              </a:rPr>
              <a:t>вживання</a:t>
            </a:r>
            <a:r>
              <a:rPr lang="ru-RU" sz="2000" dirty="0">
                <a:latin typeface="Arial" charset="0"/>
              </a:rPr>
              <a:t> </a:t>
            </a:r>
            <a:r>
              <a:rPr lang="ru-RU" sz="2000" dirty="0" err="1">
                <a:latin typeface="Arial" charset="0"/>
              </a:rPr>
              <a:t>великої</a:t>
            </a:r>
            <a:r>
              <a:rPr lang="ru-RU" sz="2000" dirty="0">
                <a:latin typeface="Arial" charset="0"/>
              </a:rPr>
              <a:t> </a:t>
            </a:r>
            <a:r>
              <a:rPr lang="ru-RU" sz="2000" dirty="0" err="1">
                <a:latin typeface="Arial" charset="0"/>
              </a:rPr>
              <a:t>кількості</a:t>
            </a:r>
            <a:r>
              <a:rPr lang="ru-RU" sz="2000" dirty="0">
                <a:latin typeface="Arial" charset="0"/>
              </a:rPr>
              <a:t> </a:t>
            </a:r>
            <a:r>
              <a:rPr lang="ru-RU" sz="2000" dirty="0" err="1">
                <a:latin typeface="Arial" charset="0"/>
              </a:rPr>
              <a:t>спецій</a:t>
            </a:r>
            <a:r>
              <a:rPr lang="ru-RU" sz="2000" dirty="0">
                <a:latin typeface="Arial" charset="0"/>
              </a:rPr>
              <a:t>)</a:t>
            </a:r>
          </a:p>
          <a:p>
            <a:pPr marL="457200" indent="-457200">
              <a:lnSpc>
                <a:spcPct val="80000"/>
              </a:lnSpc>
              <a:buFontTx/>
              <a:buNone/>
            </a:pPr>
            <a:r>
              <a:rPr lang="ru-RU" sz="2000" dirty="0">
                <a:latin typeface="Arial" charset="0"/>
              </a:rPr>
              <a:t>- </a:t>
            </a:r>
            <a:r>
              <a:rPr lang="ru-RU" sz="2000" u="sng" dirty="0" err="1" smtClean="0">
                <a:latin typeface="Arial" charset="0"/>
              </a:rPr>
              <a:t>Інфекційні</a:t>
            </a:r>
            <a:r>
              <a:rPr lang="ru-RU" sz="2000" dirty="0">
                <a:latin typeface="Arial" charset="0"/>
              </a:rPr>
              <a:t> (</a:t>
            </a:r>
            <a:r>
              <a:rPr lang="ru-RU" sz="2000" dirty="0" err="1">
                <a:latin typeface="Arial" charset="0"/>
              </a:rPr>
              <a:t>харчова</a:t>
            </a:r>
            <a:r>
              <a:rPr lang="ru-RU" sz="2000" dirty="0">
                <a:latin typeface="Arial" charset="0"/>
              </a:rPr>
              <a:t> </a:t>
            </a:r>
            <a:r>
              <a:rPr lang="ru-RU" sz="2000" dirty="0" err="1">
                <a:latin typeface="Arial" charset="0"/>
              </a:rPr>
              <a:t>токсикоінфекція</a:t>
            </a:r>
            <a:r>
              <a:rPr lang="ru-RU" sz="2000" dirty="0">
                <a:latin typeface="Arial" charset="0"/>
              </a:rPr>
              <a:t>, </a:t>
            </a:r>
            <a:r>
              <a:rPr lang="ru-RU" sz="2000" dirty="0" err="1">
                <a:latin typeface="Arial" charset="0"/>
              </a:rPr>
              <a:t>сальмонельоз</a:t>
            </a:r>
            <a:r>
              <a:rPr lang="ru-RU" sz="2000" dirty="0">
                <a:latin typeface="Arial" charset="0"/>
              </a:rPr>
              <a:t>, </a:t>
            </a:r>
            <a:r>
              <a:rPr lang="ru-RU" sz="2000" dirty="0" err="1">
                <a:latin typeface="Arial" charset="0"/>
              </a:rPr>
              <a:t>ешеріхиоз</a:t>
            </a:r>
            <a:r>
              <a:rPr lang="ru-RU" sz="2000" dirty="0">
                <a:latin typeface="Arial" charset="0"/>
              </a:rPr>
              <a:t>, </a:t>
            </a:r>
            <a:r>
              <a:rPr lang="ru-RU" sz="2000" dirty="0" err="1">
                <a:latin typeface="Arial" charset="0"/>
              </a:rPr>
              <a:t>Helicobacter</a:t>
            </a:r>
            <a:r>
              <a:rPr lang="ru-RU" sz="2000" dirty="0">
                <a:latin typeface="Arial" charset="0"/>
              </a:rPr>
              <a:t> </a:t>
            </a:r>
            <a:r>
              <a:rPr lang="ru-RU" sz="2000" dirty="0" err="1">
                <a:latin typeface="Arial" charset="0"/>
              </a:rPr>
              <a:t>pylori</a:t>
            </a:r>
            <a:r>
              <a:rPr lang="ru-RU" sz="2000" dirty="0">
                <a:latin typeface="Arial" charset="0"/>
              </a:rPr>
              <a:t>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2000" dirty="0">
                <a:latin typeface="Arial" charset="0"/>
              </a:rPr>
              <a:t>-</a:t>
            </a:r>
            <a:r>
              <a:rPr lang="ru-RU" sz="2000" u="sng" dirty="0" smtClean="0">
                <a:latin typeface="Arial" charset="0"/>
              </a:rPr>
              <a:t>Алкоголь</a:t>
            </a:r>
            <a:r>
              <a:rPr lang="ru-RU" sz="2000" dirty="0" smtClean="0">
                <a:latin typeface="Arial" charset="0"/>
              </a:rPr>
              <a:t>  </a:t>
            </a:r>
            <a:r>
              <a:rPr lang="ru-RU" sz="2000" dirty="0">
                <a:latin typeface="Arial" charset="0"/>
              </a:rPr>
              <a:t>у великих </a:t>
            </a:r>
            <a:r>
              <a:rPr lang="ru-RU" sz="2000" dirty="0" err="1">
                <a:latin typeface="Arial" charset="0"/>
              </a:rPr>
              <a:t>кількостях</a:t>
            </a:r>
            <a:r>
              <a:rPr lang="ru-RU" sz="2000" dirty="0">
                <a:latin typeface="Arial" charset="0"/>
              </a:rPr>
              <a:t> і </a:t>
            </a:r>
            <a:r>
              <a:rPr lang="ru-RU" sz="2000" dirty="0" err="1">
                <a:latin typeface="Arial" charset="0"/>
              </a:rPr>
              <a:t>його</a:t>
            </a:r>
            <a:r>
              <a:rPr lang="ru-RU" sz="2000" dirty="0">
                <a:latin typeface="Arial" charset="0"/>
              </a:rPr>
              <a:t> </a:t>
            </a:r>
            <a:r>
              <a:rPr lang="ru-RU" sz="2000" dirty="0" err="1">
                <a:latin typeface="Arial" charset="0"/>
              </a:rPr>
              <a:t>сурогати</a:t>
            </a:r>
            <a:r>
              <a:rPr lang="ru-RU" sz="2000" dirty="0">
                <a:latin typeface="Arial" charset="0"/>
              </a:rPr>
              <a:t> </a:t>
            </a:r>
            <a:endParaRPr lang="ru-RU" sz="2000" dirty="0" smtClean="0">
              <a:latin typeface="Arial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ru-RU" sz="2000" dirty="0" smtClean="0">
                <a:latin typeface="Arial" charset="0"/>
              </a:rPr>
              <a:t>-</a:t>
            </a:r>
            <a:r>
              <a:rPr lang="ru-RU" sz="2000" u="sng" dirty="0" err="1" smtClean="0">
                <a:latin typeface="Arial" charset="0"/>
              </a:rPr>
              <a:t>Медикаментозні</a:t>
            </a:r>
            <a:r>
              <a:rPr lang="ru-RU" sz="2000" dirty="0">
                <a:latin typeface="Arial" charset="0"/>
              </a:rPr>
              <a:t>: НПЗЗ, ГКС, </a:t>
            </a:r>
            <a:r>
              <a:rPr lang="ru-RU" sz="2000" dirty="0" err="1">
                <a:latin typeface="Arial" charset="0"/>
              </a:rPr>
              <a:t>препарати</a:t>
            </a:r>
            <a:r>
              <a:rPr lang="ru-RU" sz="2000" dirty="0">
                <a:latin typeface="Arial" charset="0"/>
              </a:rPr>
              <a:t> наперстянки, </a:t>
            </a:r>
            <a:r>
              <a:rPr lang="ru-RU" sz="2000" dirty="0" err="1">
                <a:latin typeface="Arial" charset="0"/>
              </a:rPr>
              <a:t>еуфілін</a:t>
            </a:r>
            <a:r>
              <a:rPr lang="ru-RU" sz="2000" dirty="0">
                <a:latin typeface="Arial" charset="0"/>
              </a:rPr>
              <a:t> та </a:t>
            </a:r>
            <a:r>
              <a:rPr lang="ru-RU" sz="2000" dirty="0" err="1">
                <a:latin typeface="Arial" charset="0"/>
              </a:rPr>
              <a:t>ін</a:t>
            </a:r>
            <a:r>
              <a:rPr lang="ru-RU" sz="2000" dirty="0" smtClean="0">
                <a:latin typeface="Arial" charset="0"/>
              </a:rPr>
              <a:t>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2000" dirty="0" smtClean="0">
                <a:latin typeface="Arial" charset="0"/>
              </a:rPr>
              <a:t>- </a:t>
            </a:r>
            <a:r>
              <a:rPr lang="ru-RU" sz="2000" u="sng" dirty="0" err="1" smtClean="0">
                <a:latin typeface="Arial" charset="0"/>
              </a:rPr>
              <a:t>Алергени</a:t>
            </a:r>
            <a:r>
              <a:rPr lang="ru-RU" sz="2000" u="sng" dirty="0">
                <a:latin typeface="Arial" charset="0"/>
              </a:rPr>
              <a:t> </a:t>
            </a:r>
            <a:r>
              <a:rPr lang="ru-RU" sz="2000" dirty="0">
                <a:latin typeface="Arial" charset="0"/>
              </a:rPr>
              <a:t>(</a:t>
            </a:r>
            <a:r>
              <a:rPr lang="ru-RU" sz="2000" dirty="0" err="1">
                <a:latin typeface="Arial" charset="0"/>
              </a:rPr>
              <a:t>індивідуальна</a:t>
            </a:r>
            <a:r>
              <a:rPr lang="ru-RU" sz="2000" dirty="0">
                <a:latin typeface="Arial" charset="0"/>
              </a:rPr>
              <a:t> </a:t>
            </a:r>
            <a:r>
              <a:rPr lang="ru-RU" sz="2000" dirty="0" err="1">
                <a:latin typeface="Arial" charset="0"/>
              </a:rPr>
              <a:t>гіперчутливість</a:t>
            </a:r>
            <a:r>
              <a:rPr lang="ru-RU" sz="2000" dirty="0">
                <a:latin typeface="Arial" charset="0"/>
              </a:rPr>
              <a:t> до </a:t>
            </a:r>
            <a:r>
              <a:rPr lang="ru-RU" sz="2000" dirty="0" err="1">
                <a:latin typeface="Arial" charset="0"/>
              </a:rPr>
              <a:t>певних</a:t>
            </a:r>
            <a:r>
              <a:rPr lang="ru-RU" sz="2000" dirty="0">
                <a:latin typeface="Arial" charset="0"/>
              </a:rPr>
              <a:t> </a:t>
            </a:r>
            <a:r>
              <a:rPr lang="ru-RU" sz="2000" dirty="0" err="1">
                <a:latin typeface="Arial" charset="0"/>
              </a:rPr>
              <a:t>продуктів</a:t>
            </a:r>
            <a:r>
              <a:rPr lang="ru-RU" sz="2000" dirty="0">
                <a:latin typeface="Arial" charset="0"/>
              </a:rPr>
              <a:t>: </a:t>
            </a:r>
            <a:r>
              <a:rPr lang="ru-RU" sz="2000" dirty="0" err="1">
                <a:latin typeface="Arial" charset="0"/>
              </a:rPr>
              <a:t>глютен</a:t>
            </a:r>
            <a:r>
              <a:rPr lang="ru-RU" sz="2000" dirty="0">
                <a:latin typeface="Arial" charset="0"/>
              </a:rPr>
              <a:t>, лактоза, мед, </a:t>
            </a:r>
            <a:r>
              <a:rPr lang="ru-RU" sz="2000" dirty="0" err="1">
                <a:latin typeface="Arial" charset="0"/>
              </a:rPr>
              <a:t>яєчний</a:t>
            </a:r>
            <a:r>
              <a:rPr lang="ru-RU" sz="2000" dirty="0">
                <a:latin typeface="Arial" charset="0"/>
              </a:rPr>
              <a:t> </a:t>
            </a:r>
            <a:r>
              <a:rPr lang="ru-RU" sz="2000" dirty="0" err="1">
                <a:latin typeface="Arial" charset="0"/>
              </a:rPr>
              <a:t>білок</a:t>
            </a:r>
            <a:r>
              <a:rPr lang="ru-RU" sz="2000" dirty="0">
                <a:latin typeface="Arial" charset="0"/>
              </a:rPr>
              <a:t>, </a:t>
            </a:r>
            <a:r>
              <a:rPr lang="ru-RU" sz="2000" dirty="0" err="1">
                <a:latin typeface="Arial" charset="0"/>
              </a:rPr>
              <a:t>морепродукти</a:t>
            </a:r>
            <a:r>
              <a:rPr lang="ru-RU" sz="2000" dirty="0">
                <a:latin typeface="Arial" charset="0"/>
              </a:rPr>
              <a:t>)</a:t>
            </a:r>
          </a:p>
          <a:p>
            <a:pPr marL="457200" indent="-457200" algn="ctr">
              <a:lnSpc>
                <a:spcPct val="80000"/>
              </a:lnSpc>
              <a:buFontTx/>
              <a:buNone/>
            </a:pPr>
            <a:endParaRPr lang="ru-RU" sz="2000" b="1" dirty="0">
              <a:latin typeface="Arial" charset="0"/>
            </a:endParaRPr>
          </a:p>
          <a:p>
            <a:pPr marL="457200" indent="-457200" algn="ctr">
              <a:lnSpc>
                <a:spcPct val="80000"/>
              </a:lnSpc>
              <a:buFontTx/>
              <a:buNone/>
            </a:pPr>
            <a:r>
              <a:rPr lang="ru-RU" sz="2000" b="1" dirty="0" err="1" smtClean="0">
                <a:solidFill>
                  <a:srgbClr val="FFFF00"/>
                </a:solidFill>
                <a:latin typeface="Arial" charset="0"/>
              </a:rPr>
              <a:t>Ендогенні</a:t>
            </a:r>
            <a:r>
              <a:rPr lang="ru-RU" sz="2000" b="1" dirty="0" smtClean="0">
                <a:solidFill>
                  <a:srgbClr val="FFFF00"/>
                </a:solidFill>
                <a:latin typeface="Arial" charset="0"/>
              </a:rPr>
              <a:t> причини:</a:t>
            </a:r>
            <a:endParaRPr lang="ru-RU" sz="2000" b="1" dirty="0">
              <a:solidFill>
                <a:srgbClr val="FFFF00"/>
              </a:solidFill>
              <a:latin typeface="Arial" charset="0"/>
            </a:endParaRPr>
          </a:p>
          <a:p>
            <a:pPr marL="457200" indent="-457200">
              <a:lnSpc>
                <a:spcPct val="80000"/>
              </a:lnSpc>
              <a:buFontTx/>
              <a:buNone/>
            </a:pPr>
            <a:r>
              <a:rPr lang="ru-RU" sz="2000" dirty="0">
                <a:latin typeface="Arial" charset="0"/>
              </a:rPr>
              <a:t>- </a:t>
            </a:r>
            <a:r>
              <a:rPr lang="ru-RU" sz="2000" dirty="0" err="1" smtClean="0">
                <a:latin typeface="Arial" charset="0"/>
              </a:rPr>
              <a:t>Грип</a:t>
            </a:r>
            <a:endParaRPr lang="ru-RU" sz="2000" dirty="0">
              <a:latin typeface="Arial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ru-RU" sz="2000" dirty="0">
                <a:latin typeface="Arial" charset="0"/>
              </a:rPr>
              <a:t>-</a:t>
            </a:r>
            <a:r>
              <a:rPr lang="ru-RU" sz="2000" dirty="0" smtClean="0">
                <a:latin typeface="Arial" charset="0"/>
              </a:rPr>
              <a:t>Скарлатина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2000" dirty="0" smtClean="0">
                <a:latin typeface="Arial" charset="0"/>
              </a:rPr>
              <a:t>-</a:t>
            </a:r>
            <a:r>
              <a:rPr lang="ru-RU" sz="2000" dirty="0" err="1" smtClean="0">
                <a:latin typeface="Arial" charset="0"/>
              </a:rPr>
              <a:t>Опікова</a:t>
            </a:r>
            <a:r>
              <a:rPr lang="ru-RU" sz="2000" dirty="0" smtClean="0">
                <a:latin typeface="Arial" charset="0"/>
              </a:rPr>
              <a:t> хвороба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2000" dirty="0" smtClean="0">
                <a:latin typeface="Arial" charset="0"/>
              </a:rPr>
              <a:t>- ХНН </a:t>
            </a:r>
            <a:r>
              <a:rPr lang="ru-RU" sz="2000" dirty="0">
                <a:latin typeface="Arial" charset="0"/>
              </a:rPr>
              <a:t>(</a:t>
            </a:r>
            <a:r>
              <a:rPr lang="ru-RU" sz="2000" dirty="0" err="1" smtClean="0">
                <a:latin typeface="Arial" charset="0"/>
              </a:rPr>
              <a:t>уремія</a:t>
            </a:r>
            <a:r>
              <a:rPr lang="ru-RU" sz="2000" dirty="0">
                <a:latin typeface="Arial" charset="0"/>
              </a:rPr>
              <a:t>)</a:t>
            </a:r>
          </a:p>
          <a:p>
            <a:pPr marL="457200" indent="-457200">
              <a:lnSpc>
                <a:spcPct val="80000"/>
              </a:lnSpc>
              <a:buFontTx/>
              <a:buNone/>
            </a:pPr>
            <a:r>
              <a:rPr lang="ru-RU" sz="2000" dirty="0">
                <a:latin typeface="Arial" charset="0"/>
              </a:rPr>
              <a:t>- </a:t>
            </a:r>
            <a:r>
              <a:rPr lang="ru-RU" sz="2000" dirty="0" err="1" smtClean="0">
                <a:latin typeface="Arial" charset="0"/>
              </a:rPr>
              <a:t>Шокові</a:t>
            </a:r>
            <a:r>
              <a:rPr lang="ru-RU" sz="2000" dirty="0" smtClean="0">
                <a:latin typeface="Arial" charset="0"/>
              </a:rPr>
              <a:t> </a:t>
            </a:r>
            <a:r>
              <a:rPr lang="ru-RU" sz="2000" dirty="0" err="1" smtClean="0">
                <a:latin typeface="Arial" charset="0"/>
              </a:rPr>
              <a:t>стани</a:t>
            </a:r>
            <a:endParaRPr lang="ru-RU" sz="2000" dirty="0">
              <a:latin typeface="Arial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685800"/>
          </a:xfrm>
        </p:spPr>
        <p:txBody>
          <a:bodyPr/>
          <a:lstStyle/>
          <a:p>
            <a:r>
              <a:rPr lang="ru-RU" sz="3200" b="1" dirty="0" err="1" smtClean="0">
                <a:solidFill>
                  <a:srgbClr val="00FF00"/>
                </a:solidFill>
                <a:latin typeface="Arial" charset="0"/>
              </a:rPr>
              <a:t>Гострі</a:t>
            </a:r>
            <a:r>
              <a:rPr lang="ru-RU" sz="3200" b="1" dirty="0" smtClean="0">
                <a:solidFill>
                  <a:srgbClr val="00FF00"/>
                </a:solidFill>
                <a:latin typeface="Arial" charset="0"/>
              </a:rPr>
              <a:t> </a:t>
            </a:r>
            <a:r>
              <a:rPr lang="ru-RU" sz="3200" b="1" dirty="0" err="1" smtClean="0">
                <a:solidFill>
                  <a:srgbClr val="00FF00"/>
                </a:solidFill>
                <a:latin typeface="Arial" charset="0"/>
              </a:rPr>
              <a:t>гастрити</a:t>
            </a:r>
            <a:r>
              <a:rPr lang="ru-RU" sz="3200" b="1" dirty="0" smtClean="0">
                <a:solidFill>
                  <a:srgbClr val="00FF00"/>
                </a:solidFill>
                <a:latin typeface="Arial" charset="0"/>
              </a:rPr>
              <a:t> та </a:t>
            </a:r>
            <a:r>
              <a:rPr lang="ru-RU" sz="3200" b="1" dirty="0" err="1" smtClean="0">
                <a:solidFill>
                  <a:srgbClr val="00FF00"/>
                </a:solidFill>
                <a:latin typeface="Arial" charset="0"/>
              </a:rPr>
              <a:t>гастродуоденіти</a:t>
            </a:r>
            <a:endParaRPr lang="ru-RU" sz="2000" dirty="0">
              <a:solidFill>
                <a:srgbClr val="00FF00"/>
              </a:solidFill>
            </a:endParaRPr>
          </a:p>
        </p:txBody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295400"/>
            <a:ext cx="9036496" cy="5257800"/>
          </a:xfrm>
        </p:spPr>
        <p:txBody>
          <a:bodyPr/>
          <a:lstStyle/>
          <a:p>
            <a:pPr marL="457200" indent="-457200" algn="ctr">
              <a:lnSpc>
                <a:spcPct val="90000"/>
              </a:lnSpc>
              <a:buFontTx/>
              <a:buNone/>
            </a:pPr>
            <a:r>
              <a:rPr lang="ru-RU" sz="2800" b="1" u="sng" dirty="0" smtClean="0">
                <a:solidFill>
                  <a:srgbClr val="FFFF00"/>
                </a:solidFill>
                <a:latin typeface="Arial" charset="0"/>
              </a:rPr>
              <a:t>За характером </a:t>
            </a:r>
            <a:r>
              <a:rPr lang="ru-RU" sz="2800" b="1" u="sng" dirty="0" err="1" smtClean="0">
                <a:solidFill>
                  <a:srgbClr val="FFFF00"/>
                </a:solidFill>
                <a:latin typeface="Arial" charset="0"/>
              </a:rPr>
              <a:t>запалення</a:t>
            </a:r>
            <a:r>
              <a:rPr lang="ru-RU" sz="2800" b="1" u="sng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800" b="1" u="sng" dirty="0" err="1" smtClean="0">
                <a:solidFill>
                  <a:srgbClr val="FFFF00"/>
                </a:solidFill>
                <a:latin typeface="Arial" charset="0"/>
              </a:rPr>
              <a:t>розрізняють</a:t>
            </a:r>
            <a:r>
              <a:rPr lang="ru-RU" sz="2800" b="1" u="sng" dirty="0" smtClean="0">
                <a:solidFill>
                  <a:srgbClr val="FFFF00"/>
                </a:solidFill>
                <a:latin typeface="Arial" charset="0"/>
              </a:rPr>
              <a:t>:</a:t>
            </a:r>
            <a:endParaRPr lang="ru-RU" sz="2800" b="1" u="sng" dirty="0">
              <a:solidFill>
                <a:srgbClr val="FFFF00"/>
              </a:solidFill>
              <a:latin typeface="Arial" charset="0"/>
            </a:endParaRPr>
          </a:p>
          <a:p>
            <a:pPr marL="457200" indent="-457200">
              <a:lnSpc>
                <a:spcPct val="90000"/>
              </a:lnSpc>
              <a:buFontTx/>
              <a:buNone/>
            </a:pPr>
            <a:endParaRPr lang="ru-RU" sz="2400" b="1" dirty="0">
              <a:latin typeface="Arial" charset="0"/>
            </a:endParaRP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2400" b="1" dirty="0">
                <a:latin typeface="Arial" charset="0"/>
              </a:rPr>
              <a:t>— </a:t>
            </a:r>
            <a:r>
              <a:rPr lang="ru-RU" sz="2400" b="1" dirty="0" err="1" smtClean="0">
                <a:latin typeface="Arial" charset="0"/>
              </a:rPr>
              <a:t>катаральний</a:t>
            </a:r>
            <a:r>
              <a:rPr lang="ru-RU" sz="2400" b="1" dirty="0" smtClean="0">
                <a:latin typeface="Arial" charset="0"/>
              </a:rPr>
              <a:t> (</a:t>
            </a:r>
            <a:r>
              <a:rPr lang="ru-RU" sz="2400" b="1" dirty="0" err="1" smtClean="0">
                <a:latin typeface="Arial" charset="0"/>
              </a:rPr>
              <a:t>він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>
                <a:latin typeface="Arial" charset="0"/>
              </a:rPr>
              <a:t>же – «</a:t>
            </a:r>
            <a:r>
              <a:rPr lang="ru-RU" sz="2400" b="1" dirty="0" err="1" smtClean="0">
                <a:latin typeface="Arial" charset="0"/>
              </a:rPr>
              <a:t>простий</a:t>
            </a:r>
            <a:r>
              <a:rPr lang="ru-RU" sz="2400" b="1" dirty="0">
                <a:latin typeface="Arial" charset="0"/>
              </a:rPr>
              <a:t>»)</a:t>
            </a: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2400" b="1" dirty="0">
                <a:latin typeface="Arial" charset="0"/>
              </a:rPr>
              <a:t>— </a:t>
            </a:r>
            <a:r>
              <a:rPr lang="ru-RU" sz="2400" b="1" dirty="0" err="1" smtClean="0">
                <a:latin typeface="Arial" charset="0"/>
              </a:rPr>
              <a:t>ерозивний</a:t>
            </a:r>
            <a:endParaRPr lang="ru-RU" sz="2400" b="1" dirty="0">
              <a:latin typeface="Arial" charset="0"/>
            </a:endParaRP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2400" b="1" dirty="0">
                <a:latin typeface="Arial" charset="0"/>
              </a:rPr>
              <a:t>— </a:t>
            </a:r>
            <a:r>
              <a:rPr lang="ru-RU" sz="2400" b="1" dirty="0" err="1" smtClean="0">
                <a:latin typeface="Arial" charset="0"/>
              </a:rPr>
              <a:t>ерозивно-виразковий</a:t>
            </a:r>
            <a:endParaRPr lang="ru-RU" sz="2400" b="1" dirty="0">
              <a:latin typeface="Arial" charset="0"/>
            </a:endParaRP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2400" b="1" dirty="0">
                <a:latin typeface="Arial" charset="0"/>
              </a:rPr>
              <a:t>— </a:t>
            </a:r>
            <a:r>
              <a:rPr lang="ru-RU" sz="2400" b="1" dirty="0" err="1" smtClean="0">
                <a:latin typeface="Arial" charset="0"/>
              </a:rPr>
              <a:t>флегмонозний</a:t>
            </a:r>
            <a:r>
              <a:rPr lang="ru-RU" sz="2400" b="1" dirty="0" smtClean="0">
                <a:latin typeface="Arial" charset="0"/>
              </a:rPr>
              <a:t> </a:t>
            </a:r>
            <a:endParaRPr lang="ru-RU" sz="2400" b="1" dirty="0">
              <a:latin typeface="Arial" charset="0"/>
            </a:endParaRP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2400" b="1" dirty="0">
                <a:latin typeface="Arial" charset="0"/>
              </a:rPr>
              <a:t>—  </a:t>
            </a:r>
            <a:r>
              <a:rPr lang="ru-RU" sz="2400" b="1" dirty="0" err="1" smtClean="0">
                <a:latin typeface="Arial" charset="0"/>
              </a:rPr>
              <a:t>корозивний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>
                <a:latin typeface="Arial" charset="0"/>
              </a:rPr>
              <a:t>(</a:t>
            </a:r>
            <a:r>
              <a:rPr lang="ru-RU" sz="2400" b="1" dirty="0" err="1" smtClean="0">
                <a:latin typeface="Arial" charset="0"/>
              </a:rPr>
              <a:t>некротичний</a:t>
            </a:r>
            <a:r>
              <a:rPr lang="ru-RU" sz="2400" b="1" dirty="0">
                <a:latin typeface="Arial" charset="0"/>
              </a:rPr>
              <a:t>)</a:t>
            </a: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2400" b="1" dirty="0">
                <a:latin typeface="Arial" charset="0"/>
              </a:rPr>
              <a:t>— </a:t>
            </a:r>
            <a:r>
              <a:rPr lang="ru-RU" sz="2400" b="1" dirty="0" err="1" smtClean="0">
                <a:latin typeface="Arial" charset="0"/>
              </a:rPr>
              <a:t>алергічний</a:t>
            </a:r>
            <a:endParaRPr lang="ru-RU" sz="2400" b="1" dirty="0">
              <a:latin typeface="Arial" charset="0"/>
            </a:endParaRP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2400" b="1" dirty="0">
                <a:latin typeface="Arial" charset="0"/>
              </a:rPr>
              <a:t>— </a:t>
            </a:r>
            <a:r>
              <a:rPr lang="ru-RU" sz="2400" b="1" dirty="0" err="1" smtClean="0">
                <a:latin typeface="Arial" charset="0"/>
              </a:rPr>
              <a:t>грибковий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>
                <a:latin typeface="Arial" charset="0"/>
              </a:rPr>
              <a:t>(</a:t>
            </a:r>
            <a:r>
              <a:rPr lang="ru-RU" sz="2400" b="1" dirty="0" err="1" smtClean="0">
                <a:latin typeface="Arial" charset="0"/>
              </a:rPr>
              <a:t>кандидозний</a:t>
            </a:r>
            <a:r>
              <a:rPr lang="ru-RU" sz="2400" b="1" dirty="0">
                <a:latin typeface="Arial" charset="0"/>
              </a:rPr>
              <a:t>)</a:t>
            </a: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3600" b="1" dirty="0"/>
              <a:t> </a:t>
            </a: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2400" b="1" dirty="0"/>
              <a:t>	</a:t>
            </a:r>
            <a:endParaRPr lang="ru-RU" sz="3600" b="1" dirty="0"/>
          </a:p>
          <a:p>
            <a:pPr marL="457200" indent="-457200">
              <a:lnSpc>
                <a:spcPct val="90000"/>
              </a:lnSpc>
              <a:buFontTx/>
              <a:buNone/>
            </a:pPr>
            <a:endParaRPr lang="ru-RU" sz="2400" b="1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685800"/>
          </a:xfrm>
        </p:spPr>
        <p:txBody>
          <a:bodyPr/>
          <a:lstStyle/>
          <a:p>
            <a:r>
              <a:rPr lang="ru-RU" sz="3600" b="1" dirty="0" err="1" smtClean="0">
                <a:solidFill>
                  <a:srgbClr val="FFFF00"/>
                </a:solidFill>
                <a:latin typeface="Arial" charset="0"/>
              </a:rPr>
              <a:t>Гострий</a:t>
            </a:r>
            <a:r>
              <a:rPr lang="ru-RU" sz="36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3600" b="1" dirty="0" err="1" smtClean="0">
                <a:solidFill>
                  <a:srgbClr val="FFFF00"/>
                </a:solidFill>
                <a:latin typeface="Arial" charset="0"/>
              </a:rPr>
              <a:t>катаральний</a:t>
            </a:r>
            <a:r>
              <a:rPr lang="ru-RU" sz="36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3600" b="1" dirty="0">
                <a:solidFill>
                  <a:srgbClr val="FFFF00"/>
                </a:solidFill>
                <a:latin typeface="Arial" charset="0"/>
              </a:rPr>
              <a:t>гастрит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64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836613"/>
            <a:ext cx="8964488" cy="5257800"/>
          </a:xfrm>
        </p:spPr>
        <p:txBody>
          <a:bodyPr/>
          <a:lstStyle/>
          <a:p>
            <a:pPr marL="457200" indent="-457200">
              <a:lnSpc>
                <a:spcPct val="90000"/>
              </a:lnSpc>
              <a:buFontTx/>
              <a:buNone/>
            </a:pPr>
            <a:endParaRPr lang="ru-RU" sz="2400" b="1" dirty="0">
              <a:latin typeface="Arial" charset="0"/>
            </a:endParaRPr>
          </a:p>
          <a:p>
            <a:pPr marL="457200" indent="-457200" algn="ctr">
              <a:lnSpc>
                <a:spcPct val="90000"/>
              </a:lnSpc>
              <a:buFontTx/>
              <a:buNone/>
            </a:pPr>
            <a:r>
              <a:rPr lang="ru-RU" sz="2800" b="1" dirty="0" smtClean="0">
                <a:solidFill>
                  <a:srgbClr val="FFFF00"/>
                </a:solidFill>
                <a:latin typeface="Arial" charset="0"/>
              </a:rPr>
              <a:t>Причини:</a:t>
            </a:r>
            <a:endParaRPr lang="ru-RU" sz="2800" b="1" dirty="0">
              <a:solidFill>
                <a:srgbClr val="FFFF00"/>
              </a:solidFill>
              <a:latin typeface="Arial" charset="0"/>
            </a:endParaRP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2400" b="1" dirty="0">
                <a:latin typeface="Arial" charset="0"/>
              </a:rPr>
              <a:t>- </a:t>
            </a:r>
            <a:r>
              <a:rPr lang="ru-RU" sz="2400" b="1" dirty="0" err="1" smtClean="0">
                <a:latin typeface="Arial" charset="0"/>
              </a:rPr>
              <a:t>гострі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стресові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ситуації</a:t>
            </a:r>
            <a:r>
              <a:rPr lang="ru-RU" sz="2400" b="1" dirty="0" smtClean="0">
                <a:latin typeface="Arial" charset="0"/>
              </a:rPr>
              <a:t>: психогений і/</a:t>
            </a:r>
            <a:r>
              <a:rPr lang="ru-RU" sz="2400" b="1" dirty="0" err="1" smtClean="0">
                <a:latin typeface="Arial" charset="0"/>
              </a:rPr>
              <a:t>або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соматичний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стрес</a:t>
            </a:r>
            <a:endParaRPr lang="ru-RU" sz="2400" b="1" dirty="0">
              <a:latin typeface="Arial" charset="0"/>
            </a:endParaRP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2400" b="1" dirty="0">
                <a:latin typeface="Arial" charset="0"/>
              </a:rPr>
              <a:t>- </a:t>
            </a:r>
            <a:r>
              <a:rPr lang="ru-RU" sz="2400" b="1" dirty="0" err="1">
                <a:latin typeface="Arial" charset="0"/>
              </a:rPr>
              <a:t>п</a:t>
            </a:r>
            <a:r>
              <a:rPr lang="ru-RU" sz="2400" b="1" dirty="0" err="1" smtClean="0">
                <a:latin typeface="Arial" charset="0"/>
              </a:rPr>
              <a:t>орушення</a:t>
            </a:r>
            <a:r>
              <a:rPr lang="ru-RU" sz="2400" b="1" dirty="0" smtClean="0">
                <a:latin typeface="Arial" charset="0"/>
              </a:rPr>
              <a:t>  </a:t>
            </a:r>
            <a:r>
              <a:rPr lang="ru-RU" sz="2400" b="1" dirty="0">
                <a:latin typeface="Arial" charset="0"/>
              </a:rPr>
              <a:t>в </a:t>
            </a:r>
            <a:r>
              <a:rPr lang="ru-RU" sz="2400" b="1" dirty="0" err="1" smtClean="0">
                <a:latin typeface="Arial" charset="0"/>
              </a:rPr>
              <a:t>дієті</a:t>
            </a:r>
            <a:r>
              <a:rPr lang="ru-RU" sz="2400" b="1" dirty="0" smtClean="0">
                <a:latin typeface="Arial" charset="0"/>
              </a:rPr>
              <a:t>: велика </a:t>
            </a:r>
            <a:r>
              <a:rPr lang="ru-RU" sz="2400" b="1" dirty="0" err="1" smtClean="0">
                <a:latin typeface="Arial" charset="0"/>
              </a:rPr>
              <a:t>кількість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або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надто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гостра</a:t>
            </a:r>
            <a:r>
              <a:rPr lang="ru-RU" sz="2400" b="1" dirty="0" smtClean="0">
                <a:latin typeface="Arial" charset="0"/>
              </a:rPr>
              <a:t>, солена, кисла </a:t>
            </a:r>
            <a:r>
              <a:rPr lang="ru-RU" sz="2400" b="1" dirty="0" err="1" smtClean="0">
                <a:latin typeface="Arial" charset="0"/>
              </a:rPr>
              <a:t>їжа</a:t>
            </a:r>
            <a:r>
              <a:rPr lang="ru-RU" sz="2400" b="1" dirty="0" smtClean="0">
                <a:latin typeface="Arial" charset="0"/>
              </a:rPr>
              <a:t>;</a:t>
            </a:r>
            <a:endParaRPr lang="ru-RU" sz="2400" b="1" dirty="0">
              <a:latin typeface="Arial" charset="0"/>
            </a:endParaRP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2400" b="1" dirty="0">
                <a:latin typeface="Arial" charset="0"/>
              </a:rPr>
              <a:t>- </a:t>
            </a:r>
            <a:r>
              <a:rPr lang="ru-RU" sz="2400" b="1" dirty="0" err="1">
                <a:latin typeface="Arial" charset="0"/>
              </a:rPr>
              <a:t>Helicobacter</a:t>
            </a:r>
            <a:r>
              <a:rPr lang="ru-RU" sz="2400" b="1" dirty="0">
                <a:latin typeface="Arial" charset="0"/>
              </a:rPr>
              <a:t> </a:t>
            </a:r>
            <a:r>
              <a:rPr lang="ru-RU" sz="2400" b="1" dirty="0" err="1">
                <a:latin typeface="Arial" charset="0"/>
              </a:rPr>
              <a:t>pylori</a:t>
            </a:r>
            <a:r>
              <a:rPr lang="ru-RU" sz="2400" b="1" dirty="0">
                <a:latin typeface="Arial" charset="0"/>
              </a:rPr>
              <a:t>; </a:t>
            </a: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2400" b="1" dirty="0">
                <a:latin typeface="Arial" charset="0"/>
              </a:rPr>
              <a:t>- алкоголь </a:t>
            </a:r>
            <a:r>
              <a:rPr lang="ru-RU" sz="2400" b="1" dirty="0" smtClean="0">
                <a:latin typeface="Arial" charset="0"/>
              </a:rPr>
              <a:t>і </a:t>
            </a:r>
            <a:r>
              <a:rPr lang="ru-RU" sz="2400" b="1" dirty="0" err="1" smtClean="0">
                <a:latin typeface="Arial" charset="0"/>
              </a:rPr>
              <a:t>його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сурогати</a:t>
            </a:r>
            <a:r>
              <a:rPr lang="ru-RU" sz="2400" b="1" dirty="0" smtClean="0">
                <a:latin typeface="Arial" charset="0"/>
              </a:rPr>
              <a:t>; </a:t>
            </a:r>
            <a:endParaRPr lang="ru-RU" sz="2400" b="1" dirty="0">
              <a:latin typeface="Arial" charset="0"/>
            </a:endParaRP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2400" b="1" dirty="0">
                <a:latin typeface="Arial" charset="0"/>
              </a:rPr>
              <a:t>- </a:t>
            </a:r>
            <a:r>
              <a:rPr lang="ru-RU" sz="2400" b="1" dirty="0" err="1" smtClean="0">
                <a:latin typeface="Arial" charset="0"/>
              </a:rPr>
              <a:t>лікарскі</a:t>
            </a:r>
            <a:r>
              <a:rPr lang="ru-RU" sz="2400" b="1" dirty="0" smtClean="0">
                <a:latin typeface="Arial" charset="0"/>
              </a:rPr>
              <a:t> </a:t>
            </a:r>
            <a:r>
              <a:rPr lang="ru-RU" sz="2400" b="1" dirty="0" err="1" smtClean="0">
                <a:latin typeface="Arial" charset="0"/>
              </a:rPr>
              <a:t>засоби</a:t>
            </a:r>
            <a:endParaRPr lang="ru-RU" sz="2400" b="1" dirty="0">
              <a:latin typeface="Arial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685800"/>
          </a:xfrm>
        </p:spPr>
        <p:txBody>
          <a:bodyPr/>
          <a:lstStyle/>
          <a:p>
            <a:r>
              <a:rPr lang="ru-RU" sz="3200" b="1" dirty="0" err="1" smtClean="0">
                <a:solidFill>
                  <a:srgbClr val="FFFF00"/>
                </a:solidFill>
                <a:latin typeface="Arial" charset="0"/>
              </a:rPr>
              <a:t>Гострий</a:t>
            </a:r>
            <a:r>
              <a:rPr lang="ru-RU" sz="32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  <a:latin typeface="Arial" charset="0"/>
              </a:rPr>
              <a:t>катаральний</a:t>
            </a:r>
            <a:r>
              <a:rPr lang="ru-RU" sz="32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3200" b="1" dirty="0">
                <a:solidFill>
                  <a:srgbClr val="FFFF00"/>
                </a:solidFill>
                <a:latin typeface="Arial" charset="0"/>
              </a:rPr>
              <a:t>гастрит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64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20713"/>
            <a:ext cx="9144000" cy="1008062"/>
          </a:xfrm>
        </p:spPr>
        <p:txBody>
          <a:bodyPr/>
          <a:lstStyle/>
          <a:p>
            <a:pPr marL="457200" indent="-457200">
              <a:lnSpc>
                <a:spcPct val="90000"/>
              </a:lnSpc>
              <a:buFontTx/>
              <a:buNone/>
            </a:pPr>
            <a:r>
              <a:rPr lang="ru-RU" sz="2400" b="1" dirty="0" err="1" smtClean="0">
                <a:solidFill>
                  <a:srgbClr val="FFFF00"/>
                </a:solidFill>
                <a:latin typeface="Arial" charset="0"/>
              </a:rPr>
              <a:t>Патоморфологія</a:t>
            </a:r>
            <a:r>
              <a:rPr lang="ru-RU" sz="2400" b="1" dirty="0">
                <a:solidFill>
                  <a:srgbClr val="FFFF00"/>
                </a:solidFill>
                <a:latin typeface="Arial" charset="0"/>
              </a:rPr>
              <a:t>: </a:t>
            </a:r>
            <a:r>
              <a:rPr lang="ru-RU" sz="2000" b="1" dirty="0">
                <a:latin typeface="Arial" charset="0"/>
              </a:rPr>
              <a:t>1) </a:t>
            </a:r>
            <a:r>
              <a:rPr lang="ru-RU" sz="2000" b="1" dirty="0" err="1" smtClean="0">
                <a:latin typeface="Arial" charset="0"/>
              </a:rPr>
              <a:t>дифузний</a:t>
            </a:r>
            <a:r>
              <a:rPr lang="ru-RU" sz="2000" b="1" dirty="0" smtClean="0">
                <a:latin typeface="Arial" charset="0"/>
              </a:rPr>
              <a:t> набряк, </a:t>
            </a:r>
            <a:r>
              <a:rPr lang="ru-RU" sz="2000" b="1" dirty="0" err="1" smtClean="0">
                <a:latin typeface="Arial" charset="0"/>
              </a:rPr>
              <a:t>потовщення</a:t>
            </a:r>
            <a:r>
              <a:rPr lang="ru-RU" sz="2000" b="1" dirty="0" smtClean="0">
                <a:latin typeface="Arial" charset="0"/>
              </a:rPr>
              <a:t> </a:t>
            </a:r>
            <a:r>
              <a:rPr lang="ru-RU" sz="2000" b="1" dirty="0" err="1" smtClean="0">
                <a:latin typeface="Arial" charset="0"/>
              </a:rPr>
              <a:t>слизової</a:t>
            </a:r>
            <a:r>
              <a:rPr lang="ru-RU" sz="2000" b="1" dirty="0" smtClean="0">
                <a:latin typeface="Arial" charset="0"/>
              </a:rPr>
              <a:t> </a:t>
            </a:r>
            <a:r>
              <a:rPr lang="ru-RU" sz="2000" b="1" dirty="0" err="1" smtClean="0">
                <a:latin typeface="Arial" charset="0"/>
              </a:rPr>
              <a:t>оболонки</a:t>
            </a:r>
            <a:r>
              <a:rPr lang="ru-RU" sz="2000" b="1" dirty="0">
                <a:latin typeface="Arial" charset="0"/>
              </a:rPr>
              <a:t>, 2) </a:t>
            </a:r>
            <a:r>
              <a:rPr lang="ru-RU" sz="2000" b="1" dirty="0" err="1" smtClean="0">
                <a:latin typeface="Arial" charset="0"/>
              </a:rPr>
              <a:t>гіперемія</a:t>
            </a:r>
            <a:r>
              <a:rPr lang="ru-RU" sz="2000" b="1" dirty="0">
                <a:latin typeface="Arial" charset="0"/>
              </a:rPr>
              <a:t>, 3) </a:t>
            </a:r>
            <a:r>
              <a:rPr lang="ru-RU" sz="2000" b="1" dirty="0" err="1" smtClean="0">
                <a:latin typeface="Arial" charset="0"/>
              </a:rPr>
              <a:t>грубі</a:t>
            </a:r>
            <a:r>
              <a:rPr lang="ru-RU" sz="2000" b="1" dirty="0" smtClean="0">
                <a:latin typeface="Arial" charset="0"/>
              </a:rPr>
              <a:t> </a:t>
            </a:r>
            <a:r>
              <a:rPr lang="ru-RU" sz="2000" b="1" dirty="0">
                <a:latin typeface="Arial" charset="0"/>
              </a:rPr>
              <a:t>складки, 4) </a:t>
            </a:r>
            <a:r>
              <a:rPr lang="ru-RU" sz="2000" b="1" dirty="0" err="1" smtClean="0">
                <a:latin typeface="Arial" charset="0"/>
              </a:rPr>
              <a:t>дрібнокраплинні</a:t>
            </a:r>
            <a:r>
              <a:rPr lang="ru-RU" sz="2000" b="1" dirty="0" smtClean="0">
                <a:latin typeface="Arial" charset="0"/>
              </a:rPr>
              <a:t>  </a:t>
            </a:r>
            <a:r>
              <a:rPr lang="ru-RU" sz="2000" b="1" dirty="0" err="1" smtClean="0">
                <a:latin typeface="Arial" charset="0"/>
              </a:rPr>
              <a:t>крововиливи</a:t>
            </a:r>
            <a:r>
              <a:rPr lang="ru-RU" sz="2000" b="1" dirty="0" smtClean="0">
                <a:latin typeface="Arial" charset="0"/>
              </a:rPr>
              <a:t>, </a:t>
            </a:r>
            <a:r>
              <a:rPr lang="ru-RU" sz="2000" b="1" dirty="0" err="1" smtClean="0">
                <a:latin typeface="Arial" charset="0"/>
              </a:rPr>
              <a:t>що</a:t>
            </a:r>
            <a:r>
              <a:rPr lang="ru-RU" sz="2000" b="1" dirty="0" smtClean="0">
                <a:latin typeface="Arial" charset="0"/>
              </a:rPr>
              <a:t> </a:t>
            </a:r>
            <a:r>
              <a:rPr lang="ru-RU" sz="2000" b="1" dirty="0" err="1" smtClean="0">
                <a:latin typeface="Arial" charset="0"/>
              </a:rPr>
              <a:t>зливаються</a:t>
            </a:r>
            <a:r>
              <a:rPr lang="ru-RU" sz="2000" b="1" dirty="0" smtClean="0">
                <a:latin typeface="Arial" charset="0"/>
              </a:rPr>
              <a:t>, </a:t>
            </a:r>
            <a:r>
              <a:rPr lang="ru-RU" sz="2000" b="1" dirty="0">
                <a:latin typeface="Arial" charset="0"/>
              </a:rPr>
              <a:t>5) </a:t>
            </a:r>
            <a:r>
              <a:rPr lang="ru-RU" sz="2000" b="1" dirty="0" err="1" smtClean="0">
                <a:latin typeface="Arial" charset="0"/>
              </a:rPr>
              <a:t>одиничні</a:t>
            </a:r>
            <a:r>
              <a:rPr lang="ru-RU" sz="2000" b="1" dirty="0" smtClean="0">
                <a:latin typeface="Arial" charset="0"/>
              </a:rPr>
              <a:t> </a:t>
            </a:r>
            <a:r>
              <a:rPr lang="ru-RU" sz="2000" b="1" dirty="0" err="1" smtClean="0">
                <a:latin typeface="Arial" charset="0"/>
              </a:rPr>
              <a:t>ерозії</a:t>
            </a:r>
            <a:endParaRPr lang="ru-RU" sz="2000" b="1" dirty="0">
              <a:latin typeface="Arial" charset="0"/>
            </a:endParaRPr>
          </a:p>
        </p:txBody>
      </p:sp>
      <p:pic>
        <p:nvPicPr>
          <p:cNvPr id="646148" name="Picture 4" descr="GI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52588"/>
            <a:ext cx="7512050" cy="520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нты">
  <a:themeElements>
    <a:clrScheme name="Ленты 1">
      <a:dk1>
        <a:srgbClr val="220011"/>
      </a:dk1>
      <a:lt1>
        <a:srgbClr val="FFFFCC"/>
      </a:lt1>
      <a:dk2>
        <a:srgbClr val="660033"/>
      </a:dk2>
      <a:lt2>
        <a:srgbClr val="FFCC00"/>
      </a:lt2>
      <a:accent1>
        <a:srgbClr val="CC0099"/>
      </a:accent1>
      <a:accent2>
        <a:srgbClr val="56002B"/>
      </a:accent2>
      <a:accent3>
        <a:srgbClr val="B8AAAD"/>
      </a:accent3>
      <a:accent4>
        <a:srgbClr val="DADAAE"/>
      </a:accent4>
      <a:accent5>
        <a:srgbClr val="E2AACA"/>
      </a:accent5>
      <a:accent6>
        <a:srgbClr val="4D0026"/>
      </a:accent6>
      <a:hlink>
        <a:srgbClr val="9C004E"/>
      </a:hlink>
      <a:folHlink>
        <a:srgbClr val="FF6600"/>
      </a:folHlink>
    </a:clrScheme>
    <a:fontScheme name="Ленты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Ленты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енты 2">
        <a:dk1>
          <a:srgbClr val="001600"/>
        </a:dk1>
        <a:lt1>
          <a:srgbClr val="669900"/>
        </a:lt1>
        <a:dk2>
          <a:srgbClr val="000000"/>
        </a:dk2>
        <a:lt2>
          <a:srgbClr val="006600"/>
        </a:lt2>
        <a:accent1>
          <a:srgbClr val="336600"/>
        </a:accent1>
        <a:accent2>
          <a:srgbClr val="89BA00"/>
        </a:accent2>
        <a:accent3>
          <a:srgbClr val="B8CAAA"/>
        </a:accent3>
        <a:accent4>
          <a:srgbClr val="001100"/>
        </a:accent4>
        <a:accent5>
          <a:srgbClr val="ADB8AA"/>
        </a:accent5>
        <a:accent6>
          <a:srgbClr val="7CA800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Ленты 3">
        <a:dk1>
          <a:srgbClr val="000000"/>
        </a:dk1>
        <a:lt1>
          <a:srgbClr val="B2B2B2"/>
        </a:lt1>
        <a:dk2>
          <a:srgbClr val="000000"/>
        </a:dk2>
        <a:lt2>
          <a:srgbClr val="777777"/>
        </a:lt2>
        <a:accent1>
          <a:srgbClr val="CBCBCB"/>
        </a:accent1>
        <a:accent2>
          <a:srgbClr val="969696"/>
        </a:accent2>
        <a:accent3>
          <a:srgbClr val="D5D5D5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333333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Ленты 4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енты 5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енты 6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Designs\Ленты.pot</Template>
  <TotalTime>5614</TotalTime>
  <Words>2102</Words>
  <Application>Microsoft Office PowerPoint</Application>
  <PresentationFormat>Экран (4:3)</PresentationFormat>
  <Paragraphs>413</Paragraphs>
  <Slides>55</Slides>
  <Notes>53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1" baseType="lpstr">
      <vt:lpstr>Arial Unicode MS</vt:lpstr>
      <vt:lpstr>Arial</vt:lpstr>
      <vt:lpstr>Baskerville Old Face</vt:lpstr>
      <vt:lpstr>Times New Roman</vt:lpstr>
      <vt:lpstr>Wingdings</vt:lpstr>
      <vt:lpstr>Ленты</vt:lpstr>
      <vt:lpstr>Гастрити  Виразкова хвороба  Рак шлунка</vt:lpstr>
      <vt:lpstr>Презентация PowerPoint</vt:lpstr>
      <vt:lpstr>Патогенетична концепція дисбалансу у відношенні факторів агрессії і захисту слизової оболонки шлунка и 12-палої кишки (т.н. «Ваги Шея»):</vt:lpstr>
      <vt:lpstr>Гастрити і гастродуоденіти</vt:lpstr>
      <vt:lpstr>ГОСТРІ гастрити та гастродуоденіти</vt:lpstr>
      <vt:lpstr>Причини гострого гастриту</vt:lpstr>
      <vt:lpstr>Гострі гастрити та гастродуоденіти</vt:lpstr>
      <vt:lpstr>Гострий катаральний гастрит</vt:lpstr>
      <vt:lpstr>Гострий катаральний гастрит</vt:lpstr>
      <vt:lpstr>Гострий ерозивний гастрит</vt:lpstr>
      <vt:lpstr>Гострий ерозивно-виразковий гастрит</vt:lpstr>
      <vt:lpstr>Презентация PowerPoint</vt:lpstr>
      <vt:lpstr>Гострый флегмонозний гастрит</vt:lpstr>
      <vt:lpstr>Гострий корозивний гастрит (некротичний)</vt:lpstr>
      <vt:lpstr>   Гострий алергічний гастрит</vt:lpstr>
      <vt:lpstr>Грибковий (кандидамікозний) гастрит</vt:lpstr>
      <vt:lpstr>Грибковий (кандидамікозний) гастрит и езофагіт</vt:lpstr>
      <vt:lpstr>ХРОНІЧНІ гастрити</vt:lpstr>
      <vt:lpstr>Аутоімуний хронічний гастрит  («тип А» - Autoimmune)</vt:lpstr>
      <vt:lpstr>Аутоімуний хронічний гастрит (А)</vt:lpstr>
      <vt:lpstr>Презентация PowerPoint</vt:lpstr>
      <vt:lpstr>Презентация PowerPoint</vt:lpstr>
      <vt:lpstr>Helicobacter-асоційований хронічний гастрит («тип B» - Bacterial)</vt:lpstr>
      <vt:lpstr>Helicobacter pylori :</vt:lpstr>
      <vt:lpstr>Helicobacter- асоційований хронічний гастрит (В)</vt:lpstr>
      <vt:lpstr>Презентация PowerPoint</vt:lpstr>
      <vt:lpstr>Хімічний («C» - Chemical) рефлюкс- гастрит (дуоденогастральний рефлюкс)</vt:lpstr>
      <vt:lpstr>Хімічний (рефлюкс) гастрит</vt:lpstr>
      <vt:lpstr>«Інші форми »хронічного гастриту</vt:lpstr>
      <vt:lpstr>Виразкова хвороба </vt:lpstr>
      <vt:lpstr>Виразкова хвороба</vt:lpstr>
      <vt:lpstr>Гострі виразки і ерозії слизової шлунка</vt:lpstr>
      <vt:lpstr> </vt:lpstr>
      <vt:lpstr>Виразкова хвороба</vt:lpstr>
      <vt:lpstr>Презентация PowerPoint</vt:lpstr>
      <vt:lpstr>Хронічна виразка шлунка (фаза ремісії)</vt:lpstr>
      <vt:lpstr> </vt:lpstr>
      <vt:lpstr>Хронічна виразка шлунка (фаза загострення)</vt:lpstr>
      <vt:lpstr>Виразкова хвороба</vt:lpstr>
      <vt:lpstr>Загострення виразкової хвороби, ускладнене перфорацією стінки шлунка: вміст шлунка виходить в черевну порожнину</vt:lpstr>
      <vt:lpstr>Розвиток фібринозно-гнійного перитоніту внаслідок попадання в черевну порожнину вмісту шлунка</vt:lpstr>
      <vt:lpstr>Стеатонекрози (жирові некрози) очеревини великого сальника внаслідок виходу протеолітичних ферментів підшлункової залози в черевну порожнину (внаслідок пенетрації виразки в залозу)</vt:lpstr>
      <vt:lpstr>Рак шлунку </vt:lpstr>
      <vt:lpstr>Рак шлунку </vt:lpstr>
      <vt:lpstr> Аденоматозні (залозисті) поліпи шлунка</vt:lpstr>
      <vt:lpstr>Рак шлунку </vt:lpstr>
      <vt:lpstr>Рак шлунку</vt:lpstr>
      <vt:lpstr>Поліповідний рак шлунка</vt:lpstr>
      <vt:lpstr>Скірозний рак шлунка</vt:lpstr>
      <vt:lpstr>Рак шлунку </vt:lpstr>
      <vt:lpstr>Низькодиференційована аденокарцинома шлунку</vt:lpstr>
      <vt:lpstr>Рак шлунку </vt:lpstr>
      <vt:lpstr>Регіонарні лімфогенні метастази раку шлунка</vt:lpstr>
      <vt:lpstr>Рак шлунку </vt:lpstr>
      <vt:lpstr>Дякую за увагу.</vt:lpstr>
    </vt:vector>
  </TitlesOfParts>
  <Company>1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Пневмония</dc:title>
  <dc:creator>1</dc:creator>
  <cp:lastModifiedBy>Пользователь Windows</cp:lastModifiedBy>
  <cp:revision>254</cp:revision>
  <cp:lastPrinted>1601-01-01T00:00:00Z</cp:lastPrinted>
  <dcterms:created xsi:type="dcterms:W3CDTF">2005-04-27T06:47:39Z</dcterms:created>
  <dcterms:modified xsi:type="dcterms:W3CDTF">2020-09-02T20:18:35Z</dcterms:modified>
</cp:coreProperties>
</file>