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6"/>
  </p:notesMasterIdLst>
  <p:sldIdLst>
    <p:sldId id="256" r:id="rId2"/>
    <p:sldId id="427" r:id="rId3"/>
    <p:sldId id="476" r:id="rId4"/>
    <p:sldId id="472" r:id="rId5"/>
    <p:sldId id="505" r:id="rId6"/>
    <p:sldId id="429" r:id="rId7"/>
    <p:sldId id="506" r:id="rId8"/>
    <p:sldId id="507" r:id="rId9"/>
    <p:sldId id="430" r:id="rId10"/>
    <p:sldId id="508" r:id="rId11"/>
    <p:sldId id="509" r:id="rId12"/>
    <p:sldId id="510" r:id="rId13"/>
    <p:sldId id="512" r:id="rId14"/>
    <p:sldId id="511" r:id="rId15"/>
    <p:sldId id="513" r:id="rId16"/>
    <p:sldId id="514" r:id="rId17"/>
    <p:sldId id="515" r:id="rId18"/>
    <p:sldId id="517" r:id="rId19"/>
    <p:sldId id="516" r:id="rId20"/>
    <p:sldId id="518" r:id="rId21"/>
    <p:sldId id="519" r:id="rId22"/>
    <p:sldId id="520" r:id="rId23"/>
    <p:sldId id="521" r:id="rId24"/>
    <p:sldId id="525" r:id="rId25"/>
    <p:sldId id="522" r:id="rId26"/>
    <p:sldId id="523" r:id="rId27"/>
    <p:sldId id="524" r:id="rId28"/>
    <p:sldId id="526" r:id="rId29"/>
    <p:sldId id="527" r:id="rId30"/>
    <p:sldId id="528" r:id="rId31"/>
    <p:sldId id="529" r:id="rId32"/>
    <p:sldId id="531" r:id="rId33"/>
    <p:sldId id="532" r:id="rId34"/>
    <p:sldId id="31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99FF66"/>
    <a:srgbClr val="66FFFF"/>
    <a:srgbClr val="66FF66"/>
    <a:srgbClr val="FF99FF"/>
    <a:srgbClr val="00FF00"/>
    <a:srgbClr val="FFFF66"/>
    <a:srgbClr val="99FF99"/>
    <a:srgbClr val="FF33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ED160-29B8-44AF-A2C1-813D4A7F62B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61C37-823D-4D3C-BC85-731826E0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61C37-823D-4D3C-BC85-731826E0E14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5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9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5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5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59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59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59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E9D778-037A-48DC-B02F-1F6A3FF8A4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87F96-9C5A-466F-A5FB-972B5234AB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074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29DA1-0AED-4694-BBE1-13BF5AC733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18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3ED1-BEE2-40C8-84FF-8B1BD91BA0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98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692C7-A134-4EFB-93C1-414778D989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189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13900-904F-4F4F-8977-C3218A4E42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945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BABD-CA71-40BF-B9E3-4371656153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342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7251E-8F24-43E9-ABDC-E85BD7C932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465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5878-6A98-4637-ACCD-8533E72953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566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3B34E-BCB8-40F8-A939-D00ED633AD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01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46F65-5B01-40E4-BC4C-1D381D8BB4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738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9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4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4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4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59A326-CCF4-424D-8967-A2EDFE7A51A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300663"/>
            <a:ext cx="8439472" cy="133191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i="1" dirty="0" err="1">
                <a:solidFill>
                  <a:srgbClr val="CCFF99"/>
                </a:solidFill>
              </a:rPr>
              <a:t>Лекція</a:t>
            </a:r>
            <a:r>
              <a:rPr lang="ru-RU" sz="2400" i="1" dirty="0">
                <a:solidFill>
                  <a:srgbClr val="CCFF99"/>
                </a:solidFill>
              </a:rPr>
              <a:t> для 2 курсу </a:t>
            </a:r>
            <a:r>
              <a:rPr lang="ru-RU" sz="2400" i="1" dirty="0" err="1">
                <a:solidFill>
                  <a:srgbClr val="CCFF99"/>
                </a:solidFill>
              </a:rPr>
              <a:t>стоматологічного</a:t>
            </a:r>
            <a:r>
              <a:rPr lang="ru-RU" sz="2400" i="1" dirty="0">
                <a:solidFill>
                  <a:srgbClr val="CCFF99"/>
                </a:solidFill>
              </a:rPr>
              <a:t> факультету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CCFF99"/>
                </a:solidFill>
              </a:rPr>
              <a:t>Лектор: </a:t>
            </a:r>
            <a:r>
              <a:rPr lang="ru-RU" sz="2400" i="1" dirty="0" err="1">
                <a:solidFill>
                  <a:srgbClr val="CCFF99"/>
                </a:solidFill>
              </a:rPr>
              <a:t>к.мед.н</a:t>
            </a:r>
            <a:r>
              <a:rPr lang="ru-RU" sz="2400" i="1" dirty="0">
                <a:solidFill>
                  <a:srgbClr val="CCFF99"/>
                </a:solidFill>
              </a:rPr>
              <a:t>., доцент</a:t>
            </a:r>
          </a:p>
          <a:p>
            <a:pPr>
              <a:lnSpc>
                <a:spcPct val="80000"/>
              </a:lnSpc>
            </a:pPr>
            <a:r>
              <a:rPr lang="ru-RU" sz="2400" i="1" dirty="0" err="1">
                <a:solidFill>
                  <a:srgbClr val="CCFF99"/>
                </a:solidFill>
              </a:rPr>
              <a:t>Шулятнікова</a:t>
            </a:r>
            <a:r>
              <a:rPr lang="ru-RU" sz="2400" i="1" dirty="0">
                <a:solidFill>
                  <a:srgbClr val="CCFF99"/>
                </a:solidFill>
              </a:rPr>
              <a:t> </a:t>
            </a:r>
            <a:r>
              <a:rPr lang="ru-RU" sz="2400" i="1" dirty="0" err="1">
                <a:solidFill>
                  <a:srgbClr val="CCFF99"/>
                </a:solidFill>
              </a:rPr>
              <a:t>Тетяна</a:t>
            </a:r>
            <a:r>
              <a:rPr lang="ru-RU" sz="2400" i="1" dirty="0">
                <a:solidFill>
                  <a:srgbClr val="CCFF99"/>
                </a:solidFill>
              </a:rPr>
              <a:t> </a:t>
            </a:r>
            <a:r>
              <a:rPr lang="ru-RU" sz="2400" i="1" dirty="0" err="1">
                <a:solidFill>
                  <a:srgbClr val="CCFF99"/>
                </a:solidFill>
              </a:rPr>
              <a:t>Володимирівна</a:t>
            </a:r>
            <a:endParaRPr lang="ru-RU" sz="2400" i="1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28600" y="2286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>
              <a:buSzPct val="60000"/>
              <a:buNone/>
            </a:pPr>
            <a:r>
              <a:rPr lang="ru-RU" sz="2400" dirty="0" err="1">
                <a:solidFill>
                  <a:srgbClr val="CCFFFF"/>
                </a:solidFill>
                <a:effectLst/>
              </a:rPr>
              <a:t>Запорізький</a:t>
            </a:r>
            <a:r>
              <a:rPr lang="ru-RU" sz="2400" dirty="0">
                <a:solidFill>
                  <a:srgbClr val="CCFFFF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CCFFFF"/>
                </a:solidFill>
                <a:effectLst/>
              </a:rPr>
              <a:t>державний</a:t>
            </a:r>
            <a:r>
              <a:rPr lang="ru-RU" sz="2400" dirty="0">
                <a:solidFill>
                  <a:srgbClr val="CCFFFF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CCFFFF"/>
                </a:solidFill>
                <a:effectLst/>
              </a:rPr>
              <a:t>медичний</a:t>
            </a:r>
            <a:r>
              <a:rPr lang="ru-RU" sz="2400" dirty="0">
                <a:solidFill>
                  <a:srgbClr val="CCFFFF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CCFFFF"/>
                </a:solidFill>
                <a:effectLst/>
              </a:rPr>
              <a:t>університет</a:t>
            </a:r>
            <a:endParaRPr lang="ru-RU" sz="2400" dirty="0">
              <a:solidFill>
                <a:srgbClr val="CCFFFF"/>
              </a:solidFill>
              <a:effectLst/>
            </a:endParaRPr>
          </a:p>
          <a:p>
            <a:pPr algn="ctr">
              <a:buSzPct val="60000"/>
              <a:buNone/>
            </a:pPr>
            <a:r>
              <a:rPr lang="ru-RU" sz="2400" dirty="0">
                <a:solidFill>
                  <a:srgbClr val="CCFFFF"/>
                </a:solidFill>
                <a:effectLst/>
              </a:rPr>
              <a:t>Кафедра </a:t>
            </a:r>
            <a:r>
              <a:rPr lang="ru-RU" sz="2400" dirty="0" err="1">
                <a:solidFill>
                  <a:srgbClr val="CCFFFF"/>
                </a:solidFill>
                <a:effectLst/>
              </a:rPr>
              <a:t>патологічної</a:t>
            </a:r>
            <a:r>
              <a:rPr lang="ru-RU" sz="2400" dirty="0">
                <a:solidFill>
                  <a:srgbClr val="CCFFFF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CCFFFF"/>
                </a:solidFill>
                <a:effectLst/>
              </a:rPr>
              <a:t>анатомії</a:t>
            </a:r>
            <a:r>
              <a:rPr lang="ru-RU" sz="2400" dirty="0">
                <a:solidFill>
                  <a:srgbClr val="CCFFFF"/>
                </a:solidFill>
                <a:effectLst/>
              </a:rPr>
              <a:t> та </a:t>
            </a:r>
            <a:r>
              <a:rPr lang="ru-RU" sz="2400" dirty="0" err="1">
                <a:solidFill>
                  <a:srgbClr val="CCFFFF"/>
                </a:solidFill>
                <a:effectLst/>
              </a:rPr>
              <a:t>судової</a:t>
            </a:r>
            <a:r>
              <a:rPr lang="ru-RU" sz="2400" dirty="0">
                <a:solidFill>
                  <a:srgbClr val="CCFFFF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CCFFFF"/>
                </a:solidFill>
                <a:effectLst/>
              </a:rPr>
              <a:t>медицини</a:t>
            </a:r>
            <a:endParaRPr lang="ru-RU" sz="2400" dirty="0">
              <a:solidFill>
                <a:srgbClr val="CCFFFF"/>
              </a:solidFill>
              <a:effectLst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50825" y="1484784"/>
            <a:ext cx="8713788" cy="345638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Системні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захворювання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сполучної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тканини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uk-UA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евматичні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хвороби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або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системні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колагенози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938" y="116632"/>
            <a:ext cx="8642350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800" b="1" u="sng" dirty="0" err="1" smtClean="0">
                <a:solidFill>
                  <a:srgbClr val="66FFFF"/>
                </a:solidFill>
              </a:rPr>
              <a:t>Види</a:t>
            </a:r>
            <a:r>
              <a:rPr lang="ru-RU" sz="2800" b="1" u="sng" dirty="0" smtClean="0">
                <a:solidFill>
                  <a:srgbClr val="66FFFF"/>
                </a:solidFill>
              </a:rPr>
              <a:t> </a:t>
            </a:r>
            <a:r>
              <a:rPr lang="ru-RU" sz="2800" b="1" u="sng" dirty="0" err="1" smtClean="0">
                <a:solidFill>
                  <a:srgbClr val="66FFFF"/>
                </a:solidFill>
              </a:rPr>
              <a:t>ревматичного</a:t>
            </a:r>
            <a:r>
              <a:rPr lang="ru-RU" sz="2800" b="1" u="sng" dirty="0" smtClean="0">
                <a:solidFill>
                  <a:srgbClr val="66FFFF"/>
                </a:solidFill>
              </a:rPr>
              <a:t> </a:t>
            </a:r>
            <a:r>
              <a:rPr lang="ru-RU" sz="2800" b="1" u="sng" dirty="0" err="1" smtClean="0">
                <a:solidFill>
                  <a:srgbClr val="66FFFF"/>
                </a:solidFill>
              </a:rPr>
              <a:t>міокардита</a:t>
            </a:r>
            <a:r>
              <a:rPr lang="ru-RU" sz="2800" b="1" u="sng" dirty="0" smtClean="0">
                <a:solidFill>
                  <a:srgbClr val="66FFFF"/>
                </a:solidFill>
              </a:rPr>
              <a:t>:</a:t>
            </a:r>
            <a:endParaRPr lang="ru-RU" sz="2800" b="1" dirty="0" smtClean="0">
              <a:solidFill>
                <a:srgbClr val="66FFFF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endParaRPr lang="ru-RU" sz="2400" b="1" u="sng" dirty="0" smtClean="0">
              <a:solidFill>
                <a:srgbClr val="FFFF00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b="1" u="sng" dirty="0" err="1">
                <a:solidFill>
                  <a:srgbClr val="FFFF00"/>
                </a:solidFill>
              </a:rPr>
              <a:t>Вузликовий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продуктивний</a:t>
            </a:r>
            <a:r>
              <a:rPr lang="ru-RU" sz="2400" b="1" u="sng" dirty="0">
                <a:solidFill>
                  <a:srgbClr val="FFFF00"/>
                </a:solidFill>
              </a:rPr>
              <a:t> (</a:t>
            </a:r>
            <a:r>
              <a:rPr lang="ru-RU" sz="2400" b="1" u="sng" dirty="0" err="1">
                <a:solidFill>
                  <a:srgbClr val="FFFF00"/>
                </a:solidFill>
              </a:rPr>
              <a:t>гранулематозний</a:t>
            </a:r>
            <a:r>
              <a:rPr lang="ru-RU" sz="2400" b="1" u="sng" dirty="0">
                <a:solidFill>
                  <a:srgbClr val="FFFF00"/>
                </a:solidFill>
              </a:rPr>
              <a:t>):</a:t>
            </a: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мікроскопічних</a:t>
            </a:r>
            <a:r>
              <a:rPr lang="ru-RU" sz="2400" dirty="0"/>
              <a:t> </a:t>
            </a:r>
            <a:r>
              <a:rPr lang="ru-RU" sz="2400" dirty="0" err="1"/>
              <a:t>Ашофф-Талалаївський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99FF66"/>
                </a:solidFill>
              </a:rPr>
              <a:t>гранулем</a:t>
            </a:r>
            <a:r>
              <a:rPr lang="ru-RU" sz="2400" dirty="0"/>
              <a:t> </a:t>
            </a:r>
            <a:r>
              <a:rPr lang="ru-RU" sz="2400" dirty="0" err="1"/>
              <a:t>периваскулярно</a:t>
            </a:r>
            <a:r>
              <a:rPr lang="ru-RU" sz="2400" dirty="0"/>
              <a:t> в </a:t>
            </a:r>
            <a:r>
              <a:rPr lang="ru-RU" sz="2400" dirty="0" err="1"/>
              <a:t>тканини</a:t>
            </a:r>
            <a:r>
              <a:rPr lang="ru-RU" sz="2400" dirty="0"/>
              <a:t> </a:t>
            </a:r>
            <a:r>
              <a:rPr lang="ru-RU" sz="2400" dirty="0" err="1"/>
              <a:t>міокарда</a:t>
            </a:r>
            <a:r>
              <a:rPr lang="ru-RU" sz="2400" dirty="0"/>
              <a:t>. Результат - </a:t>
            </a:r>
            <a:r>
              <a:rPr lang="ru-RU" sz="2400" dirty="0" err="1"/>
              <a:t>периваскулярний</a:t>
            </a:r>
            <a:r>
              <a:rPr lang="ru-RU" sz="2400" dirty="0"/>
              <a:t> склероз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b="1" u="sng" dirty="0" smtClean="0">
              <a:solidFill>
                <a:srgbClr val="FFFF00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b="1" u="sng" dirty="0" err="1" smtClean="0">
                <a:solidFill>
                  <a:srgbClr val="FFFF00"/>
                </a:solidFill>
              </a:rPr>
              <a:t>Дифузний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проміжний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ексудативний</a:t>
            </a:r>
            <a:r>
              <a:rPr lang="ru-RU" sz="2400" b="1" u="sng" dirty="0">
                <a:solidFill>
                  <a:srgbClr val="FFFF00"/>
                </a:solidFill>
              </a:rPr>
              <a:t>:</a:t>
            </a: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Повнокров'я</a:t>
            </a:r>
            <a:r>
              <a:rPr lang="ru-RU" sz="2400" dirty="0"/>
              <a:t> і набряк </a:t>
            </a:r>
            <a:r>
              <a:rPr lang="ru-RU" sz="2400" dirty="0" err="1"/>
              <a:t>інтерстицію</a:t>
            </a:r>
            <a:r>
              <a:rPr lang="ru-RU" sz="2400" dirty="0"/>
              <a:t> </a:t>
            </a:r>
            <a:r>
              <a:rPr lang="ru-RU" sz="2400" dirty="0" err="1"/>
              <a:t>міокарда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rgbClr val="99FF66"/>
                </a:solidFill>
              </a:rPr>
              <a:t>дифузна</a:t>
            </a:r>
            <a:r>
              <a:rPr lang="ru-RU" sz="2400" dirty="0">
                <a:solidFill>
                  <a:srgbClr val="99FF66"/>
                </a:solidFill>
              </a:rPr>
              <a:t> </a:t>
            </a:r>
            <a:r>
              <a:rPr lang="ru-RU" sz="2400" dirty="0" err="1">
                <a:solidFill>
                  <a:srgbClr val="99FF66"/>
                </a:solidFill>
              </a:rPr>
              <a:t>інфільтрація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лімфоцитами</a:t>
            </a:r>
            <a:r>
              <a:rPr lang="ru-RU" sz="2400" dirty="0"/>
              <a:t>, </a:t>
            </a:r>
            <a:r>
              <a:rPr lang="ru-RU" sz="2400" dirty="0" err="1"/>
              <a:t>нейтрофілами</a:t>
            </a:r>
            <a:r>
              <a:rPr lang="ru-RU" sz="2400" dirty="0"/>
              <a:t>, </a:t>
            </a:r>
            <a:r>
              <a:rPr lang="ru-RU" sz="2400" dirty="0" err="1"/>
              <a:t>еозинофілами</a:t>
            </a:r>
            <a:r>
              <a:rPr lang="ru-RU" sz="2400" dirty="0"/>
              <a:t>. </a:t>
            </a:r>
            <a:r>
              <a:rPr lang="ru-RU" sz="2400" dirty="0" err="1"/>
              <a:t>Гранульоми</a:t>
            </a:r>
            <a:r>
              <a:rPr lang="ru-RU" sz="2400" dirty="0"/>
              <a:t> не </a:t>
            </a:r>
            <a:r>
              <a:rPr lang="ru-RU" sz="2400" dirty="0" err="1"/>
              <a:t>формуються</a:t>
            </a:r>
            <a:r>
              <a:rPr lang="ru-RU" sz="2400" dirty="0"/>
              <a:t>.</a:t>
            </a:r>
            <a:endParaRPr lang="ru-RU" sz="2400" b="1" u="sng" dirty="0" smtClean="0">
              <a:solidFill>
                <a:srgbClr val="FFFF00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endParaRPr lang="ru-RU" sz="2400" b="1" u="sng" dirty="0" smtClean="0">
              <a:solidFill>
                <a:srgbClr val="FFFF00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b="1" u="sng" dirty="0" err="1">
                <a:solidFill>
                  <a:srgbClr val="FFFF00"/>
                </a:solidFill>
              </a:rPr>
              <a:t>Вогнищевий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проміжний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ексудативний</a:t>
            </a:r>
            <a:r>
              <a:rPr lang="ru-RU" sz="2400" b="1" u="sng" dirty="0">
                <a:solidFill>
                  <a:srgbClr val="FFFF00"/>
                </a:solidFill>
              </a:rPr>
              <a:t>:</a:t>
            </a: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Незначна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99FF66"/>
                </a:solidFill>
              </a:rPr>
              <a:t>вогнищева</a:t>
            </a:r>
            <a:r>
              <a:rPr lang="ru-RU" sz="2400" dirty="0">
                <a:solidFill>
                  <a:srgbClr val="99FF66"/>
                </a:solidFill>
              </a:rPr>
              <a:t> </a:t>
            </a:r>
            <a:r>
              <a:rPr lang="ru-RU" sz="2400" dirty="0" err="1">
                <a:solidFill>
                  <a:srgbClr val="99FF66"/>
                </a:solidFill>
              </a:rPr>
              <a:t>інфільтрація</a:t>
            </a:r>
            <a:r>
              <a:rPr lang="ru-RU" sz="2400" dirty="0"/>
              <a:t> </a:t>
            </a:r>
            <a:r>
              <a:rPr lang="ru-RU" sz="2400" dirty="0" err="1"/>
              <a:t>інтерстицію</a:t>
            </a:r>
            <a:r>
              <a:rPr lang="ru-RU" sz="2400" dirty="0"/>
              <a:t> </a:t>
            </a:r>
            <a:r>
              <a:rPr lang="ru-RU" sz="2400" dirty="0" err="1"/>
              <a:t>міокарда</a:t>
            </a:r>
            <a:r>
              <a:rPr lang="ru-RU" sz="2400" dirty="0"/>
              <a:t> </a:t>
            </a:r>
            <a:r>
              <a:rPr lang="ru-RU" sz="2400" dirty="0" err="1"/>
              <a:t>лімфоцитами</a:t>
            </a:r>
            <a:r>
              <a:rPr lang="ru-RU" sz="2400" dirty="0"/>
              <a:t> і </a:t>
            </a:r>
            <a:r>
              <a:rPr lang="ru-RU" sz="2400" dirty="0" err="1"/>
              <a:t>нейтрофілами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034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4881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Гранульоматозний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міокардит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52928" cy="55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800" b="1" u="sng" dirty="0" err="1">
                <a:solidFill>
                  <a:srgbClr val="66FFFF"/>
                </a:solidFill>
              </a:rPr>
              <a:t>Види</a:t>
            </a:r>
            <a:r>
              <a:rPr lang="ru-RU" sz="2800" b="1" u="sng" dirty="0">
                <a:solidFill>
                  <a:srgbClr val="66FFFF"/>
                </a:solidFill>
              </a:rPr>
              <a:t> </a:t>
            </a:r>
            <a:r>
              <a:rPr lang="ru-RU" sz="2800" b="1" u="sng" dirty="0" err="1">
                <a:solidFill>
                  <a:srgbClr val="66FFFF"/>
                </a:solidFill>
              </a:rPr>
              <a:t>ревматичного</a:t>
            </a:r>
            <a:r>
              <a:rPr lang="ru-RU" sz="2800" b="1" u="sng" dirty="0">
                <a:solidFill>
                  <a:srgbClr val="66FFFF"/>
                </a:solidFill>
              </a:rPr>
              <a:t> перикардиту:</a:t>
            </a:r>
            <a:endParaRPr lang="ru-RU" sz="2800" b="1" dirty="0" smtClean="0">
              <a:solidFill>
                <a:srgbClr val="66FFFF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FFFF00"/>
                </a:solidFill>
              </a:rPr>
              <a:t>Серозний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</a:rPr>
              <a:t>Серозно-</a:t>
            </a:r>
            <a:r>
              <a:rPr lang="ru-RU" sz="2400" b="1" dirty="0" err="1" smtClean="0">
                <a:solidFill>
                  <a:srgbClr val="FFFF00"/>
                </a:solidFill>
              </a:rPr>
              <a:t>фібринозний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FFFF00"/>
                </a:solidFill>
              </a:rPr>
              <a:t>Фібринозний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(«</a:t>
            </a:r>
            <a:r>
              <a:rPr lang="ru-RU" sz="2400" b="1" dirty="0" err="1" smtClean="0">
                <a:solidFill>
                  <a:srgbClr val="FFFF00"/>
                </a:solidFill>
              </a:rPr>
              <a:t>волосате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серце</a:t>
            </a:r>
            <a:r>
              <a:rPr lang="ru-RU" sz="2400" b="1" dirty="0" smtClean="0">
                <a:solidFill>
                  <a:srgbClr val="FFFF00"/>
                </a:solidFill>
              </a:rPr>
              <a:t>»): </a:t>
            </a:r>
            <a:r>
              <a:rPr lang="ru-RU" sz="2400" dirty="0" err="1"/>
              <a:t>супроводжується</a:t>
            </a:r>
            <a:r>
              <a:rPr lang="ru-RU" sz="2400" dirty="0"/>
              <a:t> </a:t>
            </a:r>
            <a:r>
              <a:rPr lang="ru-RU" sz="2400" dirty="0" err="1"/>
              <a:t>утворенням</a:t>
            </a:r>
            <a:r>
              <a:rPr lang="ru-RU" sz="2400" dirty="0"/>
              <a:t> </a:t>
            </a:r>
            <a:r>
              <a:rPr lang="ru-RU" sz="2400" dirty="0" err="1"/>
              <a:t>спайок</a:t>
            </a:r>
            <a:r>
              <a:rPr lang="ru-RU" sz="2400" dirty="0"/>
              <a:t> в </a:t>
            </a:r>
            <a:r>
              <a:rPr lang="ru-RU" sz="2400" dirty="0" err="1"/>
              <a:t>порожнині</a:t>
            </a:r>
            <a:r>
              <a:rPr lang="ru-RU" sz="2400" dirty="0"/>
              <a:t> перикарда з </a:t>
            </a:r>
            <a:r>
              <a:rPr lang="ru-RU" sz="2400" dirty="0" err="1"/>
              <a:t>можливою</a:t>
            </a:r>
            <a:r>
              <a:rPr lang="ru-RU" sz="2400" dirty="0"/>
              <a:t> </a:t>
            </a:r>
            <a:r>
              <a:rPr lang="ru-RU" sz="2400" dirty="0" err="1"/>
              <a:t>облітерацією</a:t>
            </a:r>
            <a:r>
              <a:rPr lang="ru-RU" sz="2400" dirty="0"/>
              <a:t> і </a:t>
            </a:r>
            <a:r>
              <a:rPr lang="ru-RU" sz="2400" dirty="0" err="1"/>
              <a:t>звапнінням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(«</a:t>
            </a:r>
            <a:r>
              <a:rPr lang="ru-RU" sz="2400" b="1" dirty="0" err="1" smtClean="0">
                <a:solidFill>
                  <a:srgbClr val="FFFF00"/>
                </a:solidFill>
              </a:rPr>
              <a:t>панцирне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серце</a:t>
            </a:r>
            <a:r>
              <a:rPr lang="ru-RU" sz="2400" b="1" dirty="0" smtClean="0">
                <a:solidFill>
                  <a:srgbClr val="FFFF00"/>
                </a:solidFill>
              </a:rPr>
              <a:t>»)</a:t>
            </a:r>
            <a:r>
              <a:rPr lang="ru-RU" sz="2400" dirty="0" smtClean="0"/>
              <a:t>.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9" b="12172"/>
          <a:stretch/>
        </p:blipFill>
        <p:spPr>
          <a:xfrm>
            <a:off x="251520" y="3068960"/>
            <a:ext cx="4608530" cy="2073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67" y="2780928"/>
            <a:ext cx="4036445" cy="39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4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5048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Фібринозний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перикардит («</a:t>
            </a:r>
            <a:r>
              <a:rPr lang="ru-RU" sz="2800" b="1" dirty="0" err="1" smtClean="0">
                <a:solidFill>
                  <a:srgbClr val="FFFF00"/>
                </a:solidFill>
              </a:rPr>
              <a:t>волосате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серце</a:t>
            </a:r>
            <a:r>
              <a:rPr lang="ru-RU" sz="2800" b="1" dirty="0" smtClean="0">
                <a:solidFill>
                  <a:srgbClr val="FFFF00"/>
                </a:solidFill>
              </a:rPr>
              <a:t>»)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1337" b="3196"/>
          <a:stretch/>
        </p:blipFill>
        <p:spPr>
          <a:xfrm>
            <a:off x="1127050" y="776176"/>
            <a:ext cx="6829325" cy="59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800" b="1" u="sng" dirty="0" err="1" smtClean="0">
                <a:solidFill>
                  <a:srgbClr val="66FFFF"/>
                </a:solidFill>
              </a:rPr>
              <a:t>Ревматичний</a:t>
            </a:r>
            <a:r>
              <a:rPr lang="ru-RU" sz="2800" b="1" u="sng" dirty="0" smtClean="0">
                <a:solidFill>
                  <a:srgbClr val="66FFFF"/>
                </a:solidFill>
              </a:rPr>
              <a:t> </a:t>
            </a:r>
            <a:r>
              <a:rPr lang="ru-RU" sz="2800" b="1" u="sng" dirty="0" err="1" smtClean="0">
                <a:solidFill>
                  <a:srgbClr val="66FFFF"/>
                </a:solidFill>
              </a:rPr>
              <a:t>поліартрит</a:t>
            </a:r>
            <a:endParaRPr lang="ru-RU" sz="2800" b="1" u="sng" dirty="0" smtClean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Зустрічається</a:t>
            </a:r>
            <a:r>
              <a:rPr lang="ru-RU" sz="2400" dirty="0"/>
              <a:t> в 10-15%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Ексудат</a:t>
            </a:r>
            <a:r>
              <a:rPr lang="ru-RU" sz="2400" dirty="0"/>
              <a:t> в </a:t>
            </a:r>
            <a:r>
              <a:rPr lang="ru-RU" sz="2400" dirty="0" err="1"/>
              <a:t>порожнинах</a:t>
            </a:r>
            <a:r>
              <a:rPr lang="ru-RU" sz="2400" dirty="0"/>
              <a:t> </a:t>
            </a:r>
            <a:r>
              <a:rPr lang="ru-RU" sz="2400" dirty="0" err="1"/>
              <a:t>суглобів</a:t>
            </a:r>
            <a:r>
              <a:rPr lang="ru-RU" sz="2400" dirty="0"/>
              <a:t> - серозно-</a:t>
            </a:r>
            <a:r>
              <a:rPr lang="ru-RU" sz="2400" dirty="0" err="1"/>
              <a:t>фібринозний</a:t>
            </a:r>
            <a:r>
              <a:rPr lang="ru-RU" sz="2400" dirty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 smtClean="0"/>
              <a:t>Характерне</a:t>
            </a:r>
            <a:r>
              <a:rPr lang="ru-RU" sz="2400" dirty="0" smtClean="0"/>
              <a:t> </a:t>
            </a:r>
            <a:r>
              <a:rPr lang="ru-RU" sz="2400" dirty="0" err="1">
                <a:solidFill>
                  <a:srgbClr val="FFFF00"/>
                </a:solidFill>
              </a:rPr>
              <a:t>збереження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суглобового</a:t>
            </a:r>
            <a:r>
              <a:rPr lang="ru-RU" sz="2400" dirty="0">
                <a:solidFill>
                  <a:srgbClr val="FFFF00"/>
                </a:solidFill>
              </a:rPr>
              <a:t> хряща без </a:t>
            </a:r>
            <a:r>
              <a:rPr lang="ru-RU" sz="2400" dirty="0" err="1">
                <a:solidFill>
                  <a:srgbClr val="FFFF00"/>
                </a:solidFill>
              </a:rPr>
              <a:t>деформації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суглобів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Для </a:t>
            </a:r>
            <a:r>
              <a:rPr lang="ru-RU" sz="2400" dirty="0">
                <a:solidFill>
                  <a:srgbClr val="FFFF00"/>
                </a:solidFill>
              </a:rPr>
              <a:t>«</a:t>
            </a:r>
            <a:r>
              <a:rPr lang="ru-RU" sz="2400" dirty="0" err="1" smtClean="0">
                <a:solidFill>
                  <a:srgbClr val="FFFF00"/>
                </a:solidFill>
              </a:rPr>
              <a:t>нодозної</a:t>
            </a:r>
            <a:r>
              <a:rPr lang="ru-RU" sz="2400" dirty="0" smtClean="0">
                <a:solidFill>
                  <a:srgbClr val="FFFF00"/>
                </a:solidFill>
              </a:rPr>
              <a:t>» </a:t>
            </a:r>
            <a:r>
              <a:rPr lang="ru-RU" sz="2400" dirty="0">
                <a:solidFill>
                  <a:srgbClr val="FFFF00"/>
                </a:solidFill>
              </a:rPr>
              <a:t>(</a:t>
            </a:r>
            <a:r>
              <a:rPr lang="ru-RU" sz="2400" dirty="0" err="1">
                <a:solidFill>
                  <a:srgbClr val="FFFF00"/>
                </a:solidFill>
              </a:rPr>
              <a:t>вузлуватої</a:t>
            </a:r>
            <a:r>
              <a:rPr lang="ru-RU" sz="2400" dirty="0">
                <a:solidFill>
                  <a:srgbClr val="FFFF00"/>
                </a:solidFill>
              </a:rPr>
              <a:t>) </a:t>
            </a:r>
            <a:r>
              <a:rPr lang="ru-RU" sz="2400" dirty="0" err="1">
                <a:solidFill>
                  <a:srgbClr val="FFFF00"/>
                </a:solidFill>
              </a:rPr>
              <a:t>форми</a:t>
            </a:r>
            <a:r>
              <a:rPr lang="ru-RU" sz="2400" dirty="0"/>
              <a:t> ревматизму характерно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/>
              <a:t>по ходу </a:t>
            </a:r>
            <a:r>
              <a:rPr lang="ru-RU" sz="2400" dirty="0" err="1"/>
              <a:t>сухожиль</a:t>
            </a:r>
            <a:r>
              <a:rPr lang="ru-RU" sz="2400" dirty="0"/>
              <a:t> великих </a:t>
            </a:r>
            <a:r>
              <a:rPr lang="ru-RU" sz="2400" dirty="0" err="1"/>
              <a:t>вузлів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представляють</a:t>
            </a:r>
            <a:r>
              <a:rPr lang="ru-RU" sz="2400" dirty="0"/>
              <a:t> собою </a:t>
            </a:r>
            <a:r>
              <a:rPr lang="ru-RU" sz="2400" dirty="0" err="1">
                <a:solidFill>
                  <a:srgbClr val="FFFF00"/>
                </a:solidFill>
              </a:rPr>
              <a:t>ревматичні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гранульоми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 smtClean="0"/>
              <a:t>заміщуються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рубцями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169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800" b="1" u="sng" dirty="0" err="1" smtClean="0">
                <a:solidFill>
                  <a:srgbClr val="66FFFF"/>
                </a:solidFill>
              </a:rPr>
              <a:t>Ускладнення</a:t>
            </a:r>
            <a:r>
              <a:rPr lang="ru-RU" sz="2800" b="1" u="sng" dirty="0" smtClean="0">
                <a:solidFill>
                  <a:srgbClr val="66FFFF"/>
                </a:solidFill>
              </a:rPr>
              <a:t> ревматизму</a:t>
            </a:r>
            <a:endParaRPr lang="ru-RU" sz="2800" b="1" u="sng" dirty="0" smtClean="0">
              <a:solidFill>
                <a:srgbClr val="66FFFF"/>
              </a:solidFill>
            </a:endParaRP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endParaRPr lang="ru-RU" sz="24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 err="1"/>
              <a:t>Набутий</a:t>
            </a:r>
            <a:r>
              <a:rPr lang="ru-RU" sz="2400" dirty="0"/>
              <a:t> </a:t>
            </a:r>
            <a:r>
              <a:rPr lang="ru-RU" sz="2400" dirty="0" err="1"/>
              <a:t>ревматичний</a:t>
            </a:r>
            <a:r>
              <a:rPr lang="ru-RU" sz="2400" dirty="0"/>
              <a:t> порок </a:t>
            </a:r>
            <a:r>
              <a:rPr lang="ru-RU" sz="2400" dirty="0" err="1"/>
              <a:t>серця</a:t>
            </a:r>
            <a:r>
              <a:rPr lang="ru-RU" sz="2400" dirty="0"/>
              <a:t> (</a:t>
            </a:r>
            <a:r>
              <a:rPr lang="ru-RU" sz="2400" dirty="0" err="1"/>
              <a:t>частіше</a:t>
            </a:r>
            <a:r>
              <a:rPr lang="ru-RU" sz="2400" dirty="0"/>
              <a:t> - </a:t>
            </a:r>
            <a:r>
              <a:rPr lang="ru-RU" sz="2400" dirty="0" err="1"/>
              <a:t>мітральний</a:t>
            </a:r>
            <a:r>
              <a:rPr lang="ru-RU" sz="2400" dirty="0"/>
              <a:t> стеноз)</a:t>
            </a:r>
            <a:endParaRPr lang="ru-RU" sz="24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endParaRPr lang="ru-RU" sz="24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 err="1"/>
              <a:t>Тромбоемболія</a:t>
            </a:r>
            <a:r>
              <a:rPr lang="ru-RU" sz="2400" dirty="0"/>
              <a:t> </a:t>
            </a:r>
            <a:r>
              <a:rPr lang="ru-RU" sz="2400" dirty="0" err="1"/>
              <a:t>артерій</a:t>
            </a:r>
            <a:r>
              <a:rPr lang="ru-RU" sz="2400" dirty="0"/>
              <a:t> великого кола </a:t>
            </a:r>
            <a:r>
              <a:rPr lang="ru-RU" sz="2400" dirty="0" err="1"/>
              <a:t>кровообігу</a:t>
            </a:r>
            <a:r>
              <a:rPr lang="ru-RU" sz="2400" dirty="0"/>
              <a:t> (</a:t>
            </a:r>
            <a:r>
              <a:rPr lang="ru-RU" sz="2400" dirty="0" err="1"/>
              <a:t>інфаркти</a:t>
            </a:r>
            <a:r>
              <a:rPr lang="ru-RU" sz="2400" dirty="0"/>
              <a:t> в </a:t>
            </a:r>
            <a:r>
              <a:rPr lang="ru-RU" sz="2400" dirty="0" err="1"/>
              <a:t>нирках</a:t>
            </a:r>
            <a:r>
              <a:rPr lang="ru-RU" sz="2400" dirty="0"/>
              <a:t>, </a:t>
            </a:r>
            <a:r>
              <a:rPr lang="ru-RU" sz="2400" dirty="0" err="1"/>
              <a:t>селезінці</a:t>
            </a:r>
            <a:r>
              <a:rPr lang="ru-RU" sz="2400" dirty="0"/>
              <a:t>, головному </a:t>
            </a:r>
            <a:r>
              <a:rPr lang="ru-RU" sz="2400" dirty="0" err="1"/>
              <a:t>мозку</a:t>
            </a:r>
            <a:r>
              <a:rPr lang="ru-RU" sz="2400" dirty="0"/>
              <a:t> і т.д.)</a:t>
            </a:r>
            <a:endParaRPr lang="ru-RU" sz="24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endParaRPr lang="ru-RU" sz="24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 err="1" smtClean="0"/>
              <a:t>Кардіосклероз</a:t>
            </a:r>
            <a:endParaRPr lang="ru-RU" sz="24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endParaRPr lang="ru-RU" sz="24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 err="1"/>
              <a:t>Облітерація</a:t>
            </a:r>
            <a:r>
              <a:rPr lang="ru-RU" sz="2400" dirty="0"/>
              <a:t> </a:t>
            </a:r>
            <a:r>
              <a:rPr lang="ru-RU" sz="2400" dirty="0" err="1"/>
              <a:t>серозних</a:t>
            </a:r>
            <a:r>
              <a:rPr lang="ru-RU" sz="2400" dirty="0"/>
              <a:t> </a:t>
            </a:r>
            <a:r>
              <a:rPr lang="ru-RU" sz="2400" dirty="0" err="1"/>
              <a:t>порожнин</a:t>
            </a:r>
            <a:r>
              <a:rPr lang="ru-RU" sz="2400" dirty="0"/>
              <a:t> (перикарда, </a:t>
            </a:r>
            <a:r>
              <a:rPr lang="ru-RU" sz="2400" dirty="0" err="1"/>
              <a:t>плевральної</a:t>
            </a:r>
            <a:r>
              <a:rPr lang="ru-RU" sz="2400" dirty="0"/>
              <a:t>)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Летальний</a:t>
            </a:r>
            <a:r>
              <a:rPr lang="ru-RU" sz="2400" dirty="0"/>
              <a:t> результат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настає</a:t>
            </a:r>
            <a:r>
              <a:rPr lang="ru-RU" sz="2400" dirty="0"/>
              <a:t> через </a:t>
            </a:r>
            <a:r>
              <a:rPr lang="ru-RU" sz="2400" dirty="0" err="1"/>
              <a:t>декомпенсації</a:t>
            </a:r>
            <a:r>
              <a:rPr lang="ru-RU" sz="2400" dirty="0"/>
              <a:t> вади </a:t>
            </a:r>
            <a:r>
              <a:rPr lang="ru-RU" sz="2400" dirty="0" err="1"/>
              <a:t>серця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619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b="1" u="sng" dirty="0" err="1" smtClean="0">
                <a:solidFill>
                  <a:srgbClr val="FF6699"/>
                </a:solidFill>
              </a:rPr>
              <a:t>Ревматоїдний</a:t>
            </a:r>
            <a:r>
              <a:rPr lang="ru-RU" b="1" u="sng" dirty="0" smtClean="0">
                <a:solidFill>
                  <a:srgbClr val="FF6699"/>
                </a:solidFill>
              </a:rPr>
              <a:t> </a:t>
            </a:r>
            <a:r>
              <a:rPr lang="ru-RU" b="1" u="sng" dirty="0" smtClean="0">
                <a:solidFill>
                  <a:srgbClr val="FF6699"/>
                </a:solidFill>
              </a:rPr>
              <a:t>артрит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хронічне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дезорганізацією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</a:t>
            </a:r>
            <a:r>
              <a:rPr lang="ru-RU" sz="2400" dirty="0" err="1"/>
              <a:t>оболонок</a:t>
            </a:r>
            <a:r>
              <a:rPr lang="ru-RU" sz="2400" dirty="0"/>
              <a:t> і хряща </a:t>
            </a:r>
            <a:r>
              <a:rPr lang="ru-RU" sz="2400" dirty="0" err="1"/>
              <a:t>суглобів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деформації</a:t>
            </a:r>
            <a:r>
              <a:rPr lang="ru-RU" sz="2400" dirty="0"/>
              <a:t>.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endParaRPr lang="ru-RU" sz="2400" u="sng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u="sng" dirty="0" err="1" smtClean="0"/>
              <a:t>Етіологія</a:t>
            </a:r>
            <a:r>
              <a:rPr lang="ru-RU" sz="2400" u="sng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/>
              <a:t>По-гемолітичний</a:t>
            </a:r>
            <a:r>
              <a:rPr lang="ru-RU" sz="2400" dirty="0"/>
              <a:t> </a:t>
            </a:r>
            <a:r>
              <a:rPr lang="ru-RU" sz="2400" dirty="0" err="1"/>
              <a:t>стрептокок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В, </a:t>
            </a:r>
            <a:r>
              <a:rPr lang="ru-RU" sz="2400" dirty="0" err="1"/>
              <a:t>віруси</a:t>
            </a:r>
            <a:r>
              <a:rPr lang="ru-RU" sz="2400" dirty="0"/>
              <a:t>, </a:t>
            </a:r>
            <a:r>
              <a:rPr lang="ru-RU" sz="2400" dirty="0" err="1"/>
              <a:t>мікоплазма</a:t>
            </a:r>
            <a:r>
              <a:rPr lang="ru-RU" sz="2400" dirty="0"/>
              <a:t>, </a:t>
            </a:r>
            <a:r>
              <a:rPr lang="ru-RU" sz="2400" dirty="0" err="1"/>
              <a:t>генетичні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 (</a:t>
            </a:r>
            <a:r>
              <a:rPr lang="ru-RU" sz="2400" dirty="0" err="1"/>
              <a:t>носії</a:t>
            </a:r>
            <a:r>
              <a:rPr lang="ru-RU" sz="2400" dirty="0"/>
              <a:t> </a:t>
            </a:r>
            <a:r>
              <a:rPr lang="ru-RU" sz="2400" dirty="0" err="1"/>
              <a:t>антигенів</a:t>
            </a:r>
            <a:r>
              <a:rPr lang="ru-RU" sz="2400" dirty="0"/>
              <a:t> </a:t>
            </a:r>
            <a:r>
              <a:rPr lang="ru-RU" sz="2400" dirty="0" err="1"/>
              <a:t>гістосумісності</a:t>
            </a:r>
            <a:r>
              <a:rPr lang="ru-RU" sz="2400" dirty="0"/>
              <a:t> </a:t>
            </a:r>
            <a:r>
              <a:rPr lang="en-US" sz="2400" dirty="0" smtClean="0"/>
              <a:t>HLA/B27</a:t>
            </a:r>
            <a:r>
              <a:rPr lang="en-US" sz="2400" dirty="0"/>
              <a:t>, </a:t>
            </a:r>
            <a:r>
              <a:rPr lang="en-US" sz="2400" dirty="0" smtClean="0"/>
              <a:t>D/DR4).</a:t>
            </a:r>
            <a:endParaRPr lang="uk-UA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Провідну</a:t>
            </a:r>
            <a:r>
              <a:rPr lang="ru-RU" sz="2400" dirty="0"/>
              <a:t> роль </a:t>
            </a:r>
            <a:r>
              <a:rPr lang="ru-RU" sz="2400" dirty="0" err="1"/>
              <a:t>відіграють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імунні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комплекси</a:t>
            </a:r>
            <a:r>
              <a:rPr lang="ru-RU" sz="2400" b="1" dirty="0">
                <a:solidFill>
                  <a:srgbClr val="FFFF00"/>
                </a:solidFill>
              </a:rPr>
              <a:t>, де антиген - </a:t>
            </a:r>
            <a:r>
              <a:rPr lang="en-US" sz="2400" b="1" dirty="0">
                <a:solidFill>
                  <a:srgbClr val="FFFF00"/>
                </a:solidFill>
              </a:rPr>
              <a:t>IgG, </a:t>
            </a:r>
            <a:r>
              <a:rPr lang="ru-RU" sz="2400" b="1" dirty="0">
                <a:solidFill>
                  <a:srgbClr val="FFFF00"/>
                </a:solidFill>
              </a:rPr>
              <a:t>а </a:t>
            </a:r>
            <a:r>
              <a:rPr lang="ru-RU" sz="2400" b="1" dirty="0" err="1">
                <a:solidFill>
                  <a:srgbClr val="FFFF00"/>
                </a:solidFill>
              </a:rPr>
              <a:t>антитіло</a:t>
            </a:r>
            <a:r>
              <a:rPr lang="ru-RU" sz="2400" b="1" dirty="0">
                <a:solidFill>
                  <a:srgbClr val="FFFF00"/>
                </a:solidFill>
              </a:rPr>
              <a:t> - </a:t>
            </a:r>
            <a:r>
              <a:rPr lang="en-US" sz="2400" b="1" dirty="0">
                <a:solidFill>
                  <a:srgbClr val="FFFF00"/>
                </a:solidFill>
              </a:rPr>
              <a:t>Ig </a:t>
            </a:r>
            <a:r>
              <a:rPr lang="ru-RU" sz="2400" b="1" dirty="0" err="1">
                <a:solidFill>
                  <a:srgbClr val="FFFF00"/>
                </a:solidFill>
              </a:rPr>
              <a:t>класів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M, -G, -A («</a:t>
            </a:r>
            <a:r>
              <a:rPr lang="ru-RU" sz="2400" b="1" dirty="0" err="1">
                <a:solidFill>
                  <a:srgbClr val="FFFF00"/>
                </a:solidFill>
              </a:rPr>
              <a:t>ревматоїдний</a:t>
            </a:r>
            <a:r>
              <a:rPr lang="ru-RU" sz="2400" b="1" dirty="0">
                <a:solidFill>
                  <a:srgbClr val="FFFF00"/>
                </a:solidFill>
              </a:rPr>
              <a:t> фактор»). </a:t>
            </a:r>
            <a:r>
              <a:rPr lang="ru-RU" sz="2400" b="1" dirty="0" err="1">
                <a:solidFill>
                  <a:srgbClr val="FFFF00"/>
                </a:solidFill>
              </a:rPr>
              <a:t>Найчастіше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ревматоїдний</a:t>
            </a:r>
            <a:r>
              <a:rPr lang="ru-RU" sz="2400" b="1" dirty="0">
                <a:solidFill>
                  <a:srgbClr val="FFFF00"/>
                </a:solidFill>
              </a:rPr>
              <a:t> фактор представлений </a:t>
            </a:r>
            <a:r>
              <a:rPr lang="ru-RU" sz="2400" b="1" dirty="0" err="1">
                <a:solidFill>
                  <a:srgbClr val="FFFF00"/>
                </a:solidFill>
              </a:rPr>
              <a:t>антитілами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класу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IgG.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Ревматоїдний</a:t>
            </a:r>
            <a:r>
              <a:rPr lang="ru-RU" sz="2400" dirty="0"/>
              <a:t> фактор </a:t>
            </a:r>
            <a:r>
              <a:rPr lang="ru-RU" sz="2400" dirty="0" err="1"/>
              <a:t>синтезується</a:t>
            </a:r>
            <a:r>
              <a:rPr lang="ru-RU" sz="2400" dirty="0"/>
              <a:t> синовией і </a:t>
            </a:r>
            <a:r>
              <a:rPr lang="ru-RU" sz="2400" dirty="0" err="1"/>
              <a:t>лімфовузлами</a:t>
            </a:r>
            <a:r>
              <a:rPr lang="ru-RU" sz="2400" dirty="0"/>
              <a:t>, тому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знаходять</a:t>
            </a:r>
            <a:r>
              <a:rPr lang="ru-RU" sz="2400" dirty="0"/>
              <a:t> в </a:t>
            </a:r>
            <a:r>
              <a:rPr lang="ru-RU" sz="2400" dirty="0" err="1"/>
              <a:t>синовіальній</a:t>
            </a:r>
            <a:r>
              <a:rPr lang="ru-RU" sz="2400" dirty="0"/>
              <a:t> </a:t>
            </a:r>
            <a:r>
              <a:rPr lang="ru-RU" sz="2400" dirty="0" err="1"/>
              <a:t>рідині</a:t>
            </a:r>
            <a:r>
              <a:rPr lang="ru-RU" sz="2400" dirty="0"/>
              <a:t>, </a:t>
            </a:r>
            <a:r>
              <a:rPr lang="ru-RU" sz="2400" dirty="0" err="1"/>
              <a:t>сіновіоцітов</a:t>
            </a:r>
            <a:r>
              <a:rPr lang="ru-RU" sz="2400" dirty="0"/>
              <a:t> і </a:t>
            </a:r>
            <a:r>
              <a:rPr lang="ru-RU" sz="2400" dirty="0" err="1"/>
              <a:t>імунореактивних</a:t>
            </a:r>
            <a:r>
              <a:rPr lang="ru-RU" sz="2400" dirty="0"/>
              <a:t> </a:t>
            </a:r>
            <a:r>
              <a:rPr lang="ru-RU" sz="2400" dirty="0" err="1"/>
              <a:t>клітинах</a:t>
            </a:r>
            <a:r>
              <a:rPr lang="ru-RU" sz="2400" dirty="0"/>
              <a:t> </a:t>
            </a:r>
            <a:r>
              <a:rPr lang="ru-RU" sz="2400" dirty="0" err="1"/>
              <a:t>суглоба</a:t>
            </a:r>
            <a:r>
              <a:rPr lang="ru-RU" sz="2400" dirty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6249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імунокомплексних</a:t>
            </a:r>
            <a:r>
              <a:rPr lang="ru-RU" sz="2400" dirty="0"/>
              <a:t> </a:t>
            </a:r>
            <a:r>
              <a:rPr lang="ru-RU" sz="2400" dirty="0" err="1"/>
              <a:t>реакцій</a:t>
            </a:r>
            <a:r>
              <a:rPr lang="ru-RU" sz="2400" dirty="0"/>
              <a:t> </a:t>
            </a:r>
            <a:r>
              <a:rPr lang="ru-RU" sz="2400" dirty="0" err="1"/>
              <a:t>гіперчутливості</a:t>
            </a:r>
            <a:r>
              <a:rPr lang="ru-RU" sz="2400" dirty="0"/>
              <a:t> в </a:t>
            </a:r>
            <a:r>
              <a:rPr lang="ru-RU" sz="2400" dirty="0" err="1"/>
              <a:t>патогенезі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уповільненого</a:t>
            </a:r>
            <a:r>
              <a:rPr lang="ru-RU" sz="2400" dirty="0"/>
              <a:t> типу.</a:t>
            </a: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FFFF00"/>
                </a:solidFill>
              </a:rPr>
              <a:t>Ураження</a:t>
            </a:r>
            <a:r>
              <a:rPr lang="ru-RU" sz="2400" b="1" u="sng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суглобів</a:t>
            </a:r>
            <a:r>
              <a:rPr lang="ru-RU" sz="2400" b="1" u="sng" dirty="0">
                <a:solidFill>
                  <a:srgbClr val="FFFF00"/>
                </a:solidFill>
              </a:rPr>
              <a:t>:</a:t>
            </a: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>
                <a:solidFill>
                  <a:srgbClr val="FFFF00"/>
                </a:solidFill>
              </a:rPr>
              <a:t>Симетричне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ураження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спочатку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більш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дрібних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суглобів</a:t>
            </a:r>
            <a:r>
              <a:rPr lang="ru-RU" sz="2400" dirty="0">
                <a:solidFill>
                  <a:srgbClr val="FFFF00"/>
                </a:solidFill>
              </a:rPr>
              <a:t> кистей і стоп, </a:t>
            </a:r>
            <a:r>
              <a:rPr lang="ru-RU" sz="2400" dirty="0" err="1">
                <a:solidFill>
                  <a:srgbClr val="FFFF00"/>
                </a:solidFill>
              </a:rPr>
              <a:t>потім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залучення</a:t>
            </a:r>
            <a:r>
              <a:rPr lang="ru-RU" sz="2400" dirty="0">
                <a:solidFill>
                  <a:srgbClr val="FFFF00"/>
                </a:solidFill>
              </a:rPr>
              <a:t> великих - </a:t>
            </a:r>
            <a:r>
              <a:rPr lang="ru-RU" sz="2400" dirty="0" err="1">
                <a:solidFill>
                  <a:srgbClr val="FFFF00"/>
                </a:solidFill>
              </a:rPr>
              <a:t>зазвичай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колінних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В </a:t>
            </a:r>
            <a:r>
              <a:rPr lang="ru-RU" sz="2400" dirty="0" err="1"/>
              <a:t>навколосуглобових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</a:t>
            </a:r>
            <a:r>
              <a:rPr lang="ru-RU" sz="2400" dirty="0" err="1"/>
              <a:t>формуються</a:t>
            </a:r>
            <a:r>
              <a:rPr lang="ru-RU" sz="2400" dirty="0"/>
              <a:t> </a:t>
            </a:r>
            <a:r>
              <a:rPr lang="ru-RU" sz="2400" dirty="0" err="1"/>
              <a:t>осередки</a:t>
            </a:r>
            <a:r>
              <a:rPr lang="ru-RU" sz="2400" dirty="0"/>
              <a:t> </a:t>
            </a:r>
            <a:r>
              <a:rPr lang="ru-RU" sz="2400" dirty="0" err="1"/>
              <a:t>фібриноїдного</a:t>
            </a:r>
            <a:r>
              <a:rPr lang="ru-RU" sz="2400" dirty="0"/>
              <a:t> некрозу, </a:t>
            </a:r>
            <a:r>
              <a:rPr lang="ru-RU" sz="2400" dirty="0" err="1"/>
              <a:t>оточені</a:t>
            </a:r>
            <a:r>
              <a:rPr lang="ru-RU" sz="2400" dirty="0"/>
              <a:t> макрофагами, </a:t>
            </a:r>
            <a:r>
              <a:rPr lang="ru-RU" sz="2400" dirty="0" err="1"/>
              <a:t>гігантськими</a:t>
            </a:r>
            <a:r>
              <a:rPr lang="ru-RU" sz="2400" dirty="0"/>
              <a:t> </a:t>
            </a:r>
            <a:r>
              <a:rPr lang="ru-RU" sz="2400" dirty="0" err="1"/>
              <a:t>клітинами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заміщаються</a:t>
            </a:r>
            <a:r>
              <a:rPr lang="ru-RU" sz="2400" dirty="0"/>
              <a:t> </a:t>
            </a:r>
            <a:r>
              <a:rPr lang="ru-RU" sz="2400" dirty="0" err="1"/>
              <a:t>ділянками</a:t>
            </a:r>
            <a:r>
              <a:rPr lang="ru-RU" sz="2400" dirty="0"/>
              <a:t> склерозу (</a:t>
            </a:r>
            <a:r>
              <a:rPr lang="ru-RU" sz="2400" dirty="0" err="1"/>
              <a:t>рубцювання</a:t>
            </a:r>
            <a:r>
              <a:rPr lang="ru-RU" sz="2400" dirty="0"/>
              <a:t>). </a:t>
            </a:r>
            <a:r>
              <a:rPr lang="ru-RU" sz="2400" dirty="0" err="1"/>
              <a:t>Дані</a:t>
            </a:r>
            <a:r>
              <a:rPr lang="ru-RU" sz="2400" dirty="0"/>
              <a:t> </a:t>
            </a:r>
            <a:r>
              <a:rPr lang="ru-RU" sz="2400" dirty="0" err="1"/>
              <a:t>осередки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назву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«</a:t>
            </a:r>
            <a:r>
              <a:rPr lang="ru-RU" sz="2400" b="1" dirty="0" err="1">
                <a:solidFill>
                  <a:srgbClr val="FFFF00"/>
                </a:solidFill>
              </a:rPr>
              <a:t>ревматоїдні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вузли</a:t>
            </a:r>
            <a:r>
              <a:rPr lang="ru-RU" sz="2400" b="1" dirty="0">
                <a:solidFill>
                  <a:srgbClr val="FFFF00"/>
                </a:solidFill>
              </a:rPr>
              <a:t>»</a:t>
            </a:r>
            <a:r>
              <a:rPr lang="ru-RU" sz="2400" dirty="0"/>
              <a:t>. Вони </a:t>
            </a:r>
            <a:r>
              <a:rPr lang="ru-RU" sz="2400" dirty="0" err="1"/>
              <a:t>локалізуються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великих </a:t>
            </a:r>
            <a:r>
              <a:rPr lang="ru-RU" sz="2400" dirty="0" err="1"/>
              <a:t>суглобів</a:t>
            </a:r>
            <a:r>
              <a:rPr lang="ru-RU" sz="2400" dirty="0"/>
              <a:t> і </a:t>
            </a:r>
            <a:r>
              <a:rPr lang="ru-RU" sz="2400" dirty="0" err="1"/>
              <a:t>досягають</a:t>
            </a:r>
            <a:r>
              <a:rPr lang="ru-RU" sz="2400" dirty="0"/>
              <a:t> </a:t>
            </a:r>
            <a:r>
              <a:rPr lang="ru-RU" sz="2400" dirty="0" err="1"/>
              <a:t>розмірів</a:t>
            </a:r>
            <a:r>
              <a:rPr lang="ru-RU" sz="2400" dirty="0"/>
              <a:t> </a:t>
            </a:r>
            <a:r>
              <a:rPr lang="ru-RU" sz="2400" dirty="0" err="1"/>
              <a:t>лісового</a:t>
            </a:r>
            <a:r>
              <a:rPr lang="ru-RU" sz="2400" dirty="0"/>
              <a:t> </a:t>
            </a:r>
            <a:r>
              <a:rPr lang="ru-RU" sz="2400" dirty="0" err="1"/>
              <a:t>горіха</a:t>
            </a:r>
            <a:r>
              <a:rPr lang="ru-RU" sz="2400" dirty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34584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800" b="1" u="sng" dirty="0" err="1">
                <a:solidFill>
                  <a:srgbClr val="FFFF66"/>
                </a:solidFill>
              </a:rPr>
              <a:t>Ревматоїдні</a:t>
            </a:r>
            <a:r>
              <a:rPr lang="ru-RU" sz="2800" b="1" u="sng" dirty="0">
                <a:solidFill>
                  <a:srgbClr val="FFFF66"/>
                </a:solidFill>
              </a:rPr>
              <a:t> </a:t>
            </a:r>
            <a:r>
              <a:rPr lang="ru-RU" sz="2800" b="1" u="sng" dirty="0" err="1">
                <a:solidFill>
                  <a:srgbClr val="FFFF66"/>
                </a:solidFill>
              </a:rPr>
              <a:t>зміни</a:t>
            </a:r>
            <a:r>
              <a:rPr lang="ru-RU" sz="2800" b="1" u="sng" dirty="0">
                <a:solidFill>
                  <a:srgbClr val="FFFF66"/>
                </a:solidFill>
              </a:rPr>
              <a:t> синовии </a:t>
            </a:r>
            <a:r>
              <a:rPr lang="ru-RU" sz="2800" b="1" u="sng" dirty="0" err="1">
                <a:solidFill>
                  <a:srgbClr val="FFFF66"/>
                </a:solidFill>
              </a:rPr>
              <a:t>суглобів</a:t>
            </a:r>
            <a:r>
              <a:rPr lang="ru-RU" sz="2800" b="1" u="sng" dirty="0">
                <a:solidFill>
                  <a:srgbClr val="FFFF66"/>
                </a:solidFill>
              </a:rPr>
              <a:t>:</a:t>
            </a:r>
            <a:endParaRPr lang="ru-RU" sz="2800" b="1" u="sng" dirty="0" smtClean="0">
              <a:solidFill>
                <a:srgbClr val="FFFF66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І)</a:t>
            </a:r>
            <a:r>
              <a:rPr lang="uk-UA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синовіальній</a:t>
            </a:r>
            <a:r>
              <a:rPr lang="ru-RU" sz="2400" dirty="0"/>
              <a:t> </a:t>
            </a:r>
            <a:r>
              <a:rPr lang="ru-RU" sz="2400" dirty="0" err="1"/>
              <a:t>порожнині</a:t>
            </a:r>
            <a:r>
              <a:rPr lang="ru-RU" sz="2400" dirty="0"/>
              <a:t> </a:t>
            </a:r>
            <a:r>
              <a:rPr lang="ru-RU" sz="2400" dirty="0" err="1"/>
              <a:t>накопичується</a:t>
            </a:r>
            <a:r>
              <a:rPr lang="ru-RU" sz="2400" dirty="0"/>
              <a:t> </a:t>
            </a:r>
            <a:r>
              <a:rPr lang="ru-RU" sz="2400" dirty="0" err="1"/>
              <a:t>рідина</a:t>
            </a:r>
            <a:r>
              <a:rPr lang="ru-RU" sz="2400" dirty="0"/>
              <a:t>, </a:t>
            </a:r>
            <a:r>
              <a:rPr lang="ru-RU" sz="2400" dirty="0" err="1"/>
              <a:t>синовія</a:t>
            </a:r>
            <a:r>
              <a:rPr lang="ru-RU" sz="2400" dirty="0"/>
              <a:t> </a:t>
            </a:r>
            <a:r>
              <a:rPr lang="ru-RU" sz="2400" dirty="0" err="1"/>
              <a:t>набухає</a:t>
            </a:r>
            <a:r>
              <a:rPr lang="ru-RU" sz="2400" dirty="0"/>
              <a:t>. Хрящ </a:t>
            </a:r>
            <a:r>
              <a:rPr lang="ru-RU" sz="2400" dirty="0" err="1"/>
              <a:t>збережений</a:t>
            </a:r>
            <a:r>
              <a:rPr lang="ru-RU" sz="2400" dirty="0"/>
              <a:t>, але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з'являтися</a:t>
            </a:r>
            <a:r>
              <a:rPr lang="ru-RU" sz="2400" dirty="0"/>
              <a:t> </a:t>
            </a:r>
            <a:r>
              <a:rPr lang="ru-RU" sz="2400" dirty="0" err="1"/>
              <a:t>тріщини</a:t>
            </a:r>
            <a:r>
              <a:rPr lang="ru-RU" sz="2400" dirty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Ворсини</a:t>
            </a:r>
            <a:r>
              <a:rPr lang="ru-RU" sz="2400" dirty="0"/>
              <a:t> синовии </a:t>
            </a:r>
            <a:r>
              <a:rPr lang="ru-RU" sz="2400" dirty="0" err="1"/>
              <a:t>набряклі</a:t>
            </a:r>
            <a:r>
              <a:rPr lang="ru-RU" sz="2400" dirty="0"/>
              <a:t>, </a:t>
            </a:r>
            <a:r>
              <a:rPr lang="ru-RU" sz="2400" dirty="0" err="1"/>
              <a:t>деякі</a:t>
            </a:r>
            <a:r>
              <a:rPr lang="ru-RU" sz="2400" dirty="0"/>
              <a:t> з них </a:t>
            </a:r>
            <a:r>
              <a:rPr lang="ru-RU" sz="2400" dirty="0" err="1"/>
              <a:t>некротизируются</a:t>
            </a:r>
            <a:r>
              <a:rPr lang="ru-RU" sz="2400" dirty="0"/>
              <a:t> і </a:t>
            </a:r>
            <a:r>
              <a:rPr lang="ru-RU" sz="2400" dirty="0" err="1"/>
              <a:t>відокремлюються</a:t>
            </a:r>
            <a:r>
              <a:rPr lang="ru-RU" sz="2400" dirty="0"/>
              <a:t> в </a:t>
            </a:r>
            <a:r>
              <a:rPr lang="ru-RU" sz="2400" dirty="0" err="1"/>
              <a:t>порожнину</a:t>
            </a:r>
            <a:r>
              <a:rPr lang="ru-RU" sz="2400" dirty="0"/>
              <a:t> </a:t>
            </a:r>
            <a:r>
              <a:rPr lang="ru-RU" sz="2400" dirty="0" err="1"/>
              <a:t>суглоба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зліпків</a:t>
            </a:r>
            <a:r>
              <a:rPr lang="ru-RU" sz="2400" dirty="0"/>
              <a:t> (</a:t>
            </a:r>
            <a:r>
              <a:rPr lang="ru-RU" sz="2400" b="1" dirty="0">
                <a:solidFill>
                  <a:srgbClr val="99FF66"/>
                </a:solidFill>
              </a:rPr>
              <a:t>«</a:t>
            </a:r>
            <a:r>
              <a:rPr lang="ru-RU" sz="2400" b="1" dirty="0" err="1">
                <a:solidFill>
                  <a:srgbClr val="99FF66"/>
                </a:solidFill>
              </a:rPr>
              <a:t>рисові</a:t>
            </a:r>
            <a:r>
              <a:rPr lang="ru-RU" sz="2400" b="1" dirty="0">
                <a:solidFill>
                  <a:srgbClr val="99FF66"/>
                </a:solidFill>
              </a:rPr>
              <a:t> </a:t>
            </a:r>
            <a:r>
              <a:rPr lang="ru-RU" sz="2400" b="1" dirty="0" err="1">
                <a:solidFill>
                  <a:srgbClr val="99FF66"/>
                </a:solidFill>
              </a:rPr>
              <a:t>тільця</a:t>
            </a:r>
            <a:r>
              <a:rPr lang="ru-RU" sz="2400" b="1" dirty="0">
                <a:solidFill>
                  <a:srgbClr val="99FF66"/>
                </a:solidFill>
              </a:rPr>
              <a:t>»</a:t>
            </a:r>
            <a:r>
              <a:rPr lang="ru-RU" sz="2400" dirty="0"/>
              <a:t>). </a:t>
            </a:r>
            <a:r>
              <a:rPr lang="ru-RU" sz="2400" dirty="0" err="1"/>
              <a:t>Стадія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затягуватися</a:t>
            </a:r>
            <a:r>
              <a:rPr lang="ru-RU" sz="2400" dirty="0"/>
              <a:t> на роки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ІІ</a:t>
            </a:r>
            <a:r>
              <a:rPr lang="uk-UA" sz="2400" b="1" dirty="0" smtClean="0">
                <a:solidFill>
                  <a:srgbClr val="FFFF00"/>
                </a:solidFill>
              </a:rPr>
              <a:t>) </a:t>
            </a:r>
            <a:r>
              <a:rPr lang="ru-RU" sz="2400" dirty="0" smtClean="0"/>
              <a:t>З</a:t>
            </a:r>
            <a:r>
              <a:rPr lang="en-US" sz="2400" dirty="0" smtClean="0"/>
              <a:t>’</a:t>
            </a:r>
            <a:r>
              <a:rPr lang="ru-RU" sz="2400" dirty="0" err="1" smtClean="0"/>
              <a:t>являється</a:t>
            </a:r>
            <a:r>
              <a:rPr lang="ru-RU" sz="2400" dirty="0" smtClean="0"/>
              <a:t> </a:t>
            </a:r>
            <a:r>
              <a:rPr lang="uk-UA" sz="2400" dirty="0" smtClean="0"/>
              <a:t>грануляційна тканина </a:t>
            </a:r>
            <a:r>
              <a:rPr lang="uk-UA" sz="2400" b="1" dirty="0" smtClean="0">
                <a:solidFill>
                  <a:srgbClr val="66FF66"/>
                </a:solidFill>
              </a:rPr>
              <a:t>(«</a:t>
            </a:r>
            <a:r>
              <a:rPr lang="uk-UA" sz="2400" b="1" dirty="0" err="1" smtClean="0">
                <a:solidFill>
                  <a:srgbClr val="66FF66"/>
                </a:solidFill>
              </a:rPr>
              <a:t>паннус</a:t>
            </a:r>
            <a:r>
              <a:rPr lang="uk-UA" sz="2400" b="1" dirty="0" smtClean="0">
                <a:solidFill>
                  <a:srgbClr val="66FF66"/>
                </a:solidFill>
              </a:rPr>
              <a:t>»)</a:t>
            </a:r>
            <a:r>
              <a:rPr lang="uk-UA" sz="2400" dirty="0" smtClean="0"/>
              <a:t>, </a:t>
            </a:r>
            <a:r>
              <a:rPr lang="uk-UA" sz="2400" dirty="0" smtClean="0"/>
              <a:t>яка поступово </a:t>
            </a:r>
            <a:r>
              <a:rPr lang="uk-UA" sz="2400" dirty="0" err="1" smtClean="0"/>
              <a:t>замещує</a:t>
            </a:r>
            <a:r>
              <a:rPr lang="uk-UA" sz="2400" dirty="0" smtClean="0"/>
              <a:t> синовіальні оболонки і </a:t>
            </a:r>
            <a:r>
              <a:rPr lang="uk-UA" sz="2400" dirty="0" smtClean="0"/>
              <a:t>хрящ. </a:t>
            </a:r>
            <a:r>
              <a:rPr lang="uk-UA" sz="2400" dirty="0" smtClean="0"/>
              <a:t>Відбувається підвивих і вивих кісток і </a:t>
            </a:r>
            <a:r>
              <a:rPr lang="uk-UA" sz="2400" dirty="0" err="1" smtClean="0">
                <a:solidFill>
                  <a:srgbClr val="66FF66"/>
                </a:solidFill>
              </a:rPr>
              <a:t>ульнарне</a:t>
            </a:r>
            <a:r>
              <a:rPr lang="uk-UA" sz="2400" dirty="0" smtClean="0">
                <a:solidFill>
                  <a:srgbClr val="66FF66"/>
                </a:solidFill>
              </a:rPr>
              <a:t> відхилення (</a:t>
            </a:r>
            <a:r>
              <a:rPr lang="uk-UA" sz="2400" dirty="0" err="1" smtClean="0">
                <a:solidFill>
                  <a:srgbClr val="66FF66"/>
                </a:solidFill>
              </a:rPr>
              <a:t>девіація</a:t>
            </a:r>
            <a:r>
              <a:rPr lang="uk-UA" sz="2400" dirty="0" smtClean="0">
                <a:solidFill>
                  <a:srgbClr val="66FF66"/>
                </a:solidFill>
              </a:rPr>
              <a:t>) </a:t>
            </a:r>
            <a:r>
              <a:rPr lang="uk-UA" sz="2400" dirty="0" smtClean="0"/>
              <a:t>перш за все пальців </a:t>
            </a:r>
            <a:r>
              <a:rPr lang="uk-UA" sz="2400" dirty="0" smtClean="0"/>
              <a:t>кистей </a:t>
            </a:r>
            <a:r>
              <a:rPr lang="uk-UA" sz="2400" dirty="0" smtClean="0"/>
              <a:t>і </a:t>
            </a:r>
            <a:r>
              <a:rPr lang="uk-UA" sz="2400" dirty="0" smtClean="0"/>
              <a:t>стоп </a:t>
            </a:r>
            <a:r>
              <a:rPr lang="uk-UA" sz="2400" b="1" dirty="0" smtClean="0">
                <a:solidFill>
                  <a:srgbClr val="66FF66"/>
                </a:solidFill>
              </a:rPr>
              <a:t>(«</a:t>
            </a:r>
            <a:r>
              <a:rPr lang="uk-UA" sz="2400" b="1" dirty="0" smtClean="0">
                <a:solidFill>
                  <a:srgbClr val="66FF66"/>
                </a:solidFill>
              </a:rPr>
              <a:t>ласти </a:t>
            </a:r>
            <a:r>
              <a:rPr lang="uk-UA" sz="2400" b="1" dirty="0" smtClean="0">
                <a:solidFill>
                  <a:srgbClr val="66FF66"/>
                </a:solidFill>
              </a:rPr>
              <a:t>моржа </a:t>
            </a:r>
            <a:r>
              <a:rPr lang="uk-UA" sz="2400" b="1" dirty="0" smtClean="0">
                <a:solidFill>
                  <a:srgbClr val="66FF66"/>
                </a:solidFill>
              </a:rPr>
              <a:t>і </a:t>
            </a:r>
            <a:r>
              <a:rPr lang="uk-UA" sz="2400" b="1" dirty="0" smtClean="0">
                <a:solidFill>
                  <a:srgbClr val="66FF66"/>
                </a:solidFill>
              </a:rPr>
              <a:t>плавники тюленя»)</a:t>
            </a:r>
            <a:r>
              <a:rPr lang="uk-UA" sz="2400" dirty="0" smtClean="0"/>
              <a:t>. </a:t>
            </a:r>
            <a:r>
              <a:rPr lang="uk-UA" sz="2400" dirty="0" smtClean="0"/>
              <a:t>Відбувається поступово оголення епіфізів кісток від хрящів.</a:t>
            </a:r>
            <a:endParaRPr lang="uk-UA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ІІІ) </a:t>
            </a:r>
            <a:r>
              <a:rPr lang="uk-UA" sz="2400" dirty="0" smtClean="0"/>
              <a:t>Формування </a:t>
            </a:r>
            <a:r>
              <a:rPr lang="uk-UA" sz="2400" b="1" dirty="0" err="1" smtClean="0">
                <a:solidFill>
                  <a:srgbClr val="66FF66"/>
                </a:solidFill>
              </a:rPr>
              <a:t>фіброзно</a:t>
            </a:r>
            <a:r>
              <a:rPr lang="uk-UA" sz="2400" b="1" dirty="0" smtClean="0">
                <a:solidFill>
                  <a:srgbClr val="66FF66"/>
                </a:solidFill>
              </a:rPr>
              <a:t>-кісткового анкілозу </a:t>
            </a:r>
            <a:r>
              <a:rPr lang="uk-UA" sz="2400" dirty="0" smtClean="0"/>
              <a:t>(</a:t>
            </a:r>
            <a:r>
              <a:rPr lang="uk-UA" sz="2400" dirty="0" err="1" smtClean="0"/>
              <a:t>знерухомлення</a:t>
            </a:r>
            <a:r>
              <a:rPr lang="uk-UA" sz="2400" dirty="0" smtClean="0"/>
              <a:t> суглоба). Суглобова порожнина заповнюється зрілою грануляційною тканиною.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6022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86409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 dirty="0" err="1">
                <a:solidFill>
                  <a:srgbClr val="FFFF00"/>
                </a:solidFill>
              </a:rPr>
              <a:t>Ревматоїдні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вузли</a:t>
            </a:r>
            <a:r>
              <a:rPr lang="ru-RU" sz="2800" b="1" dirty="0">
                <a:solidFill>
                  <a:srgbClr val="FFFF00"/>
                </a:solidFill>
              </a:rPr>
              <a:t> на кистях і </a:t>
            </a:r>
            <a:r>
              <a:rPr lang="ru-RU" sz="2800" b="1" dirty="0" err="1">
                <a:solidFill>
                  <a:srgbClr val="FFFF00"/>
                </a:solidFill>
              </a:rPr>
              <a:t>їх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ульнарна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девіація</a:t>
            </a:r>
            <a:r>
              <a:rPr lang="ru-RU" sz="2800" b="1" dirty="0">
                <a:solidFill>
                  <a:srgbClr val="FFFF00"/>
                </a:solidFill>
              </a:rPr>
              <a:t> по типу «</a:t>
            </a:r>
            <a:r>
              <a:rPr lang="ru-RU" sz="2800" b="1" dirty="0" err="1">
                <a:solidFill>
                  <a:srgbClr val="FFFF00"/>
                </a:solidFill>
              </a:rPr>
              <a:t>плавників</a:t>
            </a:r>
            <a:r>
              <a:rPr lang="ru-RU" sz="2800" b="1" dirty="0">
                <a:solidFill>
                  <a:srgbClr val="FFFF00"/>
                </a:solidFill>
              </a:rPr>
              <a:t> тюленя»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094094"/>
            <a:ext cx="7714829" cy="514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71179"/>
            <a:ext cx="2032800" cy="1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4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6632"/>
            <a:ext cx="8642350" cy="6407993"/>
          </a:xfrm>
          <a:solidFill>
            <a:schemeClr val="accent1">
              <a:alpha val="28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990000"/>
              </a:buClr>
              <a:buFont typeface="Wingdings" pitchFamily="2" charset="2"/>
              <a:buNone/>
            </a:pPr>
            <a:r>
              <a:rPr lang="ru-RU" sz="2800" b="1" dirty="0" err="1" smtClean="0">
                <a:solidFill>
                  <a:srgbClr val="FFFF00"/>
                </a:solidFill>
              </a:rPr>
              <a:t>Визначення</a:t>
            </a:r>
            <a:endParaRPr lang="ru-RU" sz="2800" b="1" dirty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група</a:t>
            </a:r>
            <a:r>
              <a:rPr lang="ru-RU" sz="2400" i="1" dirty="0"/>
              <a:t> </a:t>
            </a:r>
            <a:r>
              <a:rPr lang="ru-RU" sz="2400" i="1" dirty="0" err="1"/>
              <a:t>хронічних</a:t>
            </a:r>
            <a:r>
              <a:rPr lang="ru-RU" sz="2400" i="1" dirty="0"/>
              <a:t> </a:t>
            </a:r>
            <a:r>
              <a:rPr lang="ru-RU" sz="2400" i="1" dirty="0" err="1"/>
              <a:t>захворювань</a:t>
            </a:r>
            <a:r>
              <a:rPr lang="ru-RU" sz="2400" i="1" dirty="0"/>
              <a:t> з </a:t>
            </a:r>
            <a:r>
              <a:rPr lang="ru-RU" sz="2400" i="1" dirty="0" err="1"/>
              <a:t>хвилеподібним</a:t>
            </a:r>
            <a:r>
              <a:rPr lang="ru-RU" sz="2400" i="1" dirty="0"/>
              <a:t> </a:t>
            </a:r>
            <a:r>
              <a:rPr lang="ru-RU" sz="2400" i="1" dirty="0" err="1"/>
              <a:t>перебігом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характеризуються</a:t>
            </a:r>
            <a:r>
              <a:rPr lang="ru-RU" sz="2400" i="1" dirty="0"/>
              <a:t> </a:t>
            </a:r>
            <a:r>
              <a:rPr lang="ru-RU" sz="2400" i="1" dirty="0" err="1"/>
              <a:t>системним</a:t>
            </a:r>
            <a:r>
              <a:rPr lang="ru-RU" sz="2400" i="1" dirty="0"/>
              <a:t> </a:t>
            </a:r>
            <a:r>
              <a:rPr lang="ru-RU" sz="2400" i="1" dirty="0" err="1"/>
              <a:t>ураженням</a:t>
            </a:r>
            <a:r>
              <a:rPr lang="ru-RU" sz="2400" i="1" dirty="0"/>
              <a:t> </a:t>
            </a:r>
            <a:r>
              <a:rPr lang="ru-RU" sz="2400" i="1" dirty="0" err="1"/>
              <a:t>сполучної</a:t>
            </a:r>
            <a:r>
              <a:rPr lang="ru-RU" sz="2400" i="1" dirty="0"/>
              <a:t> </a:t>
            </a:r>
            <a:r>
              <a:rPr lang="ru-RU" sz="2400" i="1" dirty="0" err="1"/>
              <a:t>тканини</a:t>
            </a:r>
            <a:r>
              <a:rPr lang="ru-RU" sz="2400" i="1" dirty="0"/>
              <a:t> і </a:t>
            </a:r>
            <a:r>
              <a:rPr lang="ru-RU" sz="2400" i="1" dirty="0" err="1"/>
              <a:t>судин</a:t>
            </a:r>
            <a:r>
              <a:rPr lang="ru-RU" sz="2400" i="1" dirty="0"/>
              <a:t> </a:t>
            </a:r>
            <a:r>
              <a:rPr lang="ru-RU" sz="2400" i="1" dirty="0" err="1"/>
              <a:t>організму</a:t>
            </a:r>
            <a:r>
              <a:rPr lang="ru-RU" sz="2400" i="1" dirty="0"/>
              <a:t> і </a:t>
            </a:r>
            <a:r>
              <a:rPr lang="ru-RU" sz="2400" i="1" dirty="0" err="1"/>
              <a:t>мають</a:t>
            </a:r>
            <a:r>
              <a:rPr lang="ru-RU" sz="2400" i="1" dirty="0"/>
              <a:t> </a:t>
            </a:r>
            <a:r>
              <a:rPr lang="ru-RU" sz="2400" i="1" dirty="0" err="1"/>
              <a:t>аутоімунний</a:t>
            </a:r>
            <a:r>
              <a:rPr lang="ru-RU" sz="2400" i="1" dirty="0"/>
              <a:t> </a:t>
            </a:r>
            <a:r>
              <a:rPr lang="ru-RU" sz="2400" i="1" dirty="0" err="1"/>
              <a:t>механізм</a:t>
            </a:r>
            <a:r>
              <a:rPr lang="ru-RU" sz="2400" i="1" dirty="0"/>
              <a:t> </a:t>
            </a:r>
            <a:r>
              <a:rPr lang="ru-RU" sz="2400" i="1" dirty="0" err="1"/>
              <a:t>розвитку</a:t>
            </a:r>
            <a:r>
              <a:rPr lang="ru-RU" sz="2400" i="1" dirty="0"/>
              <a:t>.</a:t>
            </a:r>
          </a:p>
          <a:p>
            <a:pPr marL="0" indent="0" algn="ctr">
              <a:buClr>
                <a:srgbClr val="990000"/>
              </a:buClr>
              <a:buNone/>
            </a:pPr>
            <a:endParaRPr lang="ru-RU" sz="2400" i="1" u="sng" dirty="0" smtClean="0">
              <a:solidFill>
                <a:srgbClr val="FFFF00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r>
              <a:rPr lang="ru-RU" sz="2400" i="1" u="sng" dirty="0" smtClean="0">
                <a:solidFill>
                  <a:srgbClr val="FFFF00"/>
                </a:solidFill>
              </a:rPr>
              <a:t>В </a:t>
            </a:r>
            <a:r>
              <a:rPr lang="ru-RU" sz="2400" i="1" u="sng" dirty="0" err="1" smtClean="0">
                <a:solidFill>
                  <a:srgbClr val="FFFF00"/>
                </a:solidFill>
              </a:rPr>
              <a:t>групу</a:t>
            </a:r>
            <a:r>
              <a:rPr lang="ru-RU" sz="2400" i="1" u="sng" dirty="0" smtClean="0">
                <a:solidFill>
                  <a:srgbClr val="FFFF00"/>
                </a:solidFill>
              </a:rPr>
              <a:t> </a:t>
            </a:r>
            <a:r>
              <a:rPr lang="ru-RU" sz="2400" i="1" u="sng" dirty="0" err="1" smtClean="0">
                <a:solidFill>
                  <a:srgbClr val="FFFF00"/>
                </a:solidFill>
              </a:rPr>
              <a:t>системних</a:t>
            </a:r>
            <a:r>
              <a:rPr lang="ru-RU" sz="2400" i="1" u="sng" dirty="0" smtClean="0">
                <a:solidFill>
                  <a:srgbClr val="FFFF00"/>
                </a:solidFill>
              </a:rPr>
              <a:t> </a:t>
            </a:r>
            <a:r>
              <a:rPr lang="ru-RU" sz="2400" i="1" u="sng" dirty="0" err="1" smtClean="0">
                <a:solidFill>
                  <a:srgbClr val="FFFF00"/>
                </a:solidFill>
              </a:rPr>
              <a:t>колагенозів</a:t>
            </a:r>
            <a:r>
              <a:rPr lang="ru-RU" sz="2400" i="1" u="sng" dirty="0" smtClean="0">
                <a:solidFill>
                  <a:srgbClr val="FFFF00"/>
                </a:solidFill>
              </a:rPr>
              <a:t> </a:t>
            </a:r>
            <a:r>
              <a:rPr lang="ru-RU" sz="2400" i="1" u="sng" dirty="0" err="1" smtClean="0">
                <a:solidFill>
                  <a:srgbClr val="FFFF00"/>
                </a:solidFill>
              </a:rPr>
              <a:t>входять</a:t>
            </a:r>
            <a:r>
              <a:rPr lang="ru-RU" sz="2400" i="1" u="sng" dirty="0" smtClean="0">
                <a:solidFill>
                  <a:srgbClr val="FFFF00"/>
                </a:solidFill>
              </a:rPr>
              <a:t>:</a:t>
            </a:r>
            <a:endParaRPr lang="ru-RU" sz="2400" i="1" u="sng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i="1" dirty="0">
                <a:solidFill>
                  <a:srgbClr val="FFFF00"/>
                </a:solidFill>
              </a:rPr>
              <a:t>ревматизм, </a:t>
            </a:r>
            <a:r>
              <a:rPr lang="ru-RU" sz="2400" i="1" dirty="0" err="1">
                <a:solidFill>
                  <a:srgbClr val="FFFF00"/>
                </a:solidFill>
              </a:rPr>
              <a:t>ревматоїдний</a:t>
            </a:r>
            <a:r>
              <a:rPr lang="ru-RU" sz="2400" i="1" dirty="0">
                <a:solidFill>
                  <a:srgbClr val="FFFF00"/>
                </a:solidFill>
              </a:rPr>
              <a:t> артрит, </a:t>
            </a:r>
            <a:r>
              <a:rPr lang="ru-RU" sz="2400" i="1" dirty="0" err="1">
                <a:solidFill>
                  <a:srgbClr val="FFFF00"/>
                </a:solidFill>
              </a:rPr>
              <a:t>системний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червоний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вовчак</a:t>
            </a:r>
            <a:r>
              <a:rPr lang="ru-RU" sz="2400" i="1" dirty="0">
                <a:solidFill>
                  <a:srgbClr val="FFFF00"/>
                </a:solidFill>
              </a:rPr>
              <a:t>, хвороба Бехтерева, системна </a:t>
            </a:r>
            <a:r>
              <a:rPr lang="ru-RU" sz="2400" i="1" dirty="0" err="1">
                <a:solidFill>
                  <a:srgbClr val="FFFF00"/>
                </a:solidFill>
              </a:rPr>
              <a:t>склеродермія</a:t>
            </a:r>
            <a:r>
              <a:rPr lang="ru-RU" sz="2400" i="1" dirty="0">
                <a:solidFill>
                  <a:srgbClr val="FFFF00"/>
                </a:solidFill>
              </a:rPr>
              <a:t>, </a:t>
            </a:r>
            <a:r>
              <a:rPr lang="ru-RU" sz="2400" i="1" dirty="0" err="1">
                <a:solidFill>
                  <a:srgbClr val="FFFF00"/>
                </a:solidFill>
              </a:rPr>
              <a:t>вузликовий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періартеріїт</a:t>
            </a:r>
            <a:r>
              <a:rPr lang="ru-RU" sz="2400" i="1" dirty="0">
                <a:solidFill>
                  <a:srgbClr val="FFFF00"/>
                </a:solidFill>
              </a:rPr>
              <a:t>, </a:t>
            </a:r>
            <a:r>
              <a:rPr lang="ru-RU" sz="2400" i="1" dirty="0" err="1">
                <a:solidFill>
                  <a:srgbClr val="FFFF00"/>
                </a:solidFill>
              </a:rPr>
              <a:t>дерматоміозит</a:t>
            </a:r>
            <a:r>
              <a:rPr lang="ru-RU" sz="2400" i="1" dirty="0" smtClean="0">
                <a:solidFill>
                  <a:srgbClr val="FFFF00"/>
                </a:solidFill>
              </a:rPr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i="1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i="1" dirty="0" err="1"/>
              <a:t>Клініко-морфологічні</a:t>
            </a:r>
            <a:r>
              <a:rPr lang="ru-RU" sz="2400" i="1" dirty="0"/>
              <a:t> </a:t>
            </a:r>
            <a:r>
              <a:rPr lang="ru-RU" sz="2400" i="1" dirty="0" err="1"/>
              <a:t>особливості</a:t>
            </a:r>
            <a:r>
              <a:rPr lang="ru-RU" sz="2400" i="1" dirty="0"/>
              <a:t> кожного </a:t>
            </a:r>
            <a:r>
              <a:rPr lang="ru-RU" sz="2400" i="1" dirty="0" err="1"/>
              <a:t>захворювання</a:t>
            </a:r>
            <a:r>
              <a:rPr lang="ru-RU" sz="2400" i="1" dirty="0"/>
              <a:t> </a:t>
            </a:r>
            <a:r>
              <a:rPr lang="ru-RU" sz="2400" i="1" dirty="0" err="1"/>
              <a:t>залежать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переважної</a:t>
            </a:r>
            <a:r>
              <a:rPr lang="ru-RU" sz="2400" i="1" dirty="0"/>
              <a:t> </a:t>
            </a:r>
            <a:r>
              <a:rPr lang="ru-RU" sz="2400" i="1" dirty="0" err="1"/>
              <a:t>локалізації</a:t>
            </a:r>
            <a:r>
              <a:rPr lang="ru-RU" sz="2400" i="1" dirty="0"/>
              <a:t> </a:t>
            </a:r>
            <a:r>
              <a:rPr lang="ru-RU" sz="2400" i="1" dirty="0" err="1"/>
              <a:t>змін</a:t>
            </a:r>
            <a:r>
              <a:rPr lang="ru-RU" sz="2400" i="1" dirty="0"/>
              <a:t> у тих </a:t>
            </a:r>
            <a:r>
              <a:rPr lang="ru-RU" sz="2400" i="1" dirty="0" err="1"/>
              <a:t>чи</a:t>
            </a:r>
            <a:r>
              <a:rPr lang="ru-RU" sz="2400" i="1" dirty="0"/>
              <a:t> </a:t>
            </a:r>
            <a:r>
              <a:rPr lang="ru-RU" sz="2400" i="1" dirty="0" err="1"/>
              <a:t>інших</a:t>
            </a:r>
            <a:r>
              <a:rPr lang="ru-RU" sz="2400" i="1" dirty="0"/>
              <a:t> органах.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792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endParaRPr lang="ru-RU" sz="2400" b="1" u="sng" dirty="0" smtClean="0">
              <a:solidFill>
                <a:srgbClr val="FFFF66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r>
              <a:rPr lang="ru-RU" sz="2400" b="1" u="sng" dirty="0" err="1">
                <a:solidFill>
                  <a:srgbClr val="FFFF66"/>
                </a:solidFill>
              </a:rPr>
              <a:t>Інші</a:t>
            </a:r>
            <a:r>
              <a:rPr lang="ru-RU" sz="2400" b="1" u="sng" dirty="0">
                <a:solidFill>
                  <a:srgbClr val="FFFF66"/>
                </a:solidFill>
              </a:rPr>
              <a:t> прояви </a:t>
            </a:r>
            <a:r>
              <a:rPr lang="ru-RU" sz="2400" b="1" u="sng" dirty="0" err="1">
                <a:solidFill>
                  <a:srgbClr val="FFFF66"/>
                </a:solidFill>
              </a:rPr>
              <a:t>ревматоїдного</a:t>
            </a:r>
            <a:r>
              <a:rPr lang="ru-RU" sz="2400" b="1" u="sng" dirty="0">
                <a:solidFill>
                  <a:srgbClr val="FFFF66"/>
                </a:solidFill>
              </a:rPr>
              <a:t> артриту:</a:t>
            </a:r>
            <a:endParaRPr lang="ru-RU" sz="2400" b="1" u="sng" dirty="0" smtClean="0">
              <a:solidFill>
                <a:srgbClr val="FFFF66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 smtClean="0"/>
              <a:t>Васкуліт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полісерозит</a:t>
            </a:r>
            <a:r>
              <a:rPr lang="ru-RU" sz="2400" dirty="0" smtClean="0"/>
              <a:t>, </a:t>
            </a:r>
            <a:r>
              <a:rPr lang="ru-RU" sz="2400" dirty="0" err="1" smtClean="0"/>
              <a:t>гломерулонефрит</a:t>
            </a:r>
            <a:r>
              <a:rPr lang="ru-RU" sz="2400" dirty="0" smtClean="0"/>
              <a:t>, </a:t>
            </a:r>
            <a:r>
              <a:rPr lang="ru-RU" sz="2400" dirty="0" err="1" smtClean="0"/>
              <a:t>піелонефрит</a:t>
            </a:r>
            <a:r>
              <a:rPr lang="ru-RU" sz="2400" dirty="0" smtClean="0"/>
              <a:t>, </a:t>
            </a:r>
            <a:r>
              <a:rPr lang="ru-RU" sz="2400" dirty="0" err="1" smtClean="0"/>
              <a:t>амілоїдоз</a:t>
            </a:r>
            <a:r>
              <a:rPr lang="ru-RU" sz="2400" dirty="0" smtClean="0"/>
              <a:t>, </a:t>
            </a:r>
            <a:r>
              <a:rPr lang="ru-RU" sz="2400" dirty="0" err="1" smtClean="0"/>
              <a:t>рідше</a:t>
            </a:r>
            <a:r>
              <a:rPr lang="ru-RU" sz="2400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грануляції</a:t>
            </a: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серці</a:t>
            </a:r>
            <a:r>
              <a:rPr lang="ru-RU" sz="2400" dirty="0" smtClean="0"/>
              <a:t> і </a:t>
            </a:r>
            <a:r>
              <a:rPr lang="ru-RU" sz="2400" dirty="0" err="1" smtClean="0"/>
              <a:t>легенях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endParaRPr lang="ru-RU" sz="2400" b="1" u="sng" dirty="0" smtClean="0">
              <a:solidFill>
                <a:srgbClr val="FFFF66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u="sng" dirty="0" err="1">
                <a:solidFill>
                  <a:srgbClr val="FFFF66"/>
                </a:solidFill>
              </a:rPr>
              <a:t>Ускладнення</a:t>
            </a:r>
            <a:r>
              <a:rPr lang="ru-RU" sz="2400" b="1" u="sng" dirty="0">
                <a:solidFill>
                  <a:srgbClr val="FFFF66"/>
                </a:solidFill>
              </a:rPr>
              <a:t> </a:t>
            </a:r>
            <a:r>
              <a:rPr lang="ru-RU" sz="2400" b="1" u="sng" dirty="0" err="1">
                <a:solidFill>
                  <a:srgbClr val="FFFF66"/>
                </a:solidFill>
              </a:rPr>
              <a:t>ревматоїдного</a:t>
            </a:r>
            <a:r>
              <a:rPr lang="ru-RU" sz="2400" b="1" u="sng" dirty="0">
                <a:solidFill>
                  <a:srgbClr val="FFFF66"/>
                </a:solidFill>
              </a:rPr>
              <a:t> </a:t>
            </a:r>
            <a:r>
              <a:rPr lang="ru-RU" sz="2400" b="1" u="sng" dirty="0" smtClean="0">
                <a:solidFill>
                  <a:srgbClr val="FFFF66"/>
                </a:solidFill>
              </a:rPr>
              <a:t>артриту</a:t>
            </a:r>
            <a:r>
              <a:rPr lang="ru-RU" sz="2400" b="1" u="sng" dirty="0" smtClean="0">
                <a:solidFill>
                  <a:srgbClr val="FFFF66"/>
                </a:solidFill>
              </a:rPr>
              <a:t>:</a:t>
            </a:r>
            <a:endParaRPr lang="ru-RU" sz="2400" b="1" u="sng" dirty="0">
              <a:solidFill>
                <a:srgbClr val="FFFF66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uk-UA" sz="2400" dirty="0" smtClean="0"/>
              <a:t>Анкілоз</a:t>
            </a:r>
            <a:r>
              <a:rPr lang="uk-UA" sz="2400" dirty="0" smtClean="0"/>
              <a:t>, </a:t>
            </a:r>
            <a:r>
              <a:rPr lang="uk-UA" sz="2400" dirty="0" smtClean="0"/>
              <a:t>вторинний амілоїдоз нирок з </a:t>
            </a:r>
            <a:r>
              <a:rPr lang="uk-UA" sz="2400" dirty="0" err="1" smtClean="0"/>
              <a:t>хроничною</a:t>
            </a:r>
            <a:r>
              <a:rPr lang="uk-UA" sz="2400" dirty="0" smtClean="0"/>
              <a:t> нирковою недостатністю.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5556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b="1" u="sng" dirty="0" err="1">
                <a:solidFill>
                  <a:srgbClr val="FF6699"/>
                </a:solidFill>
              </a:rPr>
              <a:t>Системний</a:t>
            </a:r>
            <a:r>
              <a:rPr lang="ru-RU" b="1" u="sng" dirty="0">
                <a:solidFill>
                  <a:srgbClr val="FF6699"/>
                </a:solidFill>
              </a:rPr>
              <a:t> </a:t>
            </a:r>
            <a:r>
              <a:rPr lang="ru-RU" b="1" u="sng" dirty="0" err="1">
                <a:solidFill>
                  <a:srgbClr val="FF6699"/>
                </a:solidFill>
              </a:rPr>
              <a:t>червоний</a:t>
            </a:r>
            <a:r>
              <a:rPr lang="ru-RU" b="1" u="sng" dirty="0">
                <a:solidFill>
                  <a:srgbClr val="FF6699"/>
                </a:solidFill>
              </a:rPr>
              <a:t> </a:t>
            </a:r>
            <a:r>
              <a:rPr lang="ru-RU" b="1" u="sng" dirty="0" err="1">
                <a:solidFill>
                  <a:srgbClr val="FF6699"/>
                </a:solidFill>
              </a:rPr>
              <a:t>вовчак</a:t>
            </a:r>
            <a:r>
              <a:rPr lang="ru-RU" b="1" u="sng" dirty="0">
                <a:solidFill>
                  <a:srgbClr val="FF6699"/>
                </a:solidFill>
              </a:rPr>
              <a:t> (хвороба </a:t>
            </a:r>
            <a:r>
              <a:rPr lang="ru-RU" b="1" u="sng" dirty="0" err="1">
                <a:solidFill>
                  <a:srgbClr val="FF6699"/>
                </a:solidFill>
              </a:rPr>
              <a:t>Лібмана</a:t>
            </a:r>
            <a:r>
              <a:rPr lang="ru-RU" b="1" u="sng" dirty="0">
                <a:solidFill>
                  <a:srgbClr val="FF6699"/>
                </a:solidFill>
              </a:rPr>
              <a:t>-Сакса, люпус, </a:t>
            </a:r>
            <a:r>
              <a:rPr lang="ru-RU" b="1" u="sng" dirty="0" smtClean="0">
                <a:solidFill>
                  <a:srgbClr val="FF6699"/>
                </a:solidFill>
              </a:rPr>
              <a:t>СЧВ)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гостре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хронічне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з </a:t>
            </a:r>
            <a:r>
              <a:rPr lang="ru-RU" sz="2400" dirty="0" err="1"/>
              <a:t>вираженою</a:t>
            </a:r>
            <a:r>
              <a:rPr lang="ru-RU" sz="2400" dirty="0"/>
              <a:t> </a:t>
            </a:r>
            <a:r>
              <a:rPr lang="ru-RU" sz="2400" dirty="0" err="1"/>
              <a:t>аутоиммунизацией</a:t>
            </a:r>
            <a:r>
              <a:rPr lang="ru-RU" sz="2400" dirty="0"/>
              <a:t> і </a:t>
            </a:r>
            <a:r>
              <a:rPr lang="ru-RU" sz="2400" dirty="0" err="1"/>
              <a:t>переважним</a:t>
            </a:r>
            <a:r>
              <a:rPr lang="ru-RU" sz="2400" dirty="0"/>
              <a:t> </a:t>
            </a:r>
            <a:r>
              <a:rPr lang="ru-RU" sz="2400" dirty="0" err="1"/>
              <a:t>ураженням</a:t>
            </a:r>
            <a:r>
              <a:rPr lang="ru-RU" sz="2400" dirty="0"/>
              <a:t> </a:t>
            </a:r>
            <a:r>
              <a:rPr lang="ru-RU" sz="2400" dirty="0" err="1"/>
              <a:t>шкіри</a:t>
            </a:r>
            <a:r>
              <a:rPr lang="ru-RU" sz="2400" dirty="0"/>
              <a:t>, </a:t>
            </a:r>
            <a:r>
              <a:rPr lang="ru-RU" sz="2400" dirty="0" err="1"/>
              <a:t>судин</a:t>
            </a:r>
            <a:r>
              <a:rPr lang="ru-RU" sz="2400" dirty="0"/>
              <a:t> і </a:t>
            </a:r>
            <a:r>
              <a:rPr lang="ru-RU" sz="2400" dirty="0" err="1"/>
              <a:t>нирок</a:t>
            </a:r>
            <a:r>
              <a:rPr lang="ru-RU" sz="2400" dirty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u="sng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u="sng" dirty="0" err="1" smtClean="0"/>
              <a:t>Етіологія</a:t>
            </a:r>
            <a:r>
              <a:rPr lang="ru-RU" sz="2400" u="sng" dirty="0"/>
              <a:t>:</a:t>
            </a:r>
            <a:r>
              <a:rPr lang="ru-RU" sz="2400" dirty="0"/>
              <a:t> </a:t>
            </a:r>
            <a:r>
              <a:rPr lang="ru-RU" sz="2400" dirty="0" err="1"/>
              <a:t>передбачається</a:t>
            </a:r>
            <a:r>
              <a:rPr lang="ru-RU" sz="2400" dirty="0"/>
              <a:t> в основному </a:t>
            </a:r>
            <a:r>
              <a:rPr lang="ru-RU" sz="2400" dirty="0" err="1"/>
              <a:t>вірусна</a:t>
            </a:r>
            <a:r>
              <a:rPr lang="ru-RU" sz="2400" dirty="0"/>
              <a:t> природа (виру кору, краснухи, </a:t>
            </a:r>
            <a:r>
              <a:rPr lang="ru-RU" sz="2400" dirty="0" err="1"/>
              <a:t>парагрипу</a:t>
            </a:r>
            <a:r>
              <a:rPr lang="ru-RU" sz="2400" dirty="0"/>
              <a:t> та </a:t>
            </a:r>
            <a:r>
              <a:rPr lang="ru-RU" sz="2400" dirty="0" err="1"/>
              <a:t>іншим</a:t>
            </a:r>
            <a:r>
              <a:rPr lang="ru-RU" sz="2400" dirty="0"/>
              <a:t> РНК-</a:t>
            </a:r>
            <a:r>
              <a:rPr lang="ru-RU" sz="2400" dirty="0" err="1"/>
              <a:t>вірус</a:t>
            </a:r>
            <a:r>
              <a:rPr lang="ru-RU" sz="2400" dirty="0"/>
              <a:t>), </a:t>
            </a:r>
            <a:r>
              <a:rPr lang="ru-RU" sz="2400" dirty="0" err="1"/>
              <a:t>спадкова</a:t>
            </a:r>
            <a:r>
              <a:rPr lang="ru-RU" sz="2400" dirty="0"/>
              <a:t> </a:t>
            </a:r>
            <a:r>
              <a:rPr lang="ru-RU" sz="2400" dirty="0" err="1"/>
              <a:t>схильність</a:t>
            </a:r>
            <a:r>
              <a:rPr lang="ru-RU" sz="2400" dirty="0"/>
              <a:t>, </a:t>
            </a:r>
            <a:r>
              <a:rPr lang="ru-RU" sz="2400" dirty="0" err="1"/>
              <a:t>інсоляція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У </a:t>
            </a:r>
            <a:r>
              <a:rPr lang="ru-RU" sz="2400" dirty="0" err="1"/>
              <a:t>патогенезі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гуморальна</a:t>
            </a:r>
            <a:r>
              <a:rPr lang="ru-RU" sz="2400" dirty="0"/>
              <a:t> (</a:t>
            </a:r>
            <a:r>
              <a:rPr lang="ru-RU" sz="2400" b="1" dirty="0" err="1" smtClean="0">
                <a:solidFill>
                  <a:srgbClr val="FF6699"/>
                </a:solidFill>
              </a:rPr>
              <a:t>аутоантитіла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/>
              <a:t>компонентів</a:t>
            </a:r>
            <a:r>
              <a:rPr lang="ru-RU" sz="2400" dirty="0"/>
              <a:t> ядра і </a:t>
            </a:r>
            <a:r>
              <a:rPr lang="ru-RU" sz="2400" dirty="0" err="1"/>
              <a:t>цитоплазми</a:t>
            </a:r>
            <a:r>
              <a:rPr lang="ru-RU" sz="2400" dirty="0"/>
              <a:t> - </a:t>
            </a:r>
            <a:r>
              <a:rPr lang="ru-RU" sz="2400" b="1" dirty="0">
                <a:solidFill>
                  <a:srgbClr val="FF6699"/>
                </a:solidFill>
              </a:rPr>
              <a:t>до ДНК</a:t>
            </a:r>
            <a:r>
              <a:rPr lang="ru-RU" sz="2400" dirty="0"/>
              <a:t>, РНК, </a:t>
            </a:r>
            <a:r>
              <a:rPr lang="ru-RU" sz="2400" dirty="0" err="1"/>
              <a:t>гістонів</a:t>
            </a:r>
            <a:r>
              <a:rPr lang="ru-RU" sz="2400" dirty="0"/>
              <a:t>, </a:t>
            </a:r>
            <a:r>
              <a:rPr lang="ru-RU" sz="2400" dirty="0" err="1"/>
              <a:t>нуклеопротеїдів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еритроцитів</a:t>
            </a:r>
            <a:r>
              <a:rPr lang="ru-RU" sz="2400" dirty="0"/>
              <a:t>, </a:t>
            </a:r>
            <a:r>
              <a:rPr lang="ru-RU" sz="2400" dirty="0" err="1"/>
              <a:t>лімфоцитів</a:t>
            </a:r>
            <a:r>
              <a:rPr lang="ru-RU" sz="2400" dirty="0"/>
              <a:t>, </a:t>
            </a:r>
            <a:r>
              <a:rPr lang="ru-RU" sz="2400" dirty="0" err="1"/>
              <a:t>тромбоцитів</a:t>
            </a:r>
            <a:r>
              <a:rPr lang="ru-RU" sz="2400" dirty="0"/>
              <a:t>) і </a:t>
            </a:r>
            <a:r>
              <a:rPr lang="ru-RU" sz="2400" dirty="0" err="1"/>
              <a:t>клітинна</a:t>
            </a:r>
            <a:r>
              <a:rPr lang="ru-RU" sz="2400" dirty="0"/>
              <a:t> (</a:t>
            </a:r>
            <a:r>
              <a:rPr lang="ru-RU" sz="2400" dirty="0" err="1"/>
              <a:t>ураження</a:t>
            </a:r>
            <a:r>
              <a:rPr lang="ru-RU" sz="2400" dirty="0"/>
              <a:t> Т-</a:t>
            </a:r>
            <a:r>
              <a:rPr lang="ru-RU" sz="2400" dirty="0" err="1"/>
              <a:t>лімфоцитів</a:t>
            </a:r>
            <a:r>
              <a:rPr lang="ru-RU" sz="2400" dirty="0"/>
              <a:t> </a:t>
            </a:r>
            <a:r>
              <a:rPr lang="ru-RU" sz="2400" dirty="0" err="1"/>
              <a:t>вірусом</a:t>
            </a:r>
            <a:r>
              <a:rPr lang="ru-RU" sz="2400" dirty="0"/>
              <a:t>) </a:t>
            </a:r>
            <a:r>
              <a:rPr lang="ru-RU" sz="2400" dirty="0" err="1"/>
              <a:t>гіперчутливість</a:t>
            </a:r>
            <a:r>
              <a:rPr lang="ru-RU" sz="2400" dirty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У </a:t>
            </a:r>
            <a:r>
              <a:rPr lang="ru-RU" sz="2400" dirty="0" err="1"/>
              <a:t>крові</a:t>
            </a:r>
            <a:r>
              <a:rPr lang="ru-RU" sz="2400" dirty="0"/>
              <a:t> - велика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6699"/>
                </a:solidFill>
              </a:rPr>
              <a:t>імунних</a:t>
            </a:r>
            <a:r>
              <a:rPr lang="ru-RU" sz="2400" b="1" dirty="0">
                <a:solidFill>
                  <a:srgbClr val="FF6699"/>
                </a:solidFill>
              </a:rPr>
              <a:t> </a:t>
            </a:r>
            <a:r>
              <a:rPr lang="ru-RU" sz="2400" b="1" dirty="0" err="1">
                <a:solidFill>
                  <a:srgbClr val="FF6699"/>
                </a:solidFill>
              </a:rPr>
              <a:t>комплексів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викликають</a:t>
            </a:r>
            <a:r>
              <a:rPr lang="ru-RU" sz="2400" dirty="0"/>
              <a:t> в тканинах </a:t>
            </a:r>
            <a:r>
              <a:rPr lang="ru-RU" sz="2400" dirty="0" err="1"/>
              <a:t>запалення</a:t>
            </a:r>
            <a:r>
              <a:rPr lang="ru-RU" sz="2400" dirty="0"/>
              <a:t> і </a:t>
            </a:r>
            <a:r>
              <a:rPr lang="ru-RU" sz="2400" dirty="0" err="1"/>
              <a:t>фібриноїдний</a:t>
            </a:r>
            <a:r>
              <a:rPr lang="ru-RU" sz="2400" dirty="0"/>
              <a:t> некроз.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463878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44624"/>
            <a:ext cx="8928992" cy="669674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800" b="1" u="sng" dirty="0" smtClean="0">
                <a:solidFill>
                  <a:srgbClr val="FFFF66"/>
                </a:solidFill>
              </a:rPr>
              <a:t>Прояви СЧВ</a:t>
            </a:r>
            <a:r>
              <a:rPr lang="ru-RU" sz="2800" b="1" u="sng" dirty="0" smtClean="0">
                <a:solidFill>
                  <a:srgbClr val="FFFF66"/>
                </a:solidFill>
              </a:rPr>
              <a:t>:</a:t>
            </a:r>
          </a:p>
          <a:p>
            <a:pPr marL="0" indent="0" algn="ctr">
              <a:buClr>
                <a:srgbClr val="990000"/>
              </a:buClr>
              <a:buNone/>
            </a:pPr>
            <a:r>
              <a:rPr lang="ru-RU" sz="2400" dirty="0" err="1">
                <a:solidFill>
                  <a:srgbClr val="FFFF66"/>
                </a:solidFill>
              </a:rPr>
              <a:t>Характеризується</a:t>
            </a:r>
            <a:r>
              <a:rPr lang="ru-RU" sz="2400" dirty="0">
                <a:solidFill>
                  <a:srgbClr val="FFFF66"/>
                </a:solidFill>
              </a:rPr>
              <a:t> великим </a:t>
            </a:r>
            <a:r>
              <a:rPr lang="ru-RU" sz="2400" dirty="0" err="1">
                <a:solidFill>
                  <a:srgbClr val="FFFF66"/>
                </a:solidFill>
              </a:rPr>
              <a:t>поліморфізмом</a:t>
            </a:r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err="1">
                <a:solidFill>
                  <a:srgbClr val="FFFF66"/>
                </a:solidFill>
              </a:rPr>
              <a:t>симптомів</a:t>
            </a:r>
            <a:r>
              <a:rPr lang="ru-RU" sz="2400" dirty="0">
                <a:solidFill>
                  <a:srgbClr val="FFFF66"/>
                </a:solidFill>
              </a:rPr>
              <a:t> і </a:t>
            </a:r>
            <a:r>
              <a:rPr lang="ru-RU" sz="2400" dirty="0" err="1">
                <a:solidFill>
                  <a:srgbClr val="FFFF66"/>
                </a:solidFill>
              </a:rPr>
              <a:t>труднощами</a:t>
            </a:r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err="1">
                <a:solidFill>
                  <a:srgbClr val="FFFF66"/>
                </a:solidFill>
              </a:rPr>
              <a:t>діагностики</a:t>
            </a:r>
            <a:r>
              <a:rPr lang="ru-RU" sz="2400" dirty="0">
                <a:solidFill>
                  <a:srgbClr val="FFFF66"/>
                </a:solidFill>
              </a:rPr>
              <a:t>.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На </a:t>
            </a:r>
            <a:r>
              <a:rPr lang="ru-RU" sz="2400" dirty="0" err="1"/>
              <a:t>розтині</a:t>
            </a:r>
            <a:r>
              <a:rPr lang="ru-RU" sz="2400" dirty="0"/>
              <a:t> -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чітких</a:t>
            </a:r>
            <a:r>
              <a:rPr lang="ru-RU" sz="2400" dirty="0"/>
              <a:t> </a:t>
            </a:r>
            <a:r>
              <a:rPr lang="ru-RU" sz="2400" dirty="0" err="1"/>
              <a:t>специфічних</a:t>
            </a:r>
            <a:r>
              <a:rPr lang="ru-RU" sz="2400" dirty="0"/>
              <a:t> </a:t>
            </a:r>
            <a:r>
              <a:rPr lang="ru-RU" sz="2400" dirty="0" err="1" smtClean="0"/>
              <a:t>макроанатомічних</a:t>
            </a:r>
            <a:r>
              <a:rPr lang="ru-RU" sz="2400" dirty="0" smtClean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Діагноз</a:t>
            </a:r>
            <a:r>
              <a:rPr lang="ru-RU" sz="2400" dirty="0"/>
              <a:t> </a:t>
            </a:r>
            <a:r>
              <a:rPr lang="ru-RU" sz="2400" dirty="0" err="1"/>
              <a:t>встановлюється</a:t>
            </a:r>
            <a:r>
              <a:rPr lang="ru-RU" sz="2400" dirty="0"/>
              <a:t> з </a:t>
            </a:r>
            <a:r>
              <a:rPr lang="ru-RU" sz="2400" dirty="0" err="1" smtClean="0"/>
              <a:t>обліку</a:t>
            </a:r>
            <a:r>
              <a:rPr lang="ru-RU" sz="2400" dirty="0" smtClean="0"/>
              <a:t> </a:t>
            </a:r>
            <a:r>
              <a:rPr lang="ru-RU" sz="2400" dirty="0"/>
              <a:t>комплексу </a:t>
            </a:r>
            <a:r>
              <a:rPr lang="ru-RU" sz="2400" dirty="0" err="1"/>
              <a:t>клінічних</a:t>
            </a:r>
            <a:r>
              <a:rPr lang="ru-RU" sz="2400" dirty="0"/>
              <a:t>, </a:t>
            </a:r>
            <a:r>
              <a:rPr lang="ru-RU" sz="2400" dirty="0" err="1"/>
              <a:t>лабораторних</a:t>
            </a:r>
            <a:r>
              <a:rPr lang="ru-RU" sz="2400" dirty="0"/>
              <a:t> та </a:t>
            </a:r>
            <a:r>
              <a:rPr lang="ru-RU" sz="2400" dirty="0" err="1"/>
              <a:t>інструментальних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b="1" dirty="0" err="1">
                <a:solidFill>
                  <a:srgbClr val="FFFF00"/>
                </a:solidFill>
              </a:rPr>
              <a:t>Мікроскопічне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дослідження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ru-RU" sz="2400" dirty="0" err="1"/>
              <a:t>характерні</a:t>
            </a:r>
            <a:r>
              <a:rPr lang="ru-RU" sz="2400" dirty="0"/>
              <a:t> </a:t>
            </a:r>
            <a:r>
              <a:rPr lang="ru-RU" sz="2400" dirty="0" err="1"/>
              <a:t>ознаки</a:t>
            </a:r>
            <a:r>
              <a:rPr lang="ru-RU" sz="2400" dirty="0"/>
              <a:t> в </a:t>
            </a:r>
            <a:r>
              <a:rPr lang="ru-RU" sz="2400" dirty="0" err="1"/>
              <a:t>пухкої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(</a:t>
            </a:r>
            <a:r>
              <a:rPr lang="ru-RU" sz="2400" dirty="0" err="1"/>
              <a:t>підшкірної</a:t>
            </a:r>
            <a:r>
              <a:rPr lang="ru-RU" sz="2400" dirty="0"/>
              <a:t>, </a:t>
            </a:r>
            <a:r>
              <a:rPr lang="ru-RU" sz="2400" dirty="0" err="1"/>
              <a:t>навколосуглобових</a:t>
            </a:r>
            <a:r>
              <a:rPr lang="ru-RU" sz="2400" dirty="0"/>
              <a:t>, </a:t>
            </a:r>
            <a:r>
              <a:rPr lang="ru-RU" sz="2400" dirty="0" err="1"/>
              <a:t>міжм'язової</a:t>
            </a:r>
            <a:r>
              <a:rPr lang="ru-RU" sz="2400" dirty="0"/>
              <a:t>).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0506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44000" cy="669674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lvl="0" indent="0" algn="ctr">
              <a:buClr>
                <a:srgbClr val="990000"/>
              </a:buClr>
              <a:buNone/>
            </a:pPr>
            <a:r>
              <a:rPr lang="ru-RU" sz="2400" b="1" u="sng" dirty="0" err="1">
                <a:solidFill>
                  <a:srgbClr val="FFFF00"/>
                </a:solidFill>
              </a:rPr>
              <a:t>Виділяють</a:t>
            </a:r>
            <a:r>
              <a:rPr lang="ru-RU" sz="2400" b="1" u="sng" dirty="0">
                <a:solidFill>
                  <a:srgbClr val="FFFF00"/>
                </a:solidFill>
              </a:rPr>
              <a:t> 5 </a:t>
            </a:r>
            <a:r>
              <a:rPr lang="ru-RU" sz="2400" b="1" u="sng" dirty="0" err="1">
                <a:solidFill>
                  <a:srgbClr val="FFFF00"/>
                </a:solidFill>
              </a:rPr>
              <a:t>груп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тканинних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змін</a:t>
            </a:r>
            <a:r>
              <a:rPr lang="ru-RU" sz="2400" b="1" u="sng" dirty="0">
                <a:solidFill>
                  <a:srgbClr val="FFFF00"/>
                </a:solidFill>
              </a:rPr>
              <a:t> при </a:t>
            </a:r>
            <a:r>
              <a:rPr lang="ru-RU" sz="2400" b="1" u="sng" dirty="0" smtClean="0">
                <a:solidFill>
                  <a:srgbClr val="FFFF00"/>
                </a:solidFill>
              </a:rPr>
              <a:t>СЧВ:</a:t>
            </a:r>
            <a:endParaRPr lang="ru-RU" sz="2400" b="1" u="sng" dirty="0" smtClean="0">
              <a:solidFill>
                <a:srgbClr val="FFFF00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000" dirty="0" err="1">
                <a:solidFill>
                  <a:srgbClr val="66FF66"/>
                </a:solidFill>
              </a:rPr>
              <a:t>Гострі</a:t>
            </a:r>
            <a:r>
              <a:rPr lang="ru-RU" sz="2000" dirty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некротичні</a:t>
            </a:r>
            <a:r>
              <a:rPr lang="ru-RU" sz="2000" dirty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зміни</a:t>
            </a:r>
            <a:r>
              <a:rPr lang="ru-RU" sz="2000" dirty="0">
                <a:solidFill>
                  <a:srgbClr val="66FF66"/>
                </a:solidFill>
              </a:rPr>
              <a:t> в </a:t>
            </a:r>
            <a:r>
              <a:rPr lang="ru-RU" sz="2000" dirty="0" err="1">
                <a:solidFill>
                  <a:srgbClr val="66FF66"/>
                </a:solidFill>
              </a:rPr>
              <a:t>судинах</a:t>
            </a:r>
            <a:r>
              <a:rPr lang="ru-RU" sz="2000" dirty="0">
                <a:solidFill>
                  <a:srgbClr val="66FF66"/>
                </a:solidFill>
              </a:rPr>
              <a:t> МЦР </a:t>
            </a:r>
            <a:r>
              <a:rPr lang="ru-RU" sz="2000" dirty="0"/>
              <a:t>(</a:t>
            </a:r>
            <a:r>
              <a:rPr lang="ru-RU" sz="2000" dirty="0" err="1"/>
              <a:t>стадії</a:t>
            </a:r>
            <a:r>
              <a:rPr lang="ru-RU" sz="2000" dirty="0"/>
              <a:t> </a:t>
            </a:r>
            <a:r>
              <a:rPr lang="ru-RU" sz="2000" dirty="0" err="1"/>
              <a:t>дезорганізації</a:t>
            </a:r>
            <a:r>
              <a:rPr lang="ru-RU" sz="2000" dirty="0"/>
              <a:t> аж до </a:t>
            </a:r>
            <a:r>
              <a:rPr lang="ru-RU" sz="2000" dirty="0" err="1"/>
              <a:t>фібриноїдного</a:t>
            </a:r>
            <a:r>
              <a:rPr lang="ru-RU" sz="2000" dirty="0"/>
              <a:t> некрозу</a:t>
            </a:r>
            <a:r>
              <a:rPr lang="ru-RU" sz="2000" dirty="0" smtClean="0"/>
              <a:t>)</a:t>
            </a:r>
          </a:p>
          <a:p>
            <a:pPr marL="457200" indent="-457200" algn="just">
              <a:buClr>
                <a:srgbClr val="990000"/>
              </a:buClr>
              <a:buAutoNum type="arabicParenR"/>
            </a:pPr>
            <a:endParaRPr lang="ru-RU" sz="2000" dirty="0" smtClean="0">
              <a:solidFill>
                <a:srgbClr val="66FF66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000" dirty="0" err="1" smtClean="0">
                <a:solidFill>
                  <a:srgbClr val="66FF66"/>
                </a:solidFill>
              </a:rPr>
              <a:t>Подгостре</a:t>
            </a:r>
            <a:r>
              <a:rPr lang="ru-RU" sz="2000" dirty="0" smtClean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проміжне</a:t>
            </a:r>
            <a:r>
              <a:rPr lang="ru-RU" sz="2000" dirty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запалення</a:t>
            </a:r>
            <a:r>
              <a:rPr lang="ru-RU" sz="2000" dirty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всіх</a:t>
            </a:r>
            <a:r>
              <a:rPr lang="ru-RU" sz="2000" dirty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органів</a:t>
            </a:r>
            <a:r>
              <a:rPr lang="ru-RU" sz="2000" dirty="0">
                <a:solidFill>
                  <a:srgbClr val="66FF66"/>
                </a:solidFill>
              </a:rPr>
              <a:t>, 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центральну</a:t>
            </a:r>
            <a:r>
              <a:rPr lang="ru-RU" sz="2000" dirty="0"/>
              <a:t> </a:t>
            </a:r>
            <a:r>
              <a:rPr lang="ru-RU" sz="2000" dirty="0" err="1"/>
              <a:t>нервову</a:t>
            </a:r>
            <a:r>
              <a:rPr lang="ru-RU" sz="2000" dirty="0"/>
              <a:t> систему, </a:t>
            </a:r>
            <a:r>
              <a:rPr lang="ru-RU" sz="2000" dirty="0" err="1"/>
              <a:t>судини</a:t>
            </a:r>
            <a:r>
              <a:rPr lang="ru-RU" sz="2000" dirty="0"/>
              <a:t> МЦР, </a:t>
            </a:r>
            <a:r>
              <a:rPr lang="ru-RU" sz="2000" dirty="0" err="1"/>
              <a:t>серозні</a:t>
            </a:r>
            <a:r>
              <a:rPr lang="ru-RU" sz="2000" dirty="0"/>
              <a:t> </a:t>
            </a:r>
            <a:r>
              <a:rPr lang="ru-RU" sz="2000" dirty="0" err="1"/>
              <a:t>оболонки</a:t>
            </a:r>
            <a:r>
              <a:rPr lang="ru-RU" sz="2000" dirty="0"/>
              <a:t> (</a:t>
            </a:r>
            <a:r>
              <a:rPr lang="ru-RU" sz="2000" dirty="0" err="1"/>
              <a:t>полісерозит</a:t>
            </a:r>
            <a:r>
              <a:rPr lang="ru-RU" sz="2000" dirty="0" smtClean="0"/>
              <a:t>).</a:t>
            </a:r>
          </a:p>
          <a:p>
            <a:pPr marL="457200" indent="-457200" algn="just">
              <a:buClr>
                <a:srgbClr val="990000"/>
              </a:buClr>
              <a:buAutoNum type="arabicParenR"/>
            </a:pPr>
            <a:endParaRPr lang="ru-RU" sz="2000" dirty="0" smtClean="0">
              <a:solidFill>
                <a:srgbClr val="66FF66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000" dirty="0" smtClean="0">
                <a:solidFill>
                  <a:srgbClr val="66FF66"/>
                </a:solidFill>
              </a:rPr>
              <a:t>Склероз </a:t>
            </a:r>
            <a:r>
              <a:rPr lang="ru-RU" sz="2000" dirty="0">
                <a:solidFill>
                  <a:srgbClr val="66FF66"/>
                </a:solidFill>
              </a:rPr>
              <a:t>тканин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фібриноїдних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(</a:t>
            </a:r>
            <a:r>
              <a:rPr lang="ru-RU" sz="2000" dirty="0" err="1"/>
              <a:t>періартеріального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FF00"/>
                </a:solidFill>
              </a:rPr>
              <a:t>«</a:t>
            </a:r>
            <a:r>
              <a:rPr lang="ru-RU" sz="2000" dirty="0" err="1">
                <a:solidFill>
                  <a:srgbClr val="FFFF00"/>
                </a:solidFill>
              </a:rPr>
              <a:t>цибулинних</a:t>
            </a:r>
            <a:r>
              <a:rPr lang="ru-RU" sz="2000" dirty="0">
                <a:solidFill>
                  <a:srgbClr val="FFFF00"/>
                </a:solidFill>
              </a:rPr>
              <a:t> склероз»</a:t>
            </a:r>
            <a:r>
              <a:rPr lang="ru-RU" sz="2000" dirty="0">
                <a:solidFill>
                  <a:srgbClr val="66FF66"/>
                </a:solidFill>
              </a:rPr>
              <a:t> </a:t>
            </a:r>
            <a:r>
              <a:rPr lang="ru-RU" sz="2000" dirty="0"/>
              <a:t>в </a:t>
            </a:r>
            <a:r>
              <a:rPr lang="ru-RU" sz="2000" dirty="0" err="1"/>
              <a:t>селезінці</a:t>
            </a:r>
            <a:r>
              <a:rPr lang="ru-RU" sz="2000" dirty="0" smtClean="0"/>
              <a:t>).</a:t>
            </a:r>
          </a:p>
          <a:p>
            <a:pPr marL="457200" indent="-457200" algn="just">
              <a:buClr>
                <a:srgbClr val="990000"/>
              </a:buClr>
              <a:buAutoNum type="arabicParenR"/>
            </a:pPr>
            <a:endParaRPr lang="ru-RU" sz="2000" dirty="0" smtClean="0">
              <a:solidFill>
                <a:srgbClr val="66FF66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000" dirty="0" err="1" smtClean="0">
                <a:solidFill>
                  <a:srgbClr val="66FF66"/>
                </a:solidFill>
              </a:rPr>
              <a:t>Зміни</a:t>
            </a:r>
            <a:r>
              <a:rPr lang="ru-RU" sz="2000" dirty="0" smtClean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органів</a:t>
            </a:r>
            <a:r>
              <a:rPr lang="ru-RU" sz="2000" dirty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імунної</a:t>
            </a:r>
            <a:r>
              <a:rPr lang="ru-RU" sz="2000" dirty="0">
                <a:solidFill>
                  <a:srgbClr val="66FF66"/>
                </a:solidFill>
              </a:rPr>
              <a:t> </a:t>
            </a:r>
            <a:r>
              <a:rPr lang="ru-RU" sz="2000" dirty="0" err="1">
                <a:solidFill>
                  <a:srgbClr val="66FF66"/>
                </a:solidFill>
              </a:rPr>
              <a:t>системи</a:t>
            </a:r>
            <a:r>
              <a:rPr lang="ru-RU" sz="2000" dirty="0">
                <a:solidFill>
                  <a:srgbClr val="66FF66"/>
                </a:solidFill>
              </a:rPr>
              <a:t>: </a:t>
            </a:r>
            <a:r>
              <a:rPr lang="ru-RU" sz="2000" dirty="0" err="1"/>
              <a:t>селезінка</a:t>
            </a:r>
            <a:r>
              <a:rPr lang="ru-RU" sz="2000" dirty="0"/>
              <a:t>, </a:t>
            </a:r>
            <a:r>
              <a:rPr lang="ru-RU" sz="2000" dirty="0" smtClean="0"/>
              <a:t>л/у</a:t>
            </a:r>
            <a:r>
              <a:rPr lang="ru-RU" sz="2000" dirty="0"/>
              <a:t>, </a:t>
            </a:r>
            <a:r>
              <a:rPr lang="ru-RU" sz="2000" dirty="0" err="1"/>
              <a:t>кістковий</a:t>
            </a:r>
            <a:r>
              <a:rPr lang="ru-RU" sz="2000" dirty="0"/>
              <a:t> </a:t>
            </a:r>
            <a:r>
              <a:rPr lang="ru-RU" sz="2000" dirty="0" err="1"/>
              <a:t>мозок</a:t>
            </a:r>
            <a:r>
              <a:rPr lang="ru-RU" sz="2000" dirty="0"/>
              <a:t> - </a:t>
            </a:r>
            <a:r>
              <a:rPr lang="ru-RU" sz="2000" dirty="0" err="1"/>
              <a:t>плазмоцитарна</a:t>
            </a:r>
            <a:r>
              <a:rPr lang="ru-RU" sz="2000" dirty="0"/>
              <a:t> </a:t>
            </a:r>
            <a:r>
              <a:rPr lang="ru-RU" sz="2000" dirty="0" err="1"/>
              <a:t>інфільтрація</a:t>
            </a:r>
            <a:r>
              <a:rPr lang="ru-RU" sz="2000" dirty="0" smtClean="0"/>
              <a:t>.</a:t>
            </a:r>
          </a:p>
          <a:p>
            <a:pPr marL="457200" indent="-457200" algn="just">
              <a:buClr>
                <a:srgbClr val="990000"/>
              </a:buClr>
              <a:buAutoNum type="arabicParenR"/>
            </a:pPr>
            <a:endParaRPr lang="ru-RU" sz="2000" dirty="0" smtClean="0">
              <a:solidFill>
                <a:srgbClr val="66FF66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000" dirty="0" err="1" smtClean="0">
                <a:solidFill>
                  <a:srgbClr val="66FF66"/>
                </a:solidFill>
              </a:rPr>
              <a:t>Патологія</a:t>
            </a:r>
            <a:r>
              <a:rPr lang="ru-RU" sz="2000" dirty="0" smtClean="0">
                <a:solidFill>
                  <a:srgbClr val="66FF66"/>
                </a:solidFill>
              </a:rPr>
              <a:t> </a:t>
            </a:r>
            <a:r>
              <a:rPr lang="ru-RU" sz="2000" dirty="0" smtClean="0">
                <a:solidFill>
                  <a:srgbClr val="66FF66"/>
                </a:solidFill>
              </a:rPr>
              <a:t>ядер </a:t>
            </a:r>
            <a:r>
              <a:rPr lang="ru-RU" sz="2000" dirty="0" err="1" smtClean="0">
                <a:solidFill>
                  <a:srgbClr val="66FF66"/>
                </a:solidFill>
              </a:rPr>
              <a:t>усіх</a:t>
            </a:r>
            <a:r>
              <a:rPr lang="ru-RU" sz="2000" dirty="0" smtClean="0">
                <a:solidFill>
                  <a:srgbClr val="66FF66"/>
                </a:solidFill>
              </a:rPr>
              <a:t> </a:t>
            </a:r>
            <a:r>
              <a:rPr lang="ru-RU" sz="2000" dirty="0" err="1" smtClean="0">
                <a:solidFill>
                  <a:srgbClr val="66FF66"/>
                </a:solidFill>
              </a:rPr>
              <a:t>клітин</a:t>
            </a:r>
            <a:r>
              <a:rPr lang="ru-RU" sz="2000" dirty="0" smtClean="0">
                <a:solidFill>
                  <a:srgbClr val="66FF66"/>
                </a:solidFill>
              </a:rPr>
              <a:t> </a:t>
            </a:r>
            <a:r>
              <a:rPr lang="ru-RU" sz="2000" dirty="0" err="1" smtClean="0">
                <a:solidFill>
                  <a:srgbClr val="66FF66"/>
                </a:solidFill>
              </a:rPr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переважно</a:t>
            </a:r>
            <a:r>
              <a:rPr lang="ru-RU" sz="2000" dirty="0"/>
              <a:t> в </a:t>
            </a:r>
            <a:r>
              <a:rPr lang="ru-RU" sz="2000" dirty="0" smtClean="0"/>
              <a:t>л/у</a:t>
            </a:r>
            <a:r>
              <a:rPr lang="ru-RU" sz="2000" dirty="0"/>
              <a:t>. Через анти-ДНК </a:t>
            </a:r>
            <a:r>
              <a:rPr lang="ru-RU" sz="2000" dirty="0" err="1"/>
              <a:t>антитіл</a:t>
            </a:r>
            <a:r>
              <a:rPr lang="ru-RU" sz="2000" dirty="0"/>
              <a:t> (</a:t>
            </a:r>
            <a:r>
              <a:rPr lang="ru-RU" sz="2000" dirty="0">
                <a:solidFill>
                  <a:srgbClr val="FFFF00"/>
                </a:solidFill>
              </a:rPr>
              <a:t>«</a:t>
            </a:r>
            <a:r>
              <a:rPr lang="ru-RU" sz="2000" dirty="0" err="1">
                <a:solidFill>
                  <a:srgbClr val="FFFF00"/>
                </a:solidFill>
              </a:rPr>
              <a:t>вовчаковий</a:t>
            </a:r>
            <a:r>
              <a:rPr lang="ru-RU" sz="2000" dirty="0">
                <a:solidFill>
                  <a:srgbClr val="FFFF00"/>
                </a:solidFill>
              </a:rPr>
              <a:t> фактор»</a:t>
            </a:r>
            <a:r>
              <a:rPr lang="ru-RU" sz="2000" dirty="0"/>
              <a:t>) </a:t>
            </a:r>
            <a:r>
              <a:rPr lang="ru-RU" sz="2000" dirty="0" err="1"/>
              <a:t>зміст</a:t>
            </a:r>
            <a:r>
              <a:rPr lang="ru-RU" sz="2000" dirty="0"/>
              <a:t> ДНК </a:t>
            </a:r>
            <a:r>
              <a:rPr lang="ru-RU" sz="2000" dirty="0" err="1"/>
              <a:t>падає</a:t>
            </a:r>
            <a:r>
              <a:rPr lang="ru-RU" sz="2000" dirty="0"/>
              <a:t>, ядра при </a:t>
            </a:r>
            <a:r>
              <a:rPr lang="ru-RU" sz="2000" dirty="0" err="1"/>
              <a:t>фарбуванні</a:t>
            </a:r>
            <a:r>
              <a:rPr lang="ru-RU" sz="2000" dirty="0"/>
              <a:t> </a:t>
            </a:r>
            <a:r>
              <a:rPr lang="ru-RU" sz="2000" dirty="0" err="1"/>
              <a:t>стають</a:t>
            </a:r>
            <a:r>
              <a:rPr lang="ru-RU" sz="2000" dirty="0"/>
              <a:t> </a:t>
            </a:r>
            <a:r>
              <a:rPr lang="ru-RU" sz="2000" dirty="0" err="1"/>
              <a:t>блідими</a:t>
            </a:r>
            <a:r>
              <a:rPr lang="ru-RU" sz="2000" dirty="0"/>
              <a:t>. При </a:t>
            </a:r>
            <a:r>
              <a:rPr lang="ru-RU" sz="2000" dirty="0" err="1"/>
              <a:t>загибелі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 ядра </a:t>
            </a:r>
            <a:r>
              <a:rPr lang="ru-RU" sz="2000" dirty="0" err="1"/>
              <a:t>розпадаються</a:t>
            </a:r>
            <a:r>
              <a:rPr lang="ru-RU" sz="2000" dirty="0"/>
              <a:t> на </a:t>
            </a:r>
            <a:r>
              <a:rPr lang="ru-RU" sz="2000" dirty="0" err="1"/>
              <a:t>грудочки</a:t>
            </a:r>
            <a:r>
              <a:rPr lang="ru-RU" sz="2000" dirty="0"/>
              <a:t> - </a:t>
            </a:r>
            <a:r>
              <a:rPr lang="ru-RU" sz="2000" dirty="0">
                <a:solidFill>
                  <a:srgbClr val="FFFF00"/>
                </a:solidFill>
              </a:rPr>
              <a:t>«</a:t>
            </a:r>
            <a:r>
              <a:rPr lang="ru-RU" sz="2000" dirty="0" err="1">
                <a:solidFill>
                  <a:srgbClr val="FFFF00"/>
                </a:solidFill>
              </a:rPr>
              <a:t>гематоксилінові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тільця</a:t>
            </a:r>
            <a:r>
              <a:rPr lang="ru-RU" sz="2000" dirty="0">
                <a:solidFill>
                  <a:srgbClr val="FFFF00"/>
                </a:solidFill>
              </a:rPr>
              <a:t>»</a:t>
            </a:r>
            <a:r>
              <a:rPr lang="ru-RU" sz="2000" dirty="0"/>
              <a:t>. Макрофаги, </a:t>
            </a:r>
            <a:r>
              <a:rPr lang="ru-RU" sz="2000" dirty="0" err="1" smtClean="0"/>
              <a:t>фагоцитируючі</a:t>
            </a:r>
            <a:r>
              <a:rPr lang="ru-RU" sz="2000" dirty="0" smtClean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з </a:t>
            </a:r>
            <a:r>
              <a:rPr lang="ru-RU" sz="2000" dirty="0" err="1"/>
              <a:t>гематоксіліновиемі</a:t>
            </a:r>
            <a:r>
              <a:rPr lang="ru-RU" sz="2000" dirty="0"/>
              <a:t> </a:t>
            </a:r>
            <a:r>
              <a:rPr lang="ru-RU" sz="2000" dirty="0" err="1"/>
              <a:t>тільцями</a:t>
            </a:r>
            <a:r>
              <a:rPr lang="ru-RU" sz="2000" dirty="0"/>
              <a:t>,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клітинами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вовчака</a:t>
            </a:r>
            <a:r>
              <a:rPr lang="ru-RU" sz="2000" dirty="0" smtClean="0"/>
              <a:t>» </a:t>
            </a:r>
            <a:r>
              <a:rPr lang="ru-RU" sz="2000" dirty="0"/>
              <a:t>(«</a:t>
            </a:r>
            <a:r>
              <a:rPr lang="en-US" sz="2000" dirty="0"/>
              <a:t>LE-</a:t>
            </a:r>
            <a:r>
              <a:rPr lang="ru-RU" sz="2000" dirty="0" err="1"/>
              <a:t>клітини</a:t>
            </a:r>
            <a:r>
              <a:rPr lang="ru-RU" sz="2000" dirty="0"/>
              <a:t>» - </a:t>
            </a:r>
            <a:r>
              <a:rPr lang="ru-RU" sz="2000" dirty="0" err="1"/>
              <a:t>від</a:t>
            </a:r>
            <a:r>
              <a:rPr lang="ru-RU" sz="2000" dirty="0"/>
              <a:t> англ. </a:t>
            </a:r>
            <a:r>
              <a:rPr lang="en-US" sz="2000" dirty="0"/>
              <a:t>Lupus </a:t>
            </a:r>
            <a:r>
              <a:rPr lang="en-US" sz="2000" dirty="0" err="1"/>
              <a:t>Eritematosus</a:t>
            </a:r>
            <a:r>
              <a:rPr lang="en-US" sz="2000" dirty="0" smtClean="0"/>
              <a:t>)</a:t>
            </a:r>
            <a:r>
              <a:rPr lang="uk-UA" sz="2000" dirty="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92928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792088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«</a:t>
            </a:r>
            <a:r>
              <a:rPr lang="ru-RU" sz="2800" b="1" dirty="0" err="1" smtClean="0">
                <a:solidFill>
                  <a:srgbClr val="FFFF00"/>
                </a:solidFill>
              </a:rPr>
              <a:t>Цибулинний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склероз» </a:t>
            </a:r>
            <a:r>
              <a:rPr lang="ru-RU" sz="2800" b="1" dirty="0" err="1" smtClean="0">
                <a:solidFill>
                  <a:srgbClr val="FFFF00"/>
                </a:solidFill>
              </a:rPr>
              <a:t>судин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селезінки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98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22413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LE-</a:t>
            </a:r>
            <a:r>
              <a:rPr lang="ru-RU" sz="2400" b="1" dirty="0" err="1">
                <a:solidFill>
                  <a:srgbClr val="FFFF00"/>
                </a:solidFill>
              </a:rPr>
              <a:t>клітини</a:t>
            </a:r>
            <a:r>
              <a:rPr lang="ru-RU" sz="2400" b="1" dirty="0">
                <a:solidFill>
                  <a:srgbClr val="FFFF00"/>
                </a:solidFill>
              </a:rPr>
              <a:t> і «</a:t>
            </a:r>
            <a:r>
              <a:rPr lang="ru-RU" sz="2400" b="1" dirty="0" err="1">
                <a:solidFill>
                  <a:srgbClr val="FFFF00"/>
                </a:solidFill>
              </a:rPr>
              <a:t>гематоксилінові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тільця</a:t>
            </a:r>
            <a:r>
              <a:rPr lang="ru-RU" sz="2400" b="1" dirty="0">
                <a:solidFill>
                  <a:srgbClr val="FFFF00"/>
                </a:solidFill>
              </a:rPr>
              <a:t>» в </a:t>
            </a:r>
            <a:r>
              <a:rPr lang="ru-RU" sz="2400" b="1" dirty="0" err="1">
                <a:solidFill>
                  <a:srgbClr val="FFFF00"/>
                </a:solidFill>
              </a:rPr>
              <a:t>їх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цитоплазмі</a:t>
            </a:r>
            <a:r>
              <a:rPr lang="ru-RU" sz="2400" b="1" dirty="0">
                <a:solidFill>
                  <a:srgbClr val="FFFF00"/>
                </a:solidFill>
              </a:rPr>
              <a:t> в мазку </a:t>
            </a:r>
            <a:r>
              <a:rPr lang="ru-RU" sz="2400" b="1" dirty="0" err="1">
                <a:solidFill>
                  <a:srgbClr val="FFFF00"/>
                </a:solidFill>
              </a:rPr>
              <a:t>крові</a:t>
            </a:r>
            <a:r>
              <a:rPr lang="ru-RU" sz="2400" b="1" dirty="0">
                <a:solidFill>
                  <a:srgbClr val="FFFF00"/>
                </a:solidFill>
              </a:rPr>
              <a:t> (один з </a:t>
            </a:r>
            <a:r>
              <a:rPr lang="ru-RU" sz="2400" b="1" dirty="0" err="1">
                <a:solidFill>
                  <a:srgbClr val="FFFF00"/>
                </a:solidFill>
              </a:rPr>
              <a:t>найбільш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достовірних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ознак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вовчака</a:t>
            </a:r>
            <a:r>
              <a:rPr lang="ru-RU" sz="2400" b="1" dirty="0">
                <a:solidFill>
                  <a:srgbClr val="FFFF00"/>
                </a:solidFill>
              </a:rPr>
              <a:t>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30" y="3312387"/>
            <a:ext cx="4810392" cy="3392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/>
          <a:stretch/>
        </p:blipFill>
        <p:spPr>
          <a:xfrm>
            <a:off x="179512" y="1484783"/>
            <a:ext cx="4824536" cy="35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44000" cy="669674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lvl="0" indent="0" algn="ctr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66FFFF"/>
                </a:solidFill>
              </a:rPr>
              <a:t>Зміни</a:t>
            </a:r>
            <a:r>
              <a:rPr lang="ru-RU" sz="2400" b="1" u="sng" dirty="0" smtClean="0">
                <a:solidFill>
                  <a:srgbClr val="66FFFF"/>
                </a:solidFill>
              </a:rPr>
              <a:t> </a:t>
            </a:r>
            <a:r>
              <a:rPr lang="ru-RU" sz="2400" b="1" u="sng" dirty="0" smtClean="0">
                <a:solidFill>
                  <a:srgbClr val="66FFFF"/>
                </a:solidFill>
              </a:rPr>
              <a:t>в </a:t>
            </a:r>
            <a:r>
              <a:rPr lang="ru-RU" sz="2400" b="1" u="sng" dirty="0" err="1" smtClean="0">
                <a:solidFill>
                  <a:srgbClr val="66FFFF"/>
                </a:solidFill>
              </a:rPr>
              <a:t>серці</a:t>
            </a:r>
            <a:r>
              <a:rPr lang="ru-RU" sz="2400" b="1" u="sng" dirty="0" smtClean="0">
                <a:solidFill>
                  <a:srgbClr val="66FFFF"/>
                </a:solidFill>
              </a:rPr>
              <a:t>:</a:t>
            </a:r>
            <a:endParaRPr lang="ru-RU" sz="2400" b="1" u="sng" dirty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 smtClean="0"/>
              <a:t>Уражується</a:t>
            </a:r>
            <a:r>
              <a:rPr lang="ru-RU" sz="2400" dirty="0" smtClean="0"/>
              <a:t> </a:t>
            </a:r>
            <a:r>
              <a:rPr lang="ru-RU" sz="2400" dirty="0"/>
              <a:t>в 1/3 </a:t>
            </a:r>
            <a:r>
              <a:rPr lang="ru-RU" sz="2400" dirty="0" err="1"/>
              <a:t>випадків</a:t>
            </a:r>
            <a:r>
              <a:rPr lang="ru-RU" sz="2400" dirty="0"/>
              <a:t>.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у </a:t>
            </a:r>
            <a:r>
              <a:rPr lang="ru-RU" sz="2400" dirty="0" err="1"/>
              <a:t>всіх</a:t>
            </a:r>
            <a:r>
              <a:rPr lang="ru-RU" sz="2400" dirty="0"/>
              <a:t> шарах - </a:t>
            </a:r>
            <a:r>
              <a:rPr lang="ru-RU" sz="2400" dirty="0" err="1"/>
              <a:t>ендокардит</a:t>
            </a:r>
            <a:r>
              <a:rPr lang="ru-RU" sz="2400" dirty="0"/>
              <a:t>, </a:t>
            </a:r>
            <a:r>
              <a:rPr lang="ru-RU" sz="2400" dirty="0" err="1"/>
              <a:t>міокардит</a:t>
            </a:r>
            <a:r>
              <a:rPr lang="ru-RU" sz="2400" dirty="0"/>
              <a:t>, перикардит.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Характерно, </a:t>
            </a:r>
            <a:r>
              <a:rPr lang="ru-RU" sz="2400" dirty="0" err="1"/>
              <a:t>що</a:t>
            </a:r>
            <a:r>
              <a:rPr lang="ru-RU" sz="2400" dirty="0"/>
              <a:t> у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хворих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 smtClean="0"/>
              <a:t>розвинутися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абактериальний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бородавчастий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ендокардит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Лібмана</a:t>
            </a:r>
            <a:r>
              <a:rPr lang="ru-RU" sz="2400" b="1" dirty="0" smtClean="0">
                <a:solidFill>
                  <a:srgbClr val="FFFF00"/>
                </a:solidFill>
              </a:rPr>
              <a:t>-Сакса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21043"/>
            <a:ext cx="5303077" cy="3472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41100"/>
            <a:ext cx="3483868" cy="23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0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44000" cy="669674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66FFFF"/>
                </a:solidFill>
              </a:rPr>
              <a:t>Зміни</a:t>
            </a:r>
            <a:r>
              <a:rPr lang="ru-RU" sz="2400" b="1" u="sng" dirty="0" smtClean="0">
                <a:solidFill>
                  <a:srgbClr val="66FFFF"/>
                </a:solidFill>
              </a:rPr>
              <a:t> </a:t>
            </a:r>
            <a:r>
              <a:rPr lang="ru-RU" sz="2400" b="1" u="sng" dirty="0" smtClean="0">
                <a:solidFill>
                  <a:srgbClr val="66FFFF"/>
                </a:solidFill>
              </a:rPr>
              <a:t>в </a:t>
            </a:r>
            <a:r>
              <a:rPr lang="ru-RU" sz="2400" b="1" u="sng" dirty="0" err="1" smtClean="0">
                <a:solidFill>
                  <a:srgbClr val="66FFFF"/>
                </a:solidFill>
              </a:rPr>
              <a:t>нирках</a:t>
            </a:r>
            <a:r>
              <a:rPr lang="ru-RU" sz="2400" b="1" u="sng" dirty="0" smtClean="0">
                <a:solidFill>
                  <a:srgbClr val="66FFFF"/>
                </a:solidFill>
              </a:rPr>
              <a:t>:</a:t>
            </a:r>
            <a:endParaRPr lang="ru-RU" sz="2400" b="1" u="sng" dirty="0" smtClean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u="sng" dirty="0" err="1" smtClean="0"/>
              <a:t>Макроскопічно</a:t>
            </a:r>
            <a:r>
              <a:rPr lang="ru-RU" sz="2400" u="sng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при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вовчаковому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нефриті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нирки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збільшені</a:t>
            </a:r>
            <a:r>
              <a:rPr lang="ru-RU" sz="2400" dirty="0"/>
              <a:t>, </a:t>
            </a:r>
            <a:r>
              <a:rPr lang="ru-RU" sz="2400" dirty="0" err="1"/>
              <a:t>строкаті</a:t>
            </a:r>
            <a:r>
              <a:rPr lang="ru-RU" sz="2400" dirty="0"/>
              <a:t>.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u="sng" dirty="0" err="1" smtClean="0"/>
              <a:t>Мікроскопічно</a:t>
            </a:r>
            <a:r>
              <a:rPr lang="ru-RU" sz="2400" u="sng" dirty="0" smtClean="0"/>
              <a:t>:</a:t>
            </a:r>
            <a:endParaRPr lang="ru-RU" sz="2400" u="sng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/>
              <a:t>«</a:t>
            </a:r>
            <a:r>
              <a:rPr lang="ru-RU" sz="2400" dirty="0" err="1"/>
              <a:t>Гематоксилінові</a:t>
            </a:r>
            <a:r>
              <a:rPr lang="ru-RU" sz="2400" dirty="0"/>
              <a:t> </a:t>
            </a:r>
            <a:r>
              <a:rPr lang="ru-RU" sz="2400" dirty="0" err="1"/>
              <a:t>тільця</a:t>
            </a:r>
            <a:r>
              <a:rPr lang="ru-RU" sz="2400" dirty="0"/>
              <a:t>» в </a:t>
            </a:r>
            <a:r>
              <a:rPr lang="ru-RU" sz="2400" dirty="0" err="1" smtClean="0"/>
              <a:t>клітинах</a:t>
            </a:r>
            <a:r>
              <a:rPr lang="ru-RU" sz="2400" dirty="0" smtClean="0"/>
              <a:t>,</a:t>
            </a:r>
            <a:endParaRPr lang="ru-RU" sz="2400" dirty="0" smtClean="0"/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b="1" dirty="0" err="1">
                <a:solidFill>
                  <a:srgbClr val="FFFF00"/>
                </a:solidFill>
              </a:rPr>
              <a:t>Потовщення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базальних</a:t>
            </a:r>
            <a:r>
              <a:rPr lang="ru-RU" sz="2400" b="1" dirty="0">
                <a:solidFill>
                  <a:srgbClr val="FFFF00"/>
                </a:solidFill>
              </a:rPr>
              <a:t> мембран </a:t>
            </a:r>
            <a:r>
              <a:rPr lang="ru-RU" sz="2400" b="1" dirty="0" err="1">
                <a:solidFill>
                  <a:srgbClr val="FFFF00"/>
                </a:solidFill>
              </a:rPr>
              <a:t>капілярів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клубочків</a:t>
            </a:r>
            <a:r>
              <a:rPr lang="ru-RU" sz="2400" b="1" dirty="0">
                <a:solidFill>
                  <a:srgbClr val="FFFF00"/>
                </a:solidFill>
              </a:rPr>
              <a:t> за типом «</a:t>
            </a:r>
            <a:r>
              <a:rPr lang="ru-RU" sz="2400" b="1" dirty="0" err="1">
                <a:solidFill>
                  <a:srgbClr val="FFFF00"/>
                </a:solidFill>
              </a:rPr>
              <a:t>дротяних</a:t>
            </a:r>
            <a:r>
              <a:rPr lang="ru-RU" sz="2400" b="1" dirty="0">
                <a:solidFill>
                  <a:srgbClr val="FFFF00"/>
                </a:solidFill>
              </a:rPr>
              <a:t> петель», </a:t>
            </a:r>
            <a:r>
              <a:rPr lang="ru-RU" sz="2400" dirty="0" err="1"/>
              <a:t>поява</a:t>
            </a:r>
            <a:r>
              <a:rPr lang="ru-RU" sz="2400" dirty="0"/>
              <a:t> </a:t>
            </a:r>
            <a:r>
              <a:rPr lang="ru-RU" sz="2400" dirty="0" err="1"/>
              <a:t>гіалінових</a:t>
            </a:r>
            <a:r>
              <a:rPr lang="ru-RU" sz="2400" dirty="0"/>
              <a:t> </a:t>
            </a:r>
            <a:r>
              <a:rPr lang="ru-RU" sz="2400" dirty="0" err="1"/>
              <a:t>тромбів</a:t>
            </a:r>
            <a:r>
              <a:rPr lang="ru-RU" sz="2400" dirty="0"/>
              <a:t> і </a:t>
            </a:r>
            <a:r>
              <a:rPr lang="ru-RU" sz="2400" dirty="0" err="1"/>
              <a:t>вогнищ</a:t>
            </a:r>
            <a:r>
              <a:rPr lang="ru-RU" sz="2400" dirty="0"/>
              <a:t> </a:t>
            </a:r>
            <a:r>
              <a:rPr lang="ru-RU" sz="2400" dirty="0" err="1"/>
              <a:t>фібриноїдного</a:t>
            </a:r>
            <a:r>
              <a:rPr lang="ru-RU" sz="2400" dirty="0"/>
              <a:t> некрозу</a:t>
            </a:r>
            <a:r>
              <a:rPr lang="ru-RU" sz="2400" dirty="0" smtClean="0"/>
              <a:t>.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 err="1"/>
              <a:t>Надалі</a:t>
            </a:r>
            <a:r>
              <a:rPr lang="ru-RU" sz="2400" dirty="0"/>
              <a:t> -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вторинне</a:t>
            </a:r>
            <a:r>
              <a:rPr lang="ru-RU" sz="2400" dirty="0" smtClean="0"/>
              <a:t> </a:t>
            </a:r>
            <a:r>
              <a:rPr lang="ru-RU" sz="2400" dirty="0" err="1"/>
              <a:t>зморщування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 smtClean="0"/>
              <a:t>нирок</a:t>
            </a:r>
            <a:r>
              <a:rPr lang="ru-RU" sz="2400" dirty="0" smtClean="0"/>
              <a:t>» з </a:t>
            </a:r>
            <a:r>
              <a:rPr lang="ru-RU" sz="2400" dirty="0" err="1"/>
              <a:t>розвитком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уремії</a:t>
            </a:r>
            <a:r>
              <a:rPr lang="ru-RU" sz="2400" dirty="0"/>
              <a:t> (</a:t>
            </a:r>
            <a:r>
              <a:rPr lang="ru-RU" sz="2400" dirty="0" err="1"/>
              <a:t>крайня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ниркової</a:t>
            </a:r>
            <a:r>
              <a:rPr lang="ru-RU" sz="2400" dirty="0"/>
              <a:t> </a:t>
            </a:r>
            <a:r>
              <a:rPr lang="ru-RU" sz="2400" dirty="0" err="1"/>
              <a:t>недостатності</a:t>
            </a:r>
            <a:r>
              <a:rPr lang="ru-RU" sz="2400" dirty="0"/>
              <a:t>). 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617" r="1799" b="4630"/>
          <a:stretch/>
        </p:blipFill>
        <p:spPr>
          <a:xfrm>
            <a:off x="4283968" y="3476614"/>
            <a:ext cx="4752528" cy="31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8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44000" cy="669674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66FFFF"/>
                </a:solidFill>
              </a:rPr>
              <a:t>Зміни</a:t>
            </a:r>
            <a:r>
              <a:rPr lang="ru-RU" sz="2400" b="1" u="sng" dirty="0" smtClean="0">
                <a:solidFill>
                  <a:srgbClr val="66FFFF"/>
                </a:solidFill>
              </a:rPr>
              <a:t> </a:t>
            </a:r>
            <a:r>
              <a:rPr lang="ru-RU" sz="2400" b="1" u="sng" dirty="0" smtClean="0">
                <a:solidFill>
                  <a:srgbClr val="66FFFF"/>
                </a:solidFill>
              </a:rPr>
              <a:t>в </a:t>
            </a:r>
            <a:r>
              <a:rPr lang="ru-RU" sz="2400" b="1" u="sng" dirty="0" err="1" smtClean="0">
                <a:solidFill>
                  <a:srgbClr val="66FFFF"/>
                </a:solidFill>
              </a:rPr>
              <a:t>шкірі</a:t>
            </a:r>
            <a:r>
              <a:rPr lang="ru-RU" sz="2400" b="1" u="sng" dirty="0" smtClean="0">
                <a:solidFill>
                  <a:srgbClr val="66FFFF"/>
                </a:solidFill>
              </a:rPr>
              <a:t>:</a:t>
            </a:r>
            <a:endParaRPr lang="ru-RU" sz="2400" b="1" u="sng" dirty="0" smtClean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На </a:t>
            </a:r>
            <a:r>
              <a:rPr lang="ru-RU" sz="2400" dirty="0" err="1"/>
              <a:t>шкірі</a:t>
            </a:r>
            <a:r>
              <a:rPr lang="ru-RU" sz="2400" dirty="0"/>
              <a:t> </a:t>
            </a:r>
            <a:r>
              <a:rPr lang="ru-RU" sz="2400" dirty="0" err="1"/>
              <a:t>бічних</a:t>
            </a:r>
            <a:r>
              <a:rPr lang="ru-RU" sz="2400" dirty="0"/>
              <a:t> </a:t>
            </a:r>
            <a:r>
              <a:rPr lang="ru-RU" sz="2400" dirty="0" err="1"/>
              <a:t>поверхонь</a:t>
            </a:r>
            <a:r>
              <a:rPr lang="ru-RU" sz="2400" dirty="0"/>
              <a:t> особи </a:t>
            </a:r>
            <a:r>
              <a:rPr lang="ru-RU" sz="2400" dirty="0" err="1"/>
              <a:t>симетрично</a:t>
            </a:r>
            <a:r>
              <a:rPr lang="ru-RU" sz="2400" dirty="0"/>
              <a:t> </a:t>
            </a:r>
            <a:r>
              <a:rPr lang="ru-RU" sz="2400" dirty="0" err="1"/>
              <a:t>з'являються</a:t>
            </a:r>
            <a:r>
              <a:rPr lang="ru-RU" sz="2400" dirty="0"/>
              <a:t> </a:t>
            </a:r>
            <a:r>
              <a:rPr lang="ru-RU" sz="2400" dirty="0" err="1"/>
              <a:t>червоні</a:t>
            </a:r>
            <a:r>
              <a:rPr lang="ru-RU" sz="2400" dirty="0"/>
              <a:t>, </a:t>
            </a:r>
            <a:r>
              <a:rPr lang="ru-RU" sz="2400" dirty="0" err="1"/>
              <a:t>злегка</a:t>
            </a:r>
            <a:r>
              <a:rPr lang="ru-RU" sz="2400" dirty="0"/>
              <a:t> </a:t>
            </a:r>
            <a:r>
              <a:rPr lang="ru-RU" sz="2400" dirty="0" err="1"/>
              <a:t>полущені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, </a:t>
            </a:r>
            <a:r>
              <a:rPr lang="ru-RU" sz="2400" dirty="0" err="1"/>
              <a:t>з'єднані</a:t>
            </a:r>
            <a:r>
              <a:rPr lang="ru-RU" sz="2400" dirty="0"/>
              <a:t> </a:t>
            </a:r>
            <a:r>
              <a:rPr lang="ru-RU" sz="2400" dirty="0" err="1"/>
              <a:t>вузькою</a:t>
            </a:r>
            <a:r>
              <a:rPr lang="ru-RU" sz="2400" dirty="0"/>
              <a:t> </a:t>
            </a:r>
            <a:r>
              <a:rPr lang="ru-RU" sz="2400" dirty="0" err="1"/>
              <a:t>червоного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 </a:t>
            </a:r>
            <a:r>
              <a:rPr lang="ru-RU" sz="2400" dirty="0" err="1"/>
              <a:t>смугою</a:t>
            </a:r>
            <a:r>
              <a:rPr lang="ru-RU" sz="2400" dirty="0"/>
              <a:t> на </a:t>
            </a:r>
            <a:r>
              <a:rPr lang="ru-RU" sz="2400" dirty="0" err="1"/>
              <a:t>переніссі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(«</a:t>
            </a:r>
            <a:r>
              <a:rPr lang="ru-RU" sz="2400" b="1" dirty="0" err="1">
                <a:solidFill>
                  <a:srgbClr val="FFFF00"/>
                </a:solidFill>
              </a:rPr>
              <a:t>фігура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метелика</a:t>
            </a:r>
            <a:r>
              <a:rPr lang="ru-RU" sz="2400" b="1" dirty="0" smtClean="0">
                <a:solidFill>
                  <a:srgbClr val="FFFF00"/>
                </a:solidFill>
              </a:rPr>
              <a:t>»)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При </a:t>
            </a:r>
            <a:r>
              <a:rPr lang="ru-RU" sz="2400" dirty="0" err="1"/>
              <a:t>прогресуванні</a:t>
            </a:r>
            <a:r>
              <a:rPr lang="ru-RU" sz="2400" dirty="0"/>
              <a:t> </a:t>
            </a:r>
            <a:r>
              <a:rPr lang="ru-RU" sz="2400" dirty="0" err="1"/>
              <a:t>висип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з'являтися</a:t>
            </a:r>
            <a:r>
              <a:rPr lang="ru-RU" sz="2400" dirty="0"/>
              <a:t> на </a:t>
            </a:r>
            <a:r>
              <a:rPr lang="ru-RU" sz="2400" dirty="0" err="1"/>
              <a:t>інших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ділянках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в </a:t>
            </a:r>
            <a:r>
              <a:rPr lang="ru-RU" sz="2400" dirty="0" err="1"/>
              <a:t>цих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ділянках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склероз,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гіперкератоз</a:t>
            </a:r>
            <a:r>
              <a:rPr lang="ru-RU" sz="2400" dirty="0"/>
              <a:t>, </a:t>
            </a:r>
            <a:r>
              <a:rPr lang="ru-RU" sz="2400" dirty="0" err="1"/>
              <a:t>атрофія</a:t>
            </a:r>
            <a:r>
              <a:rPr lang="ru-RU" sz="2400" dirty="0"/>
              <a:t> </a:t>
            </a:r>
            <a:r>
              <a:rPr lang="ru-RU" sz="2400" dirty="0" err="1"/>
              <a:t>потових</a:t>
            </a:r>
            <a:endParaRPr lang="ru-RU" sz="2400" dirty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і </a:t>
            </a:r>
            <a:r>
              <a:rPr lang="ru-RU" sz="2400" dirty="0" err="1"/>
              <a:t>сальних</a:t>
            </a:r>
            <a:r>
              <a:rPr lang="ru-RU" sz="2400" dirty="0"/>
              <a:t> </a:t>
            </a:r>
            <a:r>
              <a:rPr lang="ru-RU" sz="2400" dirty="0" err="1"/>
              <a:t>залоз</a:t>
            </a:r>
            <a:r>
              <a:rPr lang="ru-RU" sz="2400" dirty="0"/>
              <a:t>.</a:t>
            </a:r>
            <a:endParaRPr lang="ru-RU" sz="2400" dirty="0"/>
          </a:p>
          <a:p>
            <a:pPr marL="0" indent="0" algn="ctr">
              <a:buClr>
                <a:srgbClr val="990000"/>
              </a:buClr>
              <a:buNone/>
            </a:pP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FFFF00"/>
                </a:solidFill>
              </a:rPr>
              <a:t>Ускладнення</a:t>
            </a:r>
            <a:r>
              <a:rPr lang="ru-RU" sz="2400" b="1" u="sng" dirty="0" smtClean="0">
                <a:solidFill>
                  <a:srgbClr val="FFFF00"/>
                </a:solidFill>
              </a:rPr>
              <a:t> СЧВ</a:t>
            </a:r>
            <a:r>
              <a:rPr lang="ru-RU" sz="2400" b="1" u="sng" dirty="0" smtClean="0">
                <a:solidFill>
                  <a:srgbClr val="FFFF00"/>
                </a:solidFill>
              </a:rPr>
              <a:t>: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Ниркова</a:t>
            </a:r>
            <a:r>
              <a:rPr lang="ru-RU" sz="2400" dirty="0"/>
              <a:t> </a:t>
            </a:r>
            <a:r>
              <a:rPr lang="ru-RU" sz="2400" dirty="0" err="1"/>
              <a:t>недостатність</a:t>
            </a:r>
            <a:r>
              <a:rPr lang="ru-RU" sz="2400" dirty="0"/>
              <a:t>, сепсис, </a:t>
            </a:r>
            <a:r>
              <a:rPr lang="ru-RU" sz="2400" dirty="0" err="1"/>
              <a:t>туберкульоз</a:t>
            </a:r>
            <a:r>
              <a:rPr lang="ru-RU" sz="2400" dirty="0"/>
              <a:t>, </a:t>
            </a:r>
            <a:r>
              <a:rPr lang="ru-RU" sz="2400" dirty="0" err="1"/>
              <a:t>ендокринні</a:t>
            </a:r>
            <a:r>
              <a:rPr lang="ru-RU" sz="2400" dirty="0"/>
              <a:t> </a:t>
            </a:r>
            <a:r>
              <a:rPr lang="ru-RU" sz="2400" dirty="0" err="1"/>
              <a:t>розлади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236005" cy="287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928992" cy="674136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b="1" u="sng" dirty="0" smtClean="0">
                <a:solidFill>
                  <a:srgbClr val="FF6699"/>
                </a:solidFill>
              </a:rPr>
              <a:t>Системна </a:t>
            </a:r>
            <a:r>
              <a:rPr lang="ru-RU" b="1" u="sng" dirty="0" err="1" smtClean="0">
                <a:solidFill>
                  <a:srgbClr val="FF6699"/>
                </a:solidFill>
              </a:rPr>
              <a:t>склеродермія</a:t>
            </a:r>
            <a:endParaRPr lang="ru-RU" b="1" u="sng" dirty="0" smtClean="0">
              <a:solidFill>
                <a:srgbClr val="FF6699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smtClean="0"/>
              <a:t>      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хронічне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з </a:t>
            </a:r>
            <a:r>
              <a:rPr lang="ru-RU" sz="2400" dirty="0" err="1"/>
              <a:t>переважним</a:t>
            </a:r>
            <a:r>
              <a:rPr lang="ru-RU" sz="2400" dirty="0"/>
              <a:t> </a:t>
            </a:r>
            <a:r>
              <a:rPr lang="ru-RU" sz="2400" dirty="0" err="1"/>
              <a:t>ураженням</a:t>
            </a:r>
            <a:r>
              <a:rPr lang="ru-RU" sz="2400" dirty="0"/>
              <a:t> </a:t>
            </a:r>
            <a:r>
              <a:rPr lang="ru-RU" sz="2400" dirty="0" err="1"/>
              <a:t>шкіри</a:t>
            </a:r>
            <a:r>
              <a:rPr lang="ru-RU" sz="2400" dirty="0"/>
              <a:t> і </a:t>
            </a:r>
            <a:r>
              <a:rPr lang="ru-RU" sz="2400" dirty="0" err="1"/>
              <a:t>вісцеральними</a:t>
            </a:r>
            <a:r>
              <a:rPr lang="ru-RU" sz="2400" dirty="0"/>
              <a:t> </a:t>
            </a:r>
            <a:r>
              <a:rPr lang="ru-RU" sz="2400" dirty="0" err="1"/>
              <a:t>проявами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u="sng" dirty="0" err="1" smtClean="0"/>
              <a:t>Етіологія</a:t>
            </a:r>
            <a:r>
              <a:rPr lang="ru-RU" sz="2400" u="sng" dirty="0" smtClean="0"/>
              <a:t> і </a:t>
            </a:r>
            <a:r>
              <a:rPr lang="ru-RU" sz="2400" u="sng" dirty="0" smtClean="0"/>
              <a:t>патогенез: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Вирусна</a:t>
            </a:r>
            <a:r>
              <a:rPr lang="ru-RU" sz="2400" dirty="0" smtClean="0"/>
              <a:t> </a:t>
            </a:r>
            <a:r>
              <a:rPr lang="ru-RU" sz="2400" dirty="0" err="1" smtClean="0"/>
              <a:t>етіологія</a:t>
            </a:r>
            <a:r>
              <a:rPr lang="ru-RU" sz="2400" dirty="0" smtClean="0"/>
              <a:t> </a:t>
            </a:r>
            <a:r>
              <a:rPr lang="ru-RU" sz="2400" dirty="0" smtClean="0"/>
              <a:t>(РНК) </a:t>
            </a:r>
            <a:r>
              <a:rPr lang="ru-RU" sz="2400" dirty="0" smtClean="0"/>
              <a:t>і </a:t>
            </a:r>
            <a:r>
              <a:rPr lang="ru-RU" sz="2400" dirty="0" err="1" smtClean="0"/>
              <a:t>спадкова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детермінація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dirty="0"/>
              <a:t>В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- синтез аномального </a:t>
            </a:r>
            <a:r>
              <a:rPr lang="ru-RU" sz="2000" dirty="0" err="1"/>
              <a:t>колагену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підвищений</a:t>
            </a:r>
            <a:r>
              <a:rPr lang="ru-RU" sz="2000" dirty="0"/>
              <a:t> </a:t>
            </a:r>
            <a:r>
              <a:rPr lang="ru-RU" sz="2000" dirty="0" err="1"/>
              <a:t>розпад</a:t>
            </a:r>
            <a:r>
              <a:rPr lang="ru-RU" sz="2000" dirty="0"/>
              <a:t> в тканинах з </a:t>
            </a:r>
            <a:r>
              <a:rPr lang="ru-RU" sz="2000" dirty="0" err="1"/>
              <a:t>розвитком</a:t>
            </a:r>
            <a:r>
              <a:rPr lang="ru-RU" sz="2000" dirty="0"/>
              <a:t> в них </a:t>
            </a:r>
            <a:r>
              <a:rPr lang="ru-RU" sz="2000" dirty="0" err="1"/>
              <a:t>фіброзу</a:t>
            </a:r>
            <a:r>
              <a:rPr lang="ru-RU" sz="20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sz="2400" b="1" dirty="0" err="1" smtClean="0">
                <a:solidFill>
                  <a:srgbClr val="FFFF00"/>
                </a:solidFill>
              </a:rPr>
              <a:t>шкірі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(</a:t>
            </a:r>
            <a:r>
              <a:rPr lang="ru-RU" sz="2400" b="1" dirty="0" err="1" smtClean="0">
                <a:solidFill>
                  <a:srgbClr val="FFFF00"/>
                </a:solidFill>
              </a:rPr>
              <a:t>дермі</a:t>
            </a:r>
            <a:r>
              <a:rPr lang="ru-RU" sz="2400" b="1" dirty="0" smtClean="0">
                <a:solidFill>
                  <a:srgbClr val="FFFF00"/>
                </a:solidFill>
              </a:rPr>
              <a:t>) і </a:t>
            </a:r>
            <a:r>
              <a:rPr lang="ru-RU" sz="2400" b="1" dirty="0" err="1" smtClean="0">
                <a:solidFill>
                  <a:srgbClr val="FFFF00"/>
                </a:solidFill>
              </a:rPr>
              <a:t>внутрішніх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органах </a:t>
            </a:r>
            <a:r>
              <a:rPr lang="ru-RU" sz="2400" dirty="0" smtClean="0"/>
              <a:t>– </a:t>
            </a:r>
            <a:r>
              <a:rPr lang="ru-RU" sz="2400" dirty="0" err="1"/>
              <a:t>дезорганізація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, </a:t>
            </a:r>
            <a:r>
              <a:rPr lang="ru-RU" sz="2400" dirty="0" err="1"/>
              <a:t>грубий</a:t>
            </a:r>
            <a:r>
              <a:rPr lang="ru-RU" sz="2400" dirty="0"/>
              <a:t> склероз і </a:t>
            </a:r>
            <a:r>
              <a:rPr lang="ru-RU" sz="2400" dirty="0" err="1"/>
              <a:t>гіаліноз</a:t>
            </a:r>
            <a:r>
              <a:rPr lang="ru-RU" sz="2400" dirty="0" smtClean="0"/>
              <a:t>. </a:t>
            </a:r>
            <a:r>
              <a:rPr lang="ru-RU" sz="2400" b="1" dirty="0" err="1">
                <a:solidFill>
                  <a:srgbClr val="66FF66"/>
                </a:solidFill>
              </a:rPr>
              <a:t>Шкіра</a:t>
            </a:r>
            <a:r>
              <a:rPr lang="ru-RU" sz="2400" b="1" dirty="0">
                <a:solidFill>
                  <a:srgbClr val="66FF66"/>
                </a:solidFill>
              </a:rPr>
              <a:t> </a:t>
            </a:r>
            <a:r>
              <a:rPr lang="ru-RU" sz="2400" b="1" dirty="0" err="1">
                <a:solidFill>
                  <a:srgbClr val="66FF66"/>
                </a:solidFill>
              </a:rPr>
              <a:t>стає</a:t>
            </a:r>
            <a:r>
              <a:rPr lang="ru-RU" sz="2400" b="1" dirty="0">
                <a:solidFill>
                  <a:srgbClr val="66FF66"/>
                </a:solidFill>
              </a:rPr>
              <a:t> </a:t>
            </a:r>
            <a:r>
              <a:rPr lang="ru-RU" sz="2400" b="1" dirty="0" err="1">
                <a:solidFill>
                  <a:srgbClr val="66FF66"/>
                </a:solidFill>
              </a:rPr>
              <a:t>щільною</a:t>
            </a:r>
            <a:r>
              <a:rPr lang="ru-RU" sz="2400" b="1" dirty="0">
                <a:solidFill>
                  <a:srgbClr val="66FF66"/>
                </a:solidFill>
              </a:rPr>
              <a:t> і </a:t>
            </a:r>
            <a:r>
              <a:rPr lang="ru-RU" sz="2400" b="1" dirty="0" err="1" smtClean="0">
                <a:solidFill>
                  <a:srgbClr val="66FF66"/>
                </a:solidFill>
              </a:rPr>
              <a:t>малорухомою</a:t>
            </a:r>
            <a:r>
              <a:rPr lang="ru-RU" sz="2400" b="1" dirty="0" smtClean="0">
                <a:solidFill>
                  <a:srgbClr val="66FF66"/>
                </a:solidFill>
              </a:rPr>
              <a:t> </a:t>
            </a:r>
            <a:r>
              <a:rPr lang="ru-RU" sz="2400" b="1" dirty="0">
                <a:solidFill>
                  <a:srgbClr val="66FF66"/>
                </a:solidFill>
              </a:rPr>
              <a:t>(</a:t>
            </a:r>
            <a:r>
              <a:rPr lang="ru-RU" sz="2400" b="1" dirty="0" err="1">
                <a:solidFill>
                  <a:srgbClr val="66FF66"/>
                </a:solidFill>
              </a:rPr>
              <a:t>нагадує</a:t>
            </a:r>
            <a:r>
              <a:rPr lang="ru-RU" sz="2400" b="1" dirty="0">
                <a:solidFill>
                  <a:srgbClr val="66FF66"/>
                </a:solidFill>
              </a:rPr>
              <a:t> </a:t>
            </a:r>
            <a:r>
              <a:rPr lang="ru-RU" sz="2400" b="1" dirty="0" err="1">
                <a:solidFill>
                  <a:srgbClr val="66FF66"/>
                </a:solidFill>
              </a:rPr>
              <a:t>панцир</a:t>
            </a:r>
            <a:r>
              <a:rPr lang="ru-RU" sz="2400" b="1" dirty="0">
                <a:solidFill>
                  <a:srgbClr val="66FF66"/>
                </a:solidFill>
              </a:rPr>
              <a:t>), </a:t>
            </a:r>
            <a:r>
              <a:rPr lang="ru-RU" sz="2400" b="1" dirty="0" err="1" smtClean="0">
                <a:solidFill>
                  <a:srgbClr val="66FF66"/>
                </a:solidFill>
              </a:rPr>
              <a:t>обличчя</a:t>
            </a:r>
            <a:r>
              <a:rPr lang="ru-RU" sz="2400" b="1" dirty="0" smtClean="0">
                <a:solidFill>
                  <a:srgbClr val="66FF66"/>
                </a:solidFill>
              </a:rPr>
              <a:t> </a:t>
            </a:r>
            <a:r>
              <a:rPr lang="ru-RU" sz="2400" b="1" dirty="0" err="1">
                <a:solidFill>
                  <a:srgbClr val="66FF66"/>
                </a:solidFill>
              </a:rPr>
              <a:t>стає</a:t>
            </a:r>
            <a:r>
              <a:rPr lang="ru-RU" sz="2400" b="1" dirty="0">
                <a:solidFill>
                  <a:srgbClr val="66FF66"/>
                </a:solidFill>
              </a:rPr>
              <a:t> </a:t>
            </a:r>
            <a:r>
              <a:rPr lang="ru-RU" sz="2400" b="1" dirty="0" err="1" smtClean="0">
                <a:solidFill>
                  <a:srgbClr val="66FF66"/>
                </a:solidFill>
              </a:rPr>
              <a:t>амімічне</a:t>
            </a:r>
            <a:r>
              <a:rPr lang="ru-RU" sz="2400" b="1" dirty="0" smtClean="0">
                <a:solidFill>
                  <a:srgbClr val="66FF66"/>
                </a:solidFill>
              </a:rPr>
              <a:t> </a:t>
            </a:r>
            <a:r>
              <a:rPr lang="ru-RU" sz="2400" b="1" dirty="0">
                <a:solidFill>
                  <a:srgbClr val="66FF66"/>
                </a:solidFill>
              </a:rPr>
              <a:t>(маска), на </a:t>
            </a:r>
            <a:r>
              <a:rPr lang="ru-RU" sz="2400" b="1" dirty="0" err="1">
                <a:solidFill>
                  <a:srgbClr val="66FF66"/>
                </a:solidFill>
              </a:rPr>
              <a:t>тілі</a:t>
            </a:r>
            <a:r>
              <a:rPr lang="ru-RU" sz="2400" b="1" dirty="0">
                <a:solidFill>
                  <a:srgbClr val="66FF66"/>
                </a:solidFill>
              </a:rPr>
              <a:t> </a:t>
            </a:r>
            <a:r>
              <a:rPr lang="ru-RU" sz="2400" b="1" dirty="0" err="1">
                <a:solidFill>
                  <a:srgbClr val="66FF66"/>
                </a:solidFill>
              </a:rPr>
              <a:t>з'являються</a:t>
            </a:r>
            <a:r>
              <a:rPr lang="ru-RU" sz="2400" b="1" dirty="0">
                <a:solidFill>
                  <a:srgbClr val="66FF66"/>
                </a:solidFill>
              </a:rPr>
              <a:t> </a:t>
            </a:r>
            <a:r>
              <a:rPr lang="ru-RU" sz="2400" b="1" dirty="0" err="1">
                <a:solidFill>
                  <a:srgbClr val="66FF66"/>
                </a:solidFill>
              </a:rPr>
              <a:t>довгі</a:t>
            </a:r>
            <a:r>
              <a:rPr lang="ru-RU" sz="2400" b="1" dirty="0">
                <a:solidFill>
                  <a:srgbClr val="66FF66"/>
                </a:solidFill>
              </a:rPr>
              <a:t> </a:t>
            </a:r>
            <a:r>
              <a:rPr lang="ru-RU" sz="2400" b="1" dirty="0" err="1">
                <a:solidFill>
                  <a:srgbClr val="66FF66"/>
                </a:solidFill>
              </a:rPr>
              <a:t>рубцеві</a:t>
            </a:r>
            <a:r>
              <a:rPr lang="ru-RU" sz="2400" b="1" dirty="0">
                <a:solidFill>
                  <a:srgbClr val="66FF66"/>
                </a:solidFill>
              </a:rPr>
              <a:t> (</a:t>
            </a:r>
            <a:r>
              <a:rPr lang="ru-RU" sz="2400" b="1" dirty="0" err="1">
                <a:solidFill>
                  <a:srgbClr val="66FF66"/>
                </a:solidFill>
              </a:rPr>
              <a:t>шаблевидні</a:t>
            </a:r>
            <a:r>
              <a:rPr lang="ru-RU" sz="2400" b="1" dirty="0">
                <a:solidFill>
                  <a:srgbClr val="66FF66"/>
                </a:solidFill>
              </a:rPr>
              <a:t>) </a:t>
            </a:r>
            <a:r>
              <a:rPr lang="ru-RU" sz="2400" b="1" dirty="0" err="1">
                <a:solidFill>
                  <a:srgbClr val="66FF66"/>
                </a:solidFill>
              </a:rPr>
              <a:t>втягнення</a:t>
            </a:r>
            <a:r>
              <a:rPr lang="ru-RU" sz="2400" b="1" dirty="0">
                <a:solidFill>
                  <a:srgbClr val="66FF66"/>
                </a:solidFill>
              </a:rPr>
              <a:t> </a:t>
            </a:r>
            <a:r>
              <a:rPr lang="ru-RU" sz="2400" b="1" dirty="0" err="1">
                <a:solidFill>
                  <a:srgbClr val="66FF66"/>
                </a:solidFill>
              </a:rPr>
              <a:t>шкіри</a:t>
            </a:r>
            <a:r>
              <a:rPr lang="ru-RU" sz="2400" b="1" dirty="0">
                <a:solidFill>
                  <a:srgbClr val="66FF66"/>
                </a:solidFill>
              </a:rPr>
              <a:t>.</a:t>
            </a:r>
            <a:endParaRPr lang="ru-RU" sz="2400" b="1" dirty="0" smtClean="0">
              <a:solidFill>
                <a:srgbClr val="66FF66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В </a:t>
            </a:r>
            <a:r>
              <a:rPr lang="ru-RU" sz="2000" dirty="0" err="1" smtClean="0">
                <a:solidFill>
                  <a:srgbClr val="FFFF00"/>
                </a:solidFill>
              </a:rPr>
              <a:t>судинах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васкуліт</a:t>
            </a:r>
            <a:r>
              <a:rPr lang="ru-RU" sz="2000" dirty="0" smtClean="0"/>
              <a:t> з </a:t>
            </a:r>
            <a:r>
              <a:rPr lang="ru-RU" sz="2000" dirty="0" smtClean="0"/>
              <a:t>тромбозом. </a:t>
            </a:r>
            <a:r>
              <a:rPr lang="ru-RU" sz="2000" dirty="0" smtClean="0">
                <a:solidFill>
                  <a:srgbClr val="FFFF00"/>
                </a:solidFill>
              </a:rPr>
              <a:t>В </a:t>
            </a:r>
            <a:r>
              <a:rPr lang="ru-RU" sz="2000" dirty="0" err="1" smtClean="0">
                <a:solidFill>
                  <a:srgbClr val="FFFF00"/>
                </a:solidFill>
              </a:rPr>
              <a:t>нирках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 err="1"/>
              <a:t>можливість</a:t>
            </a:r>
            <a:r>
              <a:rPr lang="ru-RU" sz="2000" dirty="0"/>
              <a:t> некрозу кори - «</a:t>
            </a:r>
            <a:r>
              <a:rPr lang="ru-RU" sz="2000" dirty="0" err="1"/>
              <a:t>справжня</a:t>
            </a:r>
            <a:r>
              <a:rPr lang="ru-RU" sz="2000" dirty="0"/>
              <a:t> </a:t>
            </a:r>
            <a:r>
              <a:rPr lang="ru-RU" sz="2000" dirty="0" err="1" smtClean="0"/>
              <a:t>склеродермічна</a:t>
            </a:r>
            <a:r>
              <a:rPr lang="ru-RU" sz="2000" dirty="0" smtClean="0"/>
              <a:t> </a:t>
            </a:r>
            <a:r>
              <a:rPr lang="ru-RU" sz="2000" dirty="0" err="1"/>
              <a:t>нирка</a:t>
            </a:r>
            <a:r>
              <a:rPr lang="ru-RU" sz="2000" dirty="0"/>
              <a:t>». </a:t>
            </a:r>
            <a:r>
              <a:rPr lang="ru-RU" sz="2000" dirty="0" smtClean="0">
                <a:solidFill>
                  <a:srgbClr val="FFFF00"/>
                </a:solidFill>
              </a:rPr>
              <a:t>В </a:t>
            </a:r>
            <a:r>
              <a:rPr lang="ru-RU" sz="2000" dirty="0" err="1" smtClean="0">
                <a:solidFill>
                  <a:srgbClr val="FFFF00"/>
                </a:solidFill>
              </a:rPr>
              <a:t>серце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крупновогнищевий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кардіосклероз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FF00"/>
                </a:solidFill>
              </a:rPr>
              <a:t>В </a:t>
            </a:r>
            <a:r>
              <a:rPr lang="ru-RU" sz="2000" dirty="0" err="1" smtClean="0">
                <a:solidFill>
                  <a:srgbClr val="FFFF00"/>
                </a:solidFill>
              </a:rPr>
              <a:t>легенях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базальний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фіброз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93193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642350" cy="64087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err="1" smtClean="0">
                <a:solidFill>
                  <a:srgbClr val="FFFF00"/>
                </a:solidFill>
              </a:rPr>
              <a:t>Ураження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сполучної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тканини</a:t>
            </a:r>
            <a:r>
              <a:rPr lang="ru-RU" sz="2400" dirty="0">
                <a:solidFill>
                  <a:srgbClr val="FFFF00"/>
                </a:solidFill>
              </a:rPr>
              <a:t> при </a:t>
            </a:r>
            <a:r>
              <a:rPr lang="ru-RU" sz="2400" dirty="0" err="1">
                <a:solidFill>
                  <a:srgbClr val="FFFF00"/>
                </a:solidFill>
              </a:rPr>
              <a:t>колагенозах</a:t>
            </a:r>
            <a:r>
              <a:rPr lang="ru-RU" sz="2400" dirty="0">
                <a:solidFill>
                  <a:srgbClr val="FFFF00"/>
                </a:solidFill>
              </a:rPr>
              <a:t> проходить в 4 </a:t>
            </a:r>
            <a:r>
              <a:rPr lang="ru-RU" sz="2400" dirty="0" err="1">
                <a:solidFill>
                  <a:srgbClr val="FFFF00"/>
                </a:solidFill>
              </a:rPr>
              <a:t>фази</a:t>
            </a:r>
            <a:r>
              <a:rPr lang="ru-RU" sz="2400" dirty="0">
                <a:solidFill>
                  <a:srgbClr val="FFFF00"/>
                </a:solidFill>
              </a:rPr>
              <a:t>: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err="1" smtClean="0"/>
              <a:t>Мукоїдне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набрякання</a:t>
            </a:r>
            <a:r>
              <a:rPr lang="ru-RU" sz="2400" dirty="0" smtClean="0"/>
              <a:t> (феномен «</a:t>
            </a:r>
            <a:r>
              <a:rPr lang="ru-RU" sz="2400" dirty="0" err="1" smtClean="0"/>
              <a:t>метахромазії</a:t>
            </a:r>
            <a:r>
              <a:rPr lang="ru-RU" sz="2400" dirty="0" smtClean="0"/>
              <a:t>»)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err="1" smtClean="0"/>
              <a:t>Фибриноїдні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набрякання</a:t>
            </a:r>
            <a:r>
              <a:rPr lang="ru-RU" sz="24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реакція</a:t>
            </a:r>
            <a:r>
              <a:rPr lang="ru-RU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фібрин</a:t>
            </a:r>
            <a:r>
              <a:rPr lang="ru-RU" sz="2400" dirty="0" smtClean="0"/>
              <a:t>+), некроз)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err="1" smtClean="0"/>
              <a:t>Запальні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неспецифичних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гранульом</a:t>
            </a:r>
            <a:r>
              <a:rPr lang="ru-RU" sz="2400" dirty="0" smtClean="0"/>
              <a:t>)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smtClean="0"/>
              <a:t>Склероз</a:t>
            </a:r>
          </a:p>
          <a:p>
            <a:pPr marL="0" indent="0">
              <a:lnSpc>
                <a:spcPct val="90000"/>
              </a:lnSpc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err="1" smtClean="0"/>
              <a:t>Етіопатогенез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повьязують</a:t>
            </a:r>
            <a:r>
              <a:rPr lang="ru-RU" sz="2400" dirty="0" smtClean="0"/>
              <a:t> з </a:t>
            </a:r>
            <a:r>
              <a:rPr lang="ru-RU" sz="2400" dirty="0" err="1" smtClean="0"/>
              <a:t>інфеційними</a:t>
            </a:r>
            <a:r>
              <a:rPr lang="ru-RU" sz="2400" dirty="0" smtClean="0"/>
              <a:t> факторами (</a:t>
            </a:r>
            <a:r>
              <a:rPr lang="ru-RU" sz="2400" dirty="0" err="1" smtClean="0"/>
              <a:t>стрептококи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віруси</a:t>
            </a:r>
            <a:r>
              <a:rPr lang="ru-RU" sz="2400" dirty="0" smtClean="0"/>
              <a:t>), </a:t>
            </a:r>
            <a:r>
              <a:rPr lang="ru-RU" sz="2400" dirty="0" err="1" smtClean="0"/>
              <a:t>генетичної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схильності</a:t>
            </a:r>
            <a:r>
              <a:rPr lang="ru-RU" sz="2400" dirty="0" smtClean="0"/>
              <a:t> і </a:t>
            </a:r>
            <a:r>
              <a:rPr lang="ru-RU" sz="2400" dirty="0" err="1" smtClean="0"/>
              <a:t>імунологічному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гомеостазі</a:t>
            </a:r>
            <a:r>
              <a:rPr lang="ru-RU" sz="2400" dirty="0" smtClean="0"/>
              <a:t>, </a:t>
            </a:r>
            <a:r>
              <a:rPr lang="ru-RU" sz="2400" dirty="0" err="1" smtClean="0"/>
              <a:t>фізичним</a:t>
            </a:r>
            <a:r>
              <a:rPr lang="ru-RU" sz="2400" dirty="0" smtClean="0"/>
              <a:t> факторам (</a:t>
            </a:r>
            <a:r>
              <a:rPr lang="ru-RU" sz="2400" dirty="0" err="1" smtClean="0"/>
              <a:t>переохолодження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інсоляція</a:t>
            </a:r>
            <a:r>
              <a:rPr lang="ru-RU" sz="2400" dirty="0" smtClean="0"/>
              <a:t>) і </a:t>
            </a:r>
            <a:r>
              <a:rPr lang="ru-RU" sz="2400" dirty="0" err="1" smtClean="0"/>
              <a:t>лікарська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непереносимість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968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86409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Системна </a:t>
            </a:r>
            <a:r>
              <a:rPr lang="ru-RU" sz="2800" b="1" dirty="0" err="1" smtClean="0">
                <a:solidFill>
                  <a:srgbClr val="FFFF00"/>
                </a:solidFill>
              </a:rPr>
              <a:t>склеродермія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</a:rPr>
              <a:t>Прояви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</a:t>
            </a:r>
            <a:r>
              <a:rPr lang="ru-RU" sz="2800" b="1" dirty="0" err="1" smtClean="0">
                <a:solidFill>
                  <a:srgbClr val="FFFF00"/>
                </a:solidFill>
              </a:rPr>
              <a:t>шкірі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кистей.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9" y="1484784"/>
            <a:ext cx="71755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6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928992" cy="674136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b="1" u="sng" dirty="0" err="1" smtClean="0">
                <a:solidFill>
                  <a:srgbClr val="FF6699"/>
                </a:solidFill>
              </a:rPr>
              <a:t>Дерматоміозит</a:t>
            </a:r>
            <a:endParaRPr lang="ru-RU" b="1" u="sng" dirty="0" smtClean="0">
              <a:solidFill>
                <a:srgbClr val="FF6699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smtClean="0"/>
              <a:t>      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хронічне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з </a:t>
            </a:r>
            <a:r>
              <a:rPr lang="ru-RU" sz="2400" dirty="0" err="1"/>
              <a:t>переважним</a:t>
            </a:r>
            <a:r>
              <a:rPr lang="ru-RU" sz="2400" dirty="0"/>
              <a:t> </a:t>
            </a:r>
            <a:r>
              <a:rPr lang="ru-RU" sz="2400" dirty="0" err="1"/>
              <a:t>ураженням</a:t>
            </a:r>
            <a:r>
              <a:rPr lang="ru-RU" sz="2400" dirty="0"/>
              <a:t> </a:t>
            </a:r>
            <a:r>
              <a:rPr lang="ru-RU" sz="2400" dirty="0" smtClean="0"/>
              <a:t>поперечно-</a:t>
            </a:r>
            <a:r>
              <a:rPr lang="ru-RU" sz="2400" dirty="0" err="1" smtClean="0"/>
              <a:t>посмугованої</a:t>
            </a:r>
            <a:r>
              <a:rPr lang="ru-RU" sz="2400" dirty="0" smtClean="0"/>
              <a:t>, </a:t>
            </a:r>
            <a:r>
              <a:rPr lang="ru-RU" sz="2400" dirty="0"/>
              <a:t>в </a:t>
            </a:r>
            <a:r>
              <a:rPr lang="ru-RU" sz="2400" dirty="0" err="1"/>
              <a:t>меншій</a:t>
            </a:r>
            <a:r>
              <a:rPr lang="ru-RU" sz="2400" dirty="0"/>
              <a:t> </a:t>
            </a:r>
            <a:r>
              <a:rPr lang="ru-RU" sz="2400" dirty="0" err="1"/>
              <a:t>мірі</a:t>
            </a:r>
            <a:r>
              <a:rPr lang="ru-RU" sz="2400" dirty="0"/>
              <a:t> </a:t>
            </a:r>
            <a:r>
              <a:rPr lang="ru-RU" sz="2400" dirty="0" err="1" smtClean="0"/>
              <a:t>гладкої</a:t>
            </a:r>
            <a:r>
              <a:rPr lang="ru-RU" sz="2400" dirty="0" smtClean="0"/>
              <a:t> </a:t>
            </a:r>
            <a:r>
              <a:rPr lang="ru-RU" sz="2400" dirty="0" err="1"/>
              <a:t>мускулатури</a:t>
            </a:r>
            <a:r>
              <a:rPr lang="ru-RU" sz="2400" dirty="0"/>
              <a:t> і </a:t>
            </a:r>
            <a:r>
              <a:rPr lang="ru-RU" sz="2400" dirty="0" err="1"/>
              <a:t>шкіри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u="sng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u="sng" dirty="0" err="1" smtClean="0"/>
              <a:t>Етіологія</a:t>
            </a:r>
            <a:r>
              <a:rPr lang="ru-RU" sz="2400" u="sng" dirty="0" smtClean="0"/>
              <a:t>, патогенез:</a:t>
            </a:r>
            <a:r>
              <a:rPr lang="ru-RU" sz="2400" dirty="0" smtClean="0"/>
              <a:t> </a:t>
            </a:r>
            <a:r>
              <a:rPr lang="ru-RU" sz="2000" dirty="0" err="1"/>
              <a:t>Вірусна</a:t>
            </a:r>
            <a:r>
              <a:rPr lang="ru-RU" sz="2000" dirty="0"/>
              <a:t> </a:t>
            </a:r>
            <a:r>
              <a:rPr lang="ru-RU" sz="2000" dirty="0" err="1"/>
              <a:t>етіологія</a:t>
            </a:r>
            <a:r>
              <a:rPr lang="ru-RU" sz="2000" dirty="0"/>
              <a:t> і </a:t>
            </a:r>
            <a:r>
              <a:rPr lang="ru-RU" sz="2000" dirty="0" err="1"/>
              <a:t>спадкова</a:t>
            </a:r>
            <a:r>
              <a:rPr lang="ru-RU" sz="2000" dirty="0"/>
              <a:t> </a:t>
            </a:r>
            <a:r>
              <a:rPr lang="ru-RU" sz="2000" dirty="0" err="1"/>
              <a:t>детермінація</a:t>
            </a:r>
            <a:r>
              <a:rPr lang="ru-RU" sz="2000" dirty="0"/>
              <a:t>, </a:t>
            </a:r>
            <a:r>
              <a:rPr lang="ru-RU" sz="2000" dirty="0" err="1"/>
              <a:t>перехресна</a:t>
            </a:r>
            <a:r>
              <a:rPr lang="ru-RU" sz="2000" dirty="0"/>
              <a:t> </a:t>
            </a:r>
            <a:r>
              <a:rPr lang="ru-RU" sz="2000" dirty="0" err="1" smtClean="0"/>
              <a:t>аутоимунізація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пухлинними</a:t>
            </a:r>
            <a:r>
              <a:rPr lang="ru-RU" sz="2000" dirty="0"/>
              <a:t> антигенами (при раку </a:t>
            </a:r>
            <a:r>
              <a:rPr lang="ru-RU" sz="2000" dirty="0" err="1"/>
              <a:t>яєчників</a:t>
            </a:r>
            <a:r>
              <a:rPr lang="ru-RU" sz="2000" dirty="0"/>
              <a:t>, </a:t>
            </a:r>
            <a:r>
              <a:rPr lang="ru-RU" sz="2000" dirty="0" err="1"/>
              <a:t>молочної</a:t>
            </a:r>
            <a:r>
              <a:rPr lang="ru-RU" sz="2000" dirty="0"/>
              <a:t> </a:t>
            </a:r>
            <a:r>
              <a:rPr lang="ru-RU" sz="2000" dirty="0" err="1"/>
              <a:t>залози</a:t>
            </a:r>
            <a:r>
              <a:rPr lang="ru-RU" sz="2000" dirty="0"/>
              <a:t>, </a:t>
            </a:r>
            <a:r>
              <a:rPr lang="ru-RU" sz="2000" dirty="0" err="1"/>
              <a:t>легенів</a:t>
            </a:r>
            <a:r>
              <a:rPr lang="ru-RU" sz="2000" dirty="0"/>
              <a:t>, </a:t>
            </a:r>
            <a:r>
              <a:rPr lang="ru-RU" sz="2000" dirty="0" err="1"/>
              <a:t>шлунку</a:t>
            </a:r>
            <a:r>
              <a:rPr lang="ru-RU" sz="2000" dirty="0"/>
              <a:t>, кишечника</a:t>
            </a:r>
            <a:r>
              <a:rPr lang="ru-RU" sz="2000" dirty="0" smtClean="0"/>
              <a:t>).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66FFFF"/>
                </a:solidFill>
              </a:rPr>
              <a:t>Найбільш</a:t>
            </a:r>
            <a:r>
              <a:rPr lang="ru-RU" sz="2000" b="1" dirty="0">
                <a:solidFill>
                  <a:srgbClr val="66FFFF"/>
                </a:solidFill>
              </a:rPr>
              <a:t> часто </a:t>
            </a:r>
            <a:r>
              <a:rPr lang="ru-RU" sz="2000" b="1" dirty="0" err="1">
                <a:solidFill>
                  <a:srgbClr val="66FFFF"/>
                </a:solidFill>
              </a:rPr>
              <a:t>вражаються</a:t>
            </a:r>
            <a:endParaRPr lang="ru-RU" sz="2000" b="1" dirty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66FFFF"/>
                </a:solidFill>
              </a:rPr>
              <a:t>м'язи</a:t>
            </a:r>
            <a:r>
              <a:rPr lang="ru-RU" sz="2000" b="1" dirty="0">
                <a:solidFill>
                  <a:srgbClr val="66FFFF"/>
                </a:solidFill>
              </a:rPr>
              <a:t> глотки, </a:t>
            </a:r>
            <a:r>
              <a:rPr lang="ru-RU" sz="2000" b="1" dirty="0" err="1">
                <a:solidFill>
                  <a:srgbClr val="66FFFF"/>
                </a:solidFill>
              </a:rPr>
              <a:t>гортані</a:t>
            </a:r>
            <a:r>
              <a:rPr lang="ru-RU" sz="2000" b="1" dirty="0">
                <a:solidFill>
                  <a:srgbClr val="66FFFF"/>
                </a:solidFill>
              </a:rPr>
              <a:t>,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66FFFF"/>
                </a:solidFill>
              </a:rPr>
              <a:t>діафрагми</a:t>
            </a:r>
            <a:r>
              <a:rPr lang="ru-RU" sz="2000" b="1" dirty="0">
                <a:solidFill>
                  <a:srgbClr val="66FFFF"/>
                </a:solidFill>
              </a:rPr>
              <a:t>, </a:t>
            </a:r>
            <a:r>
              <a:rPr lang="ru-RU" sz="2000" b="1" dirty="0" err="1">
                <a:solidFill>
                  <a:srgbClr val="66FFFF"/>
                </a:solidFill>
              </a:rPr>
              <a:t>очні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м'язи</a:t>
            </a:r>
            <a:r>
              <a:rPr lang="ru-RU" sz="2000" b="1" dirty="0" smtClean="0">
                <a:solidFill>
                  <a:srgbClr val="66FFFF"/>
                </a:solidFill>
              </a:rPr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000" b="1" u="sng" dirty="0" smtClean="0">
              <a:solidFill>
                <a:schemeClr val="tx2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u="sng" dirty="0" err="1" smtClean="0">
                <a:solidFill>
                  <a:schemeClr val="tx2"/>
                </a:solidFill>
              </a:rPr>
              <a:t>Макроскопічно</a:t>
            </a:r>
            <a:r>
              <a:rPr lang="ru-RU" sz="2000" b="1" u="sng" dirty="0" smtClean="0">
                <a:solidFill>
                  <a:schemeClr val="tx2"/>
                </a:solidFill>
              </a:rPr>
              <a:t>: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м'язи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блідо</a:t>
            </a:r>
            <a:endParaRPr lang="ru-RU" sz="2000" b="1" dirty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FFFF00"/>
                </a:solidFill>
              </a:rPr>
              <a:t>жовтого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кольору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набряклі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u="sng" dirty="0" err="1" smtClean="0">
                <a:solidFill>
                  <a:schemeClr val="tx2"/>
                </a:solidFill>
              </a:rPr>
              <a:t>Мікроскопічно</a:t>
            </a:r>
            <a:r>
              <a:rPr lang="ru-RU" sz="2000" b="1" u="sng" dirty="0" smtClean="0">
                <a:solidFill>
                  <a:schemeClr val="tx2"/>
                </a:solidFill>
              </a:rPr>
              <a:t>: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зникнення</a:t>
            </a:r>
            <a:endParaRPr lang="ru-RU" sz="2000" b="1" dirty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 smtClean="0">
                <a:solidFill>
                  <a:srgbClr val="FFFF00"/>
                </a:solidFill>
              </a:rPr>
              <a:t>смугастості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міоліз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дистрофічне</a:t>
            </a:r>
            <a:endParaRPr lang="ru-RU" sz="2000" b="1" dirty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FFFF00"/>
                </a:solidFill>
              </a:rPr>
              <a:t>звапніння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  <a:endParaRPr lang="ru-RU" sz="2000" b="1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48" y="3284984"/>
            <a:ext cx="427193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2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44624"/>
            <a:ext cx="8928992" cy="669674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b="1" u="sng" dirty="0" err="1" smtClean="0">
                <a:solidFill>
                  <a:srgbClr val="FF6699"/>
                </a:solidFill>
              </a:rPr>
              <a:t>Вузликовий</a:t>
            </a:r>
            <a:r>
              <a:rPr lang="ru-RU" b="1" u="sng" dirty="0" smtClean="0">
                <a:solidFill>
                  <a:srgbClr val="FF6699"/>
                </a:solidFill>
              </a:rPr>
              <a:t> </a:t>
            </a:r>
            <a:r>
              <a:rPr lang="ru-RU" b="1" u="sng" dirty="0" err="1" smtClean="0">
                <a:solidFill>
                  <a:srgbClr val="FF6699"/>
                </a:solidFill>
              </a:rPr>
              <a:t>периартеріїт</a:t>
            </a:r>
            <a:endParaRPr lang="ru-RU" b="1" u="sng" dirty="0" smtClean="0">
              <a:solidFill>
                <a:srgbClr val="FF6699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smtClean="0"/>
              <a:t>      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гострий</a:t>
            </a:r>
            <a:r>
              <a:rPr lang="ru-RU" sz="2400" dirty="0"/>
              <a:t>, </a:t>
            </a:r>
            <a:r>
              <a:rPr lang="ru-RU" sz="2400" dirty="0" err="1"/>
              <a:t>підгострий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хронічне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з </a:t>
            </a:r>
            <a:r>
              <a:rPr lang="ru-RU" sz="2400" dirty="0" err="1"/>
              <a:t>ураженням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</a:t>
            </a:r>
            <a:r>
              <a:rPr lang="ru-RU" sz="2400" dirty="0" err="1"/>
              <a:t>артерій</a:t>
            </a:r>
            <a:r>
              <a:rPr lang="ru-RU" sz="2400" dirty="0"/>
              <a:t> </a:t>
            </a:r>
            <a:r>
              <a:rPr lang="ru-RU" sz="2400" dirty="0" err="1"/>
              <a:t>середнього</a:t>
            </a:r>
            <a:r>
              <a:rPr lang="ru-RU" sz="2400" dirty="0"/>
              <a:t> і </a:t>
            </a:r>
            <a:r>
              <a:rPr lang="ru-RU" sz="2400" dirty="0" err="1"/>
              <a:t>дрібного</a:t>
            </a:r>
            <a:r>
              <a:rPr lang="ru-RU" sz="2400" dirty="0"/>
              <a:t> </a:t>
            </a:r>
            <a:r>
              <a:rPr lang="ru-RU" sz="2400" dirty="0" err="1"/>
              <a:t>калібру</a:t>
            </a:r>
            <a:r>
              <a:rPr lang="ru-RU" sz="2400" dirty="0"/>
              <a:t> (</a:t>
            </a:r>
            <a:r>
              <a:rPr lang="ru-RU" sz="2400" dirty="0" err="1"/>
              <a:t>артеріол</a:t>
            </a:r>
            <a:r>
              <a:rPr lang="ru-RU" sz="2400" dirty="0" smtClean="0"/>
              <a:t>).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u="sng" dirty="0" err="1" smtClean="0"/>
              <a:t>Е</a:t>
            </a:r>
            <a:r>
              <a:rPr lang="ru-RU" sz="2000" u="sng" dirty="0" err="1" smtClean="0"/>
              <a:t>тіологія</a:t>
            </a:r>
            <a:r>
              <a:rPr lang="ru-RU" sz="2000" u="sng" dirty="0" smtClean="0"/>
              <a:t>, патогенез:</a:t>
            </a:r>
            <a:r>
              <a:rPr lang="ru-RU" sz="2000" dirty="0" smtClean="0"/>
              <a:t> </a:t>
            </a:r>
            <a:r>
              <a:rPr lang="ru-RU" sz="2000" dirty="0" err="1"/>
              <a:t>Етіологія</a:t>
            </a:r>
            <a:r>
              <a:rPr lang="ru-RU" sz="2000" dirty="0"/>
              <a:t> не до </a:t>
            </a:r>
            <a:r>
              <a:rPr lang="ru-RU" sz="2000" dirty="0" err="1"/>
              <a:t>кінця</a:t>
            </a:r>
            <a:r>
              <a:rPr lang="ru-RU" sz="2000" dirty="0"/>
              <a:t> </a:t>
            </a:r>
            <a:r>
              <a:rPr lang="ru-RU" sz="2000" dirty="0" err="1"/>
              <a:t>відома</a:t>
            </a:r>
            <a:r>
              <a:rPr lang="ru-RU" sz="2000" dirty="0"/>
              <a:t>. У </a:t>
            </a:r>
            <a:r>
              <a:rPr lang="ru-RU" sz="2000" dirty="0" err="1"/>
              <a:t>патогенезі</a:t>
            </a:r>
            <a:r>
              <a:rPr lang="ru-RU" sz="2000" dirty="0"/>
              <a:t> - </a:t>
            </a:r>
            <a:r>
              <a:rPr lang="ru-RU" sz="2000" dirty="0" err="1" smtClean="0"/>
              <a:t>імунокомплексна</a:t>
            </a:r>
            <a:r>
              <a:rPr lang="ru-RU" sz="2000" dirty="0" smtClean="0"/>
              <a:t> </a:t>
            </a:r>
            <a:r>
              <a:rPr lang="ru-RU" sz="2000" dirty="0" err="1"/>
              <a:t>гіперчутливість</a:t>
            </a:r>
            <a:r>
              <a:rPr lang="ru-RU" sz="20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66FFFF"/>
                </a:solidFill>
              </a:rPr>
              <a:t>Найбільш</a:t>
            </a:r>
            <a:r>
              <a:rPr lang="ru-RU" sz="2000" b="1" dirty="0">
                <a:solidFill>
                  <a:srgbClr val="66FFFF"/>
                </a:solidFill>
              </a:rPr>
              <a:t> часто </a:t>
            </a:r>
            <a:r>
              <a:rPr lang="ru-RU" sz="2000" b="1" dirty="0" err="1">
                <a:solidFill>
                  <a:srgbClr val="66FFFF"/>
                </a:solidFill>
              </a:rPr>
              <a:t>вражаються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ниркові</a:t>
            </a:r>
            <a:r>
              <a:rPr lang="ru-RU" sz="2000" b="1" dirty="0">
                <a:solidFill>
                  <a:srgbClr val="66FFFF"/>
                </a:solidFill>
              </a:rPr>
              <a:t>, </a:t>
            </a:r>
            <a:r>
              <a:rPr lang="ru-RU" sz="2000" b="1" dirty="0" err="1">
                <a:solidFill>
                  <a:srgbClr val="66FFFF"/>
                </a:solidFill>
              </a:rPr>
              <a:t>коронарні</a:t>
            </a:r>
            <a:r>
              <a:rPr lang="ru-RU" sz="2000" b="1" dirty="0">
                <a:solidFill>
                  <a:srgbClr val="66FFFF"/>
                </a:solidFill>
              </a:rPr>
              <a:t>, </a:t>
            </a:r>
            <a:r>
              <a:rPr lang="ru-RU" sz="2000" b="1" dirty="0" err="1" smtClean="0">
                <a:solidFill>
                  <a:srgbClr val="66FFFF"/>
                </a:solidFill>
              </a:rPr>
              <a:t>брижові</a:t>
            </a:r>
            <a:r>
              <a:rPr lang="ru-RU" sz="2000" b="1" dirty="0" smtClean="0">
                <a:solidFill>
                  <a:srgbClr val="66FFFF"/>
                </a:solidFill>
              </a:rPr>
              <a:t>, </a:t>
            </a:r>
            <a:r>
              <a:rPr lang="ru-RU" sz="2000" b="1" dirty="0" err="1">
                <a:solidFill>
                  <a:srgbClr val="66FFFF"/>
                </a:solidFill>
              </a:rPr>
              <a:t>печінкові</a:t>
            </a:r>
            <a:r>
              <a:rPr lang="ru-RU" sz="2000" b="1" dirty="0">
                <a:solidFill>
                  <a:srgbClr val="66FFFF"/>
                </a:solidFill>
              </a:rPr>
              <a:t> і </a:t>
            </a:r>
            <a:r>
              <a:rPr lang="ru-RU" sz="2000" b="1" dirty="0" err="1">
                <a:solidFill>
                  <a:srgbClr val="66FFFF"/>
                </a:solidFill>
              </a:rPr>
              <a:t>гілки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сонних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артерій</a:t>
            </a:r>
            <a:r>
              <a:rPr lang="ru-RU" sz="2000" b="1" dirty="0" smtClean="0">
                <a:solidFill>
                  <a:srgbClr val="66FFFF"/>
                </a:solidFill>
              </a:rPr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В </a:t>
            </a:r>
            <a:r>
              <a:rPr lang="ru-RU" sz="2000" b="1" dirty="0" err="1" smtClean="0">
                <a:solidFill>
                  <a:srgbClr val="FFFF00"/>
                </a:solidFill>
              </a:rPr>
              <a:t>стінках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артеріол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/>
              <a:t>розвивається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фібриноїдний</a:t>
            </a:r>
            <a:r>
              <a:rPr lang="ru-RU" sz="2000" dirty="0" smtClean="0"/>
              <a:t> некроз, </a:t>
            </a:r>
            <a:r>
              <a:rPr lang="ru-RU" sz="2000" dirty="0" err="1" smtClean="0">
                <a:solidFill>
                  <a:srgbClr val="FFFF00"/>
                </a:solidFill>
              </a:rPr>
              <a:t>пролиферація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dirty="0" err="1" smtClean="0">
                <a:solidFill>
                  <a:srgbClr val="FFFF00"/>
                </a:solidFill>
              </a:rPr>
              <a:t>клітин</a:t>
            </a:r>
            <a:r>
              <a:rPr lang="ru-RU" sz="2000" dirty="0" smtClean="0">
                <a:solidFill>
                  <a:srgbClr val="FFFF00"/>
                </a:solidFill>
              </a:rPr>
              <a:t> у </a:t>
            </a:r>
            <a:r>
              <a:rPr lang="ru-RU" sz="2000" dirty="0" err="1" smtClean="0">
                <a:solidFill>
                  <a:srgbClr val="FFFF00"/>
                </a:solidFill>
              </a:rPr>
              <a:t>вигляді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вузликів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  <a:r>
              <a:rPr lang="ru-RU" sz="2000" dirty="0" smtClean="0"/>
              <a:t> </a:t>
            </a:r>
            <a:r>
              <a:rPr lang="ru-RU" sz="2000" dirty="0" smtClean="0"/>
              <a:t>склероз.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dirty="0" err="1" smtClean="0"/>
              <a:t>Некротизація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артеріол</a:t>
            </a:r>
            <a:r>
              <a:rPr lang="ru-RU" sz="2000" dirty="0" smtClean="0"/>
              <a:t>,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dirty="0" err="1" smtClean="0"/>
              <a:t>звуження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просвітів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</a:t>
            </a:r>
            <a:r>
              <a:rPr lang="ru-RU" sz="2000" dirty="0" smtClean="0"/>
              <a:t> до </a:t>
            </a:r>
            <a:r>
              <a:rPr lang="ru-RU" sz="2000" dirty="0" smtClean="0"/>
              <a:t>тромбозу,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dirty="0" err="1" smtClean="0"/>
              <a:t>ішемії</a:t>
            </a:r>
            <a:r>
              <a:rPr lang="ru-RU" sz="2000" dirty="0" smtClean="0"/>
              <a:t> і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інфарктів</a:t>
            </a:r>
            <a:r>
              <a:rPr lang="ru-RU" sz="2000" dirty="0"/>
              <a:t>, </a:t>
            </a:r>
            <a:r>
              <a:rPr lang="ru-RU" sz="2000" dirty="0" err="1" smtClean="0"/>
              <a:t>крововиливів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marL="0" indent="0" algn="just">
              <a:buClr>
                <a:srgbClr val="990000"/>
              </a:buClr>
              <a:buNone/>
            </a:pPr>
            <a:endParaRPr lang="ru-RU" sz="2000" u="sng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u="sng" dirty="0" smtClean="0"/>
              <a:t>В </a:t>
            </a:r>
            <a:r>
              <a:rPr lang="ru-RU" sz="2000" u="sng" dirty="0" err="1" smtClean="0"/>
              <a:t>клиніці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  <a:r>
              <a:rPr lang="ru-RU" sz="2000" dirty="0" err="1" smtClean="0"/>
              <a:t>вторинна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артеріальна</a:t>
            </a:r>
            <a:endParaRPr lang="ru-RU" sz="20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dirty="0" err="1" smtClean="0"/>
              <a:t>гіпертензія</a:t>
            </a:r>
            <a:r>
              <a:rPr lang="ru-RU" sz="2000" dirty="0" smtClean="0"/>
              <a:t>, </a:t>
            </a:r>
            <a:r>
              <a:rPr lang="ru-RU" sz="2000" dirty="0" err="1" smtClean="0"/>
              <a:t>геморагичний</a:t>
            </a:r>
            <a:r>
              <a:rPr lang="ru-RU" sz="2000" dirty="0" smtClean="0"/>
              <a:t> </a:t>
            </a:r>
            <a:r>
              <a:rPr lang="ru-RU" sz="2000" dirty="0" smtClean="0"/>
              <a:t>синдром </a:t>
            </a:r>
            <a:r>
              <a:rPr lang="ru-RU" sz="2000" dirty="0" smtClean="0"/>
              <a:t>і </a:t>
            </a:r>
            <a:endParaRPr lang="ru-RU" sz="20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dirty="0" err="1" smtClean="0"/>
              <a:t>фокуси</a:t>
            </a:r>
            <a:r>
              <a:rPr lang="ru-RU" sz="2000" dirty="0" smtClean="0"/>
              <a:t> </a:t>
            </a:r>
            <a:r>
              <a:rPr lang="ru-RU" sz="2000" dirty="0" err="1" smtClean="0"/>
              <a:t>ішемічних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некрозів</a:t>
            </a:r>
            <a:r>
              <a:rPr lang="ru-RU" sz="2000" dirty="0" smtClean="0"/>
              <a:t> і склерозу </a:t>
            </a:r>
            <a:r>
              <a:rPr lang="ru-RU" sz="2000" dirty="0" smtClean="0"/>
              <a:t>в органах </a:t>
            </a:r>
            <a:r>
              <a:rPr lang="ru-RU" sz="2000" dirty="0" smtClean="0"/>
              <a:t>з органною </a:t>
            </a:r>
            <a:r>
              <a:rPr lang="ru-RU" sz="2000" dirty="0" err="1" smtClean="0"/>
              <a:t>недостатністю</a:t>
            </a:r>
            <a:r>
              <a:rPr lang="ru-RU" sz="2000" dirty="0" smtClean="0"/>
              <a:t> (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ниркова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недостатність</a:t>
            </a:r>
            <a:r>
              <a:rPr lang="ru-RU" sz="2000" dirty="0" smtClean="0"/>
              <a:t>).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58779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b="1" u="sng" dirty="0" smtClean="0">
                <a:solidFill>
                  <a:srgbClr val="FF6699"/>
                </a:solidFill>
              </a:rPr>
              <a:t>Хвороба </a:t>
            </a:r>
            <a:r>
              <a:rPr lang="ru-RU" b="1" u="sng" dirty="0" err="1" smtClean="0">
                <a:solidFill>
                  <a:srgbClr val="FF6699"/>
                </a:solidFill>
              </a:rPr>
              <a:t>Бехтєрева</a:t>
            </a:r>
            <a:endParaRPr lang="ru-RU" b="1" u="sng" dirty="0" smtClean="0">
              <a:solidFill>
                <a:srgbClr val="FF6699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r>
              <a:rPr lang="ru-RU" sz="2000" b="1" u="sng" dirty="0" smtClean="0">
                <a:solidFill>
                  <a:srgbClr val="FF6699"/>
                </a:solidFill>
              </a:rPr>
              <a:t>(</a:t>
            </a:r>
            <a:r>
              <a:rPr lang="ru-RU" sz="2000" b="1" u="sng" dirty="0" err="1" smtClean="0">
                <a:solidFill>
                  <a:srgbClr val="FF6699"/>
                </a:solidFill>
              </a:rPr>
              <a:t>анкілозуючий</a:t>
            </a:r>
            <a:r>
              <a:rPr lang="ru-RU" sz="2000" b="1" u="sng" dirty="0" smtClean="0">
                <a:solidFill>
                  <a:srgbClr val="FF6699"/>
                </a:solidFill>
              </a:rPr>
              <a:t> </a:t>
            </a:r>
            <a:r>
              <a:rPr lang="ru-RU" sz="2000" b="1" u="sng" dirty="0" smtClean="0">
                <a:solidFill>
                  <a:srgbClr val="FF6699"/>
                </a:solidFill>
              </a:rPr>
              <a:t>спондилоартрит, </a:t>
            </a:r>
            <a:r>
              <a:rPr lang="ru-RU" sz="2000" b="1" u="sng" dirty="0" err="1" smtClean="0">
                <a:solidFill>
                  <a:srgbClr val="FF6699"/>
                </a:solidFill>
              </a:rPr>
              <a:t>ревматоїдний</a:t>
            </a:r>
            <a:r>
              <a:rPr lang="ru-RU" sz="2000" b="1" u="sng" dirty="0" smtClean="0">
                <a:solidFill>
                  <a:srgbClr val="FF6699"/>
                </a:solidFill>
              </a:rPr>
              <a:t> </a:t>
            </a:r>
            <a:r>
              <a:rPr lang="ru-RU" sz="2000" b="1" u="sng" dirty="0" err="1" smtClean="0">
                <a:solidFill>
                  <a:srgbClr val="FF6699"/>
                </a:solidFill>
              </a:rPr>
              <a:t>спонділит</a:t>
            </a:r>
            <a:r>
              <a:rPr lang="ru-RU" sz="2000" b="1" u="sng" dirty="0" smtClean="0">
                <a:solidFill>
                  <a:srgbClr val="FF6699"/>
                </a:solidFill>
              </a:rPr>
              <a:t>)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smtClean="0"/>
              <a:t>    </a:t>
            </a:r>
            <a:r>
              <a:rPr lang="ru-RU" sz="2000" b="1" dirty="0" err="1">
                <a:solidFill>
                  <a:srgbClr val="FF6699"/>
                </a:solidFill>
              </a:rPr>
              <a:t>Це</a:t>
            </a:r>
            <a:r>
              <a:rPr lang="ru-RU" sz="2000" b="1" dirty="0">
                <a:solidFill>
                  <a:srgbClr val="FF6699"/>
                </a:solidFill>
              </a:rPr>
              <a:t> </a:t>
            </a:r>
            <a:r>
              <a:rPr lang="ru-RU" sz="2000" b="1" dirty="0" err="1">
                <a:solidFill>
                  <a:srgbClr val="FF6699"/>
                </a:solidFill>
              </a:rPr>
              <a:t>хронічне</a:t>
            </a:r>
            <a:r>
              <a:rPr lang="ru-RU" sz="2000" b="1" dirty="0">
                <a:solidFill>
                  <a:srgbClr val="FF6699"/>
                </a:solidFill>
              </a:rPr>
              <a:t> </a:t>
            </a:r>
            <a:r>
              <a:rPr lang="ru-RU" sz="2000" b="1" dirty="0" err="1">
                <a:solidFill>
                  <a:srgbClr val="FF6699"/>
                </a:solidFill>
              </a:rPr>
              <a:t>захворювання</a:t>
            </a:r>
            <a:r>
              <a:rPr lang="ru-RU" sz="2000" b="1" dirty="0">
                <a:solidFill>
                  <a:srgbClr val="FF6699"/>
                </a:solidFill>
              </a:rPr>
              <a:t> з </a:t>
            </a:r>
            <a:r>
              <a:rPr lang="ru-RU" sz="2000" b="1" dirty="0" err="1">
                <a:solidFill>
                  <a:srgbClr val="FF6699"/>
                </a:solidFill>
              </a:rPr>
              <a:t>ураженням</a:t>
            </a:r>
            <a:r>
              <a:rPr lang="ru-RU" sz="2000" b="1" dirty="0">
                <a:solidFill>
                  <a:srgbClr val="FF6699"/>
                </a:solidFill>
              </a:rPr>
              <a:t> </a:t>
            </a:r>
            <a:r>
              <a:rPr lang="ru-RU" sz="2000" b="1" dirty="0" err="1">
                <a:solidFill>
                  <a:srgbClr val="FF6699"/>
                </a:solidFill>
              </a:rPr>
              <a:t>переважно</a:t>
            </a:r>
            <a:r>
              <a:rPr lang="ru-RU" sz="2000" b="1" dirty="0">
                <a:solidFill>
                  <a:srgbClr val="FF6699"/>
                </a:solidFill>
              </a:rPr>
              <a:t> </a:t>
            </a:r>
            <a:r>
              <a:rPr lang="ru-RU" sz="2000" b="1" dirty="0" err="1">
                <a:solidFill>
                  <a:srgbClr val="FF6699"/>
                </a:solidFill>
              </a:rPr>
              <a:t>суглобово-зв'язкового</a:t>
            </a:r>
            <a:r>
              <a:rPr lang="ru-RU" sz="2000" b="1" dirty="0">
                <a:solidFill>
                  <a:srgbClr val="FF6699"/>
                </a:solidFill>
              </a:rPr>
              <a:t> </a:t>
            </a:r>
            <a:r>
              <a:rPr lang="ru-RU" sz="2000" b="1" dirty="0" err="1">
                <a:solidFill>
                  <a:srgbClr val="FF6699"/>
                </a:solidFill>
              </a:rPr>
              <a:t>апарату</a:t>
            </a:r>
            <a:r>
              <a:rPr lang="ru-RU" sz="2000" b="1" dirty="0">
                <a:solidFill>
                  <a:srgbClr val="FF6699"/>
                </a:solidFill>
              </a:rPr>
              <a:t> хребта з </a:t>
            </a:r>
            <a:r>
              <a:rPr lang="ru-RU" sz="2000" b="1" dirty="0" err="1">
                <a:solidFill>
                  <a:srgbClr val="FF6699"/>
                </a:solidFill>
              </a:rPr>
              <a:t>подальшим</a:t>
            </a:r>
            <a:r>
              <a:rPr lang="ru-RU" sz="2000" b="1" dirty="0">
                <a:solidFill>
                  <a:srgbClr val="FF6699"/>
                </a:solidFill>
              </a:rPr>
              <a:t> </a:t>
            </a:r>
            <a:r>
              <a:rPr lang="ru-RU" sz="2000" b="1" dirty="0" err="1" smtClean="0">
                <a:solidFill>
                  <a:srgbClr val="FF6699"/>
                </a:solidFill>
              </a:rPr>
              <a:t>анкілозом</a:t>
            </a:r>
            <a:endParaRPr lang="ru-RU" sz="2000" b="1" dirty="0" smtClean="0">
              <a:solidFill>
                <a:srgbClr val="FF6699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u="sng" dirty="0" err="1" smtClean="0"/>
              <a:t>Етіологія</a:t>
            </a:r>
            <a:r>
              <a:rPr lang="ru-RU" sz="2000" u="sng" dirty="0" smtClean="0"/>
              <a:t>, патогенез:</a:t>
            </a:r>
            <a:r>
              <a:rPr lang="ru-RU" sz="2000" dirty="0" smtClean="0"/>
              <a:t> </a:t>
            </a:r>
            <a:r>
              <a:rPr lang="ru-RU" sz="2000" dirty="0" err="1"/>
              <a:t>Інфекційно-алергійний</a:t>
            </a:r>
            <a:r>
              <a:rPr lang="ru-RU" sz="2000" dirty="0"/>
              <a:t>, </a:t>
            </a:r>
            <a:r>
              <a:rPr lang="ru-RU" sz="2000" dirty="0" err="1"/>
              <a:t>травматичний</a:t>
            </a:r>
            <a:r>
              <a:rPr lang="ru-RU" sz="2000" dirty="0"/>
              <a:t> фактор. Практично </a:t>
            </a:r>
            <a:r>
              <a:rPr lang="ru-RU" sz="2000" dirty="0" err="1"/>
              <a:t>завжди</a:t>
            </a:r>
            <a:r>
              <a:rPr lang="ru-RU" sz="2000" dirty="0"/>
              <a:t> - </a:t>
            </a:r>
            <a:r>
              <a:rPr lang="ru-RU" sz="2000" dirty="0" err="1"/>
              <a:t>хворі</a:t>
            </a:r>
            <a:r>
              <a:rPr lang="ru-RU" sz="2000" dirty="0"/>
              <a:t> є </a:t>
            </a:r>
            <a:r>
              <a:rPr lang="ru-RU" sz="2000" dirty="0" err="1"/>
              <a:t>носіями</a:t>
            </a:r>
            <a:r>
              <a:rPr lang="ru-RU" sz="2000" dirty="0"/>
              <a:t> антигену </a:t>
            </a:r>
            <a:r>
              <a:rPr lang="ru-RU" sz="2000" dirty="0" err="1"/>
              <a:t>гістосумісності</a:t>
            </a:r>
            <a:r>
              <a:rPr lang="ru-RU" sz="2000" dirty="0"/>
              <a:t> </a:t>
            </a:r>
            <a:r>
              <a:rPr lang="en-US" sz="2000" dirty="0"/>
              <a:t>HLA-B27. </a:t>
            </a:r>
            <a:r>
              <a:rPr lang="ru-RU" sz="2000" dirty="0" err="1"/>
              <a:t>Велику</a:t>
            </a:r>
            <a:r>
              <a:rPr lang="ru-RU" sz="2000" dirty="0"/>
              <a:t> роль </a:t>
            </a:r>
            <a:r>
              <a:rPr lang="ru-RU" sz="2000" dirty="0" err="1"/>
              <a:t>відіграє</a:t>
            </a:r>
            <a:r>
              <a:rPr lang="ru-RU" sz="2000" dirty="0"/>
              <a:t> </a:t>
            </a:r>
            <a:r>
              <a:rPr lang="ru-RU" sz="2000" dirty="0" err="1"/>
              <a:t>аутоиммунизация</a:t>
            </a:r>
            <a:r>
              <a:rPr lang="ru-RU" sz="2000" dirty="0"/>
              <a:t>.</a:t>
            </a:r>
            <a:endParaRPr lang="ru-RU" sz="800" b="1" dirty="0" smtClean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endParaRPr lang="ru-RU" sz="2000" b="1" dirty="0" smtClean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 smtClean="0">
                <a:solidFill>
                  <a:srgbClr val="66FFFF"/>
                </a:solidFill>
              </a:rPr>
              <a:t>Найбільш</a:t>
            </a:r>
            <a:r>
              <a:rPr lang="ru-RU" sz="2000" b="1" dirty="0" smtClean="0">
                <a:solidFill>
                  <a:srgbClr val="66FFFF"/>
                </a:solidFill>
              </a:rPr>
              <a:t> </a:t>
            </a:r>
            <a:r>
              <a:rPr lang="ru-RU" sz="2000" b="1" dirty="0">
                <a:solidFill>
                  <a:srgbClr val="66FFFF"/>
                </a:solidFill>
              </a:rPr>
              <a:t>часто </a:t>
            </a:r>
            <a:r>
              <a:rPr lang="ru-RU" sz="2000" b="1" dirty="0" err="1">
                <a:solidFill>
                  <a:srgbClr val="66FFFF"/>
                </a:solidFill>
              </a:rPr>
              <a:t>уражається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поперековий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відділ</a:t>
            </a:r>
            <a:r>
              <a:rPr lang="ru-RU" sz="2000" b="1" dirty="0">
                <a:solidFill>
                  <a:srgbClr val="66FFFF"/>
                </a:solidFill>
              </a:rPr>
              <a:t> хребта,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>
                <a:solidFill>
                  <a:srgbClr val="66FFFF"/>
                </a:solidFill>
              </a:rPr>
              <a:t>в </a:t>
            </a:r>
            <a:r>
              <a:rPr lang="ru-RU" sz="2000" b="1" dirty="0" err="1">
                <a:solidFill>
                  <a:srgbClr val="66FFFF"/>
                </a:solidFill>
              </a:rPr>
              <a:t>дрібних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суглобах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якого</a:t>
            </a:r>
            <a:r>
              <a:rPr lang="ru-RU" sz="2000" b="1" dirty="0">
                <a:solidFill>
                  <a:srgbClr val="66FFFF"/>
                </a:solidFill>
              </a:rPr>
              <a:t> -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66FFFF"/>
                </a:solidFill>
              </a:rPr>
              <a:t>зміни</a:t>
            </a:r>
            <a:r>
              <a:rPr lang="ru-RU" sz="2000" b="1" dirty="0">
                <a:solidFill>
                  <a:srgbClr val="66FFFF"/>
                </a:solidFill>
              </a:rPr>
              <a:t>, </a:t>
            </a:r>
            <a:r>
              <a:rPr lang="ru-RU" sz="2000" b="1" dirty="0" err="1">
                <a:solidFill>
                  <a:srgbClr val="66FFFF"/>
                </a:solidFill>
              </a:rPr>
              <a:t>що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повторюють</a:t>
            </a:r>
            <a:endParaRPr lang="ru-RU" sz="2000" b="1" dirty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66FFFF"/>
                </a:solidFill>
              </a:rPr>
              <a:t>морфологію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ревматоїдного</a:t>
            </a:r>
            <a:endParaRPr lang="ru-RU" sz="2000" b="1" dirty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>
                <a:solidFill>
                  <a:srgbClr val="66FFFF"/>
                </a:solidFill>
              </a:rPr>
              <a:t>артриту з </a:t>
            </a:r>
            <a:r>
              <a:rPr lang="ru-RU" sz="2000" b="1" dirty="0" err="1" smtClean="0">
                <a:solidFill>
                  <a:srgbClr val="66FFFF"/>
                </a:solidFill>
              </a:rPr>
              <a:t>кістковою</a:t>
            </a:r>
            <a:r>
              <a:rPr lang="ru-RU" sz="2000" b="1" dirty="0" smtClean="0">
                <a:solidFill>
                  <a:srgbClr val="66FFFF"/>
                </a:solidFill>
              </a:rPr>
              <a:t> </a:t>
            </a:r>
            <a:r>
              <a:rPr lang="ru-RU" sz="2000" b="1" dirty="0" err="1" smtClean="0">
                <a:solidFill>
                  <a:srgbClr val="66FFFF"/>
                </a:solidFill>
              </a:rPr>
              <a:t>метаплазією</a:t>
            </a:r>
            <a:endParaRPr lang="ru-RU" sz="2000" b="1" dirty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66FFFF"/>
                </a:solidFill>
              </a:rPr>
              <a:t>сполучної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 smtClean="0">
                <a:solidFill>
                  <a:srgbClr val="66FFFF"/>
                </a:solidFill>
              </a:rPr>
              <a:t>тканини</a:t>
            </a:r>
            <a:r>
              <a:rPr lang="ru-RU" sz="2000" b="1" dirty="0" smtClean="0">
                <a:solidFill>
                  <a:srgbClr val="66FFFF"/>
                </a:solidFill>
              </a:rPr>
              <a:t> </a:t>
            </a:r>
            <a:r>
              <a:rPr lang="ru-RU" sz="2000" b="1" dirty="0" err="1" smtClean="0">
                <a:solidFill>
                  <a:srgbClr val="66FFFF"/>
                </a:solidFill>
              </a:rPr>
              <a:t>синовії</a:t>
            </a:r>
            <a:r>
              <a:rPr lang="ru-RU" sz="2000" b="1" dirty="0" smtClean="0">
                <a:solidFill>
                  <a:srgbClr val="66FFFF"/>
                </a:solidFill>
              </a:rPr>
              <a:t>,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 smtClean="0">
                <a:solidFill>
                  <a:srgbClr val="66FFFF"/>
                </a:solidFill>
              </a:rPr>
              <a:t>зв'язок</a:t>
            </a:r>
            <a:r>
              <a:rPr lang="ru-RU" sz="2000" b="1" dirty="0" smtClean="0">
                <a:solidFill>
                  <a:srgbClr val="66FFFF"/>
                </a:solidFill>
              </a:rPr>
              <a:t> і </a:t>
            </a:r>
            <a:r>
              <a:rPr lang="ru-RU" sz="2000" b="1" dirty="0" err="1" smtClean="0">
                <a:solidFill>
                  <a:srgbClr val="66FFFF"/>
                </a:solidFill>
              </a:rPr>
              <a:t>міжхребцевих</a:t>
            </a:r>
            <a:r>
              <a:rPr lang="ru-RU" sz="2000" b="1" dirty="0" smtClean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дисків</a:t>
            </a:r>
            <a:r>
              <a:rPr lang="ru-RU" sz="2000" b="1" dirty="0">
                <a:solidFill>
                  <a:srgbClr val="66FFFF"/>
                </a:solidFill>
              </a:rPr>
              <a:t>,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 err="1">
                <a:solidFill>
                  <a:srgbClr val="66FFFF"/>
                </a:solidFill>
              </a:rPr>
              <a:t>що</a:t>
            </a:r>
            <a:r>
              <a:rPr lang="ru-RU" sz="2000" b="1" dirty="0">
                <a:solidFill>
                  <a:srgbClr val="66FFFF"/>
                </a:solidFill>
              </a:rPr>
              <a:t> </a:t>
            </a:r>
            <a:r>
              <a:rPr lang="ru-RU" sz="2000" b="1" dirty="0" err="1">
                <a:solidFill>
                  <a:srgbClr val="66FFFF"/>
                </a:solidFill>
              </a:rPr>
              <a:t>веде</a:t>
            </a:r>
            <a:r>
              <a:rPr lang="ru-RU" sz="2000" b="1" dirty="0">
                <a:solidFill>
                  <a:srgbClr val="66FFFF"/>
                </a:solidFill>
              </a:rPr>
              <a:t> до </a:t>
            </a:r>
            <a:r>
              <a:rPr lang="ru-RU" sz="2000" b="1" dirty="0" err="1" smtClean="0">
                <a:solidFill>
                  <a:srgbClr val="66FFFF"/>
                </a:solidFill>
              </a:rPr>
              <a:t>оссифікації</a:t>
            </a:r>
            <a:endParaRPr lang="ru-RU" sz="2000" b="1" dirty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000" b="1" dirty="0">
                <a:solidFill>
                  <a:srgbClr val="66FFFF"/>
                </a:solidFill>
              </a:rPr>
              <a:t>і </a:t>
            </a:r>
            <a:r>
              <a:rPr lang="ru-RU" sz="2000" b="1" dirty="0" err="1">
                <a:solidFill>
                  <a:srgbClr val="66FFFF"/>
                </a:solidFill>
              </a:rPr>
              <a:t>алкілозу</a:t>
            </a:r>
            <a:r>
              <a:rPr lang="ru-RU" sz="2000" b="1" dirty="0">
                <a:solidFill>
                  <a:srgbClr val="66FFFF"/>
                </a:solidFill>
              </a:rPr>
              <a:t>.</a:t>
            </a:r>
            <a:endParaRPr lang="ru-RU" sz="2000" b="1" dirty="0" smtClean="0">
              <a:solidFill>
                <a:srgbClr val="66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345"/>
          <a:stretch/>
        </p:blipFill>
        <p:spPr>
          <a:xfrm>
            <a:off x="4482098" y="3645024"/>
            <a:ext cx="44823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8362950" cy="2376661"/>
          </a:xfrm>
          <a:prstGeom prst="roundRect">
            <a:avLst>
              <a:gd name="adj" fmla="val 5125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5400" b="1" i="1" dirty="0" err="1" smtClean="0">
                <a:solidFill>
                  <a:srgbClr val="FF3300"/>
                </a:solidFill>
                <a:latin typeface="Times New Roman" pitchFamily="18" charset="0"/>
              </a:rPr>
              <a:t>Дякую</a:t>
            </a:r>
            <a:r>
              <a:rPr lang="ru-RU" sz="5400" b="1" i="1" dirty="0" smtClean="0">
                <a:solidFill>
                  <a:srgbClr val="FF3300"/>
                </a:solidFill>
                <a:latin typeface="Times New Roman" pitchFamily="18" charset="0"/>
              </a:rPr>
              <a:t> за </a:t>
            </a:r>
            <a:r>
              <a:rPr lang="ru-RU" sz="5400" b="1" i="1" dirty="0" err="1" smtClean="0">
                <a:solidFill>
                  <a:srgbClr val="FF3300"/>
                </a:solidFill>
                <a:latin typeface="Times New Roman" pitchFamily="18" charset="0"/>
              </a:rPr>
              <a:t>увагу</a:t>
            </a:r>
            <a:r>
              <a:rPr lang="ru-RU" sz="5400" b="1" i="1" dirty="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endParaRPr lang="ru-RU" sz="5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8928992" cy="547260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Хронічне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FF00"/>
                </a:solidFill>
              </a:rPr>
              <a:t>інфекційно-алергічне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захворювання</a:t>
            </a:r>
            <a:r>
              <a:rPr lang="ru-RU" sz="2400" dirty="0"/>
              <a:t> з </a:t>
            </a:r>
            <a:r>
              <a:rPr lang="ru-RU" sz="2400" dirty="0" err="1"/>
              <a:t>переважним</a:t>
            </a:r>
            <a:r>
              <a:rPr lang="ru-RU" sz="2400" dirty="0"/>
              <a:t> </a:t>
            </a:r>
            <a:r>
              <a:rPr lang="ru-RU" sz="2400" dirty="0" err="1"/>
              <a:t>ураженням</a:t>
            </a:r>
            <a:r>
              <a:rPr lang="ru-RU" sz="2400" dirty="0"/>
              <a:t> </a:t>
            </a:r>
            <a:r>
              <a:rPr lang="ru-RU" sz="2400" dirty="0" err="1"/>
              <a:t>серця</a:t>
            </a:r>
            <a:r>
              <a:rPr lang="ru-RU" sz="2400" dirty="0"/>
              <a:t> і </a:t>
            </a:r>
            <a:r>
              <a:rPr lang="ru-RU" sz="2400" dirty="0" err="1"/>
              <a:t>судин</a:t>
            </a:r>
            <a:r>
              <a:rPr lang="ru-RU" sz="2400" dirty="0"/>
              <a:t>, при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періоди</a:t>
            </a:r>
            <a:r>
              <a:rPr lang="ru-RU" sz="2400" dirty="0"/>
              <a:t> </a:t>
            </a:r>
            <a:r>
              <a:rPr lang="ru-RU" sz="2400" dirty="0" err="1"/>
              <a:t>загострення</a:t>
            </a:r>
            <a:r>
              <a:rPr lang="ru-RU" sz="2400" dirty="0"/>
              <a:t> і </a:t>
            </a:r>
            <a:r>
              <a:rPr lang="ru-RU" sz="2400" dirty="0" err="1"/>
              <a:t>ремісії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тривати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 smtClean="0"/>
              <a:t>місяців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FFFF00"/>
                </a:solidFill>
              </a:rPr>
              <a:t>Етиологія</a:t>
            </a:r>
            <a:r>
              <a:rPr lang="ru-RU" sz="2400" b="1" u="sng" dirty="0" smtClean="0">
                <a:solidFill>
                  <a:srgbClr val="FFFF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В</a:t>
            </a:r>
            <a:r>
              <a:rPr lang="ru-RU" sz="2400" dirty="0" smtClean="0">
                <a:solidFill>
                  <a:srgbClr val="FFFF00"/>
                </a:solidFill>
              </a:rPr>
              <a:t>-</a:t>
            </a:r>
            <a:r>
              <a:rPr lang="ru-RU" sz="2400" dirty="0" err="1" smtClean="0">
                <a:solidFill>
                  <a:srgbClr val="FFFF00"/>
                </a:solidFill>
              </a:rPr>
              <a:t>гемолітичний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стрептокок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групи</a:t>
            </a:r>
            <a:r>
              <a:rPr lang="ru-RU" sz="2400" dirty="0">
                <a:solidFill>
                  <a:srgbClr val="FFFF00"/>
                </a:solidFill>
              </a:rPr>
              <a:t> А </a:t>
            </a:r>
            <a:r>
              <a:rPr lang="ru-RU" sz="2400" dirty="0"/>
              <a:t>(</a:t>
            </a:r>
            <a:r>
              <a:rPr lang="ru-RU" sz="2400" dirty="0" err="1"/>
              <a:t>хронічна</a:t>
            </a:r>
            <a:r>
              <a:rPr lang="ru-RU" sz="2400" dirty="0"/>
              <a:t> </a:t>
            </a:r>
            <a:r>
              <a:rPr lang="ru-RU" sz="2400" dirty="0" err="1"/>
              <a:t>рецидивуюча</a:t>
            </a:r>
            <a:r>
              <a:rPr lang="ru-RU" sz="2400" dirty="0"/>
              <a:t> </a:t>
            </a:r>
            <a:r>
              <a:rPr lang="ru-RU" sz="2400" dirty="0" err="1"/>
              <a:t>ангіна</a:t>
            </a:r>
            <a:r>
              <a:rPr lang="ru-RU" sz="2400" dirty="0"/>
              <a:t>).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У </a:t>
            </a:r>
            <a:r>
              <a:rPr lang="ru-RU" sz="2400" dirty="0" err="1"/>
              <a:t>патогенезі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гіперчутливості</a:t>
            </a:r>
            <a:r>
              <a:rPr lang="ru-RU" sz="2400" dirty="0"/>
              <a:t> </a:t>
            </a:r>
            <a:r>
              <a:rPr lang="ru-RU" sz="2400" dirty="0" err="1"/>
              <a:t>негайного</a:t>
            </a:r>
            <a:r>
              <a:rPr lang="ru-RU" sz="2400" dirty="0"/>
              <a:t> та </a:t>
            </a:r>
            <a:r>
              <a:rPr lang="ru-RU" sz="2400" dirty="0" err="1"/>
              <a:t>уповільненого</a:t>
            </a:r>
            <a:r>
              <a:rPr lang="ru-RU" sz="2400" dirty="0"/>
              <a:t> типу.</a:t>
            </a:r>
          </a:p>
          <a:p>
            <a:pPr marL="0" indent="0" algn="just">
              <a:buClr>
                <a:srgbClr val="990000"/>
              </a:buClr>
              <a:buNone/>
            </a:pP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 smtClean="0"/>
              <a:t>Провідне</a:t>
            </a:r>
            <a:r>
              <a:rPr lang="ru-RU" sz="2400" dirty="0" smtClean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перехресні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антитіл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en-US" sz="2400" dirty="0"/>
              <a:t>Ag </a:t>
            </a:r>
            <a:r>
              <a:rPr lang="ru-RU" sz="2400" dirty="0" err="1"/>
              <a:t>стрептокока</a:t>
            </a:r>
            <a:r>
              <a:rPr lang="ru-RU" sz="2400" dirty="0"/>
              <a:t> і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en-US" sz="2400" dirty="0"/>
              <a:t>Ag </a:t>
            </a:r>
            <a:r>
              <a:rPr lang="ru-RU" sz="2400" dirty="0"/>
              <a:t>тканин </a:t>
            </a:r>
            <a:r>
              <a:rPr lang="ru-RU" sz="2400" dirty="0" err="1"/>
              <a:t>серця</a:t>
            </a:r>
            <a:r>
              <a:rPr lang="ru-RU" sz="2400" dirty="0"/>
              <a:t> і </a:t>
            </a:r>
            <a:r>
              <a:rPr lang="ru-RU" sz="2400" dirty="0" err="1"/>
              <a:t>судин</a:t>
            </a:r>
            <a:r>
              <a:rPr lang="ru-RU" sz="2400" dirty="0"/>
              <a:t>. </a:t>
            </a:r>
            <a:r>
              <a:rPr lang="ru-RU" sz="2400" dirty="0" err="1"/>
              <a:t>Формується</a:t>
            </a:r>
            <a:r>
              <a:rPr lang="ru-RU" sz="2400" dirty="0"/>
              <a:t> широкий спектр </a:t>
            </a:r>
            <a:r>
              <a:rPr lang="ru-RU" sz="2400" dirty="0" err="1"/>
              <a:t>антитіл</a:t>
            </a:r>
            <a:r>
              <a:rPr lang="ru-RU" sz="2400" dirty="0"/>
              <a:t> і </a:t>
            </a:r>
            <a:r>
              <a:rPr lang="ru-RU" sz="2400" dirty="0" err="1"/>
              <a:t>імунних</a:t>
            </a:r>
            <a:r>
              <a:rPr lang="ru-RU" sz="2400" dirty="0"/>
              <a:t> </a:t>
            </a:r>
            <a:r>
              <a:rPr lang="ru-RU" sz="2400" dirty="0" err="1"/>
              <a:t>комплексів</a:t>
            </a:r>
            <a:r>
              <a:rPr lang="ru-RU" sz="2400" dirty="0"/>
              <a:t> до </a:t>
            </a:r>
            <a:r>
              <a:rPr lang="ru-RU" sz="2400" dirty="0" err="1"/>
              <a:t>власної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.</a:t>
            </a:r>
            <a:endParaRPr lang="ru-RU" sz="2400" dirty="0"/>
          </a:p>
        </p:txBody>
      </p:sp>
      <p:sp>
        <p:nvSpPr>
          <p:cNvPr id="289795" name="AutoShape 3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100885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3200" b="1" dirty="0">
                <a:solidFill>
                  <a:srgbClr val="FF6699"/>
                </a:solidFill>
              </a:rPr>
              <a:t>Ревматизм </a:t>
            </a:r>
            <a:r>
              <a:rPr lang="ru-RU" sz="3200" b="1" dirty="0" smtClean="0">
                <a:solidFill>
                  <a:srgbClr val="FF6699"/>
                </a:solidFill>
              </a:rPr>
              <a:t>(</a:t>
            </a:r>
            <a:r>
              <a:rPr lang="ru-RU" sz="3200" b="1" dirty="0" err="1" smtClean="0">
                <a:solidFill>
                  <a:srgbClr val="FF6699"/>
                </a:solidFill>
              </a:rPr>
              <a:t>гостра</a:t>
            </a:r>
            <a:r>
              <a:rPr lang="ru-RU" sz="3200" b="1" dirty="0" smtClean="0">
                <a:solidFill>
                  <a:srgbClr val="FF6699"/>
                </a:solidFill>
              </a:rPr>
              <a:t> </a:t>
            </a:r>
            <a:r>
              <a:rPr lang="ru-RU" sz="3200" b="1" dirty="0" err="1">
                <a:solidFill>
                  <a:srgbClr val="FF6699"/>
                </a:solidFill>
              </a:rPr>
              <a:t>ревматична</a:t>
            </a:r>
            <a:r>
              <a:rPr lang="ru-RU" sz="3200" b="1" dirty="0">
                <a:solidFill>
                  <a:srgbClr val="FF6699"/>
                </a:solidFill>
              </a:rPr>
              <a:t> лихоманка, хвороба </a:t>
            </a:r>
            <a:r>
              <a:rPr lang="ru-RU" sz="3200" b="1" dirty="0" err="1">
                <a:solidFill>
                  <a:srgbClr val="FF6699"/>
                </a:solidFill>
              </a:rPr>
              <a:t>Сокольського-Буйо</a:t>
            </a:r>
            <a:r>
              <a:rPr lang="ru-RU" sz="3200" b="1" dirty="0">
                <a:solidFill>
                  <a:srgbClr val="FF6699"/>
                </a:solidFill>
              </a:rPr>
              <a:t>)</a:t>
            </a:r>
            <a:endParaRPr lang="ru-RU" sz="3200" b="1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4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Clr>
                <a:srgbClr val="990000"/>
              </a:buClr>
              <a:buNone/>
            </a:pPr>
            <a:r>
              <a:rPr lang="ru-RU" sz="2400" b="1" u="sng" dirty="0" smtClean="0">
                <a:solidFill>
                  <a:srgbClr val="66FF66"/>
                </a:solidFill>
              </a:rPr>
              <a:t>В </a:t>
            </a:r>
            <a:r>
              <a:rPr lang="ru-RU" sz="2400" b="1" u="sng" dirty="0" err="1" smtClean="0">
                <a:solidFill>
                  <a:srgbClr val="66FF66"/>
                </a:solidFill>
              </a:rPr>
              <a:t>основі</a:t>
            </a:r>
            <a:r>
              <a:rPr lang="ru-RU" sz="2400" b="1" u="sng" dirty="0" smtClean="0">
                <a:solidFill>
                  <a:srgbClr val="66FF66"/>
                </a:solidFill>
              </a:rPr>
              <a:t> морфогенезу ревматизму</a:t>
            </a:r>
            <a:r>
              <a:rPr lang="ru-RU" sz="2400" b="1" dirty="0" smtClean="0">
                <a:solidFill>
                  <a:srgbClr val="66FF66"/>
                </a:solidFill>
              </a:rPr>
              <a:t> </a:t>
            </a:r>
            <a:r>
              <a:rPr lang="ru-RU" sz="2400" dirty="0" smtClean="0"/>
              <a:t>– </a:t>
            </a:r>
            <a:r>
              <a:rPr lang="ru-RU" sz="2400" dirty="0"/>
              <a:t>системна </a:t>
            </a:r>
            <a:r>
              <a:rPr lang="ru-RU" sz="2400" dirty="0" err="1"/>
              <a:t>прогресуюча</a:t>
            </a:r>
            <a:r>
              <a:rPr lang="ru-RU" sz="2400" dirty="0"/>
              <a:t> </a:t>
            </a:r>
            <a:r>
              <a:rPr lang="ru-RU" sz="2400" dirty="0" err="1"/>
              <a:t>дезорганізація</a:t>
            </a:r>
            <a:r>
              <a:rPr lang="ru-RU" sz="2400" dirty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і </a:t>
            </a:r>
            <a:r>
              <a:rPr lang="ru-RU" sz="2400" dirty="0" err="1"/>
              <a:t>судин</a:t>
            </a:r>
            <a:r>
              <a:rPr lang="ru-RU" sz="2400" dirty="0"/>
              <a:t>. </a:t>
            </a:r>
            <a:r>
              <a:rPr lang="ru-RU" sz="2400" dirty="0" err="1"/>
              <a:t>Найбільшою</a:t>
            </a:r>
            <a:r>
              <a:rPr lang="ru-RU" sz="2400" dirty="0"/>
              <a:t> </a:t>
            </a:r>
            <a:r>
              <a:rPr lang="ru-RU" sz="2400" dirty="0" err="1"/>
              <a:t>мірою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виражено</a:t>
            </a:r>
            <a:r>
              <a:rPr lang="ru-RU" sz="2400" dirty="0"/>
              <a:t> в </a:t>
            </a:r>
            <a:r>
              <a:rPr lang="ru-RU" sz="2400" dirty="0" err="1"/>
              <a:t>серце</a:t>
            </a:r>
            <a:r>
              <a:rPr lang="ru-RU" sz="2400" dirty="0"/>
              <a:t> (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речовина</a:t>
            </a:r>
            <a:r>
              <a:rPr lang="ru-RU" sz="2400" dirty="0"/>
              <a:t> </a:t>
            </a:r>
            <a:r>
              <a:rPr lang="ru-RU" sz="2400" dirty="0" err="1"/>
              <a:t>клапанів</a:t>
            </a:r>
            <a:r>
              <a:rPr lang="ru-RU" sz="2400" dirty="0"/>
              <a:t>, </a:t>
            </a:r>
            <a:r>
              <a:rPr lang="ru-RU" sz="2400" dirty="0" err="1"/>
              <a:t>пристінкового</a:t>
            </a:r>
            <a:r>
              <a:rPr lang="ru-RU" sz="2400" dirty="0"/>
              <a:t> </a:t>
            </a:r>
            <a:r>
              <a:rPr lang="ru-RU" sz="2400" dirty="0" err="1"/>
              <a:t>ендокарда</a:t>
            </a:r>
            <a:r>
              <a:rPr lang="ru-RU" sz="2400" dirty="0"/>
              <a:t>, перикарда</a:t>
            </a:r>
            <a:r>
              <a:rPr lang="ru-RU" sz="2400" dirty="0" smtClean="0"/>
              <a:t>).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smtClean="0"/>
              <a:t>    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мукоїдного</a:t>
            </a:r>
            <a:r>
              <a:rPr lang="ru-RU" sz="2400" dirty="0"/>
              <a:t> </a:t>
            </a:r>
            <a:r>
              <a:rPr lang="ru-RU" sz="2400" dirty="0" err="1"/>
              <a:t>набухання</a:t>
            </a:r>
            <a:r>
              <a:rPr lang="ru-RU" sz="2400" dirty="0"/>
              <a:t> і </a:t>
            </a:r>
            <a:r>
              <a:rPr lang="ru-RU" sz="2400" dirty="0" err="1"/>
              <a:t>фібриноїдних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</a:t>
            </a:r>
            <a:r>
              <a:rPr lang="ru-RU" sz="2400" dirty="0" err="1"/>
              <a:t>розвиваються</a:t>
            </a:r>
            <a:r>
              <a:rPr lang="ru-RU" sz="2400" dirty="0"/>
              <a:t> </a:t>
            </a:r>
            <a:r>
              <a:rPr lang="ru-RU" sz="2400" dirty="0" err="1"/>
              <a:t>клітинні</a:t>
            </a:r>
            <a:r>
              <a:rPr lang="ru-RU" sz="2400" dirty="0"/>
              <a:t> </a:t>
            </a:r>
            <a:r>
              <a:rPr lang="ru-RU" sz="2400" dirty="0" err="1"/>
              <a:t>запальні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ревматичної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гранульоми</a:t>
            </a:r>
            <a:r>
              <a:rPr lang="ru-RU" sz="2400" b="1" dirty="0">
                <a:solidFill>
                  <a:srgbClr val="FFFF00"/>
                </a:solidFill>
              </a:rPr>
              <a:t> («</a:t>
            </a:r>
            <a:r>
              <a:rPr lang="ru-RU" sz="2400" b="1" dirty="0" err="1">
                <a:solidFill>
                  <a:srgbClr val="FFFF00"/>
                </a:solidFill>
              </a:rPr>
              <a:t>Ашофф-Талалаївська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гранульома</a:t>
            </a:r>
            <a:r>
              <a:rPr lang="ru-RU" sz="2400" b="1" dirty="0" smtClean="0">
                <a:solidFill>
                  <a:srgbClr val="FFFF00"/>
                </a:solidFill>
              </a:rPr>
              <a:t>»).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smtClean="0"/>
              <a:t>     </a:t>
            </a:r>
            <a:r>
              <a:rPr lang="ru-RU" sz="2400" u="sng" dirty="0"/>
              <a:t>У </a:t>
            </a:r>
            <a:r>
              <a:rPr lang="ru-RU" sz="2400" u="sng" dirty="0" err="1"/>
              <a:t>центрі</a:t>
            </a:r>
            <a:r>
              <a:rPr lang="ru-RU" sz="2400" u="sng" dirty="0"/>
              <a:t> </a:t>
            </a:r>
            <a:r>
              <a:rPr lang="ru-RU" sz="2400" u="sng" dirty="0" err="1"/>
              <a:t>її</a:t>
            </a:r>
            <a:r>
              <a:rPr lang="ru-RU" sz="2400" u="sng" dirty="0"/>
              <a:t> </a:t>
            </a:r>
            <a:r>
              <a:rPr lang="ru-RU" sz="2400" u="sng" dirty="0" err="1"/>
              <a:t>знаходиться</a:t>
            </a:r>
            <a:r>
              <a:rPr lang="ru-RU" sz="2400" u="sng" dirty="0"/>
              <a:t> </a:t>
            </a:r>
            <a:r>
              <a:rPr lang="ru-RU" sz="2400" u="sng" dirty="0" err="1"/>
              <a:t>вогнище</a:t>
            </a:r>
            <a:r>
              <a:rPr lang="ru-RU" sz="2400" u="sng" dirty="0"/>
              <a:t> </a:t>
            </a:r>
            <a:r>
              <a:rPr lang="ru-RU" sz="2400" u="sng" dirty="0" err="1"/>
              <a:t>фібриноїдного</a:t>
            </a:r>
            <a:r>
              <a:rPr lang="ru-RU" sz="2400" u="sng" dirty="0"/>
              <a:t> некрозу з </a:t>
            </a:r>
            <a:r>
              <a:rPr lang="ru-RU" sz="2400" u="sng" dirty="0" err="1"/>
              <a:t>віялоподібним</a:t>
            </a:r>
            <a:r>
              <a:rPr lang="ru-RU" sz="2400" u="sng" dirty="0"/>
              <a:t> </a:t>
            </a:r>
            <a:r>
              <a:rPr lang="ru-RU" sz="2400" u="sng" dirty="0" err="1"/>
              <a:t>або</a:t>
            </a:r>
            <a:r>
              <a:rPr lang="ru-RU" sz="2400" u="sng" dirty="0"/>
              <a:t> </a:t>
            </a:r>
            <a:r>
              <a:rPr lang="ru-RU" sz="2400" u="sng" dirty="0" err="1"/>
              <a:t>палісадообразним</a:t>
            </a:r>
            <a:r>
              <a:rPr lang="ru-RU" sz="2400" u="sng" dirty="0"/>
              <a:t> </a:t>
            </a:r>
            <a:r>
              <a:rPr lang="ru-RU" sz="2400" u="sng" dirty="0" err="1"/>
              <a:t>розташуванням</a:t>
            </a:r>
            <a:r>
              <a:rPr lang="ru-RU" sz="2400" u="sng" dirty="0"/>
              <a:t> </a:t>
            </a:r>
            <a:r>
              <a:rPr lang="ru-RU" sz="2400" u="sng" dirty="0" err="1"/>
              <a:t>макрофагів</a:t>
            </a:r>
            <a:r>
              <a:rPr lang="ru-RU" sz="2400" u="sng" dirty="0"/>
              <a:t> </a:t>
            </a:r>
            <a:r>
              <a:rPr lang="ru-RU" sz="2400" u="sng" dirty="0" err="1"/>
              <a:t>навколо</a:t>
            </a:r>
            <a:r>
              <a:rPr lang="ru-RU" sz="2400" u="sng" dirty="0"/>
              <a:t> </a:t>
            </a:r>
            <a:r>
              <a:rPr lang="ru-RU" sz="2400" u="sng" dirty="0" err="1"/>
              <a:t>нього</a:t>
            </a:r>
            <a:r>
              <a:rPr lang="ru-RU" sz="2400" u="sng" dirty="0"/>
              <a:t>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FF00"/>
                </a:solidFill>
              </a:rPr>
              <a:t>Гранулема з </a:t>
            </a:r>
            <a:r>
              <a:rPr lang="ru-RU" sz="2400" dirty="0" err="1">
                <a:solidFill>
                  <a:srgbClr val="FFFF00"/>
                </a:solidFill>
              </a:rPr>
              <a:t>фібриноїдним</a:t>
            </a:r>
            <a:r>
              <a:rPr lang="ru-RU" sz="2400" dirty="0">
                <a:solidFill>
                  <a:srgbClr val="FFFF00"/>
                </a:solidFill>
              </a:rPr>
              <a:t> некрозом в </a:t>
            </a:r>
            <a:r>
              <a:rPr lang="ru-RU" sz="2400" dirty="0" err="1">
                <a:solidFill>
                  <a:srgbClr val="FFFF00"/>
                </a:solidFill>
              </a:rPr>
              <a:t>центрі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називається</a:t>
            </a:r>
            <a:r>
              <a:rPr lang="ru-RU" sz="2400" dirty="0">
                <a:solidFill>
                  <a:srgbClr val="FFFF00"/>
                </a:solidFill>
              </a:rPr>
              <a:t> «</a:t>
            </a:r>
            <a:r>
              <a:rPr lang="ru-RU" sz="2400" dirty="0" err="1">
                <a:solidFill>
                  <a:srgbClr val="FFFF00"/>
                </a:solidFill>
              </a:rPr>
              <a:t>квітучої</a:t>
            </a:r>
            <a:r>
              <a:rPr lang="ru-RU" sz="2400" dirty="0">
                <a:solidFill>
                  <a:srgbClr val="FFFF00"/>
                </a:solidFill>
              </a:rPr>
              <a:t>» </a:t>
            </a:r>
            <a:r>
              <a:rPr lang="ru-RU" sz="2400" dirty="0" err="1">
                <a:solidFill>
                  <a:srgbClr val="FFFF00"/>
                </a:solidFill>
              </a:rPr>
              <a:t>або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зрілої</a:t>
            </a:r>
            <a:r>
              <a:rPr lang="ru-RU" sz="2400" dirty="0">
                <a:solidFill>
                  <a:srgbClr val="FFFF00"/>
                </a:solidFill>
              </a:rPr>
              <a:t> (характерна для </a:t>
            </a:r>
            <a:r>
              <a:rPr lang="ru-RU" sz="2400" dirty="0" err="1">
                <a:solidFill>
                  <a:srgbClr val="FFFF00"/>
                </a:solidFill>
              </a:rPr>
              <a:t>періодів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загострення</a:t>
            </a:r>
            <a:r>
              <a:rPr lang="ru-RU" sz="2400" dirty="0" smtClean="0">
                <a:solidFill>
                  <a:srgbClr val="FFFF00"/>
                </a:solidFill>
              </a:rPr>
              <a:t>).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     При </a:t>
            </a:r>
            <a:r>
              <a:rPr lang="ru-RU" sz="2400" dirty="0" err="1"/>
              <a:t>розробці</a:t>
            </a:r>
            <a:r>
              <a:rPr lang="ru-RU" sz="2400" dirty="0"/>
              <a:t> </a:t>
            </a:r>
            <a:r>
              <a:rPr lang="ru-RU" sz="2400" dirty="0" err="1"/>
              <a:t>фибриноида</a:t>
            </a:r>
            <a:r>
              <a:rPr lang="ru-RU" sz="2400" dirty="0"/>
              <a:t> макрофагами і </a:t>
            </a:r>
            <a:r>
              <a:rPr lang="ru-RU" sz="2400" dirty="0" err="1"/>
              <a:t>заміщення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фіброзною</a:t>
            </a:r>
            <a:r>
              <a:rPr lang="ru-RU" sz="2400" dirty="0"/>
              <a:t> тканиною вона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FF00"/>
                </a:solidFill>
              </a:rPr>
              <a:t>«</a:t>
            </a:r>
            <a:r>
              <a:rPr lang="ru-RU" sz="2400" dirty="0" err="1" smtClean="0">
                <a:solidFill>
                  <a:srgbClr val="FFFF00"/>
                </a:solidFill>
              </a:rPr>
              <a:t>в'янучою</a:t>
            </a:r>
            <a:r>
              <a:rPr lang="ru-RU" sz="2400" dirty="0" smtClean="0">
                <a:solidFill>
                  <a:srgbClr val="FFFF00"/>
                </a:solidFill>
              </a:rPr>
              <a:t>» </a:t>
            </a:r>
            <a:r>
              <a:rPr lang="ru-RU" sz="2400" dirty="0" err="1">
                <a:solidFill>
                  <a:srgbClr val="FFFF00"/>
                </a:solidFill>
              </a:rPr>
              <a:t>або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рубцюється</a:t>
            </a:r>
            <a:r>
              <a:rPr lang="ru-RU" sz="2400" dirty="0">
                <a:solidFill>
                  <a:srgbClr val="FFFF00"/>
                </a:solidFill>
              </a:rPr>
              <a:t> (</a:t>
            </a:r>
            <a:r>
              <a:rPr lang="ru-RU" sz="2400" dirty="0" err="1">
                <a:solidFill>
                  <a:srgbClr val="FFFF00"/>
                </a:solidFill>
              </a:rPr>
              <a:t>періоди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ремісії</a:t>
            </a:r>
            <a:r>
              <a:rPr lang="ru-RU" sz="2400" dirty="0">
                <a:solidFill>
                  <a:srgbClr val="FFFF00"/>
                </a:solidFill>
              </a:rPr>
              <a:t>)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398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ru-RU" sz="2800" b="1" dirty="0" err="1">
                <a:solidFill>
                  <a:srgbClr val="FFFF00"/>
                </a:solidFill>
              </a:rPr>
              <a:t>Квітуча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Ашофф-Талалаївська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гранульома</a:t>
            </a:r>
            <a:r>
              <a:rPr lang="ru-RU" sz="2800" b="1" dirty="0">
                <a:solidFill>
                  <a:srgbClr val="FFFF00"/>
                </a:solidFill>
              </a:rPr>
              <a:t> при </a:t>
            </a:r>
            <a:r>
              <a:rPr lang="ru-RU" sz="2800" b="1" dirty="0" err="1">
                <a:solidFill>
                  <a:srgbClr val="FFFF00"/>
                </a:solidFill>
              </a:rPr>
              <a:t>ревматизмі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22138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938" y="116632"/>
            <a:ext cx="8642350" cy="655272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Clr>
                <a:srgbClr val="990000"/>
              </a:buClr>
              <a:buNone/>
            </a:pPr>
            <a:r>
              <a:rPr lang="ru-RU" sz="2800" b="1" u="sng" dirty="0" err="1" smtClean="0">
                <a:solidFill>
                  <a:srgbClr val="66FFFF"/>
                </a:solidFill>
              </a:rPr>
              <a:t>Ревматичний</a:t>
            </a:r>
            <a:r>
              <a:rPr lang="ru-RU" sz="2800" b="1" u="sng" dirty="0" smtClean="0">
                <a:solidFill>
                  <a:srgbClr val="66FFFF"/>
                </a:solidFill>
              </a:rPr>
              <a:t> </a:t>
            </a:r>
            <a:r>
              <a:rPr lang="ru-RU" sz="2800" b="1" u="sng" dirty="0" err="1" smtClean="0">
                <a:solidFill>
                  <a:srgbClr val="66FFFF"/>
                </a:solidFill>
              </a:rPr>
              <a:t>ендокардит</a:t>
            </a:r>
            <a:r>
              <a:rPr lang="ru-RU" sz="2800" b="1" u="sng" dirty="0" smtClean="0">
                <a:solidFill>
                  <a:srgbClr val="66FFFF"/>
                </a:solidFill>
              </a:rPr>
              <a:t> </a:t>
            </a:r>
            <a:endParaRPr lang="ru-RU" sz="2800" b="1" u="sng" dirty="0" smtClean="0">
              <a:solidFill>
                <a:srgbClr val="66FFFF"/>
              </a:solidFill>
            </a:endParaRP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u="sng" dirty="0" smtClean="0"/>
              <a:t>По </a:t>
            </a:r>
            <a:r>
              <a:rPr lang="ru-RU" sz="2400" u="sng" dirty="0" err="1" smtClean="0"/>
              <a:t>локализації</a:t>
            </a:r>
            <a:r>
              <a:rPr lang="ru-RU" sz="2400" u="sng" dirty="0" smtClean="0"/>
              <a:t>:</a:t>
            </a:r>
            <a:r>
              <a:rPr lang="ru-RU" sz="2400" dirty="0"/>
              <a:t> </a:t>
            </a:r>
            <a:r>
              <a:rPr lang="ru-RU" sz="2400" dirty="0" err="1"/>
              <a:t>клапанний</a:t>
            </a:r>
            <a:r>
              <a:rPr lang="ru-RU" sz="2400" dirty="0"/>
              <a:t>, </a:t>
            </a:r>
            <a:r>
              <a:rPr lang="ru-RU" sz="2400" dirty="0" err="1"/>
              <a:t>хордальний</a:t>
            </a:r>
            <a:r>
              <a:rPr lang="ru-RU" sz="2400" dirty="0"/>
              <a:t> і </a:t>
            </a:r>
            <a:r>
              <a:rPr lang="ru-RU" sz="2400" dirty="0" err="1"/>
              <a:t>пристінковий</a:t>
            </a:r>
            <a:r>
              <a:rPr lang="ru-RU" sz="2400" dirty="0"/>
              <a:t> </a:t>
            </a:r>
            <a:r>
              <a:rPr lang="ru-RU" sz="2400" dirty="0" err="1"/>
              <a:t>ендокардит</a:t>
            </a:r>
            <a:r>
              <a:rPr lang="ru-RU" sz="2400" dirty="0"/>
              <a:t>.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 err="1"/>
              <a:t>Уражаються</a:t>
            </a:r>
            <a:r>
              <a:rPr lang="ru-RU" sz="2400" dirty="0"/>
              <a:t> </a:t>
            </a:r>
            <a:r>
              <a:rPr lang="ru-RU" sz="2400" u="sng" dirty="0" err="1"/>
              <a:t>мітральний</a:t>
            </a:r>
            <a:r>
              <a:rPr lang="ru-RU" sz="2400" u="sng" dirty="0"/>
              <a:t> і </a:t>
            </a:r>
            <a:r>
              <a:rPr lang="ru-RU" sz="2400" u="sng" dirty="0" err="1"/>
              <a:t>аортальний</a:t>
            </a:r>
            <a:r>
              <a:rPr lang="ru-RU" sz="2400" u="sng" dirty="0"/>
              <a:t> </a:t>
            </a:r>
            <a:r>
              <a:rPr lang="ru-RU" sz="2400" u="sng" dirty="0" err="1"/>
              <a:t>клапани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dirty="0"/>
              <a:t>В клапанах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некробіоз</a:t>
            </a:r>
            <a:r>
              <a:rPr lang="ru-RU" sz="2400" dirty="0"/>
              <a:t> </a:t>
            </a:r>
            <a:r>
              <a:rPr lang="ru-RU" sz="2400" dirty="0" err="1"/>
              <a:t>ендотелію</a:t>
            </a:r>
            <a:r>
              <a:rPr lang="ru-RU" sz="2400" dirty="0"/>
              <a:t>, </a:t>
            </a:r>
            <a:r>
              <a:rPr lang="ru-RU" sz="2400" dirty="0" err="1"/>
              <a:t>мукоидное</a:t>
            </a:r>
            <a:r>
              <a:rPr lang="ru-RU" sz="2400" dirty="0"/>
              <a:t> і </a:t>
            </a:r>
            <a:r>
              <a:rPr lang="ru-RU" sz="2400" dirty="0" err="1"/>
              <a:t>фибриноидное</a:t>
            </a:r>
            <a:r>
              <a:rPr lang="ru-RU" sz="2400" dirty="0"/>
              <a:t> </a:t>
            </a:r>
            <a:r>
              <a:rPr lang="ru-RU" sz="2400" dirty="0" err="1"/>
              <a:t>набухання</a:t>
            </a:r>
            <a:r>
              <a:rPr lang="ru-RU" sz="2400" dirty="0"/>
              <a:t>, некроз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, </a:t>
            </a:r>
            <a:r>
              <a:rPr lang="ru-RU" sz="2400" dirty="0" err="1"/>
              <a:t>гранулематоз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99FF66"/>
                </a:solidFill>
              </a:rPr>
              <a:t>На </a:t>
            </a:r>
            <a:r>
              <a:rPr lang="ru-RU" sz="2400" dirty="0" err="1">
                <a:solidFill>
                  <a:srgbClr val="99FF66"/>
                </a:solidFill>
              </a:rPr>
              <a:t>поверхні</a:t>
            </a:r>
            <a:r>
              <a:rPr lang="ru-RU" sz="2400" dirty="0">
                <a:solidFill>
                  <a:srgbClr val="99FF66"/>
                </a:solidFill>
              </a:rPr>
              <a:t> </a:t>
            </a:r>
            <a:r>
              <a:rPr lang="ru-RU" sz="2400" dirty="0" err="1">
                <a:solidFill>
                  <a:srgbClr val="99FF66"/>
                </a:solidFill>
              </a:rPr>
              <a:t>клапанів</a:t>
            </a:r>
            <a:r>
              <a:rPr lang="ru-RU" sz="2400" dirty="0">
                <a:solidFill>
                  <a:srgbClr val="99FF66"/>
                </a:solidFill>
              </a:rPr>
              <a:t> - </a:t>
            </a:r>
            <a:r>
              <a:rPr lang="ru-RU" sz="2400" dirty="0" err="1">
                <a:solidFill>
                  <a:srgbClr val="99FF66"/>
                </a:solidFill>
              </a:rPr>
              <a:t>тромбоутворення</a:t>
            </a:r>
            <a:r>
              <a:rPr lang="ru-RU" sz="2400" dirty="0">
                <a:solidFill>
                  <a:srgbClr val="99FF66"/>
                </a:solidFill>
              </a:rPr>
              <a:t> в </a:t>
            </a:r>
            <a:r>
              <a:rPr lang="ru-RU" sz="2400" dirty="0" err="1">
                <a:solidFill>
                  <a:srgbClr val="99FF66"/>
                </a:solidFill>
              </a:rPr>
              <a:t>вигляді</a:t>
            </a:r>
            <a:r>
              <a:rPr lang="ru-RU" sz="2400" dirty="0">
                <a:solidFill>
                  <a:srgbClr val="99FF66"/>
                </a:solidFill>
              </a:rPr>
              <a:t> «бородавок».</a:t>
            </a:r>
            <a:endParaRPr lang="ru-RU" sz="2400" u="sng" dirty="0" smtClean="0">
              <a:solidFill>
                <a:srgbClr val="99FF66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endParaRPr lang="ru-RU" sz="2400" b="1" u="sng" dirty="0" smtClean="0">
              <a:solidFill>
                <a:srgbClr val="FFFF00"/>
              </a:solidFill>
            </a:endParaRPr>
          </a:p>
          <a:p>
            <a:pPr marL="0" indent="0" algn="ctr">
              <a:buClr>
                <a:srgbClr val="990000"/>
              </a:buClr>
              <a:buNone/>
            </a:pPr>
            <a:r>
              <a:rPr lang="ru-RU" sz="2400" b="1" u="sng" dirty="0" smtClean="0">
                <a:solidFill>
                  <a:srgbClr val="FFFF00"/>
                </a:solidFill>
              </a:rPr>
              <a:t>4 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форми-стадії</a:t>
            </a:r>
            <a:r>
              <a:rPr lang="ru-RU" sz="2400" b="1" u="sng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ревматичного</a:t>
            </a:r>
            <a:r>
              <a:rPr lang="ru-RU" sz="2400" b="1" u="sng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ендокардиту</a:t>
            </a:r>
            <a:r>
              <a:rPr lang="ru-RU" sz="2400" b="1" u="sng" dirty="0" smtClean="0">
                <a:solidFill>
                  <a:srgbClr val="FFFF00"/>
                </a:solidFill>
              </a:rPr>
              <a:t>:</a:t>
            </a:r>
            <a:endParaRPr lang="ru-RU" sz="2400" b="1" u="sng" dirty="0" smtClean="0">
              <a:solidFill>
                <a:srgbClr val="FFFF00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400" dirty="0" err="1" smtClean="0">
                <a:solidFill>
                  <a:srgbClr val="FFFF00"/>
                </a:solidFill>
              </a:rPr>
              <a:t>Дифузний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вальвуліт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400" dirty="0" err="1" smtClean="0">
                <a:solidFill>
                  <a:srgbClr val="FFFF00"/>
                </a:solidFill>
              </a:rPr>
              <a:t>Гострий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бородавчастий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400" dirty="0" err="1" smtClean="0">
                <a:solidFill>
                  <a:srgbClr val="FFFF00"/>
                </a:solidFill>
              </a:rPr>
              <a:t>Фібропластичний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457200" indent="-457200" algn="just">
              <a:buClr>
                <a:srgbClr val="990000"/>
              </a:buClr>
              <a:buAutoNum type="arabicParenR"/>
            </a:pPr>
            <a:r>
              <a:rPr lang="ru-RU" sz="2400" dirty="0" err="1">
                <a:solidFill>
                  <a:srgbClr val="FFFF00"/>
                </a:solidFill>
              </a:rPr>
              <a:t>Зворотно-бородавчастий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144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938" y="116632"/>
            <a:ext cx="8642350" cy="655272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FFFF00"/>
                </a:solidFill>
              </a:rPr>
              <a:t>Дифузний</a:t>
            </a:r>
            <a:r>
              <a:rPr lang="ru-RU" sz="2400" b="1" u="sng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вальвуліт</a:t>
            </a:r>
            <a:r>
              <a:rPr lang="ru-RU" sz="2400" b="1" u="sng" dirty="0" smtClean="0">
                <a:solidFill>
                  <a:srgbClr val="FFFF00"/>
                </a:solidFill>
              </a:rPr>
              <a:t>: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err="1"/>
              <a:t>дифузний</a:t>
            </a:r>
            <a:r>
              <a:rPr lang="ru-RU" sz="2400" dirty="0"/>
              <a:t> набряк клапана без </a:t>
            </a:r>
            <a:r>
              <a:rPr lang="ru-RU" sz="2400" dirty="0" err="1"/>
              <a:t>пошкоджень</a:t>
            </a:r>
            <a:r>
              <a:rPr lang="ru-RU" sz="2400" dirty="0"/>
              <a:t> </a:t>
            </a:r>
            <a:r>
              <a:rPr lang="ru-RU" sz="2400" dirty="0" err="1"/>
              <a:t>ендотелію</a:t>
            </a:r>
            <a:r>
              <a:rPr lang="ru-RU" sz="2400" dirty="0"/>
              <a:t>.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endParaRPr lang="ru-RU" sz="2400" u="sng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FFFF00"/>
                </a:solidFill>
              </a:rPr>
              <a:t>Гострий</a:t>
            </a:r>
            <a:r>
              <a:rPr lang="ru-RU" sz="2400" b="1" u="sng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бородавчастий</a:t>
            </a:r>
            <a:r>
              <a:rPr lang="ru-RU" sz="2400" b="1" u="sng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ендокардит</a:t>
            </a:r>
            <a:r>
              <a:rPr lang="ru-RU" sz="2400" b="1" u="sng" dirty="0" smtClean="0">
                <a:solidFill>
                  <a:srgbClr val="FFFF00"/>
                </a:solidFill>
              </a:rPr>
              <a:t>: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на </a:t>
            </a:r>
            <a:r>
              <a:rPr lang="ru-RU" sz="2400" dirty="0" err="1"/>
              <a:t>замикаючих</a:t>
            </a:r>
            <a:r>
              <a:rPr lang="ru-RU" sz="2400" dirty="0"/>
              <a:t> краях </a:t>
            </a:r>
            <a:r>
              <a:rPr lang="ru-RU" sz="2400" dirty="0" err="1"/>
              <a:t>клапанів</a:t>
            </a:r>
            <a:r>
              <a:rPr lang="ru-RU" sz="2400" dirty="0"/>
              <a:t> </a:t>
            </a:r>
            <a:r>
              <a:rPr lang="ru-RU" sz="2400" dirty="0" err="1"/>
              <a:t>тромботичних</a:t>
            </a:r>
            <a:r>
              <a:rPr lang="ru-RU" sz="2400" dirty="0"/>
              <a:t> </a:t>
            </a:r>
            <a:r>
              <a:rPr lang="ru-RU" sz="2400" dirty="0" err="1"/>
              <a:t>накладень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бородавок.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endParaRPr lang="ru-RU" sz="2400" u="sng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FFFF00"/>
                </a:solidFill>
              </a:rPr>
              <a:t>Фібропластичний</a:t>
            </a:r>
            <a:r>
              <a:rPr lang="ru-RU" sz="2400" b="1" u="sng" dirty="0" smtClean="0">
                <a:solidFill>
                  <a:srgbClr val="FFFF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dirty="0" smtClean="0"/>
              <a:t>выражений </a:t>
            </a:r>
            <a:r>
              <a:rPr lang="ru-RU" sz="2400" dirty="0" smtClean="0"/>
              <a:t>склероз, </a:t>
            </a:r>
            <a:r>
              <a:rPr lang="ru-RU" sz="2400" dirty="0" err="1" smtClean="0"/>
              <a:t>фіброз</a:t>
            </a:r>
            <a:r>
              <a:rPr lang="ru-RU" sz="2400" dirty="0" smtClean="0"/>
              <a:t> і </a:t>
            </a:r>
            <a:r>
              <a:rPr lang="ru-RU" sz="2400" dirty="0" err="1" smtClean="0"/>
              <a:t>деформація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стулок</a:t>
            </a:r>
            <a:r>
              <a:rPr lang="ru-RU" sz="2400" dirty="0" smtClean="0"/>
              <a:t> </a:t>
            </a:r>
            <a:r>
              <a:rPr lang="ru-RU" sz="2400" dirty="0" smtClean="0"/>
              <a:t>клапана </a:t>
            </a:r>
            <a:r>
              <a:rPr lang="ru-RU" sz="2400" dirty="0" smtClean="0"/>
              <a:t>з </a:t>
            </a:r>
            <a:r>
              <a:rPr lang="ru-RU" sz="2400" dirty="0" err="1" smtClean="0"/>
              <a:t>розвитком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клапаної</a:t>
            </a:r>
            <a:r>
              <a:rPr lang="ru-RU" sz="2400" dirty="0" smtClean="0"/>
              <a:t> вади.</a:t>
            </a:r>
            <a:endParaRPr lang="ru-RU" sz="2400" dirty="0" smtClean="0"/>
          </a:p>
          <a:p>
            <a:pPr marL="0" indent="0" algn="just">
              <a:buClr>
                <a:srgbClr val="990000"/>
              </a:buClr>
              <a:buNone/>
            </a:pPr>
            <a:endParaRPr lang="ru-RU" sz="2400" u="sng" dirty="0" smtClean="0"/>
          </a:p>
          <a:p>
            <a:pPr marL="0" indent="0" algn="just">
              <a:buClr>
                <a:srgbClr val="990000"/>
              </a:buClr>
              <a:buNone/>
            </a:pPr>
            <a:r>
              <a:rPr lang="ru-RU" sz="2400" b="1" u="sng" dirty="0" err="1" smtClean="0">
                <a:solidFill>
                  <a:srgbClr val="FFFF00"/>
                </a:solidFill>
              </a:rPr>
              <a:t>Зворотно-бородавчастий</a:t>
            </a:r>
            <a:r>
              <a:rPr lang="ru-RU" sz="2400" b="1" u="sng" dirty="0" smtClean="0">
                <a:solidFill>
                  <a:srgbClr val="FFFF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dirty="0" err="1"/>
              <a:t>поява</a:t>
            </a:r>
            <a:r>
              <a:rPr lang="ru-RU" sz="2400" dirty="0"/>
              <a:t> </a:t>
            </a:r>
            <a:r>
              <a:rPr lang="ru-RU" sz="2400" dirty="0" err="1"/>
              <a:t>бородавчатих</a:t>
            </a:r>
            <a:r>
              <a:rPr lang="ru-RU" sz="2400" dirty="0"/>
              <a:t> </a:t>
            </a:r>
            <a:r>
              <a:rPr lang="ru-RU" sz="2400" dirty="0" err="1"/>
              <a:t>накладень</a:t>
            </a:r>
            <a:r>
              <a:rPr lang="ru-RU" sz="2400" dirty="0"/>
              <a:t> на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деформованих</a:t>
            </a:r>
            <a:r>
              <a:rPr lang="ru-RU" sz="2400" dirty="0"/>
              <a:t> </a:t>
            </a:r>
            <a:r>
              <a:rPr lang="ru-RU" sz="2400" dirty="0" err="1"/>
              <a:t>стулках</a:t>
            </a:r>
            <a:r>
              <a:rPr lang="ru-RU" sz="2400" dirty="0"/>
              <a:t> з </a:t>
            </a:r>
            <a:r>
              <a:rPr lang="ru-RU" sz="2400" dirty="0" err="1"/>
              <a:t>фіброзом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084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885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 dirty="0" err="1">
                <a:solidFill>
                  <a:srgbClr val="FFFF00"/>
                </a:solidFill>
              </a:rPr>
              <a:t>Гострий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бородавчастий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зворотно-бородавчастий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ендокардит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і стеноз </a:t>
            </a:r>
            <a:r>
              <a:rPr lang="ru-RU" sz="2400" b="1" dirty="0" err="1">
                <a:solidFill>
                  <a:srgbClr val="FFFF00"/>
                </a:solidFill>
              </a:rPr>
              <a:t>мітрального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отвору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3" y="1277548"/>
            <a:ext cx="5071497" cy="3375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" y="1258146"/>
            <a:ext cx="3972452" cy="2634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95844"/>
            <a:ext cx="4392488" cy="28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3707</TotalTime>
  <Words>1898</Words>
  <Application>Microsoft Office PowerPoint</Application>
  <PresentationFormat>Экран (4:3)</PresentationFormat>
  <Paragraphs>212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Лучи</vt:lpstr>
      <vt:lpstr>Презентация PowerPoint</vt:lpstr>
      <vt:lpstr>Презентация PowerPoint</vt:lpstr>
      <vt:lpstr>Презентация PowerPoint</vt:lpstr>
      <vt:lpstr>Ревматизм (гостра ревматична лихоманка, хвороба Сокольського-Буйо)</vt:lpstr>
      <vt:lpstr>Презентация PowerPoint</vt:lpstr>
      <vt:lpstr>Квітуча Ашофф-Талалаївська гранульома при ревматизмі</vt:lpstr>
      <vt:lpstr>Презентация PowerPoint</vt:lpstr>
      <vt:lpstr>Презентация PowerPoint</vt:lpstr>
      <vt:lpstr>Гострий бородавчастий, зворотно-бородавчастий ендокардит і стеноз мітрального отвору</vt:lpstr>
      <vt:lpstr>Презентация PowerPoint</vt:lpstr>
      <vt:lpstr>Гранульоматозний міокардит</vt:lpstr>
      <vt:lpstr>Презентация PowerPoint</vt:lpstr>
      <vt:lpstr>Фібринозний перикардит («волосате серце»)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Ревматоїдні вузли на кистях і їх ульнарна девіація по типу «плавників тюленя»</vt:lpstr>
      <vt:lpstr>Презентация PowerPoint</vt:lpstr>
      <vt:lpstr>Презентация PowerPoint</vt:lpstr>
      <vt:lpstr>Презентация PowerPoint</vt:lpstr>
      <vt:lpstr>Презентация PowerPoint</vt:lpstr>
      <vt:lpstr>«Цибулинний склероз» судин селезінки</vt:lpstr>
      <vt:lpstr>LE-клітини і «гематоксилінові тільця» в їх цитоплазмі в мазку крові (один з найбільш достовірних ознак вовчака)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Системна склеродермія. Прояви в шкірі кистей.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Воспаление</dc:title>
  <dc:creator>Serg</dc:creator>
  <cp:lastModifiedBy>Пользователь Windows</cp:lastModifiedBy>
  <cp:revision>209</cp:revision>
  <dcterms:created xsi:type="dcterms:W3CDTF">2005-12-10T14:47:12Z</dcterms:created>
  <dcterms:modified xsi:type="dcterms:W3CDTF">2020-05-17T23:05:08Z</dcterms:modified>
</cp:coreProperties>
</file>