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6" r:id="rId2"/>
    <p:sldId id="271" r:id="rId3"/>
    <p:sldId id="257" r:id="rId4"/>
    <p:sldId id="258" r:id="rId5"/>
    <p:sldId id="287" r:id="rId6"/>
    <p:sldId id="288" r:id="rId7"/>
    <p:sldId id="261" r:id="rId8"/>
    <p:sldId id="262" r:id="rId9"/>
    <p:sldId id="297" r:id="rId10"/>
    <p:sldId id="264" r:id="rId11"/>
    <p:sldId id="265" r:id="rId12"/>
    <p:sldId id="266" r:id="rId13"/>
    <p:sldId id="267" r:id="rId14"/>
    <p:sldId id="268" r:id="rId15"/>
    <p:sldId id="270" r:id="rId16"/>
    <p:sldId id="273" r:id="rId17"/>
    <p:sldId id="274" r:id="rId18"/>
    <p:sldId id="275" r:id="rId19"/>
    <p:sldId id="276" r:id="rId20"/>
    <p:sldId id="277" r:id="rId21"/>
    <p:sldId id="278" r:id="rId22"/>
    <p:sldId id="279" r:id="rId23"/>
    <p:sldId id="280" r:id="rId24"/>
    <p:sldId id="289" r:id="rId25"/>
    <p:sldId id="282" r:id="rId26"/>
    <p:sldId id="290" r:id="rId27"/>
    <p:sldId id="283" r:id="rId28"/>
    <p:sldId id="284" r:id="rId29"/>
    <p:sldId id="291" r:id="rId30"/>
    <p:sldId id="292" r:id="rId31"/>
    <p:sldId id="293" r:id="rId32"/>
    <p:sldId id="294" r:id="rId33"/>
    <p:sldId id="295" r:id="rId34"/>
    <p:sldId id="296" r:id="rId35"/>
    <p:sldId id="299" r:id="rId36"/>
    <p:sldId id="300" r:id="rId37"/>
    <p:sldId id="301" r:id="rId38"/>
    <p:sldId id="302" r:id="rId39"/>
    <p:sldId id="303" r:id="rId40"/>
    <p:sldId id="304" r:id="rId41"/>
    <p:sldId id="306" r:id="rId42"/>
    <p:sldId id="305" r:id="rId43"/>
    <p:sldId id="308" r:id="rId44"/>
    <p:sldId id="309" r:id="rId45"/>
    <p:sldId id="310" r:id="rId46"/>
    <p:sldId id="311" r:id="rId47"/>
    <p:sldId id="312" r:id="rId48"/>
    <p:sldId id="314" r:id="rId49"/>
    <p:sldId id="313" r:id="rId50"/>
    <p:sldId id="315" r:id="rId51"/>
    <p:sldId id="316" r:id="rId52"/>
    <p:sldId id="317" r:id="rId53"/>
    <p:sldId id="319" r:id="rId54"/>
    <p:sldId id="298"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5627" autoAdjust="0"/>
  </p:normalViewPr>
  <p:slideViewPr>
    <p:cSldViewPr snapToGrid="0">
      <p:cViewPr varScale="1">
        <p:scale>
          <a:sx n="75" d="100"/>
          <a:sy n="75" d="100"/>
        </p:scale>
        <p:origin x="-28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51936" y="131806"/>
            <a:ext cx="10396150" cy="1917236"/>
          </a:xfrm>
        </p:spPr>
        <p:txBody>
          <a:bodyPr/>
          <a:lstStyle/>
          <a:p>
            <a:pPr algn="ctr"/>
            <a:r>
              <a:rPr lang="en-US" sz="3200" b="1" dirty="0" smtClean="0">
                <a:latin typeface="Times New Roman" panose="02020603050405020304" pitchFamily="18" charset="0"/>
                <a:cs typeface="Times New Roman" panose="02020603050405020304" pitchFamily="18" charset="0"/>
              </a:rPr>
              <a:t/>
            </a:r>
            <a:br>
              <a:rPr lang="en-US" sz="3200" b="1" dirty="0" smtClean="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r>
              <a:rPr lang="en-US" sz="3200" b="1" dirty="0" smtClean="0">
                <a:latin typeface="Times New Roman" panose="02020603050405020304" pitchFamily="18" charset="0"/>
                <a:cs typeface="Times New Roman" panose="02020603050405020304" pitchFamily="18" charset="0"/>
              </a:rPr>
              <a:t/>
            </a:r>
            <a:br>
              <a:rPr lang="en-US" sz="3200" b="1" dirty="0" smtClean="0">
                <a:latin typeface="Times New Roman" panose="02020603050405020304" pitchFamily="18" charset="0"/>
                <a:cs typeface="Times New Roman" panose="02020603050405020304" pitchFamily="18" charset="0"/>
              </a:rPr>
            </a:br>
            <a:r>
              <a:rPr lang="ru-RU" dirty="0"/>
              <a:t/>
            </a:r>
            <a:br>
              <a:rPr lang="ru-RU" dirty="0"/>
            </a:br>
            <a:r>
              <a:rPr lang="en-US" dirty="0" smtClean="0"/>
              <a:t/>
            </a:r>
            <a:br>
              <a:rPr lang="en-US" dirty="0" smtClean="0"/>
            </a:br>
            <a:r>
              <a:rPr lang="en-US" dirty="0"/>
              <a:t/>
            </a:r>
            <a:br>
              <a:rPr lang="en-US" dirty="0"/>
            </a:br>
            <a:r>
              <a:rPr lang="en-US" dirty="0" smtClean="0"/>
              <a:t/>
            </a:r>
            <a:br>
              <a:rPr lang="en-US" dirty="0" smtClean="0"/>
            </a:br>
            <a:r>
              <a:rPr lang="uk-UA" sz="2800" dirty="0" smtClean="0">
                <a:latin typeface="Times New Roman" panose="02020603050405020304" pitchFamily="18" charset="0"/>
                <a:cs typeface="Times New Roman" panose="02020603050405020304" pitchFamily="18" charset="0"/>
              </a:rPr>
              <a:t>ЗАПОРІЗЬКИЙ ДЕРЖАВНИЙ МЕДИЧНИЙ УНІВЕРСИТЕТ </a:t>
            </a:r>
            <a:br>
              <a:rPr lang="uk-UA"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кафедра фізичної реабілітації, спортивної медицини, фізичного виховання та здоров’я</a:t>
            </a:r>
            <a:endParaRPr lang="ru-RU" sz="3600" dirty="0"/>
          </a:p>
        </p:txBody>
      </p:sp>
      <p:sp>
        <p:nvSpPr>
          <p:cNvPr id="3" name="Подзаголовок 2"/>
          <p:cNvSpPr>
            <a:spLocks noGrp="1"/>
          </p:cNvSpPr>
          <p:nvPr>
            <p:ph type="subTitle" idx="1"/>
          </p:nvPr>
        </p:nvSpPr>
        <p:spPr>
          <a:xfrm>
            <a:off x="1037968" y="2496063"/>
            <a:ext cx="10132540" cy="3908821"/>
          </a:xfrm>
        </p:spPr>
        <p:txBody>
          <a:bodyPr>
            <a:normAutofit fontScale="92500" lnSpcReduction="20000"/>
          </a:bodyPr>
          <a:lstStyle/>
          <a:p>
            <a:pPr algn="ctr"/>
            <a:r>
              <a:rPr lang="uk-UA" sz="4000" b="1" dirty="0" smtClean="0">
                <a:solidFill>
                  <a:schemeClr val="accent1"/>
                </a:solidFill>
                <a:latin typeface="Times New Roman" panose="02020603050405020304" pitchFamily="18" charset="0"/>
                <a:cs typeface="Times New Roman" panose="02020603050405020304" pitchFamily="18" charset="0"/>
              </a:rPr>
              <a:t>Лекція 3: </a:t>
            </a:r>
            <a:r>
              <a:rPr lang="en-US" sz="4000" b="1" dirty="0">
                <a:solidFill>
                  <a:schemeClr val="accent1"/>
                </a:solidFill>
                <a:latin typeface="Times New Roman" panose="02020603050405020304" pitchFamily="18" charset="0"/>
                <a:cs typeface="Times New Roman" panose="02020603050405020304" pitchFamily="18" charset="0"/>
              </a:rPr>
              <a:t/>
            </a:r>
            <a:br>
              <a:rPr lang="en-US" sz="4000" b="1" dirty="0">
                <a:solidFill>
                  <a:schemeClr val="accent1"/>
                </a:solidFill>
                <a:latin typeface="Times New Roman" panose="02020603050405020304" pitchFamily="18" charset="0"/>
                <a:cs typeface="Times New Roman" panose="02020603050405020304" pitchFamily="18" charset="0"/>
              </a:rPr>
            </a:br>
            <a:r>
              <a:rPr lang="uk-UA" sz="4000" b="1" dirty="0">
                <a:solidFill>
                  <a:schemeClr val="accent1"/>
                </a:solidFill>
                <a:latin typeface="Times New Roman" panose="02020603050405020304" pitchFamily="18" charset="0"/>
                <a:cs typeface="Times New Roman" panose="02020603050405020304" pitchFamily="18" charset="0"/>
              </a:rPr>
              <a:t>Тема: </a:t>
            </a:r>
            <a:r>
              <a:rPr lang="uk-UA" sz="3200" b="1" dirty="0">
                <a:solidFill>
                  <a:schemeClr val="accent1"/>
                </a:solidFill>
                <a:latin typeface="Times New Roman" panose="02020603050405020304" pitchFamily="18" charset="0"/>
                <a:cs typeface="Times New Roman" panose="02020603050405020304" pitchFamily="18" charset="0"/>
              </a:rPr>
              <a:t>Класифікація масажу. Види масажу (гігієнічний, лікувальний, спортивний, самомасаж). Форми і методи масажу.</a:t>
            </a:r>
          </a:p>
          <a:p>
            <a:pPr algn="ctr"/>
            <a:endParaRPr lang="uk-UA" sz="4000" b="1" dirty="0">
              <a:solidFill>
                <a:schemeClr val="accent1"/>
              </a:solidFill>
              <a:latin typeface="Times New Roman" panose="02020603050405020304" pitchFamily="18" charset="0"/>
              <a:cs typeface="Times New Roman" panose="02020603050405020304" pitchFamily="18" charset="0"/>
            </a:endParaRPr>
          </a:p>
          <a:p>
            <a:pPr algn="ctr"/>
            <a:r>
              <a:rPr lang="uk-UA" sz="2800" dirty="0" err="1" smtClean="0">
                <a:solidFill>
                  <a:schemeClr val="accent1"/>
                </a:solidFill>
                <a:latin typeface="Times New Roman" panose="02020603050405020304" pitchFamily="18" charset="0"/>
                <a:cs typeface="Times New Roman" panose="02020603050405020304" pitchFamily="18" charset="0"/>
              </a:rPr>
              <a:t>Шаповалова</a:t>
            </a:r>
            <a:r>
              <a:rPr lang="uk-UA" sz="2800" dirty="0" smtClean="0">
                <a:solidFill>
                  <a:schemeClr val="accent1"/>
                </a:solidFill>
                <a:latin typeface="Times New Roman" panose="02020603050405020304" pitchFamily="18" charset="0"/>
                <a:cs typeface="Times New Roman" panose="02020603050405020304" pitchFamily="18" charset="0"/>
              </a:rPr>
              <a:t> І. В. </a:t>
            </a:r>
            <a:r>
              <a:rPr lang="uk-UA" sz="2800" dirty="0" err="1" smtClean="0">
                <a:solidFill>
                  <a:schemeClr val="accent1"/>
                </a:solidFill>
                <a:latin typeface="Times New Roman" panose="02020603050405020304" pitchFamily="18" charset="0"/>
                <a:cs typeface="Times New Roman" panose="02020603050405020304" pitchFamily="18" charset="0"/>
              </a:rPr>
              <a:t>канд</a:t>
            </a:r>
            <a:r>
              <a:rPr lang="uk-UA" sz="2800" dirty="0" smtClean="0">
                <a:solidFill>
                  <a:schemeClr val="accent1"/>
                </a:solidFill>
                <a:latin typeface="Times New Roman" panose="02020603050405020304" pitchFamily="18" charset="0"/>
                <a:cs typeface="Times New Roman" panose="02020603050405020304" pitchFamily="18" charset="0"/>
              </a:rPr>
              <a:t>. пед. </a:t>
            </a:r>
            <a:r>
              <a:rPr lang="uk-UA" sz="2800" dirty="0">
                <a:solidFill>
                  <a:schemeClr val="accent1"/>
                </a:solidFill>
                <a:latin typeface="Times New Roman" panose="02020603050405020304" pitchFamily="18" charset="0"/>
                <a:cs typeface="Times New Roman" panose="02020603050405020304" pitchFamily="18" charset="0"/>
              </a:rPr>
              <a:t>н</a:t>
            </a:r>
            <a:r>
              <a:rPr lang="uk-UA" sz="2800" dirty="0" smtClean="0">
                <a:solidFill>
                  <a:schemeClr val="accent1"/>
                </a:solidFill>
                <a:latin typeface="Times New Roman" panose="02020603050405020304" pitchFamily="18" charset="0"/>
                <a:cs typeface="Times New Roman" panose="02020603050405020304" pitchFamily="18" charset="0"/>
              </a:rPr>
              <a:t>., доц.</a:t>
            </a:r>
          </a:p>
          <a:p>
            <a:pPr algn="ctr"/>
            <a:endParaRPr lang="uk-UA" sz="2800" dirty="0" smtClean="0">
              <a:solidFill>
                <a:schemeClr val="accent1"/>
              </a:solidFill>
              <a:latin typeface="Times New Roman" panose="02020603050405020304" pitchFamily="18" charset="0"/>
              <a:cs typeface="Times New Roman" panose="02020603050405020304" pitchFamily="18" charset="0"/>
            </a:endParaRPr>
          </a:p>
          <a:p>
            <a:pPr algn="ctr"/>
            <a:r>
              <a:rPr lang="uk-UA" sz="4300" dirty="0" smtClean="0">
                <a:solidFill>
                  <a:schemeClr val="accent1"/>
                </a:solidFill>
                <a:latin typeface="Times New Roman" panose="02020603050405020304" pitchFamily="18" charset="0"/>
                <a:cs typeface="Times New Roman" panose="02020603050405020304" pitchFamily="18" charset="0"/>
              </a:rPr>
              <a:t>2020</a:t>
            </a:r>
          </a:p>
          <a:p>
            <a:pPr algn="ctr"/>
            <a:endParaRPr lang="ru-RU" sz="4300" dirty="0">
              <a:solidFill>
                <a:schemeClr val="accent1"/>
              </a:solidFill>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615" y="4106836"/>
            <a:ext cx="2148965" cy="2298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p:cNvPicPr>
            <a:picLocks noChangeAspect="1"/>
          </p:cNvPicPr>
          <p:nvPr/>
        </p:nvPicPr>
        <p:blipFill>
          <a:blip r:embed="rId3"/>
          <a:stretch>
            <a:fillRect/>
          </a:stretch>
        </p:blipFill>
        <p:spPr>
          <a:xfrm>
            <a:off x="9246458" y="4269645"/>
            <a:ext cx="1924050" cy="2371725"/>
          </a:xfrm>
          <a:prstGeom prst="rect">
            <a:avLst/>
          </a:prstGeom>
        </p:spPr>
      </p:pic>
    </p:spTree>
    <p:extLst>
      <p:ext uri="{BB962C8B-B14F-4D97-AF65-F5344CB8AC3E}">
        <p14:creationId xmlns:p14="http://schemas.microsoft.com/office/powerpoint/2010/main" val="376320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7221" y="304800"/>
            <a:ext cx="9671222" cy="6211330"/>
          </a:xfrm>
        </p:spPr>
        <p:txBody>
          <a:bodyPr>
            <a:noAutofit/>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розподіляється </a:t>
            </a:r>
            <a:r>
              <a:rPr lang="uk-UA" sz="2800" dirty="0">
                <a:solidFill>
                  <a:schemeClr val="tx1"/>
                </a:solidFill>
                <a:latin typeface="Times New Roman" panose="02020603050405020304" pitchFamily="18" charset="0"/>
                <a:cs typeface="Times New Roman" panose="02020603050405020304" pitchFamily="18" charset="0"/>
              </a:rPr>
              <a:t>наступним чином (в%):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a:t>
            </a:r>
            <a:r>
              <a:rPr lang="uk-UA" sz="2800" dirty="0" smtClean="0">
                <a:solidFill>
                  <a:schemeClr val="tx1"/>
                </a:solidFill>
                <a:latin typeface="Times New Roman" panose="02020603050405020304" pitchFamily="18" charset="0"/>
                <a:cs typeface="Times New Roman" panose="02020603050405020304" pitchFamily="18" charset="0"/>
              </a:rPr>
              <a:t>-10, розтирання </a:t>
            </a:r>
            <a:r>
              <a:rPr lang="uk-UA" sz="2800" dirty="0">
                <a:solidFill>
                  <a:schemeClr val="tx1"/>
                </a:solidFill>
                <a:latin typeface="Times New Roman" panose="02020603050405020304" pitchFamily="18" charset="0"/>
                <a:cs typeface="Times New Roman" panose="02020603050405020304" pitchFamily="18" charset="0"/>
              </a:rPr>
              <a:t>- 20, розминка - 65, ударні прийоми - 2, вібрація - </a:t>
            </a:r>
            <a:r>
              <a:rPr lang="uk-UA" sz="2800" dirty="0" smtClean="0">
                <a:solidFill>
                  <a:schemeClr val="tx1"/>
                </a:solidFill>
                <a:latin typeface="Times New Roman" panose="02020603050405020304" pitchFamily="18" charset="0"/>
                <a:cs typeface="Times New Roman" panose="02020603050405020304" pitchFamily="18" charset="0"/>
              </a:rPr>
              <a:t>3. Переважання </a:t>
            </a:r>
            <a:r>
              <a:rPr lang="uk-UA" sz="2800" dirty="0">
                <a:solidFill>
                  <a:schemeClr val="tx1"/>
                </a:solidFill>
                <a:latin typeface="Times New Roman" panose="02020603050405020304" pitchFamily="18" charset="0"/>
                <a:cs typeface="Times New Roman" panose="02020603050405020304" pitchFamily="18" charset="0"/>
              </a:rPr>
              <a:t>тих чи інших прийомів залежить від часу проведення масажу. Якщо масаж проводиться вранці, то перевага віддається збудливим прийомам (розминка, вібрації і ударні прийоми), якщо масаж проводиться ввечері, то переважають заспокійливі прийоми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поштовхи і неглибока розминка).</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З </a:t>
            </a:r>
            <a:r>
              <a:rPr lang="uk-UA" sz="2800" dirty="0">
                <a:solidFill>
                  <a:schemeClr val="tx1"/>
                </a:solidFill>
                <a:latin typeface="Times New Roman" panose="02020603050405020304" pitchFamily="18" charset="0"/>
                <a:cs typeface="Times New Roman" panose="02020603050405020304" pitchFamily="18" charset="0"/>
              </a:rPr>
              <a:t>прийомів </a:t>
            </a: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найчастіше застосовується ординарне, подвійне кільцеве; розтирання з обтяженням, підставою долоні, подушечками пальців; вібрація лабільна, поштовхи м'язів.</a:t>
            </a:r>
          </a:p>
          <a:p>
            <a:endParaRPr lang="ru-RU" sz="2000" dirty="0" smtClean="0"/>
          </a:p>
          <a:p>
            <a:endParaRPr lang="ru-RU" sz="2000" dirty="0"/>
          </a:p>
          <a:p>
            <a:endParaRPr lang="ru-RU" sz="2000" dirty="0" smtClean="0"/>
          </a:p>
          <a:p>
            <a:endParaRPr lang="ru-RU" sz="2000" dirty="0"/>
          </a:p>
          <a:p>
            <a:endParaRPr lang="ru-RU" sz="2000" dirty="0" smtClean="0"/>
          </a:p>
        </p:txBody>
      </p:sp>
    </p:spTree>
    <p:extLst>
      <p:ext uri="{BB962C8B-B14F-4D97-AF65-F5344CB8AC3E}">
        <p14:creationId xmlns:p14="http://schemas.microsoft.com/office/powerpoint/2010/main" val="3815895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8500" y="457201"/>
            <a:ext cx="9994900" cy="5994399"/>
          </a:xfrm>
        </p:spPr>
        <p:txBody>
          <a:bodyPr>
            <a:normAutofit/>
          </a:bodyPr>
          <a:lstStyle/>
          <a:p>
            <a:pPr marL="0" indent="0" algn="just">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uk-UA" sz="3200" dirty="0">
                <a:solidFill>
                  <a:schemeClr val="tx1"/>
                </a:solidFill>
                <a:latin typeface="Times New Roman" panose="02020603050405020304" pitchFamily="18" charset="0"/>
                <a:cs typeface="Times New Roman" panose="02020603050405020304" pitchFamily="18" charset="0"/>
              </a:rPr>
              <a:t>Загальний гігієнічний масаж проводиться 2-3 рази на тиждень, </a:t>
            </a:r>
            <a:r>
              <a:rPr lang="uk-UA" sz="3200" dirty="0" err="1">
                <a:solidFill>
                  <a:schemeClr val="tx1"/>
                </a:solidFill>
                <a:latin typeface="Times New Roman" panose="02020603050405020304" pitchFamily="18" charset="0"/>
                <a:cs typeface="Times New Roman" panose="02020603050405020304" pitchFamily="18" charset="0"/>
              </a:rPr>
              <a:t>частний</a:t>
            </a:r>
            <a:r>
              <a:rPr lang="uk-UA" sz="3200" dirty="0">
                <a:solidFill>
                  <a:schemeClr val="tx1"/>
                </a:solidFill>
                <a:latin typeface="Times New Roman" panose="02020603050405020304" pitchFamily="18" charset="0"/>
                <a:cs typeface="Times New Roman" panose="02020603050405020304" pitchFamily="18" charset="0"/>
              </a:rPr>
              <a:t> - щодня. Техніка і методика проведення гігієнічного масажу залежить від характеру діяльності людини, побутових умов, віку і статі.</a:t>
            </a:r>
          </a:p>
          <a:p>
            <a:pPr marL="0" indent="0" algn="just">
              <a:buNone/>
            </a:pPr>
            <a:r>
              <a:rPr lang="uk-UA" sz="3200" dirty="0" smtClean="0">
                <a:solidFill>
                  <a:schemeClr val="tx1"/>
                </a:solidFill>
                <a:latin typeface="Times New Roman" panose="02020603050405020304" pitchFamily="18" charset="0"/>
                <a:cs typeface="Times New Roman" panose="02020603050405020304" pitchFamily="18" charset="0"/>
              </a:rPr>
              <a:t>	Схема </a:t>
            </a:r>
            <a:r>
              <a:rPr lang="uk-UA" sz="3200" dirty="0">
                <a:solidFill>
                  <a:schemeClr val="tx1"/>
                </a:solidFill>
                <a:latin typeface="Times New Roman" panose="02020603050405020304" pitchFamily="18" charset="0"/>
                <a:cs typeface="Times New Roman" panose="02020603050405020304" pitchFamily="18" charset="0"/>
              </a:rPr>
              <a:t>проведення гігієнічного масажу: спочатку масажують </a:t>
            </a:r>
            <a:r>
              <a:rPr lang="uk-UA" sz="3200" dirty="0" err="1">
                <a:solidFill>
                  <a:schemeClr val="tx1"/>
                </a:solidFill>
                <a:latin typeface="Times New Roman" panose="02020603050405020304" pitchFamily="18" charset="0"/>
                <a:cs typeface="Times New Roman" panose="02020603050405020304" pitchFamily="18" charset="0"/>
              </a:rPr>
              <a:t>комірцеву</a:t>
            </a:r>
            <a:r>
              <a:rPr lang="uk-UA" sz="3200" dirty="0">
                <a:solidFill>
                  <a:schemeClr val="tx1"/>
                </a:solidFill>
                <a:latin typeface="Times New Roman" panose="02020603050405020304" pitchFamily="18" charset="0"/>
                <a:cs typeface="Times New Roman" panose="02020603050405020304" pitchFamily="18" charset="0"/>
              </a:rPr>
              <a:t> область, спину, потім нижні кінцівки, груди, живіт, руки. Тривалість </a:t>
            </a:r>
            <a:r>
              <a:rPr lang="uk-UA" sz="3200" dirty="0" err="1">
                <a:solidFill>
                  <a:schemeClr val="tx1"/>
                </a:solidFill>
                <a:latin typeface="Times New Roman" panose="02020603050405020304" pitchFamily="18" charset="0"/>
                <a:cs typeface="Times New Roman" panose="02020603050405020304" pitchFamily="18" charset="0"/>
              </a:rPr>
              <a:t>частного</a:t>
            </a:r>
            <a:r>
              <a:rPr lang="uk-UA" sz="3200" dirty="0">
                <a:solidFill>
                  <a:schemeClr val="tx1"/>
                </a:solidFill>
                <a:latin typeface="Times New Roman" panose="02020603050405020304" pitchFamily="18" charset="0"/>
                <a:cs typeface="Times New Roman" panose="02020603050405020304" pitchFamily="18" charset="0"/>
              </a:rPr>
              <a:t> локального гігієнічного масажу залежить від ділянки і становить від 3 до 10 хв.</a:t>
            </a: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3575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4999" y="230659"/>
            <a:ext cx="9481065" cy="5751041"/>
          </a:xfrm>
        </p:spPr>
        <p:txBody>
          <a:bodyPr>
            <a:normAutofit/>
          </a:bodyPr>
          <a:lstStyle/>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Методичні вказівки:</a:t>
            </a:r>
          </a:p>
          <a:p>
            <a:pPr marL="0" lv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1. Масаж </a:t>
            </a:r>
            <a:r>
              <a:rPr lang="uk-UA" sz="2800" dirty="0">
                <a:solidFill>
                  <a:schemeClr val="tx1"/>
                </a:solidFill>
                <a:latin typeface="Times New Roman" panose="02020603050405020304" pitchFamily="18" charset="0"/>
                <a:cs typeface="Times New Roman" panose="02020603050405020304" pitchFamily="18" charset="0"/>
              </a:rPr>
              <a:t>можна проводити і через легкий одяг.</a:t>
            </a:r>
          </a:p>
          <a:p>
            <a:pPr marL="0" lv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2. Кількість </a:t>
            </a:r>
            <a:r>
              <a:rPr lang="uk-UA" sz="2800" dirty="0">
                <a:solidFill>
                  <a:schemeClr val="tx1"/>
                </a:solidFill>
                <a:latin typeface="Times New Roman" panose="02020603050405020304" pitchFamily="18" charset="0"/>
                <a:cs typeface="Times New Roman" panose="02020603050405020304" pitchFamily="18" charset="0"/>
              </a:rPr>
              <a:t>застосовуваних прийомів, їх інтенсивність під час процедури часто змінюється, щоб не настало звикання.</a:t>
            </a:r>
          </a:p>
          <a:p>
            <a:pPr marL="0" lv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3. Слід </a:t>
            </a:r>
            <a:r>
              <a:rPr lang="uk-UA" sz="2800" dirty="0">
                <a:solidFill>
                  <a:schemeClr val="tx1"/>
                </a:solidFill>
                <a:latin typeface="Times New Roman" panose="02020603050405020304" pitchFamily="18" charset="0"/>
                <a:cs typeface="Times New Roman" panose="02020603050405020304" pitchFamily="18" charset="0"/>
              </a:rPr>
              <a:t>враховувати вік, стать </a:t>
            </a:r>
            <a:r>
              <a:rPr lang="uk-UA" sz="2800" dirty="0" err="1">
                <a:solidFill>
                  <a:schemeClr val="tx1"/>
                </a:solidFill>
                <a:latin typeface="Times New Roman" panose="02020603050405020304" pitchFamily="18" charset="0"/>
                <a:cs typeface="Times New Roman" panose="02020603050405020304" pitchFamily="18" charset="0"/>
              </a:rPr>
              <a:t>масажованого</a:t>
            </a:r>
            <a:r>
              <a:rPr lang="uk-UA" sz="2800" dirty="0">
                <a:solidFill>
                  <a:schemeClr val="tx1"/>
                </a:solidFill>
                <a:latin typeface="Times New Roman" panose="02020603050405020304" pitchFamily="18" charset="0"/>
                <a:cs typeface="Times New Roman" panose="02020603050405020304" pitchFamily="18" charset="0"/>
              </a:rPr>
              <a:t> і стан його здоров'я.</a:t>
            </a:r>
          </a:p>
          <a:p>
            <a:pPr marL="0" lv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4. Перші </a:t>
            </a:r>
            <a:r>
              <a:rPr lang="uk-UA" sz="2800" dirty="0">
                <a:solidFill>
                  <a:schemeClr val="tx1"/>
                </a:solidFill>
                <a:latin typeface="Times New Roman" panose="02020603050405020304" pitchFamily="18" charset="0"/>
                <a:cs typeface="Times New Roman" panose="02020603050405020304" pitchFamily="18" charset="0"/>
              </a:rPr>
              <a:t>процедури масажу повинні бути щадними і нетривалими за часом.</a:t>
            </a:r>
          </a:p>
          <a:p>
            <a:pPr marL="0" lv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5. Після </a:t>
            </a:r>
            <a:r>
              <a:rPr lang="uk-UA" sz="2800" dirty="0">
                <a:solidFill>
                  <a:schemeClr val="tx1"/>
                </a:solidFill>
                <a:latin typeface="Times New Roman" panose="02020603050405020304" pitchFamily="18" charset="0"/>
                <a:cs typeface="Times New Roman" panose="02020603050405020304" pitchFamily="18" charset="0"/>
              </a:rPr>
              <a:t>масажу пацієнт повинен відпочивати протягом 20-30 хв</a:t>
            </a:r>
            <a:r>
              <a:rPr lang="uk-UA" sz="2800" dirty="0" smtClean="0">
                <a:solidFill>
                  <a:schemeClr val="tx1"/>
                </a:solidFill>
                <a:latin typeface="Times New Roman" panose="02020603050405020304" pitchFamily="18" charset="0"/>
                <a:cs typeface="Times New Roman" panose="02020603050405020304" pitchFamily="18" charset="0"/>
              </a:rPr>
              <a:t>.</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7882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3900" y="723901"/>
            <a:ext cx="9601200" cy="5587999"/>
          </a:xfrm>
        </p:spPr>
        <p:txBody>
          <a:bodyPr>
            <a:normAutofit fontScale="85000" lnSpcReduction="20000"/>
          </a:bodyPr>
          <a:lstStyle/>
          <a:p>
            <a:pPr marL="0" indent="0" algn="just">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uk-UA" sz="2800" u="sng" dirty="0" smtClean="0">
                <a:solidFill>
                  <a:schemeClr val="tx1"/>
                </a:solidFill>
                <a:latin typeface="Times New Roman" panose="02020603050405020304" pitchFamily="18" charset="0"/>
                <a:cs typeface="Times New Roman" panose="02020603050405020304" pitchFamily="18" charset="0"/>
              </a:rPr>
              <a:t>Гігієнічні </a:t>
            </a:r>
            <a:r>
              <a:rPr lang="uk-UA" sz="2800" u="sng" dirty="0">
                <a:solidFill>
                  <a:schemeClr val="tx1"/>
                </a:solidFill>
                <a:latin typeface="Times New Roman" panose="02020603050405020304" pitchFamily="18" charset="0"/>
                <a:cs typeface="Times New Roman" panose="02020603050405020304" pitchFamily="18" charset="0"/>
              </a:rPr>
              <a:t>основи проведення масажу</a:t>
            </a:r>
            <a:endParaRPr lang="uk-UA" sz="28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uk-UA" sz="2800" dirty="0">
                <a:solidFill>
                  <a:schemeClr val="tx1"/>
                </a:solidFill>
                <a:latin typeface="Times New Roman" panose="02020603050405020304" pitchFamily="18" charset="0"/>
                <a:cs typeface="Times New Roman" panose="02020603050405020304" pitchFamily="18" charset="0"/>
              </a:rPr>
              <a:t>Приміщення для проведення масажу повинно бути сухим, світлим (освітленість 120-150 </a:t>
            </a:r>
            <a:r>
              <a:rPr lang="uk-UA" sz="2800" dirty="0" err="1">
                <a:solidFill>
                  <a:schemeClr val="tx1"/>
                </a:solidFill>
                <a:latin typeface="Times New Roman" panose="02020603050405020304" pitchFamily="18" charset="0"/>
                <a:cs typeface="Times New Roman" panose="02020603050405020304" pitchFamily="18" charset="0"/>
              </a:rPr>
              <a:t>лк</a:t>
            </a:r>
            <a:r>
              <a:rPr lang="uk-UA" sz="2800" dirty="0">
                <a:solidFill>
                  <a:schemeClr val="tx1"/>
                </a:solidFill>
                <a:latin typeface="Times New Roman" panose="02020603050405020304" pitchFamily="18" charset="0"/>
                <a:cs typeface="Times New Roman" panose="02020603050405020304" pitchFamily="18" charset="0"/>
              </a:rPr>
              <a:t> ), обладнане припливно-витяжної вентиляцією, що забезпечує 2-3-х кратний обмін повітря в годину. Бажано мати окремий масажний кабінет площею приблизно 18 м </a:t>
            </a:r>
            <a:r>
              <a:rPr lang="uk-UA" sz="2800" baseline="30000" dirty="0">
                <a:solidFill>
                  <a:schemeClr val="tx1"/>
                </a:solidFill>
                <a:latin typeface="Times New Roman" panose="02020603050405020304" pitchFamily="18" charset="0"/>
                <a:cs typeface="Times New Roman" panose="02020603050405020304" pitchFamily="18" charset="0"/>
              </a:rPr>
              <a:t>2</a:t>
            </a:r>
            <a:r>
              <a:rPr lang="uk-UA" sz="2800" dirty="0">
                <a:solidFill>
                  <a:schemeClr val="tx1"/>
                </a:solidFill>
                <a:latin typeface="Times New Roman" panose="02020603050405020304" pitchFamily="18" charset="0"/>
                <a:cs typeface="Times New Roman" panose="02020603050405020304" pitchFamily="18" charset="0"/>
              </a:rPr>
              <a:t> . </a:t>
            </a:r>
            <a:endParaRPr lang="uk-UA" sz="2800" dirty="0" smtClean="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У </a:t>
            </a:r>
            <a:r>
              <a:rPr lang="uk-UA" sz="2800" dirty="0">
                <a:solidFill>
                  <a:schemeClr val="tx1"/>
                </a:solidFill>
                <a:latin typeface="Times New Roman" panose="02020603050405020304" pitchFamily="18" charset="0"/>
                <a:cs typeface="Times New Roman" panose="02020603050405020304" pitchFamily="18" charset="0"/>
              </a:rPr>
              <a:t>ньому повинні </a:t>
            </a:r>
            <a:r>
              <a:rPr lang="uk-UA" sz="2800" dirty="0" smtClean="0">
                <a:solidFill>
                  <a:schemeClr val="tx1"/>
                </a:solidFill>
                <a:latin typeface="Times New Roman" panose="02020603050405020304" pitchFamily="18" charset="0"/>
                <a:cs typeface="Times New Roman" panose="02020603050405020304" pitchFamily="18" charset="0"/>
              </a:rPr>
              <a:t>зн</a:t>
            </a:r>
            <a:r>
              <a:rPr lang="uk-UA" sz="2800" dirty="0">
                <a:solidFill>
                  <a:schemeClr val="tx1"/>
                </a:solidFill>
                <a:latin typeface="Times New Roman" panose="02020603050405020304" pitchFamily="18" charset="0"/>
                <a:cs typeface="Times New Roman" panose="02020603050405020304" pitchFamily="18" charset="0"/>
              </a:rPr>
              <a:t>а</a:t>
            </a:r>
            <a:r>
              <a:rPr lang="uk-UA" sz="2800" dirty="0" smtClean="0">
                <a:solidFill>
                  <a:schemeClr val="tx1"/>
                </a:solidFill>
                <a:latin typeface="Times New Roman" panose="02020603050405020304" pitchFamily="18" charset="0"/>
                <a:cs typeface="Times New Roman" panose="02020603050405020304" pitchFamily="18" charset="0"/>
              </a:rPr>
              <a:t>ходиться</a:t>
            </a:r>
            <a:r>
              <a:rPr lang="uk-UA" sz="2800" dirty="0">
                <a:solidFill>
                  <a:schemeClr val="tx1"/>
                </a:solidFill>
                <a:latin typeface="Times New Roman" panose="02020603050405020304" pitchFamily="18" charset="0"/>
                <a:cs typeface="Times New Roman" panose="02020603050405020304" pitchFamily="18" charset="0"/>
              </a:rPr>
              <a:t>:</a:t>
            </a:r>
          </a:p>
          <a:p>
            <a:pPr lvl="0" algn="just">
              <a:spcBef>
                <a:spcPts val="0"/>
              </a:spcBef>
              <a:buFont typeface="Wingdings" panose="05000000000000000000" pitchFamily="2" charset="2"/>
              <a:buChar char="Ø"/>
            </a:pPr>
            <a:r>
              <a:rPr lang="uk-UA" sz="2800" dirty="0">
                <a:solidFill>
                  <a:schemeClr val="tx1"/>
                </a:solidFill>
                <a:latin typeface="Times New Roman" panose="02020603050405020304" pitchFamily="18" charset="0"/>
                <a:cs typeface="Times New Roman" panose="02020603050405020304" pitchFamily="18" charset="0"/>
              </a:rPr>
              <a:t>стійка масажна кушетка довжиною до 2 м, шириною 50-60 см, висотою 50-70 см</a:t>
            </a:r>
            <a:r>
              <a:rPr lang="uk-UA" sz="2800" dirty="0" smtClean="0">
                <a:solidFill>
                  <a:schemeClr val="tx1"/>
                </a:solidFill>
                <a:latin typeface="Times New Roman" panose="02020603050405020304" pitchFamily="18" charset="0"/>
                <a:cs typeface="Times New Roman" panose="02020603050405020304" pitchFamily="18" charset="0"/>
              </a:rPr>
              <a:t>.</a:t>
            </a:r>
          </a:p>
          <a:p>
            <a:pPr lvl="0">
              <a:buFont typeface="Wingdings" panose="05000000000000000000" pitchFamily="2" charset="2"/>
              <a:buChar char="Ø"/>
            </a:pPr>
            <a:r>
              <a:rPr lang="uk-UA" sz="2800" dirty="0">
                <a:solidFill>
                  <a:schemeClr val="tx1"/>
                </a:solidFill>
                <a:latin typeface="Times New Roman" panose="02020603050405020304" pitchFamily="18" charset="0"/>
                <a:cs typeface="Times New Roman" panose="02020603050405020304" pitchFamily="18" charset="0"/>
              </a:rPr>
              <a:t>круглі валики довжиною 60 см, діаметром 25 см.</a:t>
            </a:r>
          </a:p>
          <a:p>
            <a:pPr lvl="0">
              <a:buFont typeface="Wingdings" panose="05000000000000000000" pitchFamily="2" charset="2"/>
              <a:buChar char="Ø"/>
            </a:pPr>
            <a:r>
              <a:rPr lang="uk-UA" sz="2800" dirty="0">
                <a:solidFill>
                  <a:schemeClr val="tx1"/>
                </a:solidFill>
                <a:latin typeface="Times New Roman" panose="02020603050405020304" pitchFamily="18" charset="0"/>
                <a:cs typeface="Times New Roman" panose="02020603050405020304" pitchFamily="18" charset="0"/>
              </a:rPr>
              <a:t>столик для масажу, розміри 80X60X35 см.</a:t>
            </a:r>
          </a:p>
          <a:p>
            <a:pPr lvl="0">
              <a:buFont typeface="Wingdings" panose="05000000000000000000" pitchFamily="2" charset="2"/>
              <a:buChar char="Ø"/>
            </a:pPr>
            <a:r>
              <a:rPr lang="uk-UA" sz="2800" dirty="0">
                <a:solidFill>
                  <a:schemeClr val="tx1"/>
                </a:solidFill>
                <a:latin typeface="Times New Roman" panose="02020603050405020304" pitchFamily="18" charset="0"/>
                <a:cs typeface="Times New Roman" panose="02020603050405020304" pitchFamily="18" charset="0"/>
              </a:rPr>
              <a:t>шафа для зберігання чистих простирадло, халатів, рушників, мила, тальку, масажних </a:t>
            </a:r>
            <a:r>
              <a:rPr lang="uk-UA" sz="2800" dirty="0" err="1">
                <a:solidFill>
                  <a:schemeClr val="tx1"/>
                </a:solidFill>
                <a:latin typeface="Times New Roman" panose="02020603050405020304" pitchFamily="18" charset="0"/>
                <a:cs typeface="Times New Roman" panose="02020603050405020304" pitchFamily="18" charset="0"/>
              </a:rPr>
              <a:t>ін</a:t>
            </a:r>
            <a:r>
              <a:rPr lang="uk-UA" sz="2800" dirty="0">
                <a:solidFill>
                  <a:schemeClr val="tx1"/>
                </a:solidFill>
                <a:latin typeface="Times New Roman" panose="02020603050405020304" pitchFamily="18" charset="0"/>
                <a:cs typeface="Times New Roman" panose="02020603050405020304" pitchFamily="18" charset="0"/>
              </a:rPr>
              <a:t> і борів.</a:t>
            </a:r>
          </a:p>
          <a:p>
            <a:pPr lvl="0">
              <a:buFont typeface="Wingdings" panose="05000000000000000000" pitchFamily="2" charset="2"/>
              <a:buChar char="Ø"/>
            </a:pPr>
            <a:r>
              <a:rPr lang="uk-UA" sz="2800" dirty="0">
                <a:solidFill>
                  <a:schemeClr val="tx1"/>
                </a:solidFill>
                <a:latin typeface="Times New Roman" panose="02020603050405020304" pitchFamily="18" charset="0"/>
                <a:cs typeface="Times New Roman" panose="02020603050405020304" pitchFamily="18" charset="0"/>
              </a:rPr>
              <a:t>аптечка першої допомоги, в якій знаходяться: вата, стерильні бинти, спиртовий розчин йоду, лейкопластир, вазелін, </a:t>
            </a:r>
            <a:r>
              <a:rPr lang="uk-UA" sz="2800" dirty="0" smtClean="0">
                <a:solidFill>
                  <a:schemeClr val="tx1"/>
                </a:solidFill>
                <a:latin typeface="Times New Roman" panose="02020603050405020304" pitchFamily="18" charset="0"/>
                <a:cs typeface="Times New Roman" panose="02020603050405020304" pitchFamily="18" charset="0"/>
              </a:rPr>
              <a:t>нашатирний </a:t>
            </a:r>
            <a:r>
              <a:rPr lang="uk-UA" sz="2800" dirty="0">
                <a:solidFill>
                  <a:schemeClr val="tx1"/>
                </a:solidFill>
                <a:latin typeface="Times New Roman" panose="02020603050405020304" pitchFamily="18" charset="0"/>
                <a:cs typeface="Times New Roman" panose="02020603050405020304" pitchFamily="18" charset="0"/>
              </a:rPr>
              <a:t>спирт, валеріанові краплі, </a:t>
            </a:r>
            <a:r>
              <a:rPr lang="uk-UA" sz="2800" dirty="0" smtClean="0">
                <a:solidFill>
                  <a:schemeClr val="tx1"/>
                </a:solidFill>
                <a:latin typeface="Times New Roman" panose="02020603050405020304" pitchFamily="18" charset="0"/>
                <a:cs typeface="Times New Roman" panose="02020603050405020304" pitchFamily="18" charset="0"/>
              </a:rPr>
              <a:t>мазі. </a:t>
            </a:r>
            <a:endParaRPr lang="uk-UA" sz="2800"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uk-UA" sz="2800" dirty="0" smtClean="0">
                <a:solidFill>
                  <a:schemeClr val="tx1"/>
                </a:solidFill>
                <a:latin typeface="Times New Roman" panose="02020603050405020304" pitchFamily="18" charset="0"/>
                <a:cs typeface="Times New Roman" panose="02020603050405020304" pitchFamily="18" charset="0"/>
              </a:rPr>
              <a:t>умивальник з холодною і гарячою водою.</a:t>
            </a:r>
          </a:p>
          <a:p>
            <a:pPr marL="0" lvl="0" indent="0" algn="just">
              <a:spcBef>
                <a:spcPts val="0"/>
              </a:spcBef>
              <a:buNone/>
            </a:pP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8933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8499" y="280087"/>
            <a:ext cx="10375901" cy="3504514"/>
          </a:xfrm>
        </p:spPr>
        <p:txBody>
          <a:bodyPr>
            <a:noAutofit/>
          </a:bodyPr>
          <a:lstStyle/>
          <a:p>
            <a:pPr marL="0" indent="0" algn="just">
              <a:buNone/>
            </a:pPr>
            <a:r>
              <a:rPr lang="ru-RU" sz="2800" dirty="0" smtClean="0">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Пол в кабінеті повинен бути дерев'яним, пофарбований або покритий лінолеумом, температура у з духу в ньому 20-22 ° С, відносна вологість не більше 60%. У кабінеті треба мати пісочні або </a:t>
            </a:r>
            <a:r>
              <a:rPr lang="uk-UA" sz="2800" dirty="0" smtClean="0">
                <a:solidFill>
                  <a:schemeClr val="tx1"/>
                </a:solidFill>
                <a:latin typeface="Times New Roman" panose="02020603050405020304" pitchFamily="18" charset="0"/>
                <a:cs typeface="Times New Roman" panose="02020603050405020304" pitchFamily="18" charset="0"/>
              </a:rPr>
              <a:t>інші процедурні </a:t>
            </a:r>
            <a:r>
              <a:rPr lang="uk-UA" sz="2800" dirty="0" err="1" smtClean="0">
                <a:solidFill>
                  <a:schemeClr val="tx1"/>
                </a:solidFill>
                <a:latin typeface="Times New Roman" panose="02020603050405020304" pitchFamily="18" charset="0"/>
                <a:cs typeface="Times New Roman" panose="02020603050405020304" pitchFamily="18" charset="0"/>
              </a:rPr>
              <a:t>годиники</a:t>
            </a:r>
            <a:r>
              <a:rPr lang="uk-UA" sz="28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uk-UA" sz="2800" u="sng" dirty="0">
                <a:solidFill>
                  <a:schemeClr val="tx1"/>
                </a:solidFill>
                <a:latin typeface="Times New Roman" panose="02020603050405020304" pitchFamily="18" charset="0"/>
                <a:cs typeface="Times New Roman" panose="02020603050405020304" pitchFamily="18" charset="0"/>
              </a:rPr>
              <a:t>Вимоги до </a:t>
            </a:r>
            <a:r>
              <a:rPr lang="uk-UA" sz="2800" u="sng" dirty="0" smtClean="0">
                <a:solidFill>
                  <a:schemeClr val="tx1"/>
                </a:solidFill>
                <a:latin typeface="Times New Roman" panose="02020603050405020304" pitchFamily="18" charset="0"/>
                <a:cs typeface="Times New Roman" panose="02020603050405020304" pitchFamily="18" charset="0"/>
              </a:rPr>
              <a:t>пацієнтів</a:t>
            </a:r>
            <a:endParaRPr lang="uk-UA" sz="28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uk-UA" sz="2800" dirty="0">
                <a:solidFill>
                  <a:schemeClr val="tx1"/>
                </a:solidFill>
                <a:latin typeface="Times New Roman" panose="02020603050405020304" pitchFamily="18" charset="0"/>
                <a:cs typeface="Times New Roman" panose="02020603050405020304" pitchFamily="18" charset="0"/>
              </a:rPr>
              <a:t>Перед масажем бажано прийняти теплий душ або </a:t>
            </a:r>
            <a:r>
              <a:rPr lang="uk-UA" sz="2800" dirty="0" smtClean="0">
                <a:solidFill>
                  <a:schemeClr val="tx1"/>
                </a:solidFill>
                <a:latin typeface="Times New Roman" panose="02020603050405020304" pitchFamily="18" charset="0"/>
                <a:cs typeface="Times New Roman" panose="02020603050405020304" pitchFamily="18" charset="0"/>
              </a:rPr>
              <a:t>обтертися </a:t>
            </a:r>
            <a:r>
              <a:rPr lang="uk-UA" sz="2800" dirty="0">
                <a:solidFill>
                  <a:schemeClr val="tx1"/>
                </a:solidFill>
                <a:latin typeface="Times New Roman" panose="02020603050405020304" pitchFamily="18" charset="0"/>
                <a:cs typeface="Times New Roman" panose="02020603050405020304" pitchFamily="18" charset="0"/>
              </a:rPr>
              <a:t>вологим рушником, потім насухо витертися, оголити тільки </a:t>
            </a:r>
            <a:r>
              <a:rPr lang="uk-UA" sz="2800" dirty="0" err="1" smtClean="0">
                <a:solidFill>
                  <a:schemeClr val="tx1"/>
                </a:solidFill>
                <a:latin typeface="Times New Roman" panose="02020603050405020304" pitchFamily="18" charset="0"/>
                <a:cs typeface="Times New Roman" panose="02020603050405020304" pitchFamily="18" charset="0"/>
              </a:rPr>
              <a:t>масажовану</a:t>
            </a:r>
            <a:r>
              <a:rPr lang="uk-UA" sz="2800" dirty="0" smtClean="0">
                <a:solidFill>
                  <a:schemeClr val="tx1"/>
                </a:solidFill>
                <a:latin typeface="Times New Roman" panose="02020603050405020304" pitchFamily="18" charset="0"/>
                <a:cs typeface="Times New Roman" panose="02020603050405020304" pitchFamily="18" charset="0"/>
              </a:rPr>
              <a:t> частину </a:t>
            </a:r>
            <a:r>
              <a:rPr lang="uk-UA" sz="2800" dirty="0">
                <a:solidFill>
                  <a:schemeClr val="tx1"/>
                </a:solidFill>
                <a:latin typeface="Times New Roman" panose="02020603050405020304" pitchFamily="18" charset="0"/>
                <a:cs typeface="Times New Roman" panose="02020603050405020304" pitchFamily="18" charset="0"/>
              </a:rPr>
              <a:t>тіла так, щоб одяг не заважав масажу, при значному волосяному покриві можна масажувати через білизну або застосовувати креми, емульсії. </a:t>
            </a:r>
            <a:r>
              <a:rPr lang="uk-UA" sz="2800" dirty="0" err="1">
                <a:solidFill>
                  <a:schemeClr val="tx1"/>
                </a:solidFill>
                <a:latin typeface="Times New Roman" panose="02020603050405020304" pitchFamily="18" charset="0"/>
                <a:cs typeface="Times New Roman" panose="02020603050405020304" pitchFamily="18" charset="0"/>
              </a:rPr>
              <a:t>Ссадини</a:t>
            </a:r>
            <a:r>
              <a:rPr lang="uk-UA" sz="2800" dirty="0">
                <a:solidFill>
                  <a:schemeClr val="tx1"/>
                </a:solidFill>
                <a:latin typeface="Times New Roman" panose="02020603050405020304" pitchFamily="18" charset="0"/>
                <a:cs typeface="Times New Roman" panose="02020603050405020304" pitchFamily="18" charset="0"/>
              </a:rPr>
              <a:t>, </a:t>
            </a:r>
            <a:r>
              <a:rPr lang="uk-UA" sz="2800" dirty="0" err="1">
                <a:solidFill>
                  <a:schemeClr val="tx1"/>
                </a:solidFill>
                <a:latin typeface="Times New Roman" panose="02020603050405020304" pitchFamily="18" charset="0"/>
                <a:cs typeface="Times New Roman" panose="02020603050405020304" pitchFamily="18" charset="0"/>
              </a:rPr>
              <a:t>расчеси</a:t>
            </a:r>
            <a:r>
              <a:rPr lang="uk-UA" sz="2800" dirty="0">
                <a:solidFill>
                  <a:schemeClr val="tx1"/>
                </a:solidFill>
                <a:latin typeface="Times New Roman" panose="02020603050405020304" pitchFamily="18" charset="0"/>
                <a:cs typeface="Times New Roman" panose="02020603050405020304" pitchFamily="18" charset="0"/>
              </a:rPr>
              <a:t>, подряпини і інші пошкодження шкіри необхідно </a:t>
            </a:r>
            <a:r>
              <a:rPr lang="uk-UA" sz="2800" dirty="0" smtClean="0">
                <a:solidFill>
                  <a:schemeClr val="tx1"/>
                </a:solidFill>
                <a:latin typeface="Times New Roman" panose="02020603050405020304" pitchFamily="18" charset="0"/>
                <a:cs typeface="Times New Roman" panose="02020603050405020304" pitchFamily="18" charset="0"/>
              </a:rPr>
              <a:t>попередньо </a:t>
            </a:r>
            <a:r>
              <a:rPr lang="uk-UA" sz="2800" dirty="0">
                <a:solidFill>
                  <a:schemeClr val="tx1"/>
                </a:solidFill>
                <a:latin typeface="Times New Roman" panose="02020603050405020304" pitchFamily="18" charset="0"/>
                <a:cs typeface="Times New Roman" panose="02020603050405020304" pitchFamily="18" charset="0"/>
              </a:rPr>
              <a:t>обробити.</a:t>
            </a:r>
          </a:p>
          <a:p>
            <a:pPr marL="0" indent="0" algn="just">
              <a:spcBef>
                <a:spcPts val="0"/>
              </a:spcBef>
              <a:buNone/>
            </a:pPr>
            <a:r>
              <a:rPr lang="uk-UA" sz="2800" dirty="0">
                <a:solidFill>
                  <a:schemeClr val="tx1"/>
                </a:solidFill>
                <a:latin typeface="Times New Roman" panose="02020603050405020304" pitchFamily="18" charset="0"/>
                <a:cs typeface="Times New Roman" panose="02020603050405020304" pitchFamily="18" charset="0"/>
              </a:rPr>
              <a:t>Для найбільшого ефекту масажу необхідно домогтися повного розслаблення м'язів </a:t>
            </a:r>
            <a:r>
              <a:rPr lang="uk-UA" sz="2800" dirty="0" err="1">
                <a:solidFill>
                  <a:schemeClr val="tx1"/>
                </a:solidFill>
                <a:latin typeface="Times New Roman" panose="02020603050405020304" pitchFamily="18" charset="0"/>
                <a:cs typeface="Times New Roman" panose="02020603050405020304" pitchFamily="18" charset="0"/>
              </a:rPr>
              <a:t>масажованої</a:t>
            </a:r>
            <a:r>
              <a:rPr lang="uk-UA" sz="2800" dirty="0">
                <a:solidFill>
                  <a:schemeClr val="tx1"/>
                </a:solidFill>
                <a:latin typeface="Times New Roman" panose="02020603050405020304" pitchFamily="18" charset="0"/>
                <a:cs typeface="Times New Roman" panose="02020603050405020304" pitchFamily="18" charset="0"/>
              </a:rPr>
              <a:t> області. </a:t>
            </a:r>
          </a:p>
        </p:txBody>
      </p:sp>
    </p:spTree>
    <p:extLst>
      <p:ext uri="{BB962C8B-B14F-4D97-AF65-F5344CB8AC3E}">
        <p14:creationId xmlns:p14="http://schemas.microsoft.com/office/powerpoint/2010/main" val="215438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896496" y="469557"/>
            <a:ext cx="6853882" cy="646331"/>
          </a:xfrm>
          <a:prstGeom prst="rect">
            <a:avLst/>
          </a:prstGeom>
        </p:spPr>
        <p:txBody>
          <a:bodyPr wrap="square">
            <a:spAutoFit/>
          </a:bodyPr>
          <a:lstStyle/>
          <a:p>
            <a:endParaRPr lang="ru-RU" dirty="0" smtClean="0"/>
          </a:p>
          <a:p>
            <a:endParaRPr lang="ru-RU" dirty="0"/>
          </a:p>
        </p:txBody>
      </p:sp>
      <p:sp>
        <p:nvSpPr>
          <p:cNvPr id="7" name="Прямоугольник 6"/>
          <p:cNvSpPr/>
          <p:nvPr/>
        </p:nvSpPr>
        <p:spPr>
          <a:xfrm>
            <a:off x="622300" y="469557"/>
            <a:ext cx="11328400" cy="6555641"/>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	</a:t>
            </a:r>
            <a:r>
              <a:rPr lang="uk-UA" sz="2800" dirty="0">
                <a:latin typeface="Times New Roman" panose="02020603050405020304" pitchFamily="18" charset="0"/>
                <a:cs typeface="Times New Roman" panose="02020603050405020304" pitchFamily="18" charset="0"/>
              </a:rPr>
              <a:t>Такий стан наступає в так званому середньому фізіологічному положенні, коли суглоби кінцівок зігнуті під певним кутом: в </a:t>
            </a:r>
            <a:r>
              <a:rPr lang="uk-UA" sz="2800" dirty="0" err="1">
                <a:latin typeface="Times New Roman" panose="02020603050405020304" pitchFamily="18" charset="0"/>
                <a:cs typeface="Times New Roman" panose="02020603050405020304" pitchFamily="18" charset="0"/>
              </a:rPr>
              <a:t>плечевому</a:t>
            </a:r>
            <a:r>
              <a:rPr lang="uk-UA" sz="2800" dirty="0">
                <a:latin typeface="Times New Roman" panose="02020603050405020304" pitchFamily="18" charset="0"/>
                <a:cs typeface="Times New Roman" panose="02020603050405020304" pitchFamily="18" charset="0"/>
              </a:rPr>
              <a:t> суглобі 35 °, в ліктьовому - 110 °, в тазостегновому - 40 °, колінному -140 °, </a:t>
            </a:r>
            <a:r>
              <a:rPr lang="uk-UA" sz="2800" dirty="0" err="1">
                <a:latin typeface="Times New Roman" panose="02020603050405020304" pitchFamily="18" charset="0"/>
                <a:cs typeface="Times New Roman" panose="02020603050405020304" pitchFamily="18" charset="0"/>
              </a:rPr>
              <a:t>гомілкостопному</a:t>
            </a:r>
            <a:r>
              <a:rPr lang="uk-UA" sz="2800" dirty="0">
                <a:latin typeface="Times New Roman" panose="02020603050405020304" pitchFamily="18" charset="0"/>
                <a:cs typeface="Times New Roman" panose="02020603050405020304" pitchFamily="18" charset="0"/>
              </a:rPr>
              <a:t> - 10 °.</a:t>
            </a:r>
          </a:p>
          <a:p>
            <a:pPr algn="just"/>
            <a:r>
              <a:rPr lang="uk-UA" sz="2800" u="sng" dirty="0">
                <a:latin typeface="Times New Roman" panose="02020603050405020304" pitchFamily="18" charset="0"/>
                <a:cs typeface="Times New Roman" panose="02020603050405020304" pitchFamily="18" charset="0"/>
              </a:rPr>
              <a:t>Вимоги до масажиста</a:t>
            </a:r>
            <a:r>
              <a:rPr lang="uk-UA" sz="2800" dirty="0">
                <a:latin typeface="Times New Roman" panose="02020603050405020304" pitchFamily="18" charset="0"/>
                <a:cs typeface="Times New Roman" panose="02020603050405020304" pitchFamily="18" charset="0"/>
              </a:rPr>
              <a:t> . У правилах поведінки масажиста н е обхідно виділити 2 основні аспекти володіння масажем - </a:t>
            </a:r>
            <a:r>
              <a:rPr lang="uk-UA" sz="2800" dirty="0" err="1">
                <a:latin typeface="Times New Roman" panose="02020603050405020304" pitchFamily="18" charset="0"/>
                <a:cs typeface="Times New Roman" panose="02020603050405020304" pitchFamily="18" charset="0"/>
              </a:rPr>
              <a:t>психологичний</a:t>
            </a:r>
            <a:r>
              <a:rPr lang="uk-UA" sz="2800" dirty="0">
                <a:latin typeface="Times New Roman" panose="02020603050405020304" pitchFamily="18" charset="0"/>
                <a:cs typeface="Times New Roman" panose="02020603050405020304" pitchFamily="18" charset="0"/>
              </a:rPr>
              <a:t> і технічний. До </a:t>
            </a:r>
            <a:r>
              <a:rPr lang="uk-UA" sz="2800" u="sng" dirty="0">
                <a:latin typeface="Times New Roman" panose="02020603050405020304" pitchFamily="18" charset="0"/>
                <a:cs typeface="Times New Roman" panose="02020603050405020304" pitchFamily="18" charset="0"/>
              </a:rPr>
              <a:t>психологічного</a:t>
            </a:r>
            <a:r>
              <a:rPr lang="uk-UA" sz="2800" dirty="0">
                <a:latin typeface="Times New Roman" panose="02020603050405020304" pitchFamily="18" charset="0"/>
                <a:cs typeface="Times New Roman" panose="02020603050405020304" pitchFamily="18" charset="0"/>
              </a:rPr>
              <a:t> відноситься увага, терплячість, тактовність, дружелюбність, </a:t>
            </a:r>
            <a:r>
              <a:rPr lang="uk-UA" sz="2800" dirty="0" err="1">
                <a:latin typeface="Times New Roman" panose="02020603050405020304" pitchFamily="18" charset="0"/>
                <a:cs typeface="Times New Roman" panose="02020603050405020304" pitchFamily="18" charset="0"/>
              </a:rPr>
              <a:t>спокійливість</a:t>
            </a:r>
            <a:r>
              <a:rPr lang="uk-UA" sz="2800" dirty="0">
                <a:latin typeface="Times New Roman" panose="02020603050405020304" pitchFamily="18" charset="0"/>
                <a:cs typeface="Times New Roman" panose="02020603050405020304" pitchFamily="18" charset="0"/>
              </a:rPr>
              <a:t>, впевненість в правильності виконання плану сеансу масажу з урахуванням стану </a:t>
            </a:r>
            <a:r>
              <a:rPr lang="uk-UA" sz="2800" dirty="0" err="1">
                <a:latin typeface="Times New Roman" panose="02020603050405020304" pitchFamily="18" charset="0"/>
                <a:cs typeface="Times New Roman" panose="02020603050405020304" pitchFamily="18" charset="0"/>
              </a:rPr>
              <a:t>масажованого</a:t>
            </a:r>
            <a:r>
              <a:rPr lang="uk-UA" sz="2800" dirty="0">
                <a:latin typeface="Times New Roman" panose="02020603050405020304" pitchFamily="18" charset="0"/>
                <a:cs typeface="Times New Roman" panose="02020603050405020304" pitchFamily="18" charset="0"/>
              </a:rPr>
              <a:t>; до </a:t>
            </a:r>
            <a:r>
              <a:rPr lang="uk-UA" sz="2800" u="sng" dirty="0">
                <a:latin typeface="Times New Roman" panose="02020603050405020304" pitchFamily="18" charset="0"/>
                <a:cs typeface="Times New Roman" panose="02020603050405020304" pitchFamily="18" charset="0"/>
              </a:rPr>
              <a:t>технічного</a:t>
            </a:r>
            <a:r>
              <a:rPr lang="uk-UA" sz="2800" dirty="0">
                <a:latin typeface="Times New Roman" panose="02020603050405020304" pitchFamily="18" charset="0"/>
                <a:cs typeface="Times New Roman" panose="02020603050405020304" pitchFamily="18" charset="0"/>
              </a:rPr>
              <a:t> - вміння виконувати будь-який вид масажу, вибирати найбільш ефективні прийоми, здійснювати раціональну послідовність окремих основних і допоміжних прийомів масажу, враховувати адекватність відповідної реакції хворого на проведений сеанс або курс масажу.</a:t>
            </a:r>
          </a:p>
          <a:p>
            <a:pPr algn="just"/>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2508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03300" y="428368"/>
            <a:ext cx="9812981" cy="5612996"/>
          </a:xfrm>
        </p:spPr>
        <p:txBody>
          <a:bodyPr>
            <a:normAutofit lnSpcReduction="10000"/>
          </a:bodyPr>
          <a:lstStyle/>
          <a:p>
            <a:pPr marL="0" indent="0" algn="just">
              <a:spcBef>
                <a:spcPts val="0"/>
              </a:spcBef>
              <a:buNone/>
            </a:pPr>
            <a:r>
              <a:rPr lang="ru-RU" sz="2000" dirty="0">
                <a:solidFill>
                  <a:schemeClr val="tx1"/>
                </a:solidFill>
                <a:latin typeface="Times New Roman" panose="02020603050405020304" pitchFamily="18" charset="0"/>
                <a:cs typeface="Times New Roman" panose="02020603050405020304" pitchFamily="18" charset="0"/>
              </a:rPr>
              <a:t>	</a:t>
            </a:r>
            <a:r>
              <a:rPr lang="uk-UA" sz="2800" u="sng" dirty="0">
                <a:solidFill>
                  <a:schemeClr val="tx1"/>
                </a:solidFill>
                <a:latin typeface="Times New Roman" panose="02020603050405020304" pitchFamily="18" charset="0"/>
                <a:cs typeface="Times New Roman" panose="02020603050405020304" pitchFamily="18" charset="0"/>
              </a:rPr>
              <a:t>Правила роботи </a:t>
            </a:r>
            <a:r>
              <a:rPr lang="uk-UA" sz="2800" u="sng" dirty="0" smtClean="0">
                <a:solidFill>
                  <a:schemeClr val="tx1"/>
                </a:solidFill>
                <a:latin typeface="Times New Roman" panose="02020603050405020304" pitchFamily="18" charset="0"/>
                <a:cs typeface="Times New Roman" panose="02020603050405020304" pitchFamily="18" charset="0"/>
              </a:rPr>
              <a:t>масажиста</a:t>
            </a: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Необхідно встановити відносини довіри між фахівцем і </a:t>
            </a:r>
            <a:r>
              <a:rPr lang="uk-UA" sz="2800" dirty="0" err="1">
                <a:solidFill>
                  <a:schemeClr val="tx1"/>
                </a:solidFill>
                <a:latin typeface="Times New Roman" panose="02020603050405020304" pitchFamily="18" charset="0"/>
                <a:cs typeface="Times New Roman" panose="02020603050405020304" pitchFamily="18" charset="0"/>
              </a:rPr>
              <a:t>масажованим</a:t>
            </a:r>
            <a:r>
              <a:rPr lang="uk-UA" sz="2800" dirty="0">
                <a:solidFill>
                  <a:schemeClr val="tx1"/>
                </a:solidFill>
                <a:latin typeface="Times New Roman" panose="02020603050405020304" pitchFamily="18" charset="0"/>
                <a:cs typeface="Times New Roman" panose="02020603050405020304" pitchFamily="18" charset="0"/>
              </a:rPr>
              <a:t>, що досягається його вмінням налагодити хороший контакт з пацієнтом, від цього часто залежить успіх лікування.</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Робота </a:t>
            </a:r>
            <a:r>
              <a:rPr lang="uk-UA" sz="2800" dirty="0">
                <a:solidFill>
                  <a:schemeClr val="tx1"/>
                </a:solidFill>
                <a:latin typeface="Times New Roman" panose="02020603050405020304" pitchFamily="18" charset="0"/>
                <a:cs typeface="Times New Roman" panose="02020603050405020304" pitchFamily="18" charset="0"/>
              </a:rPr>
              <a:t>масажиста пов'язана з великим фізичним навантаженням, тому треба звертати увагу на попередження у нього патологічних змін в області шийного і поперекового відділів хребта, появи застійних явищ в нижніх кінцівках. Це допоможе запобігти розвитку професійних захворювань (</a:t>
            </a:r>
            <a:r>
              <a:rPr lang="uk-UA" sz="2800" dirty="0" err="1">
                <a:solidFill>
                  <a:schemeClr val="tx1"/>
                </a:solidFill>
                <a:latin typeface="Times New Roman" panose="02020603050405020304" pitchFamily="18" charset="0"/>
                <a:cs typeface="Times New Roman" panose="02020603050405020304" pitchFamily="18" charset="0"/>
              </a:rPr>
              <a:t>плечолопатковий</a:t>
            </a:r>
            <a:r>
              <a:rPr lang="uk-UA" sz="2800" dirty="0">
                <a:solidFill>
                  <a:schemeClr val="tx1"/>
                </a:solidFill>
                <a:latin typeface="Times New Roman" panose="02020603050405020304" pitchFamily="18" charset="0"/>
                <a:cs typeface="Times New Roman" panose="02020603050405020304" pitchFamily="18" charset="0"/>
              </a:rPr>
              <a:t> </a:t>
            </a:r>
            <a:r>
              <a:rPr lang="uk-UA" sz="2800" dirty="0" err="1">
                <a:solidFill>
                  <a:schemeClr val="tx1"/>
                </a:solidFill>
                <a:latin typeface="Times New Roman" panose="02020603050405020304" pitchFamily="18" charset="0"/>
                <a:cs typeface="Times New Roman" panose="02020603050405020304" pitchFamily="18" charset="0"/>
              </a:rPr>
              <a:t>периартроз</a:t>
            </a:r>
            <a:r>
              <a:rPr lang="uk-UA" sz="2800" dirty="0">
                <a:solidFill>
                  <a:schemeClr val="tx1"/>
                </a:solidFill>
                <a:latin typeface="Times New Roman" panose="02020603050405020304" pitchFamily="18" charset="0"/>
                <a:cs typeface="Times New Roman" panose="02020603050405020304" pitchFamily="18" charset="0"/>
              </a:rPr>
              <a:t>, </a:t>
            </a:r>
            <a:r>
              <a:rPr lang="uk-UA" sz="2800" dirty="0" err="1">
                <a:solidFill>
                  <a:schemeClr val="tx1"/>
                </a:solidFill>
                <a:latin typeface="Times New Roman" panose="02020603050405020304" pitchFamily="18" charset="0"/>
                <a:cs typeface="Times New Roman" panose="02020603050405020304" pitchFamily="18" charset="0"/>
              </a:rPr>
              <a:t>тендовагініти</a:t>
            </a:r>
            <a:r>
              <a:rPr lang="uk-UA" sz="2800" dirty="0">
                <a:solidFill>
                  <a:schemeClr val="tx1"/>
                </a:solidFill>
                <a:latin typeface="Times New Roman" panose="02020603050405020304" pitchFamily="18" charset="0"/>
                <a:cs typeface="Times New Roman" panose="02020603050405020304" pitchFamily="18" charset="0"/>
              </a:rPr>
              <a:t>, </a:t>
            </a:r>
            <a:r>
              <a:rPr lang="uk-UA" sz="2800" dirty="0" err="1">
                <a:solidFill>
                  <a:schemeClr val="tx1"/>
                </a:solidFill>
                <a:latin typeface="Times New Roman" panose="02020603050405020304" pitchFamily="18" charset="0"/>
                <a:cs typeface="Times New Roman" panose="02020603050405020304" pitchFamily="18" charset="0"/>
              </a:rPr>
              <a:t>міозити</a:t>
            </a:r>
            <a:r>
              <a:rPr lang="uk-UA" sz="2800" dirty="0">
                <a:solidFill>
                  <a:schemeClr val="tx1"/>
                </a:solidFill>
                <a:latin typeface="Times New Roman" panose="02020603050405020304" pitchFamily="18" charset="0"/>
                <a:cs typeface="Times New Roman" panose="02020603050405020304" pitchFamily="18" charset="0"/>
              </a:rPr>
              <a:t>, радикуліти, плоскостопість, варикозне розширення вен). Для цього необхідно виконувати спеціальні вправи на розслаблення м'язів і відпочивати сидячи.</a:t>
            </a:r>
          </a:p>
          <a:p>
            <a:pPr marL="0" indent="0" algn="just">
              <a:spcBef>
                <a:spcPts val="0"/>
              </a:spcBef>
              <a:buNone/>
            </a:pP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70891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03300" y="596900"/>
            <a:ext cx="10032999" cy="5898791"/>
          </a:xfrm>
        </p:spPr>
        <p:txBody>
          <a:bodyPr>
            <a:noAutofit/>
          </a:bodyPr>
          <a:lstStyle/>
          <a:p>
            <a:pPr marL="0" indent="0" algn="just">
              <a:buNone/>
            </a:pPr>
            <a:r>
              <a:rPr lang="ru-RU" sz="2000" dirty="0" smtClean="0">
                <a:latin typeface="Times New Roman" panose="02020603050405020304" pitchFamily="18" charset="0"/>
                <a:cs typeface="Times New Roman" panose="02020603050405020304" pitchFamily="18" charset="0"/>
              </a:rPr>
              <a:t>	</a:t>
            </a:r>
            <a:r>
              <a:rPr lang="uk-UA" sz="3200" dirty="0">
                <a:solidFill>
                  <a:schemeClr val="tx1"/>
                </a:solidFill>
                <a:latin typeface="Times New Roman" panose="02020603050405020304" pitchFamily="18" charset="0"/>
                <a:cs typeface="Times New Roman" panose="02020603050405020304" pitchFamily="18" charset="0"/>
              </a:rPr>
              <a:t>Масажист повинен добре знати анатомію, фізіологічну дію окремих прийомів масажу, володіти розвиненим відчуттям дотику. Необхідно дотримуватися гігієнічні вимоги, коротко стригти нігті. Одяг повинен бути вільним, на руках не повинно бути предметів, які можуть травмувати шкіру </a:t>
            </a:r>
            <a:r>
              <a:rPr lang="uk-UA" sz="3200" dirty="0" err="1">
                <a:solidFill>
                  <a:schemeClr val="tx1"/>
                </a:solidFill>
                <a:latin typeface="Times New Roman" panose="02020603050405020304" pitchFamily="18" charset="0"/>
                <a:cs typeface="Times New Roman" panose="02020603050405020304" pitchFamily="18" charset="0"/>
              </a:rPr>
              <a:t>масажованого</a:t>
            </a:r>
            <a:r>
              <a:rPr lang="uk-UA" sz="3200" dirty="0">
                <a:solidFill>
                  <a:schemeClr val="tx1"/>
                </a:solidFill>
                <a:latin typeface="Times New Roman" panose="02020603050405020304" pitchFamily="18" charset="0"/>
                <a:cs typeface="Times New Roman" panose="02020603050405020304" pitchFamily="18" charset="0"/>
              </a:rPr>
              <a:t>, а взуття повинне бути на низькому </a:t>
            </a:r>
            <a:r>
              <a:rPr lang="uk-UA" sz="3200" dirty="0" err="1">
                <a:solidFill>
                  <a:schemeClr val="tx1"/>
                </a:solidFill>
                <a:latin typeface="Times New Roman" panose="02020603050405020304" pitchFamily="18" charset="0"/>
                <a:cs typeface="Times New Roman" panose="02020603050405020304" pitchFamily="18" charset="0"/>
              </a:rPr>
              <a:t>каблуці</a:t>
            </a:r>
            <a:r>
              <a:rPr lang="uk-UA" sz="3200" dirty="0">
                <a:solidFill>
                  <a:schemeClr val="tx1"/>
                </a:solidFill>
                <a:latin typeface="Times New Roman" panose="02020603050405020304" pitchFamily="18" charset="0"/>
                <a:cs typeface="Times New Roman" panose="02020603050405020304" pitchFamily="18" charset="0"/>
              </a:rPr>
              <a:t>. Слід вибирати найбільш зручну робочу позу, зберігати правильний ритм дихання, робити двома руками, залучаючи в роботу тільки ті м'язи, які виконують той чи інший прийом масажу.</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88545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9343" y="388188"/>
            <a:ext cx="10060557" cy="5987211"/>
          </a:xfrm>
        </p:spPr>
        <p:txBody>
          <a:bodyPr>
            <a:normAutofit/>
          </a:bodyPr>
          <a:lstStyle/>
          <a:p>
            <a:pPr marL="0" indent="0" algn="just">
              <a:buNone/>
            </a:pPr>
            <a:r>
              <a:rPr lang="ru-RU" sz="3200" dirty="0" smtClean="0">
                <a:solidFill>
                  <a:schemeClr val="tx1"/>
                </a:solidFill>
                <a:latin typeface="Times New Roman" panose="02020603050405020304" pitchFamily="18" charset="0"/>
                <a:cs typeface="Times New Roman" panose="02020603050405020304" pitchFamily="18" charset="0"/>
              </a:rPr>
              <a:t>	</a:t>
            </a:r>
            <a:r>
              <a:rPr lang="uk-UA" sz="3200" dirty="0">
                <a:solidFill>
                  <a:schemeClr val="tx1"/>
                </a:solidFill>
                <a:latin typeface="Times New Roman" panose="02020603050405020304" pitchFamily="18" charset="0"/>
                <a:cs typeface="Times New Roman" panose="02020603050405020304" pitchFamily="18" charset="0"/>
              </a:rPr>
              <a:t>Після уточнення скарг пацієнта і визначення стану його тканин спільно з лікарем необхідно визначити методику масажу з урахуванням клінічних форм ураження, особливостей основного і супутніх захворювань.</a:t>
            </a:r>
          </a:p>
          <a:p>
            <a:pPr marL="0" indent="0" algn="just">
              <a:buNone/>
            </a:pPr>
            <a:r>
              <a:rPr lang="uk-UA" sz="3200" dirty="0" smtClean="0">
                <a:solidFill>
                  <a:schemeClr val="tx1"/>
                </a:solidFill>
                <a:latin typeface="Times New Roman" panose="02020603050405020304" pitchFamily="18" charset="0"/>
                <a:cs typeface="Times New Roman" panose="02020603050405020304" pitchFamily="18" charset="0"/>
              </a:rPr>
              <a:t>	У </a:t>
            </a:r>
            <a:r>
              <a:rPr lang="uk-UA" sz="3200" dirty="0">
                <a:solidFill>
                  <a:schemeClr val="tx1"/>
                </a:solidFill>
                <a:latin typeface="Times New Roman" panose="02020603050405020304" pitchFamily="18" charset="0"/>
                <a:cs typeface="Times New Roman" panose="02020603050405020304" pitchFamily="18" charset="0"/>
              </a:rPr>
              <a:t>масажному кабінеті повинна бути абсолютна тиша, і тільки за бажанням </a:t>
            </a:r>
            <a:r>
              <a:rPr lang="uk-UA" sz="3200" dirty="0" err="1">
                <a:solidFill>
                  <a:schemeClr val="tx1"/>
                </a:solidFill>
                <a:latin typeface="Times New Roman" panose="02020603050405020304" pitchFamily="18" charset="0"/>
                <a:cs typeface="Times New Roman" panose="02020603050405020304" pitchFamily="18" charset="0"/>
              </a:rPr>
              <a:t>масажованого</a:t>
            </a:r>
            <a:r>
              <a:rPr lang="uk-UA" sz="3200" dirty="0">
                <a:solidFill>
                  <a:schemeClr val="tx1"/>
                </a:solidFill>
                <a:latin typeface="Times New Roman" panose="02020603050405020304" pitchFamily="18" charset="0"/>
                <a:cs typeface="Times New Roman" panose="02020603050405020304" pitchFamily="18" charset="0"/>
              </a:rPr>
              <a:t> можна включати музику або вести бесіду, враховуючи при цьому його стан, не викликаючи негативних емоцій, не стомлюючи і прислухаючись до всіх відповідних реакцій організму на різні маніпуляції</a:t>
            </a:r>
            <a:r>
              <a:rPr lang="uk-UA" sz="3200" dirty="0" smtClean="0">
                <a:solidFill>
                  <a:schemeClr val="tx1"/>
                </a:solidFill>
                <a:latin typeface="Times New Roman" panose="02020603050405020304" pitchFamily="18" charset="0"/>
                <a:cs typeface="Times New Roman" panose="02020603050405020304" pitchFamily="18" charset="0"/>
              </a:rPr>
              <a:t>.</a:t>
            </a:r>
            <a:endParaRPr lang="uk-UA"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48687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6596" y="546100"/>
            <a:ext cx="9842740" cy="5994400"/>
          </a:xfrm>
        </p:spPr>
        <p:txBody>
          <a:bodyPr>
            <a:normAutofit/>
          </a:bodyPr>
          <a:lstStyle/>
          <a:p>
            <a:pPr marL="0" indent="0" algn="just">
              <a:buNone/>
            </a:pPr>
            <a:r>
              <a:rPr lang="ru-RU" sz="2400" dirty="0" smtClean="0">
                <a:latin typeface="Times New Roman" panose="02020603050405020304" pitchFamily="18" charset="0"/>
                <a:cs typeface="Times New Roman" panose="02020603050405020304" pitchFamily="18" charset="0"/>
              </a:rPr>
              <a:t>	</a:t>
            </a:r>
            <a:r>
              <a:rPr lang="uk-UA" sz="3000" dirty="0">
                <a:solidFill>
                  <a:schemeClr val="tx1"/>
                </a:solidFill>
                <a:latin typeface="Times New Roman" panose="02020603050405020304" pitchFamily="18" charset="0"/>
                <a:cs typeface="Times New Roman" panose="02020603050405020304" pitchFamily="18" charset="0"/>
              </a:rPr>
              <a:t> </a:t>
            </a:r>
            <a:r>
              <a:rPr lang="uk-UA" sz="3000" dirty="0">
                <a:solidFill>
                  <a:schemeClr val="tx1"/>
                </a:solidFill>
                <a:latin typeface="Times New Roman" panose="02020603050405020304" pitchFamily="18" charset="0"/>
                <a:cs typeface="Times New Roman" panose="02020603050405020304" pitchFamily="18" charset="0"/>
              </a:rPr>
              <a:t>Процедура масажу складається з трьох етапів;</a:t>
            </a:r>
          </a:p>
          <a:p>
            <a:pPr marL="0" lvl="0" indent="0" algn="just">
              <a:buNone/>
            </a:pPr>
            <a:r>
              <a:rPr lang="uk-UA" sz="3000" u="sng" dirty="0">
                <a:solidFill>
                  <a:schemeClr val="tx1"/>
                </a:solidFill>
                <a:latin typeface="Times New Roman" panose="02020603050405020304" pitchFamily="18" charset="0"/>
                <a:cs typeface="Times New Roman" panose="02020603050405020304" pitchFamily="18" charset="0"/>
              </a:rPr>
              <a:t>вступний</a:t>
            </a:r>
            <a:r>
              <a:rPr lang="uk-UA" sz="3000" dirty="0">
                <a:solidFill>
                  <a:schemeClr val="tx1"/>
                </a:solidFill>
                <a:latin typeface="Times New Roman" panose="02020603050405020304" pitchFamily="18" charset="0"/>
                <a:cs typeface="Times New Roman" panose="02020603050405020304" pitchFamily="18" charset="0"/>
              </a:rPr>
              <a:t> - протягом 1-3 хв щадними прийомами </a:t>
            </a:r>
            <a:r>
              <a:rPr lang="uk-UA" sz="3000" dirty="0" err="1">
                <a:solidFill>
                  <a:schemeClr val="tx1"/>
                </a:solidFill>
                <a:latin typeface="Times New Roman" panose="02020603050405020304" pitchFamily="18" charset="0"/>
                <a:cs typeface="Times New Roman" panose="02020603050405020304" pitchFamily="18" charset="0"/>
              </a:rPr>
              <a:t>підготавлюють</a:t>
            </a:r>
            <a:r>
              <a:rPr lang="uk-UA" sz="3000" dirty="0">
                <a:solidFill>
                  <a:schemeClr val="tx1"/>
                </a:solidFill>
                <a:latin typeface="Times New Roman" panose="02020603050405020304" pitchFamily="18" charset="0"/>
                <a:cs typeface="Times New Roman" panose="02020603050405020304" pitchFamily="18" charset="0"/>
              </a:rPr>
              <a:t> </a:t>
            </a:r>
            <a:r>
              <a:rPr lang="uk-UA" sz="3000" dirty="0" err="1">
                <a:solidFill>
                  <a:schemeClr val="tx1"/>
                </a:solidFill>
                <a:latin typeface="Times New Roman" panose="02020603050405020304" pitchFamily="18" charset="0"/>
                <a:cs typeface="Times New Roman" panose="02020603050405020304" pitchFamily="18" charset="0"/>
              </a:rPr>
              <a:t>масажованого</a:t>
            </a:r>
            <a:r>
              <a:rPr lang="uk-UA" sz="3000" dirty="0">
                <a:solidFill>
                  <a:schemeClr val="tx1"/>
                </a:solidFill>
                <a:latin typeface="Times New Roman" panose="02020603050405020304" pitchFamily="18" charset="0"/>
                <a:cs typeface="Times New Roman" panose="02020603050405020304" pitchFamily="18" charset="0"/>
              </a:rPr>
              <a:t> до основної частини процедури;</a:t>
            </a:r>
          </a:p>
          <a:p>
            <a:pPr marL="0" lvl="0" indent="0" algn="just">
              <a:buNone/>
            </a:pPr>
            <a:r>
              <a:rPr lang="uk-UA" sz="3000" u="sng" dirty="0">
                <a:solidFill>
                  <a:schemeClr val="tx1"/>
                </a:solidFill>
                <a:latin typeface="Times New Roman" panose="02020603050405020304" pitchFamily="18" charset="0"/>
                <a:cs typeface="Times New Roman" panose="02020603050405020304" pitchFamily="18" charset="0"/>
              </a:rPr>
              <a:t>основний</a:t>
            </a:r>
            <a:r>
              <a:rPr lang="uk-UA" sz="3000" dirty="0">
                <a:solidFill>
                  <a:schemeClr val="tx1"/>
                </a:solidFill>
                <a:latin typeface="Times New Roman" panose="02020603050405020304" pitchFamily="18" charset="0"/>
                <a:cs typeface="Times New Roman" panose="02020603050405020304" pitchFamily="18" charset="0"/>
              </a:rPr>
              <a:t> - протягом 15-20 хв і більше застосовується </a:t>
            </a:r>
            <a:r>
              <a:rPr lang="uk-UA" sz="3000" dirty="0" err="1">
                <a:solidFill>
                  <a:schemeClr val="tx1"/>
                </a:solidFill>
                <a:latin typeface="Times New Roman" panose="02020603050405020304" pitchFamily="18" charset="0"/>
                <a:cs typeface="Times New Roman" panose="02020603050405020304" pitchFamily="18" charset="0"/>
              </a:rPr>
              <a:t>діференційований</a:t>
            </a:r>
            <a:r>
              <a:rPr lang="uk-UA" sz="3000" dirty="0">
                <a:solidFill>
                  <a:schemeClr val="tx1"/>
                </a:solidFill>
                <a:latin typeface="Times New Roman" panose="02020603050405020304" pitchFamily="18" charset="0"/>
                <a:cs typeface="Times New Roman" panose="02020603050405020304" pitchFamily="18" charset="0"/>
              </a:rPr>
              <a:t> цілеспрямований масаж, відповідний клініко-фізіологічним особливостям захворювання;</a:t>
            </a:r>
          </a:p>
          <a:p>
            <a:pPr marL="0" lvl="0" indent="0" algn="just">
              <a:buNone/>
            </a:pPr>
            <a:r>
              <a:rPr lang="uk-UA" sz="3000" u="sng" dirty="0">
                <a:solidFill>
                  <a:schemeClr val="tx1"/>
                </a:solidFill>
                <a:latin typeface="Times New Roman" panose="02020603050405020304" pitchFamily="18" charset="0"/>
                <a:cs typeface="Times New Roman" panose="02020603050405020304" pitchFamily="18" charset="0"/>
              </a:rPr>
              <a:t>заключний</a:t>
            </a:r>
            <a:r>
              <a:rPr lang="uk-UA" sz="3000" dirty="0">
                <a:solidFill>
                  <a:schemeClr val="tx1"/>
                </a:solidFill>
                <a:latin typeface="Times New Roman" panose="02020603050405020304" pitchFamily="18" charset="0"/>
                <a:cs typeface="Times New Roman" panose="02020603050405020304" pitchFamily="18" charset="0"/>
              </a:rPr>
              <a:t> - протягом 1-3 хв знижують інтенсивність спеціального впливу, при цьому нормалізуються всі функції організму, проводять дихальні вправи, пасивні вправи.</a:t>
            </a:r>
          </a:p>
          <a:p>
            <a:pPr marL="0" indent="0" algn="just">
              <a:spcBef>
                <a:spcPts val="0"/>
              </a:spcBef>
              <a:buNone/>
            </a:pPr>
            <a:r>
              <a:rPr lang="ru-RU" sz="3000" dirty="0" smtClean="0">
                <a:solidFill>
                  <a:schemeClr val="tx1"/>
                </a:solidFill>
                <a:latin typeface="Times New Roman" panose="02020603050405020304" pitchFamily="18" charset="0"/>
                <a:cs typeface="Times New Roman" panose="02020603050405020304" pitchFamily="18" charset="0"/>
              </a:rPr>
              <a:t> </a:t>
            </a:r>
            <a:endParaRPr lang="ru-RU" sz="3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1785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dirty="0">
                <a:latin typeface="Times New Roman" panose="02020603050405020304" pitchFamily="18" charset="0"/>
                <a:cs typeface="Times New Roman" panose="02020603050405020304" pitchFamily="18" charset="0"/>
              </a:rPr>
              <a:t>План</a:t>
            </a:r>
            <a:br>
              <a:rPr lang="ru-RU"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84200" y="1130301"/>
            <a:ext cx="10264902" cy="3784600"/>
          </a:xfrm>
        </p:spPr>
        <p:txBody>
          <a:bodyPr>
            <a:normAutofit fontScale="85000" lnSpcReduction="20000"/>
          </a:bodyPr>
          <a:lstStyle/>
          <a:p>
            <a:pPr marL="0" lvl="0" indent="0">
              <a:buNone/>
            </a:pPr>
            <a:r>
              <a:rPr lang="uk-UA" sz="3200" dirty="0">
                <a:solidFill>
                  <a:schemeClr val="tx1"/>
                </a:solidFill>
                <a:latin typeface="Times New Roman" panose="02020603050405020304" pitchFamily="18" charset="0"/>
                <a:cs typeface="Times New Roman" panose="02020603050405020304" pitchFamily="18" charset="0"/>
              </a:rPr>
              <a:t>1</a:t>
            </a:r>
            <a:r>
              <a:rPr lang="uk-UA" sz="3200" dirty="0" smtClean="0">
                <a:solidFill>
                  <a:schemeClr val="tx1"/>
                </a:solidFill>
                <a:latin typeface="Times New Roman" panose="02020603050405020304" pitchFamily="18" charset="0"/>
                <a:cs typeface="Times New Roman" panose="02020603050405020304" pitchFamily="18" charset="0"/>
              </a:rPr>
              <a:t>.</a:t>
            </a:r>
            <a:r>
              <a:rPr lang="uk-UA" sz="3200" dirty="0">
                <a:solidFill>
                  <a:schemeClr val="tx1"/>
                </a:solidFill>
                <a:latin typeface="Times New Roman" panose="02020603050405020304" pitchFamily="18" charset="0"/>
                <a:cs typeface="Times New Roman" panose="02020603050405020304" pitchFamily="18" charset="0"/>
              </a:rPr>
              <a:t> </a:t>
            </a:r>
            <a:r>
              <a:rPr lang="uk-UA" sz="3200" dirty="0">
                <a:solidFill>
                  <a:schemeClr val="tx1"/>
                </a:solidFill>
                <a:latin typeface="Times New Roman" panose="02020603050405020304" pitchFamily="18" charset="0"/>
                <a:cs typeface="Times New Roman" panose="02020603050405020304" pitchFamily="18" charset="0"/>
              </a:rPr>
              <a:t>Поняття про гігієнічний, лікувальний, спортивний та </a:t>
            </a:r>
            <a:r>
              <a:rPr lang="uk-UA" sz="3200" dirty="0" smtClean="0">
                <a:solidFill>
                  <a:schemeClr val="tx1"/>
                </a:solidFill>
                <a:latin typeface="Times New Roman" panose="02020603050405020304" pitchFamily="18" charset="0"/>
                <a:cs typeface="Times New Roman" panose="02020603050405020304" pitchFamily="18" charset="0"/>
              </a:rPr>
              <a:t>самомасаж.</a:t>
            </a:r>
            <a:endParaRPr lang="uk-UA" sz="32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3200" dirty="0" smtClean="0">
                <a:solidFill>
                  <a:schemeClr val="tx1"/>
                </a:solidFill>
                <a:latin typeface="Times New Roman" panose="02020603050405020304" pitchFamily="18" charset="0"/>
                <a:cs typeface="Times New Roman" panose="02020603050405020304" pitchFamily="18" charset="0"/>
              </a:rPr>
              <a:t>2. Гігієнічний масаж.</a:t>
            </a:r>
            <a:endParaRPr lang="uk-UA" sz="32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3200" dirty="0" smtClean="0">
                <a:solidFill>
                  <a:schemeClr val="tx1"/>
                </a:solidFill>
                <a:latin typeface="Times New Roman" panose="02020603050405020304" pitchFamily="18" charset="0"/>
                <a:cs typeface="Times New Roman" panose="02020603050405020304" pitchFamily="18" charset="0"/>
              </a:rPr>
              <a:t>3. Гігієнічні </a:t>
            </a:r>
            <a:r>
              <a:rPr lang="uk-UA" sz="3200" dirty="0">
                <a:solidFill>
                  <a:schemeClr val="tx1"/>
                </a:solidFill>
                <a:latin typeface="Times New Roman" panose="02020603050405020304" pitchFamily="18" charset="0"/>
                <a:cs typeface="Times New Roman" panose="02020603050405020304" pitchFamily="18" charset="0"/>
              </a:rPr>
              <a:t>основи проведення </a:t>
            </a:r>
            <a:r>
              <a:rPr lang="uk-UA" sz="3200" dirty="0" smtClean="0">
                <a:solidFill>
                  <a:schemeClr val="tx1"/>
                </a:solidFill>
                <a:latin typeface="Times New Roman" panose="02020603050405020304" pitchFamily="18" charset="0"/>
                <a:cs typeface="Times New Roman" panose="02020603050405020304" pitchFamily="18" charset="0"/>
              </a:rPr>
              <a:t>масажу.</a:t>
            </a:r>
            <a:endParaRPr lang="uk-UA" sz="32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3200" dirty="0" smtClean="0">
                <a:solidFill>
                  <a:schemeClr val="tx1"/>
                </a:solidFill>
                <a:latin typeface="Times New Roman" panose="02020603050405020304" pitchFamily="18" charset="0"/>
                <a:cs typeface="Times New Roman" panose="02020603050405020304" pitchFamily="18" charset="0"/>
              </a:rPr>
              <a:t>4. Склад </a:t>
            </a:r>
            <a:r>
              <a:rPr lang="uk-UA" sz="3200" dirty="0">
                <a:solidFill>
                  <a:schemeClr val="tx1"/>
                </a:solidFill>
                <a:latin typeface="Times New Roman" panose="02020603050405020304" pitchFamily="18" charset="0"/>
                <a:cs typeface="Times New Roman" panose="02020603050405020304" pitchFamily="18" charset="0"/>
              </a:rPr>
              <a:t>процедури та курсу </a:t>
            </a:r>
            <a:r>
              <a:rPr lang="uk-UA" sz="3200" dirty="0" smtClean="0">
                <a:solidFill>
                  <a:schemeClr val="tx1"/>
                </a:solidFill>
                <a:latin typeface="Times New Roman" panose="02020603050405020304" pitchFamily="18" charset="0"/>
                <a:cs typeface="Times New Roman" panose="02020603050405020304" pitchFamily="18" charset="0"/>
              </a:rPr>
              <a:t>масажу.</a:t>
            </a:r>
            <a:endParaRPr lang="uk-UA" sz="32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3200" dirty="0" smtClean="0">
                <a:solidFill>
                  <a:schemeClr val="tx1"/>
                </a:solidFill>
                <a:latin typeface="Times New Roman" panose="02020603050405020304" pitchFamily="18" charset="0"/>
                <a:cs typeface="Times New Roman" panose="02020603050405020304" pitchFamily="18" charset="0"/>
              </a:rPr>
              <a:t>5. Протипоказання </a:t>
            </a:r>
            <a:r>
              <a:rPr lang="uk-UA" sz="3200" dirty="0">
                <a:solidFill>
                  <a:schemeClr val="tx1"/>
                </a:solidFill>
                <a:latin typeface="Times New Roman" panose="02020603050405020304" pitchFamily="18" charset="0"/>
                <a:cs typeface="Times New Roman" panose="02020603050405020304" pitchFamily="18" charset="0"/>
              </a:rPr>
              <a:t>до </a:t>
            </a:r>
            <a:r>
              <a:rPr lang="uk-UA" sz="3200" dirty="0" smtClean="0">
                <a:solidFill>
                  <a:schemeClr val="tx1"/>
                </a:solidFill>
                <a:latin typeface="Times New Roman" panose="02020603050405020304" pitchFamily="18" charset="0"/>
                <a:cs typeface="Times New Roman" panose="02020603050405020304" pitchFamily="18" charset="0"/>
              </a:rPr>
              <a:t>масажу.</a:t>
            </a:r>
            <a:endParaRPr lang="uk-UA" sz="32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3200" dirty="0" smtClean="0">
                <a:solidFill>
                  <a:schemeClr val="tx1"/>
                </a:solidFill>
                <a:latin typeface="Times New Roman" panose="02020603050405020304" pitchFamily="18" charset="0"/>
                <a:cs typeface="Times New Roman" panose="02020603050405020304" pitchFamily="18" charset="0"/>
              </a:rPr>
              <a:t>6. Лікувальний масаж.</a:t>
            </a:r>
            <a:endParaRPr lang="uk-UA" sz="32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3200" dirty="0" smtClean="0">
                <a:solidFill>
                  <a:schemeClr val="tx1"/>
                </a:solidFill>
                <a:latin typeface="Times New Roman" panose="02020603050405020304" pitchFamily="18" charset="0"/>
                <a:cs typeface="Times New Roman" panose="02020603050405020304" pitchFamily="18" charset="0"/>
              </a:rPr>
              <a:t>7. Спортивний масаж.</a:t>
            </a:r>
            <a:endParaRPr lang="uk-UA" sz="32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3200" dirty="0" smtClean="0">
                <a:solidFill>
                  <a:schemeClr val="tx1"/>
                </a:solidFill>
                <a:latin typeface="Times New Roman" panose="02020603050405020304" pitchFamily="18" charset="0"/>
                <a:cs typeface="Times New Roman" panose="02020603050405020304" pitchFamily="18" charset="0"/>
              </a:rPr>
              <a:t>8. Самомасаж </a:t>
            </a:r>
            <a:r>
              <a:rPr lang="uk-UA" sz="3200" dirty="0">
                <a:solidFill>
                  <a:schemeClr val="tx1"/>
                </a:solidFill>
                <a:latin typeface="Times New Roman" panose="02020603050405020304" pitchFamily="18" charset="0"/>
                <a:cs typeface="Times New Roman" panose="02020603050405020304" pitchFamily="18" charset="0"/>
              </a:rPr>
              <a:t>окремих частин </a:t>
            </a:r>
            <a:r>
              <a:rPr lang="uk-UA" sz="3200" dirty="0" smtClean="0">
                <a:solidFill>
                  <a:schemeClr val="tx1"/>
                </a:solidFill>
                <a:latin typeface="Times New Roman" panose="02020603050405020304" pitchFamily="18" charset="0"/>
                <a:cs typeface="Times New Roman" panose="02020603050405020304" pitchFamily="18" charset="0"/>
              </a:rPr>
              <a:t>тіла.</a:t>
            </a:r>
            <a:endParaRPr lang="uk-UA" sz="3200" dirty="0">
              <a:solidFill>
                <a:schemeClr val="tx1"/>
              </a:solidFill>
              <a:latin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2" cstate="print"/>
          <a:srcRect/>
          <a:stretch>
            <a:fillRect/>
          </a:stretch>
        </p:blipFill>
        <p:spPr bwMode="auto">
          <a:xfrm flipH="1">
            <a:off x="7589822" y="3927468"/>
            <a:ext cx="4143407" cy="2714644"/>
          </a:xfrm>
          <a:prstGeom prst="rect">
            <a:avLst/>
          </a:prstGeom>
          <a:noFill/>
          <a:ln w="9525">
            <a:noFill/>
            <a:miter lim="800000"/>
            <a:headEnd/>
            <a:tailEnd/>
          </a:ln>
        </p:spPr>
      </p:pic>
    </p:spTree>
    <p:extLst>
      <p:ext uri="{BB962C8B-B14F-4D97-AF65-F5344CB8AC3E}">
        <p14:creationId xmlns:p14="http://schemas.microsoft.com/office/powerpoint/2010/main" val="1644860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364" y="584201"/>
            <a:ext cx="9908636" cy="5905500"/>
          </a:xfrm>
        </p:spPr>
        <p:txBody>
          <a:bodyPr>
            <a:normAutofit/>
          </a:bodyPr>
          <a:lstStyle/>
          <a:p>
            <a:pPr marL="0" indent="0" algn="just">
              <a:spcBef>
                <a:spcPts val="0"/>
              </a:spcBef>
              <a:buNone/>
            </a:pPr>
            <a:r>
              <a:rPr lang="ru-RU" sz="2000" dirty="0" smtClean="0">
                <a:latin typeface="Times New Roman" panose="02020603050405020304" pitchFamily="18" charset="0"/>
                <a:cs typeface="Times New Roman" panose="02020603050405020304" pitchFamily="18" charset="0"/>
              </a:rPr>
              <a:t>	</a:t>
            </a:r>
            <a:r>
              <a:rPr lang="uk-UA" sz="2000" dirty="0">
                <a:solidFill>
                  <a:schemeClr val="tx1"/>
                </a:solidFill>
                <a:latin typeface="Times New Roman" panose="02020603050405020304" pitchFamily="18" charset="0"/>
                <a:cs typeface="Times New Roman" panose="02020603050405020304" pitchFamily="18" charset="0"/>
              </a:rPr>
              <a:t> </a:t>
            </a:r>
            <a:r>
              <a:rPr lang="uk-UA" sz="3200" dirty="0">
                <a:solidFill>
                  <a:schemeClr val="tx1"/>
                </a:solidFill>
                <a:latin typeface="Times New Roman" panose="02020603050405020304" pitchFamily="18" charset="0"/>
                <a:cs typeface="Times New Roman" panose="02020603050405020304" pitchFamily="18" charset="0"/>
              </a:rPr>
              <a:t>Масаж не повинен викликати посилення болю. Після нього повинні з'явитися відчуття тепла, комфорту, розслабленості в </a:t>
            </a:r>
            <a:r>
              <a:rPr lang="uk-UA" sz="3200" dirty="0" err="1">
                <a:solidFill>
                  <a:schemeClr val="tx1"/>
                </a:solidFill>
                <a:latin typeface="Times New Roman" panose="02020603050405020304" pitchFamily="18" charset="0"/>
                <a:cs typeface="Times New Roman" panose="02020603050405020304" pitchFamily="18" charset="0"/>
              </a:rPr>
              <a:t>масажованій</a:t>
            </a:r>
            <a:r>
              <a:rPr lang="uk-UA" sz="3200" dirty="0">
                <a:solidFill>
                  <a:schemeClr val="tx1"/>
                </a:solidFill>
                <a:latin typeface="Times New Roman" panose="02020603050405020304" pitchFamily="18" charset="0"/>
                <a:cs typeface="Times New Roman" panose="02020603050405020304" pitchFamily="18" charset="0"/>
              </a:rPr>
              <a:t> області, поліпшення загального самопочуття, збільшення рухливості суглобів, сонливість, дихання стає легше і вільнішим.</a:t>
            </a:r>
          </a:p>
          <a:p>
            <a:pPr marL="0" indent="0" algn="just">
              <a:spcBef>
                <a:spcPts val="0"/>
              </a:spcBef>
              <a:buNone/>
            </a:pPr>
            <a:r>
              <a:rPr lang="uk-UA" sz="3200" dirty="0" smtClean="0">
                <a:solidFill>
                  <a:schemeClr val="tx1"/>
                </a:solidFill>
                <a:latin typeface="Times New Roman" panose="02020603050405020304" pitchFamily="18" charset="0"/>
                <a:cs typeface="Times New Roman" panose="02020603050405020304" pitchFamily="18" charset="0"/>
              </a:rPr>
              <a:t>	Тривалість </a:t>
            </a:r>
            <a:r>
              <a:rPr lang="uk-UA" sz="3200" dirty="0">
                <a:solidFill>
                  <a:schemeClr val="tx1"/>
                </a:solidFill>
                <a:latin typeface="Times New Roman" panose="02020603050405020304" pitchFamily="18" charset="0"/>
                <a:cs typeface="Times New Roman" panose="02020603050405020304" pitchFamily="18" charset="0"/>
              </a:rPr>
              <a:t>сеансу в залежності від показань може бути від 3 до 60 хв. Масаж призначають щодня або через день в залежності від віку і стану пацієнта, а також області тіла, що масажується.</a:t>
            </a:r>
          </a:p>
          <a:p>
            <a:pPr marL="0" indent="0" algn="just">
              <a:spcBef>
                <a:spcPts val="0"/>
              </a:spcBef>
              <a:buNone/>
            </a:pP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2402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6980" y="483079"/>
            <a:ext cx="9881319" cy="6120921"/>
          </a:xfrm>
        </p:spPr>
        <p:txBody>
          <a:bodyPr>
            <a:noAutofit/>
          </a:bodyPr>
          <a:lstStyle/>
          <a:p>
            <a:pPr marL="0" indent="0" algn="just">
              <a:spcBef>
                <a:spcPts val="0"/>
              </a:spcBef>
              <a:buNone/>
            </a:pPr>
            <a:r>
              <a:rPr lang="ru-RU" sz="2800" dirty="0" smtClean="0">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Курс масажу включає від 5 до 25 процедур залежно від тяжкості захворювання і стану </a:t>
            </a:r>
            <a:r>
              <a:rPr lang="uk-UA" sz="2800" dirty="0" err="1">
                <a:solidFill>
                  <a:schemeClr val="tx1"/>
                </a:solidFill>
                <a:latin typeface="Times New Roman" panose="02020603050405020304" pitchFamily="18" charset="0"/>
                <a:cs typeface="Times New Roman" panose="02020603050405020304" pitchFamily="18" charset="0"/>
              </a:rPr>
              <a:t>масажованого</a:t>
            </a:r>
            <a:r>
              <a:rPr lang="uk-UA" sz="2800" dirty="0">
                <a:solidFill>
                  <a:schemeClr val="tx1"/>
                </a:solidFill>
                <a:latin typeface="Times New Roman" panose="02020603050405020304" pitchFamily="18" charset="0"/>
                <a:cs typeface="Times New Roman" panose="02020603050405020304" pitchFamily="18" charset="0"/>
              </a:rPr>
              <a:t>. Перерви між курсами можуть тривати від 10 днів до 2-3 місяців, в кожному випадку це вирішується індивідуально.</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Курс </a:t>
            </a:r>
            <a:r>
              <a:rPr lang="uk-UA" sz="2800" dirty="0">
                <a:solidFill>
                  <a:schemeClr val="tx1"/>
                </a:solidFill>
                <a:latin typeface="Times New Roman" panose="02020603050405020304" pitchFamily="18" charset="0"/>
                <a:cs typeface="Times New Roman" panose="02020603050405020304" pitchFamily="18" charset="0"/>
              </a:rPr>
              <a:t>масажу умовно ділиться на 3 періоди:</a:t>
            </a:r>
          </a:p>
          <a:p>
            <a:pPr marL="0" lvl="0" indent="0" algn="just">
              <a:spcBef>
                <a:spcPts val="0"/>
              </a:spcBef>
              <a:buNone/>
            </a:pPr>
            <a:r>
              <a:rPr lang="uk-UA" sz="2800" u="sng" dirty="0">
                <a:solidFill>
                  <a:schemeClr val="tx1"/>
                </a:solidFill>
                <a:latin typeface="Times New Roman" panose="02020603050405020304" pitchFamily="18" charset="0"/>
                <a:cs typeface="Times New Roman" panose="02020603050405020304" pitchFamily="18" charset="0"/>
              </a:rPr>
              <a:t>вступний</a:t>
            </a:r>
            <a:r>
              <a:rPr lang="uk-UA" sz="2800" dirty="0">
                <a:solidFill>
                  <a:schemeClr val="tx1"/>
                </a:solidFill>
                <a:latin typeface="Times New Roman" panose="02020603050405020304" pitchFamily="18" charset="0"/>
                <a:cs typeface="Times New Roman" panose="02020603050405020304" pitchFamily="18" charset="0"/>
              </a:rPr>
              <a:t> - 1-3 процедури, необхідні для з'ясування відповідної реакції організму на масаж; в цьому періоді з'ясовують </a:t>
            </a:r>
            <a:r>
              <a:rPr lang="uk-UA" sz="2800" dirty="0" err="1">
                <a:solidFill>
                  <a:schemeClr val="tx1"/>
                </a:solidFill>
                <a:latin typeface="Times New Roman" panose="02020603050405020304" pitchFamily="18" charset="0"/>
                <a:cs typeface="Times New Roman" panose="02020603050405020304" pitchFamily="18" charset="0"/>
              </a:rPr>
              <a:t>переносимість</a:t>
            </a:r>
            <a:r>
              <a:rPr lang="uk-UA" sz="2800" dirty="0">
                <a:solidFill>
                  <a:schemeClr val="tx1"/>
                </a:solidFill>
                <a:latin typeface="Times New Roman" panose="02020603050405020304" pitchFamily="18" charset="0"/>
                <a:cs typeface="Times New Roman" panose="02020603050405020304" pitchFamily="18" charset="0"/>
              </a:rPr>
              <a:t> окремих масажних маніпуляцій, прагнуть впливати на весь організм в цілому, не виділяючи рефлекторні області</a:t>
            </a:r>
            <a:r>
              <a:rPr lang="uk-UA" sz="2800" dirty="0" smtClean="0">
                <a:solidFill>
                  <a:schemeClr val="tx1"/>
                </a:solidFill>
                <a:latin typeface="Times New Roman" panose="02020603050405020304" pitchFamily="18" charset="0"/>
                <a:cs typeface="Times New Roman" panose="02020603050405020304" pitchFamily="18" charset="0"/>
              </a:rPr>
              <a:t>;</a:t>
            </a:r>
          </a:p>
          <a:p>
            <a:pPr marL="0" lvl="0" indent="0" algn="just">
              <a:spcBef>
                <a:spcPts val="0"/>
              </a:spcBef>
              <a:buNone/>
            </a:pP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38492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5175" y="620383"/>
            <a:ext cx="10461925" cy="5856617"/>
          </a:xfrm>
        </p:spPr>
        <p:txBody>
          <a:bodyPr>
            <a:normAutofit lnSpcReduction="10000"/>
          </a:bodyPr>
          <a:lstStyle/>
          <a:p>
            <a:pPr marL="0" lvl="0" indent="0" algn="just">
              <a:spcBef>
                <a:spcPts val="0"/>
              </a:spcBef>
              <a:buNone/>
            </a:pPr>
            <a:r>
              <a:rPr lang="ru-RU" sz="2000" dirty="0" smtClean="0">
                <a:latin typeface="Times New Roman" panose="02020603050405020304" pitchFamily="18" charset="0"/>
                <a:cs typeface="Times New Roman" panose="02020603050405020304" pitchFamily="18" charset="0"/>
              </a:rPr>
              <a:t>	</a:t>
            </a:r>
            <a:r>
              <a:rPr lang="uk-UA" sz="2800" u="sng" dirty="0">
                <a:solidFill>
                  <a:schemeClr val="tx1"/>
                </a:solidFill>
                <a:latin typeface="Times New Roman" panose="02020603050405020304" pitchFamily="18" charset="0"/>
                <a:cs typeface="Times New Roman" panose="02020603050405020304" pitchFamily="18" charset="0"/>
              </a:rPr>
              <a:t>заключний</a:t>
            </a:r>
            <a:r>
              <a:rPr lang="uk-UA" sz="2800" dirty="0">
                <a:solidFill>
                  <a:schemeClr val="tx1"/>
                </a:solidFill>
                <a:latin typeface="Times New Roman" panose="02020603050405020304" pitchFamily="18" charset="0"/>
                <a:cs typeface="Times New Roman" panose="02020603050405020304" pitchFamily="18" charset="0"/>
              </a:rPr>
              <a:t> - складається з 1-2 процедур, якщо це необхідно, можна навчити пацієнта самомасажу, показавши раціональний комплекс і </a:t>
            </a:r>
            <a:r>
              <a:rPr lang="uk-UA" sz="2800" dirty="0" smtClean="0">
                <a:solidFill>
                  <a:schemeClr val="tx1"/>
                </a:solidFill>
                <a:latin typeface="Times New Roman" panose="02020603050405020304" pitchFamily="18" charset="0"/>
                <a:cs typeface="Times New Roman" panose="02020603050405020304" pitchFamily="18" charset="0"/>
              </a:rPr>
              <a:t>послід</a:t>
            </a:r>
          </a:p>
          <a:p>
            <a:pPr marL="0" indent="0" algn="just">
              <a:buNone/>
            </a:pPr>
            <a:r>
              <a:rPr lang="uk-UA" sz="2800" u="sng" dirty="0">
                <a:solidFill>
                  <a:schemeClr val="tx1"/>
                </a:solidFill>
                <a:latin typeface="Times New Roman" panose="02020603050405020304" pitchFamily="18" charset="0"/>
                <a:cs typeface="Times New Roman" panose="02020603050405020304" pitchFamily="18" charset="0"/>
              </a:rPr>
              <a:t>Протипоказання.</a:t>
            </a:r>
            <a:endParaRPr lang="uk-UA" sz="28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При гострих гарячкових станах, залишкових запальних процесах, кровотечах та схильності до них, при хворобах крові, гнійних процесах будь-якої локалізації, різних захворюваннях шкіри, гангрени, гострому запаленні, тромбозі, значному варикозному розширенні вен, трофічних виразках, атеросклерозі периферичних судин, </a:t>
            </a:r>
            <a:r>
              <a:rPr lang="uk-UA" sz="2800" dirty="0" err="1">
                <a:solidFill>
                  <a:schemeClr val="tx1"/>
                </a:solidFill>
                <a:latin typeface="Times New Roman" panose="02020603050405020304" pitchFamily="18" charset="0"/>
                <a:cs typeface="Times New Roman" panose="02020603050405020304" pitchFamily="18" charset="0"/>
              </a:rPr>
              <a:t>тромбангіїті</a:t>
            </a:r>
            <a:r>
              <a:rPr lang="uk-UA" sz="2800" dirty="0">
                <a:solidFill>
                  <a:schemeClr val="tx1"/>
                </a:solidFill>
                <a:latin typeface="Times New Roman" panose="02020603050405020304" pitchFamily="18" charset="0"/>
                <a:cs typeface="Times New Roman" panose="02020603050405020304" pitchFamily="18" charset="0"/>
              </a:rPr>
              <a:t> в поєднанні з атеросклерозом мозкових судин, тромбофлебіті, запаленні лімфатичних </a:t>
            </a:r>
            <a:r>
              <a:rPr lang="uk-UA" sz="2800" dirty="0" err="1">
                <a:solidFill>
                  <a:schemeClr val="tx1"/>
                </a:solidFill>
                <a:latin typeface="Times New Roman" panose="02020603050405020304" pitchFamily="18" charset="0"/>
                <a:cs typeface="Times New Roman" panose="02020603050405020304" pitchFamily="18" charset="0"/>
              </a:rPr>
              <a:t>узлів</a:t>
            </a:r>
            <a:r>
              <a:rPr lang="uk-UA" sz="2800" dirty="0">
                <a:solidFill>
                  <a:schemeClr val="tx1"/>
                </a:solidFill>
                <a:latin typeface="Times New Roman" panose="02020603050405020304" pitchFamily="18" charset="0"/>
                <a:cs typeface="Times New Roman" panose="02020603050405020304" pitchFamily="18" charset="0"/>
              </a:rPr>
              <a:t>, аневризмах судин, активній формі ТВС, СНІД, сифіліс, хронічному остеомієліті, доброякісних і злоякісний пухлинах різної локалізації</a:t>
            </a:r>
            <a:r>
              <a:rPr lang="uk-UA" sz="2800" dirty="0" smtClean="0">
                <a:solidFill>
                  <a:schemeClr val="tx1"/>
                </a:solidFill>
                <a:latin typeface="Times New Roman" panose="02020603050405020304" pitchFamily="18" charset="0"/>
                <a:cs typeface="Times New Roman" panose="02020603050405020304" pitchFamily="18" charset="0"/>
              </a:rPr>
              <a:t>.</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2468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3079" y="301925"/>
            <a:ext cx="9765821" cy="5120975"/>
          </a:xfrm>
        </p:spPr>
        <p:txBody>
          <a:bodyPr>
            <a:normAutofit/>
          </a:bodyPr>
          <a:lstStyle/>
          <a:p>
            <a:pPr marL="0" indent="0" algn="just">
              <a:buNone/>
            </a:pPr>
            <a:r>
              <a:rPr lang="ru-RU" sz="2000" dirty="0" smtClean="0">
                <a:latin typeface="Times New Roman" panose="02020603050405020304" pitchFamily="18" charset="0"/>
                <a:cs typeface="Times New Roman" panose="02020603050405020304" pitchFamily="18" charset="0"/>
              </a:rPr>
              <a:t>	</a:t>
            </a:r>
            <a:r>
              <a:rPr lang="uk-UA" sz="2000" dirty="0"/>
              <a:t>	</a:t>
            </a:r>
            <a:r>
              <a:rPr lang="uk-UA" sz="3200" dirty="0">
                <a:solidFill>
                  <a:schemeClr val="tx1"/>
                </a:solidFill>
                <a:latin typeface="Times New Roman" panose="02020603050405020304" pitchFamily="18" charset="0"/>
                <a:cs typeface="Times New Roman" panose="02020603050405020304" pitchFamily="18" charset="0"/>
              </a:rPr>
              <a:t>Крім того, нестерпні болі після травми, психічні захворювання, гіпертонічні та гіпотонічні кризи, нудота, блювота, болю нез'ясованого характеру при пальпації живота, </a:t>
            </a:r>
            <a:r>
              <a:rPr lang="uk-UA" sz="3200" dirty="0" err="1">
                <a:solidFill>
                  <a:schemeClr val="tx1"/>
                </a:solidFill>
                <a:latin typeface="Times New Roman" panose="02020603050405020304" pitchFamily="18" charset="0"/>
                <a:cs typeface="Times New Roman" panose="02020603050405020304" pitchFamily="18" charset="0"/>
              </a:rPr>
              <a:t>бронхоектатична</a:t>
            </a:r>
            <a:r>
              <a:rPr lang="uk-UA" sz="3200" dirty="0">
                <a:solidFill>
                  <a:schemeClr val="tx1"/>
                </a:solidFill>
                <a:latin typeface="Times New Roman" panose="02020603050405020304" pitchFamily="18" charset="0"/>
                <a:cs typeface="Times New Roman" panose="02020603050405020304" pitchFamily="18" charset="0"/>
              </a:rPr>
              <a:t> хвороба, легенева, серцева, ниркова, печінкова недостатність.</a:t>
            </a:r>
          </a:p>
          <a:p>
            <a:pPr marL="0" indent="0" algn="just">
              <a:buNone/>
            </a:pPr>
            <a:r>
              <a:rPr lang="uk-UA" sz="3200" dirty="0">
                <a:solidFill>
                  <a:schemeClr val="tx1"/>
                </a:solidFill>
                <a:latin typeface="Times New Roman" panose="02020603050405020304" pitchFamily="18" charset="0"/>
                <a:cs typeface="Times New Roman" panose="02020603050405020304" pitchFamily="18" charset="0"/>
              </a:rPr>
              <a:t>Питання, пов'язані з призначенням масажу вимагають виконання медичної етики, такту.</a:t>
            </a:r>
          </a:p>
          <a:p>
            <a:pPr marL="0" indent="0" algn="just">
              <a:buNone/>
            </a:pPr>
            <a:r>
              <a:rPr lang="uk-UA" sz="3200" dirty="0">
                <a:solidFill>
                  <a:schemeClr val="tx1"/>
                </a:solidFill>
                <a:latin typeface="Times New Roman" panose="02020603050405020304" pitchFamily="18" charset="0"/>
                <a:cs typeface="Times New Roman" panose="02020603050405020304" pitchFamily="18" charset="0"/>
              </a:rPr>
              <a:t>Масаж виконується тільки за призначенням лікаря.</a:t>
            </a:r>
          </a:p>
          <a:p>
            <a:pPr marL="0" indent="0">
              <a:buNone/>
            </a:pP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9525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9200" y="126999"/>
            <a:ext cx="9053384" cy="1384301"/>
          </a:xfrm>
        </p:spPr>
        <p:txBody>
          <a:bodyPr/>
          <a:lstStyle/>
          <a:p>
            <a:pPr algn="just"/>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uk-UA"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431800" y="1066800"/>
            <a:ext cx="10147300" cy="4470399"/>
          </a:xfrm>
        </p:spPr>
        <p:txBody>
          <a:bodyPr>
            <a:normAutofit fontScale="92500" lnSpcReduction="10000"/>
          </a:bodyPr>
          <a:lstStyle/>
          <a:p>
            <a:pPr algn="just"/>
            <a:r>
              <a:rPr lang="ru-RU" sz="2400" dirty="0" smtClean="0">
                <a:solidFill>
                  <a:schemeClr val="tx1"/>
                </a:solidFill>
                <a:latin typeface="Times New Roman" panose="02020603050405020304" pitchFamily="18" charset="0"/>
                <a:cs typeface="Times New Roman" panose="02020603050405020304" pitchFamily="18" charset="0"/>
              </a:rPr>
              <a:t>	</a:t>
            </a:r>
            <a:r>
              <a:rPr lang="uk-UA" sz="3200" b="1" dirty="0">
                <a:solidFill>
                  <a:schemeClr val="tx1"/>
                </a:solidFill>
                <a:latin typeface="Times New Roman" panose="02020603050405020304" pitchFamily="18" charset="0"/>
                <a:cs typeface="Times New Roman" panose="02020603050405020304" pitchFamily="18" charset="0"/>
              </a:rPr>
              <a:t>СПОРТИВНИЙ	МАСАЖ</a:t>
            </a:r>
          </a:p>
          <a:p>
            <a:pPr algn="just"/>
            <a:r>
              <a:rPr lang="uk-UA" sz="3200" i="1" dirty="0">
                <a:solidFill>
                  <a:schemeClr val="tx1"/>
                </a:solidFill>
                <a:latin typeface="Times New Roman" panose="02020603050405020304" pitchFamily="18" charset="0"/>
                <a:cs typeface="Times New Roman" panose="02020603050405020304" pitchFamily="18" charset="0"/>
              </a:rPr>
              <a:t>Вимоги	з	підготовки	спортивного	масажиста.</a:t>
            </a:r>
          </a:p>
          <a:p>
            <a:pPr algn="just"/>
            <a:r>
              <a:rPr lang="uk-UA" sz="3200" dirty="0">
                <a:solidFill>
                  <a:schemeClr val="tx1"/>
                </a:solidFill>
                <a:latin typeface="Times New Roman" panose="02020603050405020304" pitchFamily="18" charset="0"/>
                <a:cs typeface="Times New Roman" panose="02020603050405020304" pitchFamily="18" charset="0"/>
              </a:rPr>
              <a:t>Спортивний масаж - одне з найбільш ефективних засобів підготовки атлетів до старту, активізації процесів відновлення, профілактики травматизму і захворювань. Разом з тим виконання масажу протягом цілої зміни, тривалість якої при роботі зі спортсменами може досягати 12-15 годин на добу, - це виснажливий, навіть для досвідчених фахівців, важка фізична праця, організація якого вимагає всебічного наукового обґрунтування.</a:t>
            </a:r>
            <a:r>
              <a:rPr lang="uk-UA" sz="3000" dirty="0" smtClean="0">
                <a:solidFill>
                  <a:schemeClr val="tx1"/>
                </a:solidFill>
                <a:latin typeface="Times New Roman" panose="02020603050405020304" pitchFamily="18" charset="0"/>
                <a:cs typeface="Times New Roman" panose="02020603050405020304" pitchFamily="18" charset="0"/>
              </a:rPr>
              <a:t>.</a:t>
            </a:r>
            <a:endParaRPr lang="uk-UA" sz="3000" dirty="0">
              <a:solidFill>
                <a:schemeClr val="tx1"/>
              </a:solidFill>
              <a:latin typeface="Times New Roman" panose="02020603050405020304" pitchFamily="18" charset="0"/>
              <a:cs typeface="Times New Roman" panose="02020603050405020304" pitchFamily="18" charset="0"/>
            </a:endParaRPr>
          </a:p>
          <a:p>
            <a:endParaRPr lang="uk-UA" dirty="0"/>
          </a:p>
        </p:txBody>
      </p:sp>
    </p:spTree>
    <p:extLst>
      <p:ext uri="{BB962C8B-B14F-4D97-AF65-F5344CB8AC3E}">
        <p14:creationId xmlns:p14="http://schemas.microsoft.com/office/powerpoint/2010/main" val="41416607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2600" y="293299"/>
            <a:ext cx="8791402" cy="6564701"/>
          </a:xfrm>
        </p:spPr>
        <p:txBody>
          <a:bodyPr>
            <a:normAutofit/>
          </a:bodyPr>
          <a:lstStyle/>
          <a:p>
            <a:pPr marL="0" lv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Висота </a:t>
            </a:r>
            <a:r>
              <a:rPr lang="uk-UA" sz="2800" dirty="0">
                <a:solidFill>
                  <a:schemeClr val="tx1"/>
                </a:solidFill>
                <a:latin typeface="Times New Roman" panose="02020603050405020304" pitchFamily="18" charset="0"/>
                <a:cs typeface="Times New Roman" panose="02020603050405020304" pitchFamily="18" charset="0"/>
              </a:rPr>
              <a:t>столу знаходиться в оптимальних межах, якщо поверхня його ложа розташовується (щодо стоїть по </a:t>
            </a:r>
            <a:r>
              <a:rPr lang="uk-UA" sz="2800" dirty="0" err="1">
                <a:solidFill>
                  <a:schemeClr val="tx1"/>
                </a:solidFill>
                <a:latin typeface="Times New Roman" panose="02020603050405020304" pitchFamily="18" charset="0"/>
                <a:cs typeface="Times New Roman" panose="02020603050405020304" pitchFamily="18" charset="0"/>
              </a:rPr>
              <a:t>стійці</a:t>
            </a:r>
            <a:r>
              <a:rPr lang="uk-UA" sz="2800" dirty="0">
                <a:solidFill>
                  <a:schemeClr val="tx1"/>
                </a:solidFill>
                <a:latin typeface="Times New Roman" panose="02020603050405020304" pitchFamily="18" charset="0"/>
                <a:cs typeface="Times New Roman" panose="02020603050405020304" pitchFamily="18" charset="0"/>
              </a:rPr>
              <a:t> "струнко" масажиста) в діапазоні, обмеженому антропометричними орієнтирами: знизу - </a:t>
            </a:r>
            <a:r>
              <a:rPr lang="uk-UA" sz="2800" dirty="0" err="1">
                <a:solidFill>
                  <a:schemeClr val="tx1"/>
                </a:solidFill>
                <a:latin typeface="Times New Roman" panose="02020603050405020304" pitchFamily="18" charset="0"/>
                <a:cs typeface="Times New Roman" panose="02020603050405020304" pitchFamily="18" charset="0"/>
              </a:rPr>
              <a:t>пальцевая</a:t>
            </a:r>
            <a:r>
              <a:rPr lang="uk-UA" sz="2800" dirty="0">
                <a:solidFill>
                  <a:schemeClr val="tx1"/>
                </a:solidFill>
                <a:latin typeface="Times New Roman" panose="02020603050405020304" pitchFamily="18" charset="0"/>
                <a:cs typeface="Times New Roman" panose="02020603050405020304" pitchFamily="18" charset="0"/>
              </a:rPr>
              <a:t> точка (кінчик нігтьової фаланги 3-го пальця), зверху - фалангових точка (тильна сторона середніх фаланг стислих в кулак пальців). Встановлено, що оптимізація робочої пози позитивно позначається на термінах і якості освоєння техніки виконання прийомів спортивного масажу</a:t>
            </a:r>
            <a:r>
              <a:rPr lang="uk-UA" sz="2800" dirty="0" smtClean="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83806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660400" y="571500"/>
            <a:ext cx="10020300" cy="5461000"/>
          </a:xfrm>
        </p:spPr>
        <p:txBody>
          <a:bodyPr>
            <a:noAutofit/>
          </a:bodyPr>
          <a:lstStyle/>
          <a:p>
            <a:pPr algn="just"/>
            <a:r>
              <a:rPr lang="uk-UA" sz="2800" dirty="0">
                <a:solidFill>
                  <a:schemeClr val="tx1"/>
                </a:solidFill>
                <a:latin typeface="Times New Roman" panose="02020603050405020304" pitchFamily="18" charset="0"/>
                <a:cs typeface="Times New Roman" panose="02020603050405020304" pitchFamily="18" charset="0"/>
              </a:rPr>
              <a:t>Спортивний масажист повинен досконало володіти всіма прийомами С.М. Ефективність масажу буде вище, якщо масажист опанує технікою лікувального і точкового масажу. Крім того, він повинен володіти знаннями з наступних	питань:</a:t>
            </a:r>
          </a:p>
          <a:p>
            <a:pPr lvl="0" algn="just"/>
            <a:r>
              <a:rPr lang="uk-UA" sz="2800" dirty="0">
                <a:solidFill>
                  <a:schemeClr val="tx1"/>
                </a:solidFill>
                <a:latin typeface="Times New Roman" panose="02020603050405020304" pitchFamily="18" charset="0"/>
                <a:cs typeface="Times New Roman" panose="02020603050405020304" pitchFamily="18" charset="0"/>
              </a:rPr>
              <a:t>специфіка виду спорту, основні закономірності періодизації побудови тренувального процесу, особливості спортивної діяльності, закономірності відновлення організму стосовно специфіки даного виду;</a:t>
            </a:r>
          </a:p>
          <a:p>
            <a:pPr lvl="0" algn="just">
              <a:spcBef>
                <a:spcPts val="0"/>
              </a:spcBef>
            </a:pPr>
            <a:r>
              <a:rPr lang="uk-UA" sz="2800" dirty="0">
                <a:solidFill>
                  <a:schemeClr val="tx1"/>
                </a:solidFill>
                <a:latin typeface="Times New Roman" panose="02020603050405020304" pitchFamily="18" charset="0"/>
                <a:cs typeface="Times New Roman" panose="02020603050405020304" pitchFamily="18" charset="0"/>
              </a:rPr>
              <a:t>анатомія людини, вміння визначити м'язові групи або окремі м'язи, які несуть основне навантаження при тій чи іншій роботі;</a:t>
            </a:r>
          </a:p>
          <a:p>
            <a:pPr algn="just">
              <a:spcBef>
                <a:spcPts val="0"/>
              </a:spcBef>
            </a:pPr>
            <a:endParaRPr lang="uk-UA" sz="2800" dirty="0" smtClean="0">
              <a:solidFill>
                <a:schemeClr val="tx1"/>
              </a:solidFill>
              <a:latin typeface="Times New Roman" panose="02020603050405020304" pitchFamily="18" charset="0"/>
              <a:cs typeface="Times New Roman" panose="02020603050405020304" pitchFamily="18" charset="0"/>
            </a:endParaRPr>
          </a:p>
          <a:p>
            <a:pPr algn="just"/>
            <a:r>
              <a:rPr lang="uk-UA" sz="2400" dirty="0" smtClean="0">
                <a:solidFill>
                  <a:schemeClr val="tx1"/>
                </a:solidFill>
                <a:latin typeface="Times New Roman" panose="02020603050405020304" pitchFamily="18" charset="0"/>
                <a:cs typeface="Times New Roman" panose="02020603050405020304" pitchFamily="18" charset="0"/>
              </a:rPr>
              <a:t>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0688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5223" y="435307"/>
            <a:ext cx="8815477" cy="5647994"/>
          </a:xfrm>
        </p:spPr>
        <p:txBody>
          <a:bodyPr>
            <a:normAutofit/>
          </a:bodyPr>
          <a:lstStyle/>
          <a:p>
            <a:pPr marL="0" lvl="0" indent="0" algn="just">
              <a:buNone/>
            </a:pPr>
            <a:r>
              <a:rPr lang="uk-UA" sz="2800" dirty="0">
                <a:solidFill>
                  <a:schemeClr val="tx1"/>
                </a:solidFill>
                <a:latin typeface="Times New Roman" panose="02020603050405020304" pitchFamily="18" charset="0"/>
                <a:cs typeface="Times New Roman" panose="02020603050405020304" pitchFamily="18" charset="0"/>
              </a:rPr>
              <a:t>травмах, визначити послідовність впливу масажних прийомів, їх спрямованість в залежності від виду тренувального навантаження (попередньої і наступної), специфіки змагальної діяльності та особливостей складається в змаганні ситуації, характеру травми і часу подальшої участі </a:t>
            </a:r>
            <a:r>
              <a:rPr lang="uk-UA" sz="2800" dirty="0" smtClean="0">
                <a:solidFill>
                  <a:schemeClr val="tx1"/>
                </a:solidFill>
                <a:latin typeface="Times New Roman" panose="02020603050405020304" pitchFamily="18" charset="0"/>
                <a:cs typeface="Times New Roman" panose="02020603050405020304" pitchFamily="18" charset="0"/>
              </a:rPr>
              <a:t>в змаганні</a:t>
            </a:r>
            <a:r>
              <a:rPr lang="uk-UA" sz="2800" dirty="0">
                <a:solidFill>
                  <a:schemeClr val="tx1"/>
                </a:solidFill>
                <a:latin typeface="Times New Roman" panose="02020603050405020304" pitchFamily="18" charset="0"/>
                <a:cs typeface="Times New Roman" panose="02020603050405020304" pitchFamily="18" charset="0"/>
              </a:rPr>
              <a:t>	або	тренуванні</a:t>
            </a:r>
            <a:r>
              <a:rPr lang="uk-UA" sz="28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При проведенні сеансів масажист повинен завжди враховувати досвід спортсмена, його особливості, нахили і звички. Це створює не тільки психологічно сприятливий мікроклімат, але і підсилює позитивний ефект від проведених	масажних	маніпуляцій.</a:t>
            </a:r>
          </a:p>
          <a:p>
            <a:pPr marL="0" lvl="0" indent="0" algn="just">
              <a:buNone/>
            </a:pPr>
            <a:endParaRPr lang="uk-UA" sz="2800" dirty="0">
              <a:solidFill>
                <a:schemeClr val="tx1"/>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v"/>
            </a:pP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7020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10071100" cy="5321540"/>
          </a:xfrm>
        </p:spPr>
        <p:txBody>
          <a:bodyPr>
            <a:normAutofit/>
          </a:bodyPr>
          <a:lstStyle/>
          <a:p>
            <a:pPr marL="0" indent="0" algn="just">
              <a:buNone/>
            </a:pPr>
            <a:r>
              <a:rPr lang="ru-RU" sz="2400" dirty="0">
                <a:latin typeface="Times New Roman" panose="02020603050405020304" pitchFamily="18" charset="0"/>
                <a:cs typeface="Times New Roman" panose="02020603050405020304" pitchFamily="18" charset="0"/>
              </a:rPr>
              <a:t>	</a:t>
            </a:r>
            <a:r>
              <a:rPr lang="uk-UA" sz="2800" dirty="0"/>
              <a:t>	</a:t>
            </a:r>
            <a:r>
              <a:rPr lang="uk-UA" sz="2800" dirty="0">
                <a:solidFill>
                  <a:schemeClr val="tx1"/>
                </a:solidFill>
                <a:latin typeface="Times New Roman" panose="02020603050405020304" pitchFamily="18" charset="0"/>
                <a:cs typeface="Times New Roman" panose="02020603050405020304" pitchFamily="18" charset="0"/>
              </a:rPr>
              <a:t>етапах.</a:t>
            </a: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В спортивному масажі розрізняють 2 форми - загальний (глобальний) і приватний	(локальний)	масаж.</a:t>
            </a: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При загальному масажі масажують все тіло. Тривалість 40-60 хв. і більше в залежності від індивідуальних особливостей спортсмена. При приватному масажі масажують окремо частину тіла (рука, нога, суглоб і ін.). тривалість сеансу від 3 до 25 хв. в залежності від мети масажу і площі пацієнт	частини	тіла.</a:t>
            </a:r>
          </a:p>
          <a:p>
            <a:pPr algn="just">
              <a:spcBef>
                <a:spcPts val="0"/>
              </a:spcBef>
              <a:buFont typeface="Wingdings" panose="05000000000000000000" pitchFamily="2" charset="2"/>
              <a:buChar char="Ø"/>
            </a:pPr>
            <a:endParaRPr lang="ru-RU" sz="2400" dirty="0" smtClean="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7089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321540"/>
          </a:xfrm>
        </p:spPr>
        <p:txBody>
          <a:bodyPr>
            <a:normAutofit fontScale="92500"/>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В </a:t>
            </a:r>
            <a:r>
              <a:rPr lang="uk-UA" sz="2800" dirty="0">
                <a:solidFill>
                  <a:schemeClr val="tx1"/>
                </a:solidFill>
                <a:latin typeface="Times New Roman" panose="02020603050405020304" pitchFamily="18" charset="0"/>
                <a:cs typeface="Times New Roman" panose="02020603050405020304" pitchFamily="18" charset="0"/>
              </a:rPr>
              <a:t>даний час </a:t>
            </a:r>
            <a:r>
              <a:rPr lang="uk-UA" sz="2800" dirty="0" err="1">
                <a:solidFill>
                  <a:schemeClr val="tx1"/>
                </a:solidFill>
                <a:latin typeface="Times New Roman" panose="02020603050405020304" pitchFamily="18" charset="0"/>
                <a:cs typeface="Times New Roman" panose="02020603050405020304" pitchFamily="18" charset="0"/>
              </a:rPr>
              <a:t>загальноприйнято</a:t>
            </a:r>
            <a:r>
              <a:rPr lang="uk-UA" sz="2800" dirty="0">
                <a:solidFill>
                  <a:schemeClr val="tx1"/>
                </a:solidFill>
                <a:latin typeface="Times New Roman" panose="02020603050405020304" pitchFamily="18" charset="0"/>
                <a:cs typeface="Times New Roman" panose="02020603050405020304" pitchFamily="18" charset="0"/>
              </a:rPr>
              <a:t> спортивний масаж поділяти на тренувальний, попередній, відновний, реабілітаційний (при </a:t>
            </a:r>
            <a:r>
              <a:rPr lang="ru-RU" sz="2800" dirty="0">
                <a:solidFill>
                  <a:schemeClr val="tx1"/>
                </a:solidFill>
                <a:latin typeface="Times New Roman" panose="02020603050405020304" pitchFamily="18" charset="0"/>
                <a:cs typeface="Times New Roman" panose="02020603050405020304" pitchFamily="18" charset="0"/>
              </a:rPr>
              <a:t>травмах </a:t>
            </a:r>
            <a:r>
              <a:rPr lang="uk-UA" sz="2800" dirty="0">
                <a:solidFill>
                  <a:schemeClr val="tx1"/>
                </a:solidFill>
                <a:latin typeface="Times New Roman" panose="02020603050405020304" pitchFamily="18" charset="0"/>
                <a:cs typeface="Times New Roman" panose="02020603050405020304" pitchFamily="18" charset="0"/>
              </a:rPr>
              <a:t>і захворюваннях),	самомасаж.</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Тренувальний </a:t>
            </a:r>
            <a:r>
              <a:rPr lang="uk-UA" sz="2800" dirty="0">
                <a:solidFill>
                  <a:schemeClr val="tx1"/>
                </a:solidFill>
                <a:latin typeface="Times New Roman" panose="02020603050405020304" pitchFamily="18" charset="0"/>
                <a:cs typeface="Times New Roman" panose="02020603050405020304" pitchFamily="18" charset="0"/>
              </a:rPr>
              <a:t>поділяють на загальний і приватний. Загальний масаж рекомендується проводити після тренувань. Час - 60 хв. при масі тіла 70 кг. Зі зміною маси тіла спортсмена на ± 1 кг тривалість масажу змінюється	на	±	1	хв.</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Приватний </a:t>
            </a:r>
            <a:r>
              <a:rPr lang="uk-UA" sz="2800" dirty="0">
                <a:solidFill>
                  <a:schemeClr val="tx1"/>
                </a:solidFill>
                <a:latin typeface="Times New Roman" panose="02020603050405020304" pitchFamily="18" charset="0"/>
                <a:cs typeface="Times New Roman" panose="02020603050405020304" pitchFamily="18" charset="0"/>
              </a:rPr>
              <a:t>тренувальний масаж краще застосовувати в тренувальні дні, а загальний - в день відпочинку. Для підвищення окремих фізичних якостей раціональний приватний масаж, тривалістю 20-25 хв. Попередній - може бути різним, що зігріває, збуджує. Виконується перед тренуванням	або	змаганням.</a:t>
            </a:r>
          </a:p>
          <a:p>
            <a:pPr marL="0" indent="0" algn="just">
              <a:buNone/>
            </a:pPr>
            <a:endParaRPr lang="ru-RU" sz="2400" dirty="0" smtClean="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7357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93800" y="-266700"/>
            <a:ext cx="9078784" cy="1765300"/>
          </a:xfrm>
        </p:spPr>
        <p:txBody>
          <a:bodyPr/>
          <a:lstStyle/>
          <a:p>
            <a:pPr algn="just"/>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1. </a:t>
            </a:r>
            <a:r>
              <a:rPr lang="uk-UA" sz="3200" b="1" dirty="0">
                <a:latin typeface="Times New Roman" panose="02020603050405020304" pitchFamily="18" charset="0"/>
                <a:cs typeface="Times New Roman" panose="02020603050405020304" pitchFamily="18" charset="0"/>
              </a:rPr>
              <a:t>Поняття про гігієнічний, лікувальний, спортивний та самомасаж.</a:t>
            </a:r>
            <a:br>
              <a:rPr lang="uk-UA" sz="3200" b="1" dirty="0">
                <a:latin typeface="Times New Roman" panose="02020603050405020304" pitchFamily="18" charset="0"/>
                <a:cs typeface="Times New Roman" panose="02020603050405020304" pitchFamily="18" charset="0"/>
              </a:rPr>
            </a:br>
            <a:endParaRPr lang="uk-UA" sz="32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81000" y="812800"/>
            <a:ext cx="11137900" cy="5295900"/>
          </a:xfrm>
        </p:spPr>
        <p:txBody>
          <a:bodyPr>
            <a:normAutofit/>
          </a:bodyPr>
          <a:lstStyle/>
          <a:p>
            <a:pPr algn="just"/>
            <a:r>
              <a:rPr lang="ru-RU" sz="2800" dirty="0" smtClean="0">
                <a:solidFill>
                  <a:schemeClr val="tx1"/>
                </a:solidFill>
                <a:latin typeface="Times New Roman" panose="02020603050405020304" pitchFamily="18" charset="0"/>
                <a:cs typeface="Times New Roman" panose="02020603050405020304" pitchFamily="18" charset="0"/>
              </a:rPr>
              <a:t>	</a:t>
            </a:r>
            <a:r>
              <a:rPr lang="uk-UA" sz="3200" dirty="0">
                <a:solidFill>
                  <a:schemeClr val="tx1"/>
                </a:solidFill>
                <a:latin typeface="Times New Roman" panose="02020603050405020304" pitchFamily="18" charset="0"/>
                <a:cs typeface="Times New Roman" panose="02020603050405020304" pitchFamily="18" charset="0"/>
              </a:rPr>
              <a:t>Залежно від того, з якою метою застосовується масаж і як здійснюється вплив на поверхню тіла (тобто якими засобами), розрізняють гігієнічний, лікувальний, спортивний, </a:t>
            </a:r>
            <a:r>
              <a:rPr lang="uk-UA" sz="3200" dirty="0" err="1">
                <a:solidFill>
                  <a:schemeClr val="tx1"/>
                </a:solidFill>
                <a:latin typeface="Times New Roman" panose="02020603050405020304" pitchFamily="18" charset="0"/>
                <a:cs typeface="Times New Roman" panose="02020603050405020304" pitchFamily="18" charset="0"/>
              </a:rPr>
              <a:t>сегментарно</a:t>
            </a:r>
            <a:r>
              <a:rPr lang="uk-UA" sz="3200" dirty="0">
                <a:solidFill>
                  <a:schemeClr val="tx1"/>
                </a:solidFill>
                <a:latin typeface="Times New Roman" panose="02020603050405020304" pitchFamily="18" charset="0"/>
                <a:cs typeface="Times New Roman" panose="02020603050405020304" pitchFamily="18" charset="0"/>
              </a:rPr>
              <a:t>-рефлекторний, косметичний, апаратний	масаж	</a:t>
            </a:r>
            <a:r>
              <a:rPr lang="uk-UA" sz="3200" dirty="0" err="1" smtClean="0">
                <a:solidFill>
                  <a:schemeClr val="tx1"/>
                </a:solidFill>
                <a:latin typeface="Times New Roman" panose="02020603050405020304" pitchFamily="18" charset="0"/>
                <a:cs typeface="Times New Roman" panose="02020603050405020304" pitchFamily="18" charset="0"/>
              </a:rPr>
              <a:t>і</a:t>
            </a:r>
            <a:r>
              <a:rPr lang="uk-UA" sz="3200" dirty="0" err="1">
                <a:solidFill>
                  <a:schemeClr val="tx1"/>
                </a:solidFill>
                <a:latin typeface="Times New Roman" panose="02020603050405020304" pitchFamily="18" charset="0"/>
                <a:cs typeface="Times New Roman" panose="02020603050405020304" pitchFamily="18" charset="0"/>
              </a:rPr>
              <a:t>самомасаж</a:t>
            </a:r>
            <a:r>
              <a:rPr lang="uk-UA" sz="3200" dirty="0">
                <a:solidFill>
                  <a:schemeClr val="tx1"/>
                </a:solidFill>
                <a:latin typeface="Times New Roman" panose="02020603050405020304" pitchFamily="18" charset="0"/>
                <a:cs typeface="Times New Roman" panose="02020603050405020304" pitchFamily="18" charset="0"/>
              </a:rPr>
              <a:t>.</a:t>
            </a:r>
          </a:p>
          <a:p>
            <a:pPr algn="just"/>
            <a:r>
              <a:rPr lang="uk-UA" sz="3200" dirty="0" smtClean="0">
                <a:solidFill>
                  <a:schemeClr val="tx1"/>
                </a:solidFill>
                <a:latin typeface="Times New Roman" panose="02020603050405020304" pitchFamily="18" charset="0"/>
                <a:cs typeface="Times New Roman" panose="02020603050405020304" pitchFamily="18" charset="0"/>
              </a:rPr>
              <a:t>	Масаж </a:t>
            </a:r>
            <a:r>
              <a:rPr lang="uk-UA" sz="3200" dirty="0">
                <a:solidFill>
                  <a:schemeClr val="tx1"/>
                </a:solidFill>
                <a:latin typeface="Times New Roman" panose="02020603050405020304" pitchFamily="18" charset="0"/>
                <a:cs typeface="Times New Roman" panose="02020603050405020304" pitchFamily="18" charset="0"/>
              </a:rPr>
              <a:t>може бути локальним (приватним) і загальним. Розподіл різних видів масажу умовно, так як і косметичний, і </a:t>
            </a:r>
            <a:r>
              <a:rPr lang="uk-UA" sz="3200" dirty="0" err="1">
                <a:solidFill>
                  <a:schemeClr val="tx1"/>
                </a:solidFill>
                <a:latin typeface="Times New Roman" panose="02020603050405020304" pitchFamily="18" charset="0"/>
                <a:cs typeface="Times New Roman" panose="02020603050405020304" pitchFamily="18" charset="0"/>
              </a:rPr>
              <a:t>сегментарно</a:t>
            </a:r>
            <a:r>
              <a:rPr lang="uk-UA" sz="3200" dirty="0">
                <a:solidFill>
                  <a:schemeClr val="tx1"/>
                </a:solidFill>
                <a:latin typeface="Times New Roman" panose="02020603050405020304" pitchFamily="18" charset="0"/>
                <a:cs typeface="Times New Roman" panose="02020603050405020304" pitchFamily="18" charset="0"/>
              </a:rPr>
              <a:t>-рефлекторний, і апаратний, і самомасаж можуть застосовуватися з лікувальною метою. Кожен з перелічених видів підрозділяється на підвиди і має свої завдання</a:t>
            </a:r>
            <a:r>
              <a:rPr lang="uk-UA" sz="3200" dirty="0" smtClean="0">
                <a:solidFill>
                  <a:schemeClr val="tx1"/>
                </a:solidFill>
                <a:latin typeface="Times New Roman" panose="02020603050405020304" pitchFamily="18" charset="0"/>
                <a:cs typeface="Times New Roman" panose="02020603050405020304" pitchFamily="18" charset="0"/>
              </a:rPr>
              <a:t>.</a:t>
            </a:r>
            <a:endParaRPr lang="uk-UA"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4125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321540"/>
          </a:xfrm>
        </p:spPr>
        <p:txBody>
          <a:bodyPr>
            <a:normAutofit fontScale="85000" lnSpcReduction="20000"/>
          </a:bodyPr>
          <a:lstStyle/>
          <a:p>
            <a:pPr marL="0" indent="0">
              <a:buNone/>
            </a:pPr>
            <a:r>
              <a:rPr lang="uk-UA" sz="3000" dirty="0" smtClean="0">
                <a:solidFill>
                  <a:schemeClr val="tx1"/>
                </a:solidFill>
                <a:latin typeface="Times New Roman" panose="02020603050405020304" pitchFamily="18" charset="0"/>
                <a:cs typeface="Times New Roman" panose="02020603050405020304" pitchFamily="18" charset="0"/>
              </a:rPr>
              <a:t>	Відновлювальний </a:t>
            </a:r>
            <a:r>
              <a:rPr lang="uk-UA" sz="3000" dirty="0">
                <a:solidFill>
                  <a:schemeClr val="tx1"/>
                </a:solidFill>
                <a:latin typeface="Times New Roman" panose="02020603050405020304" pitchFamily="18" charset="0"/>
                <a:cs typeface="Times New Roman" panose="02020603050405020304" pitchFamily="18" charset="0"/>
              </a:rPr>
              <a:t>- застосовується після спортивних навантажень для максимально швидкого відновлення організму і працездатності, зняття психічного	напруження	і	нормалізації	стану.</a:t>
            </a:r>
          </a:p>
          <a:p>
            <a:pPr marL="0" indent="0" algn="just">
              <a:buNone/>
            </a:pPr>
            <a:r>
              <a:rPr lang="uk-UA" sz="3000" dirty="0" smtClean="0">
                <a:solidFill>
                  <a:schemeClr val="tx1"/>
                </a:solidFill>
                <a:latin typeface="Times New Roman" panose="02020603050405020304" pitchFamily="18" charset="0"/>
                <a:cs typeface="Times New Roman" panose="02020603050405020304" pitchFamily="18" charset="0"/>
              </a:rPr>
              <a:t>	Техніка </a:t>
            </a:r>
            <a:r>
              <a:rPr lang="uk-UA" sz="3000" dirty="0">
                <a:solidFill>
                  <a:schemeClr val="tx1"/>
                </a:solidFill>
                <a:latin typeface="Times New Roman" panose="02020603050405020304" pitchFamily="18" charset="0"/>
                <a:cs typeface="Times New Roman" panose="02020603050405020304" pitchFamily="18" charset="0"/>
              </a:rPr>
              <a:t>і методика прийомів, використовуваних в спортивному масажі, аналогічна техніці і методиці застосовується в лікувальному масажі. Серйозних відмінностей між основними прийомами спортивного та лікувального масажу не існує. Різна тільки методика сеансу масажу. Так, якщо методика лікувального масажу розробляється в залежності від особливостей етіології, патогенезу захворювання, клінічних форм його перебігу, то методика спортивного масажу - з урахуванням величини виконуваної фізичного навантаження, тривалості періоду відпочинку, специфічних особливостей виду спорту і тренувального процесу, передстартового стану спортсмена	і	т	.	д.</a:t>
            </a:r>
          </a:p>
          <a:p>
            <a:pPr marL="0" indent="0" algn="just">
              <a:buNone/>
            </a:pP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93761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461240"/>
          </a:xfrm>
        </p:spPr>
        <p:txBody>
          <a:bodyPr>
            <a:normAutofit/>
          </a:bodyPr>
          <a:lstStyle/>
          <a:p>
            <a:pPr marL="0" lvl="0" indent="0" algn="just">
              <a:buNone/>
            </a:pPr>
            <a:r>
              <a:rPr lang="uk-UA" sz="2800" dirty="0">
                <a:solidFill>
                  <a:schemeClr val="tx1"/>
                </a:solidFill>
                <a:latin typeface="Times New Roman" panose="02020603050405020304" pitchFamily="18" charset="0"/>
                <a:cs typeface="Times New Roman" panose="02020603050405020304" pitchFamily="18" charset="0"/>
              </a:rPr>
              <a:t>РОЗМИНАННЯ. У спортивній практиці застосовують два варіанти </a:t>
            </a: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 класичне і фінське. Класичний варіант </a:t>
            </a: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проводиться всією кистю руки масажиста, тоді як в фінському тільки одним великим пальцем. При класичному розминці рука масажиста захоплює м'яз і як би відокремлюючи її від кістки, розминає в пальцях, в той час як при фінському - м'яз не відділяється від кісткового ложа, а навпаки, одним великим пальцем притискають до кістки і розминається </a:t>
            </a:r>
            <a:r>
              <a:rPr lang="uk-UA" sz="2800" dirty="0" smtClean="0">
                <a:solidFill>
                  <a:schemeClr val="tx1"/>
                </a:solidFill>
                <a:latin typeface="Times New Roman" panose="02020603050405020304" pitchFamily="18" charset="0"/>
                <a:cs typeface="Times New Roman" panose="02020603050405020304" pitchFamily="18" charset="0"/>
              </a:rPr>
              <a:t>круговими </a:t>
            </a:r>
            <a:r>
              <a:rPr lang="uk-UA" sz="2800" dirty="0">
                <a:solidFill>
                  <a:schemeClr val="tx1"/>
                </a:solidFill>
                <a:latin typeface="Times New Roman" panose="02020603050405020304" pitchFamily="18" charset="0"/>
                <a:cs typeface="Times New Roman" panose="02020603050405020304" pitchFamily="18" charset="0"/>
              </a:rPr>
              <a:t>рухами з просуванням руки </a:t>
            </a:r>
            <a:r>
              <a:rPr lang="uk-UA" sz="2800" dirty="0" smtClean="0">
                <a:solidFill>
                  <a:schemeClr val="tx1"/>
                </a:solidFill>
                <a:latin typeface="Times New Roman" panose="02020603050405020304" pitchFamily="18" charset="0"/>
                <a:cs typeface="Times New Roman" panose="02020603050405020304" pitchFamily="18" charset="0"/>
              </a:rPr>
              <a:t>вперед.</a:t>
            </a:r>
          </a:p>
          <a:p>
            <a:pPr marL="0" lvl="0" indent="0" algn="just">
              <a:buNone/>
            </a:pP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двома руками (подвійне кільцеве розминка) є найбільш ефективним прийомом </a:t>
            </a: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при масажі литкових м'язів і м'язів стегна.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21595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804140"/>
          </a:xfrm>
        </p:spPr>
        <p:txBody>
          <a:bodyPr>
            <a:normAutofit fontScale="92500" lnSpcReduction="10000"/>
          </a:bodyPr>
          <a:lstStyle/>
          <a:p>
            <a:pPr marL="0" indent="0" algn="just">
              <a:buNone/>
            </a:pPr>
            <a:r>
              <a:rPr lang="ru-RU" sz="2400" dirty="0">
                <a:solidFill>
                  <a:schemeClr val="tx1"/>
                </a:solidFill>
                <a:latin typeface="Times New Roman" panose="02020603050405020304" pitchFamily="18" charset="0"/>
                <a:cs typeface="Times New Roman" panose="02020603050405020304" pitchFamily="18" charset="0"/>
              </a:rPr>
              <a:t>	</a:t>
            </a:r>
            <a:r>
              <a:rPr lang="uk-UA" sz="3200" dirty="0">
                <a:solidFill>
                  <a:schemeClr val="tx1"/>
                </a:solidFill>
                <a:latin typeface="Times New Roman" panose="02020603050405020304" pitchFamily="18" charset="0"/>
                <a:cs typeface="Times New Roman" panose="02020603050405020304" pitchFamily="18" charset="0"/>
              </a:rPr>
              <a:t>Руки масажиста щільно охоплюють масажований м'яз в місці її початку, потім відтягують її догори і злегка скручуючи, починають почергові кругові рухи з просуванням вперед. Руки рухаються так, щоб </a:t>
            </a:r>
            <a:r>
              <a:rPr lang="uk-UA" sz="3200" dirty="0" err="1">
                <a:solidFill>
                  <a:schemeClr val="tx1"/>
                </a:solidFill>
                <a:latin typeface="Times New Roman" panose="02020603050405020304" pitchFamily="18" charset="0"/>
                <a:cs typeface="Times New Roman" panose="02020603050405020304" pitchFamily="18" charset="0"/>
              </a:rPr>
              <a:t>міжтканинна</a:t>
            </a:r>
            <a:r>
              <a:rPr lang="uk-UA" sz="3200" dirty="0">
                <a:solidFill>
                  <a:schemeClr val="tx1"/>
                </a:solidFill>
                <a:latin typeface="Times New Roman" panose="02020603050405020304" pitchFamily="18" charset="0"/>
                <a:cs typeface="Times New Roman" panose="02020603050405020304" pitchFamily="18" charset="0"/>
              </a:rPr>
              <a:t> рідина </a:t>
            </a:r>
            <a:r>
              <a:rPr lang="ru-RU" sz="3200" dirty="0">
                <a:solidFill>
                  <a:schemeClr val="tx1"/>
                </a:solidFill>
                <a:latin typeface="Times New Roman" panose="02020603050405020304" pitchFamily="18" charset="0"/>
                <a:cs typeface="Times New Roman" panose="02020603050405020304" pitchFamily="18" charset="0"/>
              </a:rPr>
              <a:t>могла </a:t>
            </a:r>
            <a:r>
              <a:rPr lang="uk-UA" sz="3200" dirty="0">
                <a:solidFill>
                  <a:schemeClr val="tx1"/>
                </a:solidFill>
                <a:latin typeface="Times New Roman" panose="02020603050405020304" pitchFamily="18" charset="0"/>
                <a:cs typeface="Times New Roman" panose="02020603050405020304" pitchFamily="18" charset="0"/>
              </a:rPr>
              <a:t>просуватися тільки в одному напрямку - від периферії до центру.</a:t>
            </a:r>
          </a:p>
          <a:p>
            <a:pPr marL="0" indent="0" algn="just">
              <a:buNone/>
            </a:pPr>
            <a:r>
              <a:rPr lang="uk-UA" sz="3200" dirty="0">
                <a:solidFill>
                  <a:schemeClr val="tx1"/>
                </a:solidFill>
                <a:latin typeface="Times New Roman" panose="02020603050405020304" pitchFamily="18" charset="0"/>
                <a:cs typeface="Times New Roman" panose="02020603050405020304" pitchFamily="18" charset="0"/>
              </a:rPr>
              <a:t>Довге </a:t>
            </a:r>
            <a:r>
              <a:rPr lang="uk-UA" sz="3200" dirty="0" err="1">
                <a:solidFill>
                  <a:schemeClr val="tx1"/>
                </a:solidFill>
                <a:latin typeface="Times New Roman" panose="02020603050405020304" pitchFamily="18" charset="0"/>
                <a:cs typeface="Times New Roman" panose="02020603050405020304" pitchFamily="18" charset="0"/>
              </a:rPr>
              <a:t>розминання</a:t>
            </a:r>
            <a:r>
              <a:rPr lang="uk-UA" sz="3200" dirty="0">
                <a:solidFill>
                  <a:schemeClr val="tx1"/>
                </a:solidFill>
                <a:latin typeface="Times New Roman" panose="02020603050405020304" pitchFamily="18" charset="0"/>
                <a:cs typeface="Times New Roman" panose="02020603050405020304" pitchFamily="18" charset="0"/>
              </a:rPr>
              <a:t> ( "ялинка") застосовується в основному для масажу</a:t>
            </a:r>
          </a:p>
          <a:p>
            <a:pPr marL="0" indent="0" algn="just">
              <a:buNone/>
            </a:pPr>
            <a:r>
              <a:rPr lang="uk-UA" sz="3200" dirty="0">
                <a:solidFill>
                  <a:schemeClr val="tx1"/>
                </a:solidFill>
                <a:latin typeface="Times New Roman" panose="02020603050405020304" pitchFamily="18" charset="0"/>
                <a:cs typeface="Times New Roman" panose="02020603050405020304" pitchFamily="18" charset="0"/>
              </a:rPr>
              <a:t>литкових м'язів і м'язів стегна і плеча. Масажист стає ззаду </a:t>
            </a:r>
            <a:r>
              <a:rPr lang="uk-UA" sz="3200" dirty="0" err="1">
                <a:solidFill>
                  <a:schemeClr val="tx1"/>
                </a:solidFill>
                <a:latin typeface="Times New Roman" panose="02020603050405020304" pitchFamily="18" charset="0"/>
                <a:cs typeface="Times New Roman" panose="02020603050405020304" pitchFamily="18" charset="0"/>
              </a:rPr>
              <a:t>масажованого</a:t>
            </a:r>
            <a:r>
              <a:rPr lang="uk-UA" sz="3200" dirty="0">
                <a:solidFill>
                  <a:schemeClr val="tx1"/>
                </a:solidFill>
                <a:latin typeface="Times New Roman" panose="02020603050405020304" pitchFamily="18" charset="0"/>
                <a:cs typeface="Times New Roman" panose="02020603050405020304" pitchFamily="18" charset="0"/>
              </a:rPr>
              <a:t> і двома руками піднімає м'яз чотирма пальцями, великі пальці накладаються зверху і </a:t>
            </a:r>
            <a:r>
              <a:rPr lang="uk-UA" sz="3200" dirty="0" err="1">
                <a:solidFill>
                  <a:schemeClr val="tx1"/>
                </a:solidFill>
                <a:latin typeface="Times New Roman" panose="02020603050405020304" pitchFamily="18" charset="0"/>
                <a:cs typeface="Times New Roman" panose="02020603050405020304" pitchFamily="18" charset="0"/>
              </a:rPr>
              <a:t>гілкоподібними</a:t>
            </a:r>
            <a:r>
              <a:rPr lang="uk-UA" sz="3200" dirty="0">
                <a:solidFill>
                  <a:schemeClr val="tx1"/>
                </a:solidFill>
                <a:latin typeface="Times New Roman" panose="02020603050405020304" pitchFamily="18" charset="0"/>
                <a:cs typeface="Times New Roman" panose="02020603050405020304" pitchFamily="18" charset="0"/>
              </a:rPr>
              <a:t> рухами розминають м'язи.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4101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804140"/>
          </a:xfrm>
        </p:spPr>
        <p:txBody>
          <a:bodyPr>
            <a:normAutofit fontScale="92500"/>
          </a:bodyPr>
          <a:lstStyle/>
          <a:p>
            <a:pPr marL="0" indent="0" algn="just">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uk-UA" sz="3600" dirty="0">
                <a:solidFill>
                  <a:schemeClr val="tx1"/>
                </a:solidFill>
                <a:latin typeface="Times New Roman" panose="02020603050405020304" pitchFamily="18" charset="0"/>
                <a:cs typeface="Times New Roman" panose="02020603050405020304" pitchFamily="18" charset="0"/>
              </a:rPr>
              <a:t>При цьому великі пальці рук не відриваються від м'язи, а пересуваються легкими круговими рухами, як би	розсовуючи	м'язові	волокна	в	сторони.</a:t>
            </a:r>
          </a:p>
          <a:p>
            <a:pPr marL="0" indent="0" algn="just">
              <a:buNone/>
            </a:pPr>
            <a:r>
              <a:rPr lang="uk-UA" sz="3600" dirty="0">
                <a:solidFill>
                  <a:schemeClr val="tx1"/>
                </a:solidFill>
                <a:latin typeface="Times New Roman" panose="02020603050405020304" pitchFamily="18" charset="0"/>
                <a:cs typeface="Times New Roman" panose="02020603050405020304" pitchFamily="18" charset="0"/>
              </a:rPr>
              <a:t>Фінське розминка - є незамінним прийомом при масажі плоских м'язів, які важко підняти від кістки. Рука масажиста накладається на м'яз поперек таким чином, щоб великий палець лежав уздовж напрямку руху. Натискаючи великим пальцем на м'яз і притискаючи її до кістки, виробляють обертальні спіралеподібні рухи руки вперед. Обертання великого пальця проводиться від себе</a:t>
            </a:r>
            <a:r>
              <a:rPr lang="uk-UA" sz="3600" dirty="0" smtClean="0">
                <a:solidFill>
                  <a:schemeClr val="tx1"/>
                </a:solidFill>
                <a:latin typeface="Times New Roman" panose="02020603050405020304" pitchFamily="18" charset="0"/>
                <a:cs typeface="Times New Roman" panose="02020603050405020304" pitchFamily="18" charset="0"/>
              </a:rPr>
              <a:t>.</a:t>
            </a:r>
            <a:endParaRPr lang="uk-UA"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8765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804140"/>
          </a:xfrm>
        </p:spPr>
        <p:txBody>
          <a:bodyPr>
            <a:normAutofit/>
          </a:bodyPr>
          <a:lstStyle/>
          <a:p>
            <a:pPr marL="0" indent="0" algn="just">
              <a:buNone/>
            </a:pPr>
            <a:r>
              <a:rPr lang="ru-RU" sz="2400" dirty="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Подвійний гриф - виконується аналогічно прийому </a:t>
            </a: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однією рукою, тільки для більшої сили тиску на руку, яка захоплює і піднімає м'яз, накладається зверху інша рука. Прийом застосовується при масажі великих м'язів	(стегно,	сідничні	м'язи).</a:t>
            </a: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Вижимання - використовується при масажі м'язів гомілки, стегон, довгих м'язів	спини,	великий	грудної	м'язи,	плечей.</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Поперечний </a:t>
            </a:r>
            <a:r>
              <a:rPr lang="uk-UA" sz="2800" dirty="0">
                <a:solidFill>
                  <a:schemeClr val="tx1"/>
                </a:solidFill>
                <a:latin typeface="Times New Roman" panose="02020603050405020304" pitchFamily="18" charset="0"/>
                <a:cs typeface="Times New Roman" panose="02020603050405020304" pitchFamily="18" charset="0"/>
              </a:rPr>
              <a:t>вижимання виконують двома способами. У першому - кисть встановлюють поперек </a:t>
            </a:r>
            <a:r>
              <a:rPr lang="uk-UA" sz="2800" dirty="0" err="1">
                <a:solidFill>
                  <a:schemeClr val="tx1"/>
                </a:solidFill>
                <a:latin typeface="Times New Roman" panose="02020603050405020304" pitchFamily="18" charset="0"/>
                <a:cs typeface="Times New Roman" panose="02020603050405020304" pitchFamily="18" charset="0"/>
              </a:rPr>
              <a:t>масажованої</a:t>
            </a:r>
            <a:r>
              <a:rPr lang="uk-UA" sz="2800" dirty="0">
                <a:solidFill>
                  <a:schemeClr val="tx1"/>
                </a:solidFill>
                <a:latin typeface="Times New Roman" panose="02020603050405020304" pitchFamily="18" charset="0"/>
                <a:cs typeface="Times New Roman" panose="02020603050405020304" pitchFamily="18" charset="0"/>
              </a:rPr>
              <a:t> ділянки, а великим пальцем і його піднесенням здійснюють вижимання.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71283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804140"/>
          </a:xfrm>
        </p:spPr>
        <p:txBody>
          <a:bodyPr>
            <a:normAutofit/>
          </a:bodyPr>
          <a:lstStyle/>
          <a:p>
            <a:pPr marL="0" indent="0" algn="just">
              <a:spcBef>
                <a:spcPts val="0"/>
              </a:spcBef>
              <a:buNone/>
            </a:pPr>
            <a:r>
              <a:rPr lang="ru-RU" sz="2800" dirty="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У другому варіанті вижимання проводять ребром долоні, при цьому один великий палець притискається до вказівного, кисть рухається вперед, пальці розслаблені і злегка зігнуті.</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До </a:t>
            </a:r>
            <a:r>
              <a:rPr lang="uk-UA" sz="2800" dirty="0">
                <a:solidFill>
                  <a:schemeClr val="tx1"/>
                </a:solidFill>
                <a:latin typeface="Times New Roman" panose="02020603050405020304" pitchFamily="18" charset="0"/>
                <a:cs typeface="Times New Roman" panose="02020603050405020304" pitchFamily="18" charset="0"/>
              </a:rPr>
              <a:t>ударних прийомів відносяться </a:t>
            </a:r>
            <a:r>
              <a:rPr lang="uk-UA" sz="2800" dirty="0" err="1">
                <a:solidFill>
                  <a:schemeClr val="tx1"/>
                </a:solidFill>
                <a:latin typeface="Times New Roman" panose="02020603050405020304" pitchFamily="18" charset="0"/>
                <a:cs typeface="Times New Roman" panose="02020603050405020304" pitchFamily="18" charset="0"/>
              </a:rPr>
              <a:t>поколачування</a:t>
            </a:r>
            <a:r>
              <a:rPr lang="uk-UA" sz="2800" dirty="0">
                <a:solidFill>
                  <a:schemeClr val="tx1"/>
                </a:solidFill>
                <a:latin typeface="Times New Roman" panose="02020603050405020304" pitchFamily="18" charset="0"/>
                <a:cs typeface="Times New Roman" panose="02020603050405020304" pitchFamily="18" charset="0"/>
              </a:rPr>
              <a:t>, поплескування і </a:t>
            </a:r>
            <a:r>
              <a:rPr lang="uk-UA" sz="2800" dirty="0" err="1">
                <a:solidFill>
                  <a:schemeClr val="tx1"/>
                </a:solidFill>
                <a:latin typeface="Times New Roman" panose="02020603050405020304" pitchFamily="18" charset="0"/>
                <a:cs typeface="Times New Roman" panose="02020603050405020304" pitchFamily="18" charset="0"/>
              </a:rPr>
              <a:t>рублення</a:t>
            </a:r>
            <a:r>
              <a:rPr lang="uk-UA" sz="2800" dirty="0">
                <a:solidFill>
                  <a:schemeClr val="tx1"/>
                </a:solidFill>
                <a:latin typeface="Times New Roman" panose="02020603050405020304" pitchFamily="18" charset="0"/>
                <a:cs typeface="Times New Roman" panose="02020603050405020304" pitchFamily="18" charset="0"/>
              </a:rPr>
              <a:t>, здійснювані аналогічно прийомам лікувального масажу. Те ж відноситься до вібрації і до рухів (активні, пасивні).</a:t>
            </a:r>
          </a:p>
          <a:p>
            <a:pPr marL="0" indent="0" algn="just">
              <a:buNone/>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90397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804140"/>
          </a:xfrm>
        </p:spPr>
        <p:txBody>
          <a:bodyPr>
            <a:normAutofit fontScale="92500"/>
          </a:bodyPr>
          <a:lstStyle/>
          <a:p>
            <a:pPr marL="0" indent="0" algn="just">
              <a:buNone/>
            </a:pPr>
            <a:r>
              <a:rPr lang="ru-RU" sz="2400" dirty="0">
                <a:solidFill>
                  <a:schemeClr val="tx1"/>
                </a:solidFill>
                <a:latin typeface="Times New Roman" panose="02020603050405020304" pitchFamily="18" charset="0"/>
                <a:cs typeface="Times New Roman" panose="02020603050405020304" pitchFamily="18" charset="0"/>
              </a:rPr>
              <a:t>	</a:t>
            </a:r>
            <a:r>
              <a:rPr lang="ru-RU" sz="2800" b="1" dirty="0">
                <a:solidFill>
                  <a:schemeClr val="tx1"/>
                </a:solidFill>
                <a:latin typeface="Times New Roman" panose="02020603050405020304" pitchFamily="18" charset="0"/>
                <a:cs typeface="Times New Roman" panose="02020603050405020304" pitchFamily="18" charset="0"/>
              </a:rPr>
              <a:t>САМОМАССАЖ</a:t>
            </a:r>
            <a:endParaRPr lang="uk-UA" sz="2800" b="1" dirty="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Застосування самомасажу має давню історію. У стародавні часи люди використовували самомасаж при різних недугах, болях, ударах і </a:t>
            </a:r>
            <a:r>
              <a:rPr lang="uk-UA" sz="2800" dirty="0" err="1">
                <a:solidFill>
                  <a:schemeClr val="tx1"/>
                </a:solidFill>
                <a:latin typeface="Times New Roman" panose="02020603050405020304" pitchFamily="18" charset="0"/>
                <a:cs typeface="Times New Roman" panose="02020603050405020304" pitchFamily="18" charset="0"/>
              </a:rPr>
              <a:t>т.д</a:t>
            </a:r>
            <a:r>
              <a:rPr lang="uk-UA" sz="2800" dirty="0">
                <a:solidFill>
                  <a:schemeClr val="tx1"/>
                </a:solidFill>
                <a:latin typeface="Times New Roman" panose="02020603050405020304" pitchFamily="18" charset="0"/>
                <a:cs typeface="Times New Roman" panose="02020603050405020304" pitchFamily="18" charset="0"/>
              </a:rPr>
              <a:t>. Звичайно, самомасаж не може замінити роботу кваліфікованого масажиста,</a:t>
            </a: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але ефект від нього може бути непоганим. Однак самомасаж має ряд недоліків, наприклад: не можна використовувати деякі прийоми, розслабити м'язи, масажувати деякі частини тіла, масаж вимагає великої затрати енергії і викликає	стомлення</a:t>
            </a:r>
            <a:r>
              <a:rPr lang="uk-UA" sz="28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При </a:t>
            </a:r>
            <a:r>
              <a:rPr lang="uk-UA" sz="2800" dirty="0">
                <a:solidFill>
                  <a:schemeClr val="tx1"/>
                </a:solidFill>
                <a:latin typeface="Times New Roman" panose="02020603050405020304" pitchFamily="18" charset="0"/>
                <a:cs typeface="Times New Roman" panose="02020603050405020304" pitchFamily="18" charset="0"/>
              </a:rPr>
              <a:t>виконанні самомасажу необхідно, щоб масажні рухи здійснювалися по ходу лімфатичних судин, лімфовузли масажуються. При проведенні самомасажу необхідно розслабити м'язи, прийняти потрібне положення. </a:t>
            </a:r>
          </a:p>
          <a:p>
            <a:pPr marL="0" indent="0" algn="just">
              <a:buNone/>
            </a:pP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23224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804140"/>
          </a:xfrm>
        </p:spPr>
        <p:txBody>
          <a:bodyPr>
            <a:normAutofit/>
          </a:bodyPr>
          <a:lstStyle/>
          <a:p>
            <a:pPr marL="0" indent="0" algn="just">
              <a:buNone/>
            </a:pPr>
            <a:r>
              <a:rPr lang="ru-RU" sz="2400" dirty="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Руки і тіло повинні бути чистими. Протипоказання до самомасажу ті ж, що і для звичайного масажу. При виконанні самомасажу використовують мінімум масажних прийомів; шию, стегно, гомілку, стопу і поперекову область масажують	двома	руками.</a:t>
            </a: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Самомасаж може бути локальним (приватним) і загальним. Тривалість самомасажу - 5-20 хв залежно від поставленого завдання. Послідовність самомасажу окремих частин тіла: волосиста частина голови - особа - шия - спина - поперек - груди - живіт - верхні кінцівки - нижні кінцівки.</a:t>
            </a:r>
          </a:p>
          <a:p>
            <a:pPr marL="0" indent="0" algn="just">
              <a:buNone/>
            </a:pP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77436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804140"/>
          </a:xfrm>
        </p:spPr>
        <p:txBody>
          <a:bodyPr>
            <a:normAutofit lnSpcReduction="10000"/>
          </a:bodyPr>
          <a:lstStyle/>
          <a:p>
            <a:pPr marL="0" indent="0" algn="just">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uk-UA" sz="2800" b="1" dirty="0">
                <a:solidFill>
                  <a:schemeClr val="tx1"/>
                </a:solidFill>
                <a:latin typeface="Times New Roman" panose="02020603050405020304" pitchFamily="18" charset="0"/>
                <a:cs typeface="Times New Roman" panose="02020603050405020304" pitchFamily="18" charset="0"/>
              </a:rPr>
              <a:t>Самомасаж голови і обличчя</a:t>
            </a:r>
            <a:r>
              <a:rPr lang="uk-UA" sz="2800" dirty="0">
                <a:solidFill>
                  <a:schemeClr val="tx1"/>
                </a:solidFill>
                <a:latin typeface="Times New Roman" panose="02020603050405020304" pitchFamily="18" charset="0"/>
                <a:cs typeface="Times New Roman" panose="02020603050405020304" pitchFamily="18" charset="0"/>
              </a:rPr>
              <a:t>. При самомасаже голови її необхідно злегка нахилити вперед-вниз. Проводять розтирання подушечками пальців прямолінійно, </a:t>
            </a:r>
            <a:r>
              <a:rPr lang="uk-UA" sz="2800" dirty="0" err="1">
                <a:solidFill>
                  <a:schemeClr val="tx1"/>
                </a:solidFill>
                <a:latin typeface="Times New Roman" panose="02020603050405020304" pitchFamily="18" charset="0"/>
                <a:cs typeface="Times New Roman" panose="02020603050405020304" pitchFamily="18" charset="0"/>
              </a:rPr>
              <a:t>кругоподібно</a:t>
            </a:r>
            <a:r>
              <a:rPr lang="uk-UA" sz="2800" dirty="0">
                <a:solidFill>
                  <a:schemeClr val="tx1"/>
                </a:solidFill>
                <a:latin typeface="Times New Roman" panose="02020603050405020304" pitchFamily="18" charset="0"/>
                <a:cs typeface="Times New Roman" panose="02020603050405020304" pitchFamily="18" charset="0"/>
              </a:rPr>
              <a:t>, починаючи від волосистої частини лоба до потилиці. Лоб масажують таким чином: кладуть кінчики пальців на середину лоба і виробляють розтирання,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до скронь. Долонною поверхнею напівзігнутих ІІ-ІУ пальців погладжують лоб поперемінно то однією, то іншою рукою від брів до лінії росту волосся в праву і ліву сторони. </a:t>
            </a:r>
            <a:endParaRPr lang="uk-UA" sz="2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Спочатку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і розтирання виробляють в області перенісся </a:t>
            </a:r>
            <a:r>
              <a:rPr lang="ru-RU" sz="2800" dirty="0">
                <a:solidFill>
                  <a:schemeClr val="tx1"/>
                </a:solidFill>
                <a:latin typeface="Times New Roman" panose="02020603050405020304" pitchFamily="18" charset="0"/>
                <a:cs typeface="Times New Roman" panose="02020603050405020304" pitchFamily="18" charset="0"/>
              </a:rPr>
              <a:t>вправо, </a:t>
            </a:r>
            <a:r>
              <a:rPr lang="uk-UA" sz="2800" dirty="0">
                <a:solidFill>
                  <a:schemeClr val="tx1"/>
                </a:solidFill>
                <a:latin typeface="Times New Roman" panose="02020603050405020304" pitchFamily="18" charset="0"/>
                <a:cs typeface="Times New Roman" panose="02020603050405020304" pitchFamily="18" charset="0"/>
              </a:rPr>
              <a:t>потім </a:t>
            </a:r>
            <a:r>
              <a:rPr lang="ru-RU" sz="2800" dirty="0">
                <a:solidFill>
                  <a:schemeClr val="tx1"/>
                </a:solidFill>
                <a:latin typeface="Times New Roman" panose="02020603050405020304" pitchFamily="18" charset="0"/>
                <a:cs typeface="Times New Roman" panose="02020603050405020304" pitchFamily="18" charset="0"/>
              </a:rPr>
              <a:t>над </a:t>
            </a:r>
            <a:r>
              <a:rPr lang="uk-UA" sz="2800" dirty="0">
                <a:solidFill>
                  <a:schemeClr val="tx1"/>
                </a:solidFill>
                <a:latin typeface="Times New Roman" panose="02020603050405020304" pitchFamily="18" charset="0"/>
                <a:cs typeface="Times New Roman" panose="02020603050405020304" pitchFamily="18" charset="0"/>
              </a:rPr>
              <a:t>бровою і на віскі. Потім в області кутів очей необхідно провести подушечками	Ш-ІУ	пальців кілька легких </a:t>
            </a:r>
            <a:r>
              <a:rPr lang="uk-UA" sz="2800" dirty="0" err="1">
                <a:solidFill>
                  <a:schemeClr val="tx1"/>
                </a:solidFill>
                <a:latin typeface="Times New Roman" panose="02020603050405020304" pitchFamily="18" charset="0"/>
                <a:cs typeface="Times New Roman" panose="02020603050405020304" pitchFamily="18" charset="0"/>
              </a:rPr>
              <a:t>погладжувань</a:t>
            </a:r>
            <a:r>
              <a:rPr lang="uk-UA" sz="2800" dirty="0">
                <a:solidFill>
                  <a:schemeClr val="tx1"/>
                </a:solidFill>
                <a:latin typeface="Times New Roman" panose="02020603050405020304" pitchFamily="18" charset="0"/>
                <a:cs typeface="Times New Roman" panose="02020603050405020304" pitchFamily="18" charset="0"/>
              </a:rPr>
              <a:t>.</a:t>
            </a:r>
          </a:p>
          <a:p>
            <a:pPr marL="0" indent="0" algn="just">
              <a:buNone/>
            </a:pP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6549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804140"/>
          </a:xfrm>
        </p:spPr>
        <p:txBody>
          <a:bodyPr>
            <a:normAutofit fontScale="92500"/>
          </a:bodyPr>
          <a:lstStyle/>
          <a:p>
            <a:pPr marL="0" indent="0" algn="just">
              <a:buNone/>
            </a:pPr>
            <a:r>
              <a:rPr lang="ru-RU" sz="2400" dirty="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Для хвилеподібного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кругового м'яза ока руху починають від скроні ІІ-ІУ пальцями по нижньому краю кругового м'яза ока до внутрішнього кута ока, потім руху йдуть до брови і до скроні. Після цього здійснюється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ІІ-ІУ пальцями області рота, де ІІ-ІІІ пальці розташовуються на верхній губі, а ІУ-У - під підборіддям.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endParaRPr lang="uk-UA" sz="28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виробляють у напрямку до козелка вуха. Потім проводять розтирання м'язів лоба, </a:t>
            </a:r>
            <a:r>
              <a:rPr lang="uk-UA" sz="2800" dirty="0" err="1">
                <a:solidFill>
                  <a:schemeClr val="tx1"/>
                </a:solidFill>
                <a:latin typeface="Times New Roman" panose="02020603050405020304" pitchFamily="18" charset="0"/>
                <a:cs typeface="Times New Roman" panose="02020603050405020304" pitchFamily="18" charset="0"/>
              </a:rPr>
              <a:t>щік</a:t>
            </a:r>
            <a:r>
              <a:rPr lang="uk-UA" sz="2800" dirty="0">
                <a:solidFill>
                  <a:schemeClr val="tx1"/>
                </a:solidFill>
                <a:latin typeface="Times New Roman" panose="02020603050405020304" pitchFamily="18" charset="0"/>
                <a:cs typeface="Times New Roman" panose="02020603050405020304" pitchFamily="18" charset="0"/>
              </a:rPr>
              <a:t>, жувальних м'язів; в місці виходу трійчастого </a:t>
            </a:r>
            <a:r>
              <a:rPr lang="uk-UA" sz="2800" dirty="0" err="1">
                <a:solidFill>
                  <a:schemeClr val="tx1"/>
                </a:solidFill>
                <a:latin typeface="Times New Roman" panose="02020603050405020304" pitchFamily="18" charset="0"/>
                <a:cs typeface="Times New Roman" panose="02020603050405020304" pitchFamily="18" charset="0"/>
              </a:rPr>
              <a:t>нерва</a:t>
            </a:r>
            <a:r>
              <a:rPr lang="uk-UA" sz="2800" dirty="0">
                <a:solidFill>
                  <a:schemeClr val="tx1"/>
                </a:solidFill>
                <a:latin typeface="Times New Roman" panose="02020603050405020304" pitchFamily="18" charset="0"/>
                <a:cs typeface="Times New Roman" panose="02020603050405020304" pitchFamily="18" charset="0"/>
              </a:rPr>
              <a:t> - вібрацію П-м або Ш-м пальцем. Закінчують масаж обличчя легким </a:t>
            </a:r>
            <a:r>
              <a:rPr lang="uk-UA" sz="2800" dirty="0" err="1">
                <a:solidFill>
                  <a:schemeClr val="tx1"/>
                </a:solidFill>
                <a:latin typeface="Times New Roman" panose="02020603050405020304" pitchFamily="18" charset="0"/>
                <a:cs typeface="Times New Roman" panose="02020603050405020304" pitchFamily="18" charset="0"/>
              </a:rPr>
              <a:t>погладжуванням</a:t>
            </a:r>
            <a:r>
              <a:rPr lang="uk-UA" sz="2800" dirty="0">
                <a:solidFill>
                  <a:schemeClr val="tx1"/>
                </a:solidFill>
                <a:latin typeface="Times New Roman" panose="02020603050405020304" pitchFamily="18" charset="0"/>
                <a:cs typeface="Times New Roman" panose="02020603050405020304" pitchFamily="18" charset="0"/>
              </a:rPr>
              <a:t>. При виконанні масажу обличчя необхідно дотримуватися ритм і темп. В середньому досить 2-3-х масажів в тиждень. Після масажу необхідно зробити кілька	обертальних	рухів	головою.</a:t>
            </a:r>
          </a:p>
          <a:p>
            <a:pPr marL="0" indent="0">
              <a:buNone/>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2138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9400" y="609600"/>
            <a:ext cx="10667999" cy="5892800"/>
          </a:xfrm>
        </p:spPr>
        <p:txBody>
          <a:bodyPr>
            <a:normAutofit/>
          </a:bodyPr>
          <a:lstStyle/>
          <a:p>
            <a:pPr marL="0" indent="0" algn="just">
              <a:buNone/>
            </a:pPr>
            <a:r>
              <a:rPr lang="ru-RU" sz="2000" dirty="0" smtClean="0"/>
              <a:t>	</a:t>
            </a:r>
            <a:r>
              <a:rPr lang="uk-UA" sz="2800" b="1" dirty="0">
                <a:solidFill>
                  <a:schemeClr val="tx1"/>
                </a:solidFill>
                <a:latin typeface="Times New Roman" panose="02020603050405020304" pitchFamily="18" charset="0"/>
                <a:cs typeface="Times New Roman" panose="02020603050405020304" pitchFamily="18" charset="0"/>
              </a:rPr>
              <a:t>Гігієнічний масаж </a:t>
            </a:r>
            <a:r>
              <a:rPr lang="uk-UA" sz="2800" dirty="0">
                <a:solidFill>
                  <a:schemeClr val="tx1"/>
                </a:solidFill>
                <a:latin typeface="Times New Roman" panose="02020603050405020304" pitchFamily="18" charset="0"/>
                <a:cs typeface="Times New Roman" panose="02020603050405020304" pitchFamily="18" charset="0"/>
              </a:rPr>
              <a:t>- активний спосіб профілактики захворювань та догляду за тілом, збереження нормального функціонального стану організму, зміцнення здоров'я. Він буває загальним і локальним і застосовується окремо або в поєднанні з ранкової гігієнічної гімнастикою, в сауні або російській лазні і </a:t>
            </a:r>
            <a:r>
              <a:rPr lang="uk-UA" sz="2800" dirty="0" err="1">
                <a:solidFill>
                  <a:schemeClr val="tx1"/>
                </a:solidFill>
                <a:latin typeface="Times New Roman" panose="02020603050405020304" pitchFamily="18" charset="0"/>
                <a:cs typeface="Times New Roman" panose="02020603050405020304" pitchFamily="18" charset="0"/>
              </a:rPr>
              <a:t>т.п</a:t>
            </a:r>
            <a:r>
              <a:rPr lang="uk-UA" sz="2800" dirty="0">
                <a:solidFill>
                  <a:schemeClr val="tx1"/>
                </a:solidFill>
                <a:latin typeface="Times New Roman" panose="02020603050405020304" pitchFamily="18" charset="0"/>
                <a:cs typeface="Times New Roman" panose="02020603050405020304" pitchFamily="18" charset="0"/>
              </a:rPr>
              <a:t>. Гігієнічний масаж часто виконується у вигляді самомасажу. Його можна проводити у ванні, під </a:t>
            </a:r>
            <a:r>
              <a:rPr lang="uk-UA" sz="2800" dirty="0" err="1">
                <a:solidFill>
                  <a:schemeClr val="tx1"/>
                </a:solidFill>
                <a:latin typeface="Times New Roman" panose="02020603050405020304" pitchFamily="18" charset="0"/>
                <a:cs typeface="Times New Roman" panose="02020603050405020304" pitchFamily="18" charset="0"/>
              </a:rPr>
              <a:t>душем</a:t>
            </a:r>
            <a:r>
              <a:rPr lang="uk-UA" sz="2800" dirty="0">
                <a:solidFill>
                  <a:schemeClr val="tx1"/>
                </a:solidFill>
                <a:latin typeface="Times New Roman" panose="02020603050405020304" pitchFamily="18" charset="0"/>
                <a:cs typeface="Times New Roman" panose="02020603050405020304" pitchFamily="18" charset="0"/>
              </a:rPr>
              <a:t>. При цьому використовуються основні масажні прийоми: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розтирання, розминка, вібрація.</a:t>
            </a:r>
          </a:p>
          <a:p>
            <a:pPr marL="0" indent="0" algn="just">
              <a:buNone/>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88307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550400" cy="5804140"/>
          </a:xfrm>
        </p:spPr>
        <p:txBody>
          <a:bodyPr>
            <a:normAutofit fontScale="92500"/>
          </a:bodyPr>
          <a:lstStyle/>
          <a:p>
            <a:pPr marL="0" indent="0" algn="just">
              <a:buNone/>
            </a:pPr>
            <a:r>
              <a:rPr lang="uk-UA" sz="2800" b="1" dirty="0">
                <a:solidFill>
                  <a:schemeClr val="tx1"/>
                </a:solidFill>
                <a:latin typeface="Times New Roman" panose="02020603050405020304" pitchFamily="18" charset="0"/>
                <a:cs typeface="Times New Roman" panose="02020603050405020304" pitchFamily="18" charset="0"/>
              </a:rPr>
              <a:t>Самомасаж шиї, трапецієподібної м’язи, спини</a:t>
            </a:r>
            <a:r>
              <a:rPr lang="uk-UA" sz="2800" dirty="0">
                <a:solidFill>
                  <a:schemeClr val="tx1"/>
                </a:solidFill>
                <a:latin typeface="Times New Roman" panose="02020603050405020304" pitchFamily="18" charset="0"/>
                <a:cs typeface="Times New Roman" panose="02020603050405020304" pitchFamily="18" charset="0"/>
              </a:rPr>
              <a:t>. Масаж шиї проводиться однією або двома руками із застосуванням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розтирання і </a:t>
            </a: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виконують двома руками, при цьому долоні кладуть на потилицю і проводять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зверху вниз або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виконують однією рукою, а інша підтримує її за лікоть. Потім положення рук змінюють. Після цього кінчиками пальців обох рук здійснюють розтирання і </a:t>
            </a: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від потилиці до верхніх відділах лопатки. В області виходу великого потиличного нерву та соскоподібного відростка виробляють глибоке </a:t>
            </a: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зігнутими середніми фалангами - ІІ-ІУ пальців. Закінчують масаж шиї </a:t>
            </a:r>
            <a:r>
              <a:rPr lang="uk-UA" sz="2800" dirty="0" err="1">
                <a:solidFill>
                  <a:schemeClr val="tx1"/>
                </a:solidFill>
                <a:latin typeface="Times New Roman" panose="02020603050405020304" pitchFamily="18" charset="0"/>
                <a:cs typeface="Times New Roman" panose="02020603050405020304" pitchFamily="18" charset="0"/>
              </a:rPr>
              <a:t>погладжуванням</a:t>
            </a:r>
            <a:r>
              <a:rPr lang="uk-UA" sz="2800" dirty="0">
                <a:solidFill>
                  <a:schemeClr val="tx1"/>
                </a:solidFill>
                <a:latin typeface="Times New Roman" panose="02020603050405020304" pitchFamily="18" charset="0"/>
                <a:cs typeface="Times New Roman" panose="02020603050405020304" pitchFamily="18" charset="0"/>
              </a:rPr>
              <a:t> двома руками, рухи йдуть від потилиці до верхніх кутів лопатки. При доторканні однією рукою руху йдуть пліч (до дельтоподібного м'язі).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32873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84200" y="482600"/>
            <a:ext cx="10934700" cy="5765800"/>
          </a:xfrm>
        </p:spPr>
        <p:txBody>
          <a:bodyPr>
            <a:normAutofit/>
          </a:bodyPr>
          <a:lstStyle/>
          <a:p>
            <a:pPr algn="just">
              <a:lnSpc>
                <a:spcPct val="120000"/>
              </a:lnSpc>
              <a:spcBef>
                <a:spcPts val="0"/>
              </a:spcBef>
              <a:spcAft>
                <a:spcPts val="100"/>
              </a:spcAft>
            </a:pPr>
            <a:r>
              <a:rPr lang="ru-RU"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Розминка трапецієподібної м'язи виробляють по черзі правою і лівою руками, при цьому праву руку підтримують під лікоть і виробляють розминка трапецієподібної м'язи, потім положення рук змінюють. Рухи йдуть від соскоподібного відростка до краю трапецієподібного м'яза. Закінчують масаж </a:t>
            </a:r>
            <a:r>
              <a:rPr lang="uk-UA" sz="2800" dirty="0" err="1">
                <a:solidFill>
                  <a:schemeClr val="tx1"/>
                </a:solidFill>
                <a:latin typeface="Times New Roman" panose="02020603050405020304" pitchFamily="18" charset="0"/>
                <a:cs typeface="Times New Roman" panose="02020603050405020304" pitchFamily="18" charset="0"/>
              </a:rPr>
              <a:t>погладжуванням</a:t>
            </a:r>
            <a:r>
              <a:rPr lang="uk-UA" sz="2800" dirty="0">
                <a:solidFill>
                  <a:schemeClr val="tx1"/>
                </a:solidFill>
                <a:latin typeface="Times New Roman" panose="02020603050405020304" pitchFamily="18" charset="0"/>
                <a:cs typeface="Times New Roman" panose="02020603050405020304" pitchFamily="18" charset="0"/>
              </a:rPr>
              <a:t> то правою, то лівою рукою. Масаж шиї спереду роблять долонною поверхнею кисті, починаючи від підборіддя, до ключиці. На шийних м'язах застосовують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розтирання, розминка однією рукою і двома руками. Не слід масажувати сонні артерії, вени (особливо літнім людям).</a:t>
            </a:r>
          </a:p>
          <a:p>
            <a:pPr algn="just">
              <a:lnSpc>
                <a:spcPct val="120000"/>
              </a:lnSpc>
              <a:spcBef>
                <a:spcPts val="0"/>
              </a:spcBef>
              <a:spcAft>
                <a:spcPts val="100"/>
              </a:spcAft>
            </a:pP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1266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855200" cy="5804140"/>
          </a:xfrm>
        </p:spPr>
        <p:txBody>
          <a:bodyPr>
            <a:noAutofit/>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b="1" dirty="0">
                <a:solidFill>
                  <a:schemeClr val="tx1"/>
                </a:solidFill>
                <a:latin typeface="Times New Roman" panose="02020603050405020304" pitchFamily="18" charset="0"/>
                <a:cs typeface="Times New Roman" panose="02020603050405020304" pitchFamily="18" charset="0"/>
              </a:rPr>
              <a:t>Самомасаж м’язів спини, поперекової області і сідниць. </a:t>
            </a:r>
            <a:r>
              <a:rPr lang="uk-UA" sz="2800" dirty="0">
                <a:solidFill>
                  <a:schemeClr val="tx1"/>
                </a:solidFill>
                <a:latin typeface="Times New Roman" panose="02020603050405020304" pitchFamily="18" charset="0"/>
                <a:cs typeface="Times New Roman" panose="02020603050405020304" pitchFamily="18" charset="0"/>
              </a:rPr>
              <a:t>Самомасаж м'язів спини виконується в положенні сидячи або стоячи. Застосовують прийоми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розтирання; розминка виконують однією рукою протилежній частині спини або двома руками; руху йдуть від поясниці вгору</a:t>
            </a:r>
          </a:p>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(до нижнього кута лопатки). Розтирання проводять тильною поверхнею правої (чи лівої) кисті, взятої в замок з лівої, напрям масажних рухів поздовжнє, поперечне, колоподібне. Крім того, проводять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долонною поверхнею кистей; для цього долоні кладуть на поперекову область зліва і праворуч від хребта, і масажні рухи роблять від попереку вперед. Можна проводити розтирання кулаками, передпліччям (з боку променевої кістки</a:t>
            </a:r>
            <a:r>
              <a:rPr lang="uk-UA" sz="2800" dirty="0" smtClean="0">
                <a:solidFill>
                  <a:schemeClr val="tx1"/>
                </a:solidFill>
                <a:latin typeface="Times New Roman" panose="02020603050405020304" pitchFamily="18" charset="0"/>
                <a:cs typeface="Times New Roman" panose="02020603050405020304" pitchFamily="18" charset="0"/>
              </a:rPr>
              <a:t>).</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985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700" y="533160"/>
            <a:ext cx="9855200" cy="5524740"/>
          </a:xfrm>
        </p:spPr>
        <p:txBody>
          <a:bodyPr>
            <a:noAutofit/>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Проводиться також розтирання кінчиками пальців уздовж хребта від поперекового відділу вгору до нижніх кутах лопаток. Використовують також поплескування, биття. Закінчують масаж </a:t>
            </a:r>
            <a:r>
              <a:rPr lang="uk-UA" sz="2800" dirty="0" err="1">
                <a:solidFill>
                  <a:schemeClr val="tx1"/>
                </a:solidFill>
                <a:latin typeface="Times New Roman" panose="02020603050405020304" pitchFamily="18" charset="0"/>
                <a:cs typeface="Times New Roman" panose="02020603050405020304" pitchFamily="18" charset="0"/>
              </a:rPr>
              <a:t>погладжуванням</a:t>
            </a:r>
            <a:r>
              <a:rPr lang="uk-UA" sz="2800" dirty="0">
                <a:solidFill>
                  <a:schemeClr val="tx1"/>
                </a:solidFill>
                <a:latin typeface="Times New Roman" panose="02020603050405020304" pitchFamily="18" charset="0"/>
                <a:cs typeface="Times New Roman" panose="02020603050405020304" pitchFamily="18" charset="0"/>
              </a:rPr>
              <a:t>. Сідничні м'язи масажують стоячи або лежачи на боці. При масажі в положенні стоячи ногу необхідно поставити на якусь підставку для того, щоб розслабити м'язи. Праву сідничний м'яз масажують правою рукою, ліву - лівою. Можливо розминка сідничного м'яза двома руками.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виконують від сідничної складки вгору до поперекової області; поштовхи виконують так: захоплюють м'яз 1-им і рештою пальців і проводять коливальні рухи в сторони, трохи піднімаючи її.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2114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8800" y="545860"/>
            <a:ext cx="9982200" cy="5524740"/>
          </a:xfrm>
        </p:spPr>
        <p:txBody>
          <a:bodyPr>
            <a:noAutofit/>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Поплескування і лупцювання сідничного м'яза виробляють однією або двома руками. У положенні лежачи сідничний м'яз масажують однією рукою, виконуючи розтирання кінчиками пальців, кулаком і розминка м'язи	1 -м	і	іншими	пальцями.</a:t>
            </a:r>
          </a:p>
          <a:p>
            <a:pPr marL="0" indent="0" algn="just">
              <a:buNone/>
            </a:pPr>
            <a:r>
              <a:rPr lang="uk-UA" sz="2800" b="1" dirty="0">
                <a:solidFill>
                  <a:schemeClr val="tx1"/>
                </a:solidFill>
                <a:latin typeface="Times New Roman" panose="02020603050405020304" pitchFamily="18" charset="0"/>
                <a:cs typeface="Times New Roman" panose="02020603050405020304" pitchFamily="18" charset="0"/>
              </a:rPr>
              <a:t>Самомасаж нижніх кінцівок. </a:t>
            </a:r>
            <a:r>
              <a:rPr lang="uk-UA" sz="2800" dirty="0">
                <a:solidFill>
                  <a:schemeClr val="tx1"/>
                </a:solidFill>
                <a:latin typeface="Times New Roman" panose="02020603050405020304" pitchFamily="18" charset="0"/>
                <a:cs typeface="Times New Roman" panose="02020603050405020304" pitchFamily="18" charset="0"/>
              </a:rPr>
              <a:t>Самомасаж м'язів стегна виробляють в положенні сидячи, стоячи, в залежності від того, які м'язи масажують.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здійснюють однією рукою або поперемінно правою і лівою. Масажні рухи йдуть від колінного суглоба до паховій складці. Праве стегно можна погладжувати правою рукою і розминати - лівої.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63278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8800" y="545860"/>
            <a:ext cx="9982200" cy="5524740"/>
          </a:xfrm>
        </p:spPr>
        <p:txBody>
          <a:bodyPr>
            <a:noAutofit/>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Якщо шкіра, кінчиками пальців правої кисті з обтяженням, масажні рухи йдуть від колінного суглоба до паховій складці. Проводять розтирання кулаками; подвійне кільцеве розминка двома руками від коліна до пахової області. У положенні лежачи на спині, ноги зігнуті в колінних суглобах - виробляють поштовхи м'язів стегна двома руками. Виконують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від внутрішньої поверхні колінного суглоба до паховій складці; подвійне кільцеве розминка; розтирання кінчиками пальців по ходу судинно-нервового пучка. Задню групу м'язів масажують в положенні лежачи на боці або стоячи.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91225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8800" y="545860"/>
            <a:ext cx="9982200" cy="5524740"/>
          </a:xfrm>
        </p:spPr>
        <p:txBody>
          <a:bodyPr>
            <a:noAutofit/>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Застосовують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розтирання, ординарне </a:t>
            </a:r>
            <a:r>
              <a:rPr lang="uk-UA" sz="2800" dirty="0" err="1">
                <a:solidFill>
                  <a:schemeClr val="tx1"/>
                </a:solidFill>
                <a:latin typeface="Times New Roman" panose="02020603050405020304" pitchFamily="18" charset="0"/>
                <a:cs typeface="Times New Roman" panose="02020603050405020304" pitchFamily="18" charset="0"/>
              </a:rPr>
              <a:t>розминання</a:t>
            </a:r>
            <a:r>
              <a:rPr lang="uk-UA" sz="2800" dirty="0">
                <a:solidFill>
                  <a:schemeClr val="tx1"/>
                </a:solidFill>
                <a:latin typeface="Times New Roman" panose="02020603050405020304" pitchFamily="18" charset="0"/>
                <a:cs typeface="Times New Roman" panose="02020603050405020304" pitchFamily="18" charset="0"/>
              </a:rPr>
              <a:t>. Особливу увагу приділяють прийомам розтирання фасції стегна, де застосовують розтирання підставою долоні, кулаками; розминка 1 пальцем. Закінчують масаж </a:t>
            </a:r>
            <a:r>
              <a:rPr lang="uk-UA" sz="2800" dirty="0" err="1">
                <a:solidFill>
                  <a:schemeClr val="tx1"/>
                </a:solidFill>
                <a:latin typeface="Times New Roman" panose="02020603050405020304" pitchFamily="18" charset="0"/>
                <a:cs typeface="Times New Roman" panose="02020603050405020304" pitchFamily="18" charset="0"/>
              </a:rPr>
              <a:t>погладжуванням</a:t>
            </a:r>
            <a:r>
              <a:rPr lang="uk-UA" sz="2800" dirty="0">
                <a:solidFill>
                  <a:schemeClr val="tx1"/>
                </a:solidFill>
                <a:latin typeface="Times New Roman" panose="02020603050405020304" pitchFamily="18" charset="0"/>
                <a:cs typeface="Times New Roman" panose="02020603050405020304" pitchFamily="18" charset="0"/>
              </a:rPr>
              <a:t> двома руками всіх м'язів, починаючи від колінного суглоба до пахової області; поштовхи м'язів стегна виробляють в початковому положенні стоячи, </a:t>
            </a:r>
            <a:r>
              <a:rPr lang="uk-UA" sz="2800" dirty="0" err="1">
                <a:solidFill>
                  <a:schemeClr val="tx1"/>
                </a:solidFill>
                <a:latin typeface="Times New Roman" panose="02020603050405020304" pitchFamily="18" charset="0"/>
                <a:cs typeface="Times New Roman" panose="02020603050405020304" pitchFamily="18" charset="0"/>
              </a:rPr>
              <a:t>масажована</a:t>
            </a:r>
            <a:r>
              <a:rPr lang="uk-UA" sz="2800" dirty="0">
                <a:solidFill>
                  <a:schemeClr val="tx1"/>
                </a:solidFill>
                <a:latin typeface="Times New Roman" panose="02020603050405020304" pitchFamily="18" charset="0"/>
                <a:cs typeface="Times New Roman" panose="02020603050405020304" pitchFamily="18" charset="0"/>
              </a:rPr>
              <a:t> нога стоїть на підставці; обхопивши м'язи стегна двома руками, виробляють трусить руху. Колінний суглоб масажують в початковому положенні сидячи, стоячи. Використовують прийоми розтирання долонною поверхнею, кільцеве, кінчиками пальців, підставою долоні, подушечкою 1 пальця (або двома пальцями); закінчують масаж </a:t>
            </a:r>
            <a:r>
              <a:rPr lang="uk-UA" sz="2800" dirty="0" err="1">
                <a:solidFill>
                  <a:schemeClr val="tx1"/>
                </a:solidFill>
                <a:latin typeface="Times New Roman" panose="02020603050405020304" pitchFamily="18" charset="0"/>
                <a:cs typeface="Times New Roman" panose="02020603050405020304" pitchFamily="18" charset="0"/>
              </a:rPr>
              <a:t>погладжуванням</a:t>
            </a:r>
            <a:r>
              <a:rPr lang="uk-UA" sz="2800" dirty="0">
                <a:solidFill>
                  <a:schemeClr val="tx1"/>
                </a:solidFill>
                <a:latin typeface="Times New Roman" panose="02020603050405020304" pitchFamily="18" charset="0"/>
                <a:cs typeface="Times New Roman" panose="02020603050405020304" pitchFamily="18" charset="0"/>
              </a:rPr>
              <a:t> і активними згинання та розгинання в колінному суглобі.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91889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355600"/>
            <a:ext cx="10109200" cy="5715000"/>
          </a:xfrm>
        </p:spPr>
        <p:txBody>
          <a:bodyPr>
            <a:noAutofit/>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М'язи гомілки масажують однією або двома руками. Литкові м'язи масажують від сухожилля до підколінної ямки. Застосовують комбінований прийом, коли однією рукою розминають м'язи, а інший - погладжують. Розминка виконують ординарне або подвійне кільцеве від сухожилля до підколінної ямки. Струшування литкового м'яза (наприклад, правої) здійснюють лівою рукою, 1 палець розташовується з внутрішнього боку, а всі інші - із зовнішнього боку гомілки; проводять коливальні рухи м'язи в сторони, періодично її піднімаючи.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8490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95300" y="368300"/>
            <a:ext cx="11023600" cy="5880100"/>
          </a:xfrm>
        </p:spPr>
        <p:txBody>
          <a:bodyPr>
            <a:normAutofit/>
          </a:bodyPr>
          <a:lstStyle/>
          <a:p>
            <a:pPr algn="just"/>
            <a:r>
              <a:rPr lang="ru-RU"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Масаж м'язів гомілки виконують в положенні сидячи або стоячи, коли </a:t>
            </a:r>
            <a:r>
              <a:rPr lang="uk-UA" sz="2800" dirty="0" err="1">
                <a:solidFill>
                  <a:schemeClr val="tx1"/>
                </a:solidFill>
                <a:latin typeface="Times New Roman" panose="02020603050405020304" pitchFamily="18" charset="0"/>
                <a:cs typeface="Times New Roman" panose="02020603050405020304" pitchFamily="18" charset="0"/>
              </a:rPr>
              <a:t>масажувана</a:t>
            </a:r>
            <a:r>
              <a:rPr lang="uk-UA" sz="2800" dirty="0">
                <a:solidFill>
                  <a:schemeClr val="tx1"/>
                </a:solidFill>
                <a:latin typeface="Times New Roman" panose="02020603050405020304" pitchFamily="18" charset="0"/>
                <a:cs typeface="Times New Roman" panose="02020603050405020304" pitchFamily="18" charset="0"/>
              </a:rPr>
              <a:t> нога стоїть на стільчику або який-небудь підставці. Використовують прийоми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однією рукою або поперемінно правою і лівою, розтирання - підставою долоні, кінчиками пальців; розминка - подушечкою 1 пальця. Закінчують масаж </a:t>
            </a:r>
            <a:r>
              <a:rPr lang="uk-UA" sz="2800" dirty="0" err="1">
                <a:solidFill>
                  <a:schemeClr val="tx1"/>
                </a:solidFill>
                <a:latin typeface="Times New Roman" panose="02020603050405020304" pitchFamily="18" charset="0"/>
                <a:cs typeface="Times New Roman" panose="02020603050405020304" pitchFamily="18" charset="0"/>
              </a:rPr>
              <a:t>погладжуванням</a:t>
            </a:r>
            <a:r>
              <a:rPr lang="uk-UA" sz="2800" dirty="0">
                <a:solidFill>
                  <a:schemeClr val="tx1"/>
                </a:solidFill>
                <a:latin typeface="Times New Roman" panose="02020603050405020304" pitchFamily="18" charset="0"/>
                <a:cs typeface="Times New Roman" panose="02020603050405020304" pitchFamily="18" charset="0"/>
              </a:rPr>
              <a:t> від гомілковостопного	суглоба	до	колінного</a:t>
            </a:r>
            <a:r>
              <a:rPr lang="uk-UA" sz="2800" dirty="0" smtClean="0">
                <a:solidFill>
                  <a:schemeClr val="tx1"/>
                </a:solidFill>
                <a:latin typeface="Times New Roman" panose="02020603050405020304" pitchFamily="18" charset="0"/>
                <a:cs typeface="Times New Roman" panose="02020603050405020304" pitchFamily="18" charset="0"/>
              </a:rPr>
              <a:t>.</a:t>
            </a:r>
          </a:p>
          <a:p>
            <a:pPr algn="just"/>
            <a:r>
              <a:rPr lang="uk-UA" sz="2800" dirty="0">
                <a:solidFill>
                  <a:schemeClr val="tx1"/>
                </a:solidFill>
                <a:latin typeface="Times New Roman" panose="02020603050405020304" pitchFamily="18" charset="0"/>
                <a:cs typeface="Times New Roman" panose="02020603050405020304" pitchFamily="18" charset="0"/>
              </a:rPr>
              <a:t>Гомілковостопний суглоб і стопи масажують сидячи. На стопі виробляють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однією або двома руками. </a:t>
            </a:r>
            <a:r>
              <a:rPr lang="uk-UA" sz="2800" dirty="0" err="1">
                <a:solidFill>
                  <a:schemeClr val="tx1"/>
                </a:solidFill>
                <a:latin typeface="Times New Roman" panose="02020603050405020304" pitchFamily="18" charset="0"/>
                <a:cs typeface="Times New Roman" panose="02020603050405020304" pitchFamily="18" charset="0"/>
              </a:rPr>
              <a:t>Підошвову</a:t>
            </a:r>
            <a:r>
              <a:rPr lang="uk-UA" sz="2800" dirty="0">
                <a:solidFill>
                  <a:schemeClr val="tx1"/>
                </a:solidFill>
                <a:latin typeface="Times New Roman" panose="02020603050405020304" pitchFamily="18" charset="0"/>
                <a:cs typeface="Times New Roman" panose="02020603050405020304" pitchFamily="18" charset="0"/>
              </a:rPr>
              <a:t> поверхню масажується підставою долоні, кулаком, фалангами зігнутих пальців; зустрічну розтирання стопи, коли </a:t>
            </a:r>
            <a:r>
              <a:rPr lang="uk-UA" sz="2800" dirty="0" err="1">
                <a:solidFill>
                  <a:schemeClr val="tx1"/>
                </a:solidFill>
                <a:latin typeface="Times New Roman" panose="02020603050405020304" pitchFamily="18" charset="0"/>
                <a:cs typeface="Times New Roman" panose="02020603050405020304" pitchFamily="18" charset="0"/>
              </a:rPr>
              <a:t>долоння</a:t>
            </a:r>
            <a:r>
              <a:rPr lang="uk-UA" sz="2800" dirty="0">
                <a:solidFill>
                  <a:schemeClr val="tx1"/>
                </a:solidFill>
                <a:latin typeface="Times New Roman" panose="02020603050405020304" pitchFamily="18" charset="0"/>
                <a:cs typeface="Times New Roman" panose="02020603050405020304" pitchFamily="18" charset="0"/>
              </a:rPr>
              <a:t> поверхня однієї кисті ковзає по тилу стопи, інша - по підошовної поверхні. </a:t>
            </a:r>
          </a:p>
          <a:p>
            <a:pPr algn="just">
              <a:lnSpc>
                <a:spcPct val="120000"/>
              </a:lnSpc>
              <a:spcBef>
                <a:spcPts val="0"/>
              </a:spcBef>
              <a:spcAft>
                <a:spcPts val="100"/>
              </a:spcAft>
            </a:pP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53584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355600"/>
            <a:ext cx="10109200" cy="5715000"/>
          </a:xfrm>
        </p:spPr>
        <p:txBody>
          <a:bodyPr>
            <a:noAutofit/>
          </a:bodyPr>
          <a:lstStyle/>
          <a:p>
            <a:pPr marL="0" indent="0" algn="just">
              <a:buNone/>
            </a:pPr>
            <a:r>
              <a:rPr lang="uk-UA" sz="2800" dirty="0">
                <a:solidFill>
                  <a:schemeClr val="tx1"/>
                </a:solidFill>
                <a:latin typeface="Times New Roman" panose="02020603050405020304" pitchFamily="18" charset="0"/>
                <a:cs typeface="Times New Roman" panose="02020603050405020304" pitchFamily="18" charset="0"/>
              </a:rPr>
              <a:t>Проводять розтирання кінчиками пальців і 1 пальцями міжкісткових проміжків; потім </a:t>
            </a:r>
            <a:r>
              <a:rPr lang="uk-UA" sz="2800" dirty="0" err="1">
                <a:solidFill>
                  <a:schemeClr val="tx1"/>
                </a:solidFill>
                <a:latin typeface="Times New Roman" panose="02020603050405020304" pitchFamily="18" charset="0"/>
                <a:cs typeface="Times New Roman" panose="02020603050405020304" pitchFamily="18" charset="0"/>
              </a:rPr>
              <a:t>щипцеподібне</a:t>
            </a:r>
            <a:r>
              <a:rPr lang="uk-UA" sz="2800" dirty="0">
                <a:solidFill>
                  <a:schemeClr val="tx1"/>
                </a:solidFill>
                <a:latin typeface="Times New Roman" panose="02020603050405020304" pitchFamily="18" charset="0"/>
                <a:cs typeface="Times New Roman" panose="02020603050405020304" pitchFamily="18" charset="0"/>
              </a:rPr>
              <a:t> розтирання сухожилля,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кінчиками пальців від п'яткової виростки до середини литкового м'яза, розтирання сухожилля з обтяженням. При масажі гомілковостопного суглоба проводять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a:t>
            </a:r>
            <a:r>
              <a:rPr lang="uk-UA" sz="2800" dirty="0" err="1">
                <a:solidFill>
                  <a:schemeClr val="tx1"/>
                </a:solidFill>
                <a:latin typeface="Times New Roman" panose="02020603050405020304" pitchFamily="18" charset="0"/>
                <a:cs typeface="Times New Roman" panose="02020603050405020304" pitchFamily="18" charset="0"/>
              </a:rPr>
              <a:t>щипцеподібне</a:t>
            </a:r>
            <a:r>
              <a:rPr lang="uk-UA" sz="2800" dirty="0">
                <a:solidFill>
                  <a:schemeClr val="tx1"/>
                </a:solidFill>
                <a:latin typeface="Times New Roman" panose="02020603050405020304" pitchFamily="18" charset="0"/>
                <a:cs typeface="Times New Roman" panose="02020603050405020304" pitchFamily="18" charset="0"/>
              </a:rPr>
              <a:t> розтирання.</a:t>
            </a:r>
          </a:p>
          <a:p>
            <a:pPr marL="0" indent="0" algn="just">
              <a:buNone/>
            </a:pPr>
            <a:r>
              <a:rPr lang="uk-UA" sz="2800" b="1" dirty="0">
                <a:solidFill>
                  <a:schemeClr val="tx1"/>
                </a:solidFill>
                <a:latin typeface="Times New Roman" panose="02020603050405020304" pitchFamily="18" charset="0"/>
                <a:cs typeface="Times New Roman" panose="02020603050405020304" pitchFamily="18" charset="0"/>
              </a:rPr>
              <a:t>Самомасаж грудей і живота</a:t>
            </a:r>
            <a:r>
              <a:rPr lang="uk-UA" sz="2800" dirty="0">
                <a:solidFill>
                  <a:schemeClr val="tx1"/>
                </a:solidFill>
                <a:latin typeface="Times New Roman" panose="02020603050405020304" pitchFamily="18" charset="0"/>
                <a:cs typeface="Times New Roman" panose="02020603050405020304" pitchFamily="18" charset="0"/>
              </a:rPr>
              <a:t>. При масажі грудей використовують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і розтирання однією і двома руками грудних м'язів, розминка грудної м'язи, розтирання кінчиками пальців і підставою долоні по ходу міжреберних м'язових волокон.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339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9200" y="126999"/>
            <a:ext cx="9053384" cy="1117601"/>
          </a:xfrm>
        </p:spPr>
        <p:txBody>
          <a:bodyPr/>
          <a:lstStyle/>
          <a:p>
            <a:pPr algn="just"/>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uk-UA" sz="32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96900" y="292100"/>
            <a:ext cx="10922000" cy="6565900"/>
          </a:xfrm>
        </p:spPr>
        <p:txBody>
          <a:bodyPr>
            <a:normAutofit fontScale="55000" lnSpcReduction="20000"/>
          </a:bodyPr>
          <a:lstStyle/>
          <a:p>
            <a:pPr algn="just">
              <a:spcBef>
                <a:spcPts val="0"/>
              </a:spcBef>
            </a:pPr>
            <a:r>
              <a:rPr lang="ru-RU" sz="2800" dirty="0" smtClean="0">
                <a:solidFill>
                  <a:schemeClr val="tx1"/>
                </a:solidFill>
                <a:latin typeface="Times New Roman" panose="02020603050405020304" pitchFamily="18" charset="0"/>
                <a:cs typeface="Times New Roman" panose="02020603050405020304" pitchFamily="18" charset="0"/>
              </a:rPr>
              <a:t>	</a:t>
            </a:r>
            <a:endParaRPr lang="uk-UA" sz="2800" dirty="0">
              <a:solidFill>
                <a:schemeClr val="tx1"/>
              </a:solidFill>
              <a:latin typeface="Times New Roman" panose="02020603050405020304" pitchFamily="18" charset="0"/>
              <a:cs typeface="Times New Roman" panose="02020603050405020304" pitchFamily="18" charset="0"/>
            </a:endParaRPr>
          </a:p>
          <a:p>
            <a:pPr algn="just">
              <a:lnSpc>
                <a:spcPct val="120000"/>
              </a:lnSpc>
              <a:spcBef>
                <a:spcPts val="0"/>
              </a:spcBef>
              <a:spcAft>
                <a:spcPts val="1000"/>
              </a:spcAft>
            </a:pPr>
            <a:r>
              <a:rPr lang="uk-UA" sz="7600" b="1" dirty="0">
                <a:solidFill>
                  <a:schemeClr val="tx1"/>
                </a:solidFill>
                <a:latin typeface="Times New Roman" panose="02020603050405020304" pitchFamily="18" charset="0"/>
                <a:cs typeface="Times New Roman" panose="02020603050405020304" pitchFamily="18" charset="0"/>
              </a:rPr>
              <a:t>Спортивний масаж </a:t>
            </a:r>
            <a:r>
              <a:rPr lang="uk-UA" sz="7600" dirty="0">
                <a:solidFill>
                  <a:schemeClr val="tx1"/>
                </a:solidFill>
                <a:latin typeface="Times New Roman" panose="02020603050405020304" pitchFamily="18" charset="0"/>
                <a:cs typeface="Times New Roman" panose="02020603050405020304" pitchFamily="18" charset="0"/>
              </a:rPr>
              <a:t>застосовується для підвищення функціонального стану спортсмена, поліпшення спортивної форми, зняття стомлення, підвищення фізичної працездатності і профілактики травм і захворювань опорно-рухового апарату, спортивний масаж включає в себе передстартовий (мобілізаційний)	і	</a:t>
            </a:r>
            <a:r>
              <a:rPr lang="uk-UA" sz="7600" dirty="0" smtClean="0">
                <a:solidFill>
                  <a:schemeClr val="tx1"/>
                </a:solidFill>
                <a:latin typeface="Times New Roman" panose="02020603050405020304" pitchFamily="18" charset="0"/>
                <a:cs typeface="Times New Roman" panose="02020603050405020304" pitchFamily="18" charset="0"/>
              </a:rPr>
              <a:t>відновний </a:t>
            </a:r>
            <a:r>
              <a:rPr lang="uk-UA" sz="7600" dirty="0">
                <a:solidFill>
                  <a:schemeClr val="tx1"/>
                </a:solidFill>
                <a:latin typeface="Times New Roman" panose="02020603050405020304" pitchFamily="18" charset="0"/>
                <a:cs typeface="Times New Roman" panose="02020603050405020304" pitchFamily="18" charset="0"/>
              </a:rPr>
              <a:t>	масаж</a:t>
            </a:r>
            <a:r>
              <a:rPr lang="uk-UA" sz="7600" dirty="0" smtClean="0">
                <a:solidFill>
                  <a:schemeClr val="tx1"/>
                </a:solidFill>
                <a:latin typeface="Times New Roman" panose="02020603050405020304" pitchFamily="18" charset="0"/>
                <a:cs typeface="Times New Roman" panose="02020603050405020304" pitchFamily="18" charset="0"/>
              </a:rPr>
              <a:t>.</a:t>
            </a:r>
            <a:endParaRPr lang="ru-RU" sz="7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4123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355600"/>
            <a:ext cx="11315700" cy="5715000"/>
          </a:xfrm>
        </p:spPr>
        <p:txBody>
          <a:bodyPr>
            <a:noAutofit/>
          </a:bodyPr>
          <a:lstStyle/>
          <a:p>
            <a:pPr marL="0" indent="0" algn="just">
              <a:spcBef>
                <a:spcPts val="0"/>
              </a:spcBef>
              <a:buNone/>
            </a:pPr>
            <a:r>
              <a:rPr lang="ru-RU"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Грудний м'яз масажують від місця прикріплення її до пахвовій області. Розтирання міжреберних м'язів виробляють однією і двома руками. Права рука розташовується на міжреберних проміжках біля місця прикріплення </a:t>
            </a:r>
            <a:r>
              <a:rPr lang="uk-UA" sz="2800" dirty="0" err="1">
                <a:solidFill>
                  <a:schemeClr val="tx1"/>
                </a:solidFill>
                <a:latin typeface="Times New Roman" panose="02020603050405020304" pitchFamily="18" charset="0"/>
                <a:cs typeface="Times New Roman" panose="02020603050405020304" pitchFamily="18" charset="0"/>
              </a:rPr>
              <a:t>ребер</a:t>
            </a:r>
            <a:r>
              <a:rPr lang="uk-UA" sz="2800" dirty="0">
                <a:solidFill>
                  <a:schemeClr val="tx1"/>
                </a:solidFill>
                <a:latin typeface="Times New Roman" panose="02020603050405020304" pitchFamily="18" charset="0"/>
                <a:cs typeface="Times New Roman" panose="02020603050405020304" pitchFamily="18" charset="0"/>
              </a:rPr>
              <a:t> і ковзає до хребта, то ж роблять лівою рукою (на правій половині грудної клітини). Можна застосовувати розтирання м'язів грудей підставою долоні по ходу </a:t>
            </a:r>
            <a:r>
              <a:rPr lang="uk-UA" sz="2800" dirty="0" err="1">
                <a:solidFill>
                  <a:schemeClr val="tx1"/>
                </a:solidFill>
                <a:latin typeface="Times New Roman" panose="02020603050405020304" pitchFamily="18" charset="0"/>
                <a:cs typeface="Times New Roman" panose="02020603050405020304" pitchFamily="18" charset="0"/>
              </a:rPr>
              <a:t>ребер</a:t>
            </a:r>
            <a:r>
              <a:rPr lang="uk-UA" sz="2800" dirty="0">
                <a:solidFill>
                  <a:schemeClr val="tx1"/>
                </a:solidFill>
                <a:latin typeface="Times New Roman" panose="02020603050405020304" pitchFamily="18" charset="0"/>
                <a:cs typeface="Times New Roman" panose="02020603050405020304" pitchFamily="18" charset="0"/>
              </a:rPr>
              <a:t>. Розтирання підребер'я здійснюють в положенні лежачи на спині при зігнутих ногах. При цьому 1 пальці розташовуються у мечоподібного відростка і ковзають	до	хребта</a:t>
            </a:r>
            <a:r>
              <a:rPr lang="uk-UA" sz="2800" dirty="0" smtClean="0">
                <a:solidFill>
                  <a:schemeClr val="tx1"/>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Масаж </a:t>
            </a:r>
            <a:r>
              <a:rPr lang="uk-UA" sz="2800" dirty="0">
                <a:solidFill>
                  <a:schemeClr val="tx1"/>
                </a:solidFill>
                <a:latin typeface="Times New Roman" panose="02020603050405020304" pitchFamily="18" charset="0"/>
                <a:cs typeface="Times New Roman" panose="02020603050405020304" pitchFamily="18" charset="0"/>
              </a:rPr>
              <a:t>живота виконується в положенні лежачи на спині при зігнутих ногах в колінних і тазостегнових суглобах. Проводять площинне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однією рукою і з обтяженням; розтирання кінчиками пальців, кулаком, підставою долоні по ходу товстої кишки. </a:t>
            </a:r>
            <a:endParaRPr lang="uk-UA" sz="2800" dirty="0" smtClean="0">
              <a:solidFill>
                <a:schemeClr val="tx1"/>
              </a:solidFill>
              <a:latin typeface="Times New Roman" panose="02020603050405020304" pitchFamily="18" charset="0"/>
              <a:cs typeface="Times New Roman" panose="02020603050405020304" pitchFamily="18" charset="0"/>
            </a:endParaRPr>
          </a:p>
          <a:p>
            <a:pPr marL="0" lvl="0" indent="0" algn="just">
              <a:buNone/>
            </a:pPr>
            <a:endParaRPr lang="uk-UA"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77557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355600"/>
            <a:ext cx="11315700" cy="5715000"/>
          </a:xfrm>
        </p:spPr>
        <p:txBody>
          <a:bodyPr>
            <a:noAutofit/>
          </a:bodyPr>
          <a:lstStyle/>
          <a:p>
            <a:pPr marL="0" indent="0" algn="just">
              <a:buNone/>
            </a:pPr>
            <a:r>
              <a:rPr lang="ru-RU"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Спочатку масажують задню і потім передню групу м'язів, застосовуючи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від ліктьового згину до плечового суглобу, розминка триголовий і двоголового м'язів; розминка триголовий і двоголового м'язів плеча виконують 1 і іншими пальцями. При самомасажі передпліччя застосовують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від </a:t>
            </a:r>
            <a:r>
              <a:rPr lang="uk-UA" sz="2800" dirty="0" err="1">
                <a:solidFill>
                  <a:schemeClr val="tx1"/>
                </a:solidFill>
                <a:latin typeface="Times New Roman" panose="02020603050405020304" pitchFamily="18" charset="0"/>
                <a:cs typeface="Times New Roman" panose="02020603050405020304" pitchFamily="18" charset="0"/>
              </a:rPr>
              <a:t>променево</a:t>
            </a:r>
            <a:r>
              <a:rPr lang="uk-UA" sz="2800" dirty="0">
                <a:solidFill>
                  <a:schemeClr val="tx1"/>
                </a:solidFill>
                <a:latin typeface="Times New Roman" panose="02020603050405020304" pitchFamily="18" charset="0"/>
                <a:cs typeface="Times New Roman" panose="02020603050405020304" pitchFamily="18" charset="0"/>
              </a:rPr>
              <a:t>-зап’ястного суглоба вгору, обхопивши передпліччя 1 і іншими пальцями, розтирання - підставою долоні, подушечкою 1 пальця, кінчиками пальців; спочатку масажують м'язи-згиначі, а потім - розгиначі передпліччя. </a:t>
            </a:r>
            <a:endParaRPr lang="uk-UA" sz="2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При </a:t>
            </a:r>
            <a:r>
              <a:rPr lang="uk-UA" sz="2800" dirty="0">
                <a:solidFill>
                  <a:schemeClr val="tx1"/>
                </a:solidFill>
                <a:latin typeface="Times New Roman" panose="02020603050405020304" pitchFamily="18" charset="0"/>
                <a:cs typeface="Times New Roman" panose="02020603050405020304" pitchFamily="18" charset="0"/>
              </a:rPr>
              <a:t>масажі ліктьового суглоба застосовують розтирання підставою долоні, 1 пальцем, </a:t>
            </a:r>
            <a:r>
              <a:rPr lang="uk-UA" sz="2800" dirty="0" err="1">
                <a:solidFill>
                  <a:schemeClr val="tx1"/>
                </a:solidFill>
                <a:latin typeface="Times New Roman" panose="02020603050405020304" pitchFamily="18" charset="0"/>
                <a:cs typeface="Times New Roman" panose="02020603050405020304" pitchFamily="18" charset="0"/>
              </a:rPr>
              <a:t>щипцеподібне</a:t>
            </a:r>
            <a:r>
              <a:rPr lang="uk-UA" sz="2800" dirty="0">
                <a:solidFill>
                  <a:schemeClr val="tx1"/>
                </a:solidFill>
                <a:latin typeface="Times New Roman" panose="02020603050405020304" pitchFamily="18" charset="0"/>
                <a:cs typeface="Times New Roman" panose="02020603050405020304" pitchFamily="18" charset="0"/>
              </a:rPr>
              <a:t>, кінчиками пальців, </a:t>
            </a:r>
            <a:r>
              <a:rPr lang="uk-UA" sz="2800" dirty="0" err="1">
                <a:solidFill>
                  <a:schemeClr val="tx1"/>
                </a:solidFill>
                <a:latin typeface="Times New Roman" panose="02020603050405020304" pitchFamily="18" charset="0"/>
                <a:cs typeface="Times New Roman" panose="02020603050405020304" pitchFamily="18" charset="0"/>
              </a:rPr>
              <a:t>променево</a:t>
            </a:r>
            <a:r>
              <a:rPr lang="uk-UA" sz="2800" dirty="0">
                <a:solidFill>
                  <a:schemeClr val="tx1"/>
                </a:solidFill>
                <a:latin typeface="Times New Roman" panose="02020603050405020304" pitchFamily="18" charset="0"/>
                <a:cs typeface="Times New Roman" panose="02020603050405020304" pitchFamily="18" charset="0"/>
              </a:rPr>
              <a:t>-зап’ястного суглоба -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і розтирання долонною поверхнею, </a:t>
            </a:r>
            <a:endParaRPr lang="uk-UA"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97532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355600"/>
            <a:ext cx="11315700" cy="5715000"/>
          </a:xfrm>
        </p:spPr>
        <p:txBody>
          <a:bodyPr>
            <a:noAutofit/>
          </a:bodyPr>
          <a:lstStyle/>
          <a:p>
            <a:pPr marL="0" indent="0" algn="just">
              <a:buNone/>
            </a:pPr>
            <a:r>
              <a:rPr lang="ru-RU"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1 пальцем, </a:t>
            </a:r>
            <a:r>
              <a:rPr lang="uk-UA" sz="2800" dirty="0" err="1">
                <a:solidFill>
                  <a:schemeClr val="tx1"/>
                </a:solidFill>
                <a:latin typeface="Times New Roman" panose="02020603050405020304" pitchFamily="18" charset="0"/>
                <a:cs typeface="Times New Roman" panose="02020603050405020304" pitchFamily="18" charset="0"/>
              </a:rPr>
              <a:t>щипцеподібно</a:t>
            </a:r>
            <a:r>
              <a:rPr lang="uk-UA" sz="2800" dirty="0">
                <a:solidFill>
                  <a:schemeClr val="tx1"/>
                </a:solidFill>
                <a:latin typeface="Times New Roman" panose="02020603050405020304" pitchFamily="18" charset="0"/>
                <a:cs typeface="Times New Roman" panose="02020603050405020304" pitchFamily="18" charset="0"/>
              </a:rPr>
              <a:t>, кругове розтирання (1 палець розташований на тильній поверхні, а всі інші - на медіальній) і розтирання підставою долоні. Пальці масажують кожен окремо, застосовуючи розтирання прямолінійне, кільцеве, подушечками всіх пальців; розтирання подушечками пальців </a:t>
            </a:r>
            <a:r>
              <a:rPr lang="uk-UA" sz="2800" dirty="0" err="1">
                <a:solidFill>
                  <a:schemeClr val="tx1"/>
                </a:solidFill>
                <a:latin typeface="Times New Roman" panose="02020603050405020304" pitchFamily="18" charset="0"/>
                <a:cs typeface="Times New Roman" panose="02020603050405020304" pitchFamily="18" charset="0"/>
              </a:rPr>
              <a:t>міжпальцевих</a:t>
            </a:r>
            <a:r>
              <a:rPr lang="uk-UA" sz="2800" dirty="0">
                <a:solidFill>
                  <a:schemeClr val="tx1"/>
                </a:solidFill>
                <a:latin typeface="Times New Roman" panose="02020603050405020304" pitchFamily="18" charset="0"/>
                <a:cs typeface="Times New Roman" panose="02020603050405020304" pitchFamily="18" charset="0"/>
              </a:rPr>
              <a:t> м'язів; </a:t>
            </a:r>
            <a:r>
              <a:rPr lang="uk-UA" sz="2800" dirty="0" err="1">
                <a:solidFill>
                  <a:schemeClr val="tx1"/>
                </a:solidFill>
                <a:latin typeface="Times New Roman" panose="02020603050405020304" pitchFamily="18" charset="0"/>
                <a:cs typeface="Times New Roman" panose="02020603050405020304" pitchFamily="18" charset="0"/>
              </a:rPr>
              <a:t>долонню</a:t>
            </a:r>
            <a:r>
              <a:rPr lang="uk-UA" sz="2800" dirty="0">
                <a:solidFill>
                  <a:schemeClr val="tx1"/>
                </a:solidFill>
                <a:latin typeface="Times New Roman" panose="02020603050405020304" pitchFamily="18" charset="0"/>
                <a:cs typeface="Times New Roman" panose="02020603050405020304" pitchFamily="18" charset="0"/>
              </a:rPr>
              <a:t> поверхню розтирають підставою долоні, кулаком. Особливу увагу приділяють самомасажу плеча (плечового суглоба). Проводять спочатку </a:t>
            </a:r>
            <a:r>
              <a:rPr lang="uk-UA" sz="2800" dirty="0" err="1">
                <a:solidFill>
                  <a:schemeClr val="tx1"/>
                </a:solidFill>
                <a:latin typeface="Times New Roman" panose="02020603050405020304" pitchFamily="18" charset="0"/>
                <a:cs typeface="Times New Roman" panose="02020603050405020304" pitchFamily="18" charset="0"/>
              </a:rPr>
              <a:t>погладжування</a:t>
            </a:r>
            <a:r>
              <a:rPr lang="uk-UA" sz="2800" dirty="0">
                <a:solidFill>
                  <a:schemeClr val="tx1"/>
                </a:solidFill>
                <a:latin typeface="Times New Roman" panose="02020603050405020304" pitchFamily="18" charset="0"/>
                <a:cs typeface="Times New Roman" panose="02020603050405020304" pitchFamily="18" charset="0"/>
              </a:rPr>
              <a:t> долонною поверхнею передньої, задньої і бічної поверхні суглоба. Після цього розтирають підставою долоні передню і бічну поверхню суглоба; розминка здійснюють ординарне, при цьому щільно охоплюють правою рукою лівий суглоб, розташувавши пальці на задній поверхні плеча, а 1 - у місця прикріплення ключиці, і здійснюють ритмічне стискання м'язи між пальцями</a:t>
            </a:r>
            <a:r>
              <a:rPr lang="uk-UA" sz="2800" dirty="0" smtClean="0">
                <a:solidFill>
                  <a:schemeClr val="tx1"/>
                </a:solidFill>
                <a:latin typeface="Times New Roman" panose="02020603050405020304" pitchFamily="18" charset="0"/>
                <a:cs typeface="Times New Roman" panose="02020603050405020304" pitchFamily="18" charset="0"/>
              </a:rPr>
              <a:t>.</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05145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355600"/>
            <a:ext cx="11315700" cy="5715000"/>
          </a:xfrm>
        </p:spPr>
        <p:txBody>
          <a:bodyPr>
            <a:noAutofit/>
          </a:bodyPr>
          <a:lstStyle/>
          <a:p>
            <a:pPr marL="0" indent="0" algn="just">
              <a:buNone/>
            </a:pPr>
            <a:r>
              <a:rPr lang="ru-RU" sz="28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Крім того, виробляють розтирання подушечкою 1 пальця передньої і бічної поверхні суглоба, а задню поверхню розтирають кінчиками П-У пальців. Закінчують масаж руки </a:t>
            </a:r>
            <a:r>
              <a:rPr lang="uk-UA" sz="2800" dirty="0" err="1">
                <a:solidFill>
                  <a:schemeClr val="tx1"/>
                </a:solidFill>
                <a:latin typeface="Times New Roman" panose="02020603050405020304" pitchFamily="18" charset="0"/>
                <a:cs typeface="Times New Roman" panose="02020603050405020304" pitchFamily="18" charset="0"/>
              </a:rPr>
              <a:t>погладжуванням</a:t>
            </a:r>
            <a:r>
              <a:rPr lang="uk-UA" sz="2800" dirty="0">
                <a:solidFill>
                  <a:schemeClr val="tx1"/>
                </a:solidFill>
                <a:latin typeface="Times New Roman" panose="02020603050405020304" pitchFamily="18" charset="0"/>
                <a:cs typeface="Times New Roman" panose="02020603050405020304" pitchFamily="18" charset="0"/>
              </a:rPr>
              <a:t> від кінчиків пальців до плечового суглобу (1 палець ковзає по внутрішній поверхні, а інші - по зовнішній). Загальний і локальний самомасаж. Залежно від поставленого завдання виконують загальний масаж (масажують все тіло) тривалістю 15-25 хв і локальний (приватний - масажують якусь частину тіла, наприклад, ногу або поперек і т. д.) протягом 3-5 хв.</a:t>
            </a:r>
          </a:p>
          <a:p>
            <a:pPr marL="0" indent="0" algn="just">
              <a:buNone/>
            </a:pP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6007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9124" y="345057"/>
            <a:ext cx="9506310" cy="5696305"/>
          </a:xfrm>
        </p:spPr>
        <p:txBody>
          <a:bodyPr>
            <a:normAutofit/>
          </a:bodyPr>
          <a:lstStyle/>
          <a:p>
            <a:pPr marL="0" indent="0" algn="ctr">
              <a:buNone/>
            </a:pPr>
            <a:endParaRPr lang="uk-UA" sz="7200" dirty="0">
              <a:solidFill>
                <a:schemeClr val="accent2"/>
              </a:solidFill>
              <a:latin typeface="Times New Roman" panose="02020603050405020304" pitchFamily="18" charset="0"/>
              <a:cs typeface="Times New Roman" panose="02020603050405020304" pitchFamily="18" charset="0"/>
            </a:endParaRPr>
          </a:p>
          <a:p>
            <a:pPr marL="0" indent="0" algn="ctr">
              <a:buNone/>
            </a:pPr>
            <a:r>
              <a:rPr lang="uk-UA" sz="7200" dirty="0" smtClean="0">
                <a:solidFill>
                  <a:schemeClr val="accent2"/>
                </a:solidFill>
                <a:latin typeface="Times New Roman" panose="02020603050405020304" pitchFamily="18" charset="0"/>
                <a:cs typeface="Times New Roman" panose="02020603050405020304" pitchFamily="18" charset="0"/>
              </a:rPr>
              <a:t>Дякую за увагу!</a:t>
            </a:r>
          </a:p>
          <a:p>
            <a:pPr marL="0" indent="0" algn="ctr">
              <a:buNone/>
            </a:pPr>
            <a:endParaRPr lang="ru-RU" sz="7200" dirty="0">
              <a:solidFill>
                <a:schemeClr val="accent2"/>
              </a:solidFill>
              <a:latin typeface="Times New Roman" panose="02020603050405020304" pitchFamily="18" charset="0"/>
              <a:cs typeface="Times New Roman" panose="02020603050405020304" pitchFamily="18" charset="0"/>
            </a:endParaRPr>
          </a:p>
        </p:txBody>
      </p:sp>
      <p:pic>
        <p:nvPicPr>
          <p:cNvPr id="6146" name="Picture 2" descr="C:\Users\Irina\Desktop\Мои лекции_Масаж\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2971800"/>
            <a:ext cx="6096000" cy="309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7097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7600" y="253999"/>
            <a:ext cx="9053384" cy="1384301"/>
          </a:xfrm>
        </p:spPr>
        <p:txBody>
          <a:bodyPr/>
          <a:lstStyle/>
          <a:p>
            <a:pPr algn="just"/>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endParaRPr lang="uk-UA"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533400" y="469900"/>
            <a:ext cx="10591800" cy="6019800"/>
          </a:xfrm>
        </p:spPr>
        <p:txBody>
          <a:bodyPr>
            <a:normAutofit/>
          </a:bodyPr>
          <a:lstStyle/>
          <a:p>
            <a:pPr algn="just"/>
            <a:r>
              <a:rPr lang="ru-RU" sz="2400" dirty="0" smtClean="0">
                <a:solidFill>
                  <a:schemeClr val="tx1"/>
                </a:solidFill>
                <a:latin typeface="Times New Roman" panose="02020603050405020304" pitchFamily="18" charset="0"/>
                <a:cs typeface="Times New Roman" panose="02020603050405020304" pitchFamily="18" charset="0"/>
              </a:rPr>
              <a:t>	</a:t>
            </a:r>
            <a:r>
              <a:rPr lang="uk-UA" sz="4000" dirty="0">
                <a:solidFill>
                  <a:schemeClr val="tx1"/>
                </a:solidFill>
                <a:latin typeface="Times New Roman" panose="02020603050405020304" pitchFamily="18" charset="0"/>
                <a:cs typeface="Times New Roman" panose="02020603050405020304" pitchFamily="18" charset="0"/>
              </a:rPr>
              <a:t>Передстартовий (мобілізаційний) масаж проводиться перед тренуванням або змаганням. Завдання його - підготовка нервово-м'язового апарату, серцево-судинної і дихальної систем, прискорення процесу </a:t>
            </a:r>
            <a:r>
              <a:rPr lang="uk-UA" sz="4000" dirty="0" err="1">
                <a:solidFill>
                  <a:schemeClr val="tx1"/>
                </a:solidFill>
                <a:latin typeface="Times New Roman" panose="02020603050405020304" pitchFamily="18" charset="0"/>
                <a:cs typeface="Times New Roman" panose="02020603050405020304" pitchFamily="18" charset="0"/>
              </a:rPr>
              <a:t>впрацьованності</a:t>
            </a:r>
            <a:r>
              <a:rPr lang="uk-UA" sz="4000" dirty="0">
                <a:solidFill>
                  <a:schemeClr val="tx1"/>
                </a:solidFill>
                <a:latin typeface="Times New Roman" panose="02020603050405020304" pitchFamily="18" charset="0"/>
                <a:cs typeface="Times New Roman" panose="02020603050405020304" pitchFamily="18" charset="0"/>
              </a:rPr>
              <a:t>, попередження травм опорно-рухового апарату. Залежно від характеру майбутньої роботи, виду спорту, психічного стану спортсмена розрізняють заспокійливий	і	збудливий	масаж.</a:t>
            </a:r>
          </a:p>
          <a:p>
            <a:pPr algn="just"/>
            <a:endParaRPr lang="uk-UA" sz="3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4846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6300" y="469900"/>
            <a:ext cx="9099722" cy="6029753"/>
          </a:xfrm>
        </p:spPr>
        <p:txBody>
          <a:bodyPr>
            <a:normAutofit/>
          </a:bodyPr>
          <a:lstStyle/>
          <a:p>
            <a:pPr marL="0" indent="0" algn="just">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uk-UA" sz="2800" dirty="0">
                <a:solidFill>
                  <a:schemeClr val="tx1"/>
                </a:solidFill>
                <a:latin typeface="Times New Roman" panose="02020603050405020304" pitchFamily="18" charset="0"/>
                <a:cs typeface="Times New Roman" panose="02020603050405020304" pitchFamily="18" charset="0"/>
              </a:rPr>
              <a:t>Відновлювальний масаж показаний після великих фізичних і психічних навантажень. Його мета - відновлення функціонального стану спортсмена, підвищення фізичної працездатності, зняття загального стомлення. Як правило, проводиться загальний відновлювальний масаж, рідше локальний, наприклад у перервах між виступами борців, боксерів, гімнастів. Після великих фізичних навантажень він носить щадний характер, а в дні відпочинку - більш глибокий. Частота застосування відновного масажу залежить від стадії </a:t>
            </a:r>
            <a:r>
              <a:rPr lang="uk-UA" sz="2800" dirty="0" smtClean="0">
                <a:solidFill>
                  <a:schemeClr val="tx1"/>
                </a:solidFill>
                <a:latin typeface="Times New Roman" panose="02020603050405020304" pitchFamily="18" charset="0"/>
                <a:cs typeface="Times New Roman" panose="02020603050405020304" pitchFamily="18" charset="0"/>
              </a:rPr>
              <a:t>втоми, етапу </a:t>
            </a:r>
            <a:r>
              <a:rPr lang="uk-UA" sz="2800" dirty="0">
                <a:solidFill>
                  <a:schemeClr val="tx1"/>
                </a:solidFill>
                <a:latin typeface="Times New Roman" panose="02020603050405020304" pitchFamily="18" charset="0"/>
                <a:cs typeface="Times New Roman" panose="02020603050405020304" pitchFamily="18" charset="0"/>
              </a:rPr>
              <a:t>підготовки спортсмена та інших факторів.</a:t>
            </a:r>
          </a:p>
          <a:p>
            <a:pPr marL="0" indent="0" algn="just">
              <a:buNone/>
            </a:pP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984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4885" y="280086"/>
            <a:ext cx="10553015" cy="6128952"/>
          </a:xfrm>
        </p:spPr>
        <p:txBody>
          <a:bodyPr>
            <a:normAutofit/>
          </a:bodyPr>
          <a:lstStyle/>
          <a:p>
            <a:pPr marL="0" indent="0" algn="just">
              <a:buNone/>
            </a:pPr>
            <a:r>
              <a:rPr lang="uk-UA" sz="2400" dirty="0" smtClean="0">
                <a:latin typeface="Times New Roman" panose="02020603050405020304" pitchFamily="18" charset="0"/>
                <a:cs typeface="Times New Roman" panose="02020603050405020304" pitchFamily="18" charset="0"/>
              </a:rPr>
              <a:t>	</a:t>
            </a:r>
            <a:r>
              <a:rPr lang="uk-UA" sz="2800" b="1" dirty="0">
                <a:solidFill>
                  <a:schemeClr val="tx1"/>
                </a:solidFill>
                <a:latin typeface="Times New Roman" panose="02020603050405020304" pitchFamily="18" charset="0"/>
                <a:cs typeface="Times New Roman" panose="02020603050405020304" pitchFamily="18" charset="0"/>
              </a:rPr>
              <a:t>Самомасаж </a:t>
            </a:r>
            <a:r>
              <a:rPr lang="uk-UA" sz="2800" dirty="0">
                <a:solidFill>
                  <a:schemeClr val="tx1"/>
                </a:solidFill>
                <a:latin typeface="Times New Roman" panose="02020603050405020304" pitchFamily="18" charset="0"/>
                <a:cs typeface="Times New Roman" panose="02020603050405020304" pitchFamily="18" charset="0"/>
              </a:rPr>
              <a:t>- один із засобів догляду за тілом, при комплексному лікуванні деяких захворювань опорно-рухового апарату і травм, а також використовується перед стартом, після змагань () для зняття втоми. Він може бути, як загальним, так і локальним. Самомасаж можна проводити також різними </a:t>
            </a:r>
            <a:r>
              <a:rPr lang="uk-UA" sz="2800" dirty="0" err="1">
                <a:solidFill>
                  <a:schemeClr val="tx1"/>
                </a:solidFill>
                <a:latin typeface="Times New Roman" panose="02020603050405020304" pitchFamily="18" charset="0"/>
                <a:cs typeface="Times New Roman" panose="02020603050405020304" pitchFamily="18" charset="0"/>
              </a:rPr>
              <a:t>масажерами</a:t>
            </a:r>
            <a:r>
              <a:rPr lang="uk-UA" sz="2800" dirty="0">
                <a:solidFill>
                  <a:schemeClr val="tx1"/>
                </a:solidFill>
                <a:latin typeface="Times New Roman" panose="02020603050405020304" pitchFamily="18" charset="0"/>
                <a:cs typeface="Times New Roman" panose="02020603050405020304" pitchFamily="18" charset="0"/>
              </a:rPr>
              <a:t>, щітками, різними вібраційними </a:t>
            </a:r>
            <a:r>
              <a:rPr lang="uk-UA" sz="2800" dirty="0" smtClean="0">
                <a:solidFill>
                  <a:schemeClr val="tx1"/>
                </a:solidFill>
                <a:latin typeface="Times New Roman" panose="02020603050405020304" pitchFamily="18" charset="0"/>
                <a:cs typeface="Times New Roman" panose="02020603050405020304" pitchFamily="18" charset="0"/>
              </a:rPr>
              <a:t>апаратами.</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1251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81000" y="812800"/>
            <a:ext cx="11137900" cy="5715000"/>
          </a:xfrm>
        </p:spPr>
        <p:txBody>
          <a:bodyPr>
            <a:normAutofit fontScale="85000" lnSpcReduction="20000"/>
          </a:bodyPr>
          <a:lstStyle/>
          <a:p>
            <a:pPr algn="just"/>
            <a:r>
              <a:rPr lang="ru-RU" sz="2800" dirty="0" smtClean="0">
                <a:solidFill>
                  <a:schemeClr val="tx1"/>
                </a:solidFill>
                <a:latin typeface="Times New Roman" panose="02020603050405020304" pitchFamily="18" charset="0"/>
                <a:cs typeface="Times New Roman" panose="02020603050405020304" pitchFamily="18" charset="0"/>
              </a:rPr>
              <a:t>	</a:t>
            </a:r>
            <a:r>
              <a:rPr lang="uk-UA" sz="3200" dirty="0">
                <a:solidFill>
                  <a:schemeClr val="tx1"/>
                </a:solidFill>
                <a:latin typeface="Times New Roman" panose="02020603050405020304" pitchFamily="18" charset="0"/>
                <a:cs typeface="Times New Roman" panose="02020603050405020304" pitchFamily="18" charset="0"/>
              </a:rPr>
              <a:t>ГІГІЄНІЧНИЙ МАСАЖ</a:t>
            </a:r>
          </a:p>
          <a:p>
            <a:pPr algn="just"/>
            <a:r>
              <a:rPr lang="uk-UA" sz="3200" dirty="0">
                <a:solidFill>
                  <a:schemeClr val="tx1"/>
                </a:solidFill>
                <a:latin typeface="Times New Roman" panose="02020603050405020304" pitchFamily="18" charset="0"/>
                <a:cs typeface="Times New Roman" panose="02020603050405020304" pitchFamily="18" charset="0"/>
              </a:rPr>
              <a:t>Масаж, застосовуваний для зміцнення здоров'я, догляду за тілом, профілактики захворювань, зняття втоми (перевтоми) і </a:t>
            </a:r>
            <a:r>
              <a:rPr lang="uk-UA" sz="3200" dirty="0" err="1">
                <a:solidFill>
                  <a:schemeClr val="tx1"/>
                </a:solidFill>
                <a:latin typeface="Times New Roman" panose="02020603050405020304" pitchFamily="18" charset="0"/>
                <a:cs typeface="Times New Roman" panose="02020603050405020304" pitchFamily="18" charset="0"/>
              </a:rPr>
              <a:t>т.д</a:t>
            </a:r>
            <a:r>
              <a:rPr lang="uk-UA" sz="3200" dirty="0">
                <a:solidFill>
                  <a:schemeClr val="tx1"/>
                </a:solidFill>
                <a:latin typeface="Times New Roman" panose="02020603050405020304" pitchFamily="18" charset="0"/>
                <a:cs typeface="Times New Roman" panose="02020603050405020304" pitchFamily="18" charset="0"/>
              </a:rPr>
              <a:t>., називається гігієнічним.</a:t>
            </a:r>
          </a:p>
          <a:p>
            <a:pPr algn="just"/>
            <a:r>
              <a:rPr lang="uk-UA" sz="3200" dirty="0">
                <a:solidFill>
                  <a:schemeClr val="tx1"/>
                </a:solidFill>
                <a:latin typeface="Times New Roman" panose="02020603050405020304" pitchFamily="18" charset="0"/>
                <a:cs typeface="Times New Roman" panose="02020603050405020304" pitchFamily="18" charset="0"/>
              </a:rPr>
              <a:t>Гігієнічний масаж може бути загальним або </a:t>
            </a:r>
            <a:r>
              <a:rPr lang="uk-UA" sz="3200" dirty="0" err="1">
                <a:solidFill>
                  <a:schemeClr val="tx1"/>
                </a:solidFill>
                <a:latin typeface="Times New Roman" panose="02020603050405020304" pitchFamily="18" charset="0"/>
                <a:cs typeface="Times New Roman" panose="02020603050405020304" pitchFamily="18" charset="0"/>
              </a:rPr>
              <a:t>частним</a:t>
            </a:r>
            <a:r>
              <a:rPr lang="uk-UA" sz="3200" dirty="0">
                <a:solidFill>
                  <a:schemeClr val="tx1"/>
                </a:solidFill>
                <a:latin typeface="Times New Roman" panose="02020603050405020304" pitchFamily="18" charset="0"/>
                <a:cs typeface="Times New Roman" panose="02020603050405020304" pitchFamily="18" charset="0"/>
              </a:rPr>
              <a:t> і виконуватися масажистом або у вигляді самомасажу.</a:t>
            </a:r>
          </a:p>
          <a:p>
            <a:pPr algn="just"/>
            <a:r>
              <a:rPr lang="uk-UA" sz="3200" dirty="0">
                <a:solidFill>
                  <a:schemeClr val="tx1"/>
                </a:solidFill>
                <a:latin typeface="Times New Roman" panose="02020603050405020304" pitchFamily="18" charset="0"/>
                <a:cs typeface="Times New Roman" panose="02020603050405020304" pitchFamily="18" charset="0"/>
              </a:rPr>
              <a:t>Завдання гігієнічного масажу: посилення </a:t>
            </a:r>
            <a:r>
              <a:rPr lang="uk-UA" sz="3200" dirty="0" err="1">
                <a:solidFill>
                  <a:schemeClr val="tx1"/>
                </a:solidFill>
                <a:latin typeface="Times New Roman" panose="02020603050405020304" pitchFamily="18" charset="0"/>
                <a:cs typeface="Times New Roman" panose="02020603050405020304" pitchFamily="18" charset="0"/>
              </a:rPr>
              <a:t>крово</a:t>
            </a:r>
            <a:r>
              <a:rPr lang="uk-UA" sz="3200" dirty="0">
                <a:solidFill>
                  <a:schemeClr val="tx1"/>
                </a:solidFill>
                <a:latin typeface="Times New Roman" panose="02020603050405020304" pitchFamily="18" charset="0"/>
                <a:cs typeface="Times New Roman" panose="02020603050405020304" pitchFamily="18" charset="0"/>
              </a:rPr>
              <a:t>- і лімфообігу, нормалізація психоемоційного стану, прискорення </a:t>
            </a:r>
            <a:r>
              <a:rPr lang="uk-UA" sz="3200" dirty="0" err="1">
                <a:solidFill>
                  <a:schemeClr val="tx1"/>
                </a:solidFill>
                <a:latin typeface="Times New Roman" panose="02020603050405020304" pitchFamily="18" charset="0"/>
                <a:cs typeface="Times New Roman" panose="02020603050405020304" pitchFamily="18" charset="0"/>
              </a:rPr>
              <a:t>впрацьованості</a:t>
            </a:r>
            <a:r>
              <a:rPr lang="uk-UA" sz="3200" dirty="0">
                <a:solidFill>
                  <a:schemeClr val="tx1"/>
                </a:solidFill>
                <a:latin typeface="Times New Roman" panose="02020603050405020304" pitchFamily="18" charset="0"/>
                <a:cs typeface="Times New Roman" panose="02020603050405020304" pitchFamily="18" charset="0"/>
              </a:rPr>
              <a:t> - підготовка людини до виконання майбутньої роботи.</a:t>
            </a:r>
          </a:p>
          <a:p>
            <a:pPr algn="just"/>
            <a:r>
              <a:rPr lang="uk-UA" sz="3200" dirty="0">
                <a:solidFill>
                  <a:schemeClr val="tx1"/>
                </a:solidFill>
                <a:latin typeface="Times New Roman" panose="02020603050405020304" pitchFamily="18" charset="0"/>
                <a:cs typeface="Times New Roman" panose="02020603050405020304" pitchFamily="18" charset="0"/>
              </a:rPr>
              <a:t>На загальний гігієнічний масаж відводиться 15-25 хв, при цьому тривалість масажу окремих частин тіла становить: шия, спина - 5-8 хв, ноги -</a:t>
            </a:r>
          </a:p>
          <a:p>
            <a:pPr algn="just"/>
            <a:r>
              <a:rPr lang="uk-UA" sz="3200" dirty="0">
                <a:solidFill>
                  <a:schemeClr val="tx1"/>
                </a:solidFill>
                <a:latin typeface="Times New Roman" panose="02020603050405020304" pitchFamily="18" charset="0"/>
                <a:cs typeface="Times New Roman" panose="02020603050405020304" pitchFamily="18" charset="0"/>
              </a:rPr>
              <a:t>4-7 хв, груди - 3-4 хв, живіт - 1-2 хв, руки - 2-4 хв. Час на окремі прийоми масажу </a:t>
            </a:r>
            <a:endParaRPr lang="uk-UA" sz="2800" dirty="0">
              <a:solidFill>
                <a:schemeClr val="tx1"/>
              </a:solidFill>
              <a:latin typeface="Times New Roman" panose="02020603050405020304" pitchFamily="18" charset="0"/>
              <a:cs typeface="Times New Roman" panose="02020603050405020304" pitchFamily="18" charset="0"/>
            </a:endParaRPr>
          </a:p>
          <a:p>
            <a:pPr algn="just">
              <a:lnSpc>
                <a:spcPct val="120000"/>
              </a:lnSpc>
              <a:spcBef>
                <a:spcPts val="0"/>
              </a:spcBef>
              <a:spcAft>
                <a:spcPts val="100"/>
              </a:spcAft>
            </a:pP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6529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412</TotalTime>
  <Words>577</Words>
  <Application>Microsoft Office PowerPoint</Application>
  <PresentationFormat>Произвольный</PresentationFormat>
  <Paragraphs>146</Paragraphs>
  <Slides>54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54</vt:i4>
      </vt:variant>
    </vt:vector>
  </HeadingPairs>
  <TitlesOfParts>
    <vt:vector size="55" baseType="lpstr">
      <vt:lpstr>Грань</vt:lpstr>
      <vt:lpstr>       ЗАПОРІЗЬКИЙ ДЕРЖАВНИЙ МЕДИЧНИЙ УНІВЕРСИТЕТ  кафедра фізичної реабілітації, спортивної медицини, фізичного виховання та здоров’я</vt:lpstr>
      <vt:lpstr>План </vt:lpstr>
      <vt:lpstr>                     1. Поняття про гігієнічний, лікувальний, спортивний та самомасаж. </vt:lpstr>
      <vt:lpstr>Презентация PowerPoint</vt:lpstr>
      <vt:lpstr>                 </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  Основи здорового способу життя – запорука здоров`я</dc:title>
  <dc:creator>Пользователь Windows</dc:creator>
  <cp:lastModifiedBy>Irina</cp:lastModifiedBy>
  <cp:revision>44</cp:revision>
  <dcterms:created xsi:type="dcterms:W3CDTF">2020-02-17T07:01:55Z</dcterms:created>
  <dcterms:modified xsi:type="dcterms:W3CDTF">2020-10-11T18:33:19Z</dcterms:modified>
</cp:coreProperties>
</file>