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58" r:id="rId3"/>
    <p:sldId id="307" r:id="rId4"/>
    <p:sldId id="305" r:id="rId5"/>
    <p:sldId id="309" r:id="rId6"/>
    <p:sldId id="310" r:id="rId7"/>
    <p:sldId id="338" r:id="rId8"/>
    <p:sldId id="306" r:id="rId9"/>
    <p:sldId id="308" r:id="rId10"/>
    <p:sldId id="315" r:id="rId11"/>
    <p:sldId id="316" r:id="rId12"/>
    <p:sldId id="314" r:id="rId13"/>
    <p:sldId id="340" r:id="rId14"/>
    <p:sldId id="341" r:id="rId15"/>
    <p:sldId id="318" r:id="rId16"/>
    <p:sldId id="319" r:id="rId17"/>
    <p:sldId id="320" r:id="rId18"/>
    <p:sldId id="344" r:id="rId19"/>
    <p:sldId id="345" r:id="rId20"/>
    <p:sldId id="321" r:id="rId21"/>
    <p:sldId id="342" r:id="rId22"/>
    <p:sldId id="322" r:id="rId23"/>
    <p:sldId id="323" r:id="rId24"/>
    <p:sldId id="325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6" r:id="rId33"/>
    <p:sldId id="346" r:id="rId34"/>
    <p:sldId id="347" r:id="rId35"/>
    <p:sldId id="334" r:id="rId36"/>
    <p:sldId id="335" r:id="rId37"/>
    <p:sldId id="348" r:id="rId38"/>
    <p:sldId id="351" r:id="rId39"/>
    <p:sldId id="353" r:id="rId40"/>
    <p:sldId id="350" r:id="rId41"/>
    <p:sldId id="349" r:id="rId42"/>
    <p:sldId id="352" r:id="rId43"/>
    <p:sldId id="354" r:id="rId44"/>
    <p:sldId id="355" r:id="rId45"/>
    <p:sldId id="357" r:id="rId46"/>
    <p:sldId id="356" r:id="rId47"/>
    <p:sldId id="34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4691" autoAdjust="0"/>
  </p:normalViewPr>
  <p:slideViewPr>
    <p:cSldViewPr>
      <p:cViewPr varScale="1">
        <p:scale>
          <a:sx n="70" d="100"/>
          <a:sy n="70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Aleksey-Nikolayevich-Kosygin" TargetMode="External"/><Relationship Id="rId2" Type="http://schemas.openxmlformats.org/officeDocument/2006/relationships/hyperlink" Target="https://www.britannica.com/biography/Leonid-Ilich-Brezhne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ritannica.com/topic/Politburo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test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en.wikipedia.org/wiki/Ukrainian_languag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Electoral_fraud" TargetMode="External"/><Relationship Id="rId5" Type="http://schemas.openxmlformats.org/officeDocument/2006/relationships/hyperlink" Target="https://en.wikipedia.org/wiki/Ukrainian_presidential_election,_2004" TargetMode="External"/><Relationship Id="rId4" Type="http://schemas.openxmlformats.org/officeDocument/2006/relationships/hyperlink" Target="https://en.wikipedia.org/wiki/Ukraine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en.wikipedia.org/wiki/Civil_resistance" TargetMode="External"/><Relationship Id="rId7" Type="http://schemas.openxmlformats.org/officeDocument/2006/relationships/hyperlink" Target="https://en.wikipedia.org/wiki/General_strike" TargetMode="External"/><Relationship Id="rId2" Type="http://schemas.openxmlformats.org/officeDocument/2006/relationships/hyperlink" Target="https://en.wikipedia.org/wiki/Kie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Sit-in" TargetMode="External"/><Relationship Id="rId5" Type="http://schemas.openxmlformats.org/officeDocument/2006/relationships/hyperlink" Target="https://en.wikipedia.org/wiki/Civil_disobedience" TargetMode="External"/><Relationship Id="rId10" Type="http://schemas.openxmlformats.org/officeDocument/2006/relationships/image" Target="../media/image35.jpeg"/><Relationship Id="rId4" Type="http://schemas.openxmlformats.org/officeDocument/2006/relationships/hyperlink" Target="https://en.wikipedia.org/wiki/Orange_Revolution#cite_note-7" TargetMode="External"/><Relationship Id="rId9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Yuri-Lutsenko" TargetMode="External"/><Relationship Id="rId2" Type="http://schemas.openxmlformats.org/officeDocument/2006/relationships/hyperlink" Target="https://www.britannica.com/topic/priso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iktor_Yanukovych" TargetMode="External"/><Relationship Id="rId3" Type="http://schemas.openxmlformats.org/officeDocument/2006/relationships/hyperlink" Target="https://en.wikipedia.org/wiki/Ukrainian_language" TargetMode="External"/><Relationship Id="rId7" Type="http://schemas.openxmlformats.org/officeDocument/2006/relationships/hyperlink" Target="https://en.wikipedia.org/wiki/President_of_Ukraine" TargetMode="External"/><Relationship Id="rId2" Type="http://schemas.openxmlformats.org/officeDocument/2006/relationships/hyperlink" Target="https://en.wikipedia.org/wiki/Euromaida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2014_Ukrainian_revolution#cite_note-34" TargetMode="External"/><Relationship Id="rId5" Type="http://schemas.openxmlformats.org/officeDocument/2006/relationships/hyperlink" Target="https://en.wikipedia.org/wiki/Kiev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s://en.wikipedia.org/wiki/Ukraine" TargetMode="External"/><Relationship Id="rId9" Type="http://schemas.openxmlformats.org/officeDocument/2006/relationships/hyperlink" Target="https://en.wikipedia.org/wiki/2014_Ukrainian_revolution#cite_note-35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ar_in_Donbass" TargetMode="External"/><Relationship Id="rId3" Type="http://schemas.openxmlformats.org/officeDocument/2006/relationships/hyperlink" Target="https://en.wikipedia.org/wiki/Constitution_of_Ukraine" TargetMode="External"/><Relationship Id="rId7" Type="http://schemas.openxmlformats.org/officeDocument/2006/relationships/hyperlink" Target="https://en.wikipedia.org/wiki/2014_Russian_military_intervention_in_Ukraine" TargetMode="External"/><Relationship Id="rId2" Type="http://schemas.openxmlformats.org/officeDocument/2006/relationships/hyperlink" Target="https://en.wikipedia.org/wiki/First_Yatsenyuk_Governmen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Annexation_of_Crimea_by_the_Russian_Federation" TargetMode="External"/><Relationship Id="rId5" Type="http://schemas.openxmlformats.org/officeDocument/2006/relationships/hyperlink" Target="https://en.wikipedia.org/wiki/2014_pro-Russian_unrest_in_Ukraine" TargetMode="External"/><Relationship Id="rId4" Type="http://schemas.openxmlformats.org/officeDocument/2006/relationships/hyperlink" Target="https://en.wikipedia.org/wiki/Ukrainian_presidential_election,_201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place/Crimea" TargetMode="External"/><Relationship Id="rId7" Type="http://schemas.openxmlformats.org/officeDocument/2006/relationships/hyperlink" Target="https://www.britannica.com/topic/prime-minister" TargetMode="External"/><Relationship Id="rId2" Type="http://schemas.openxmlformats.org/officeDocument/2006/relationships/hyperlink" Target="https://www.merriam-webster.com/dictionary/assertiv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ritannica.com/biography/Sergey-Aksyonov" TargetMode="External"/><Relationship Id="rId5" Type="http://schemas.openxmlformats.org/officeDocument/2006/relationships/hyperlink" Target="https://www.britannica.com/place/Sevastopol" TargetMode="External"/><Relationship Id="rId4" Type="http://schemas.openxmlformats.org/officeDocument/2006/relationships/hyperlink" Target="https://www.britannica.com/place/Simferopo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sovereignty" TargetMode="External"/><Relationship Id="rId2" Type="http://schemas.openxmlformats.org/officeDocument/2006/relationships/hyperlink" Target="https://www.britannica.com/place/Crime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ritannica.com/biography/Vladimir-Putin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uromaidan" TargetMode="External"/><Relationship Id="rId3" Type="http://schemas.openxmlformats.org/officeDocument/2006/relationships/hyperlink" Target="https://en.wikipedia.org/wiki/Ukraine" TargetMode="External"/><Relationship Id="rId7" Type="http://schemas.openxmlformats.org/officeDocument/2006/relationships/hyperlink" Target="https://en.wikipedia.org/wiki/2014_Ukrainian_revolution" TargetMode="External"/><Relationship Id="rId2" Type="http://schemas.openxmlformats.org/officeDocument/2006/relationships/hyperlink" Target="https://en.wikipedia.org/wiki/Donbas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Luhansk_Oblast" TargetMode="External"/><Relationship Id="rId5" Type="http://schemas.openxmlformats.org/officeDocument/2006/relationships/hyperlink" Target="https://en.wikipedia.org/wiki/Donetsk_Oblast" TargetMode="External"/><Relationship Id="rId4" Type="http://schemas.openxmlformats.org/officeDocument/2006/relationships/hyperlink" Target="https://en.wikipedia.org/wiki/Russophilia" TargetMode="External"/><Relationship Id="rId9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overnment_of_Ukraine" TargetMode="External"/><Relationship Id="rId3" Type="http://schemas.openxmlformats.org/officeDocument/2006/relationships/hyperlink" Target="https://en.wikipedia.org/wiki/2014_pro-Russian_unrest_in_Ukraine" TargetMode="External"/><Relationship Id="rId7" Type="http://schemas.openxmlformats.org/officeDocument/2006/relationships/hyperlink" Target="https://en.wikipedia.org/wiki/Luhansk_People's_Republic" TargetMode="External"/><Relationship Id="rId2" Type="http://schemas.openxmlformats.org/officeDocument/2006/relationships/hyperlink" Target="https://en.wikipedia.org/wiki/Annexation_of_Crimea_by_the_Russian_Feder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Donetsk_People's_Republic" TargetMode="External"/><Relationship Id="rId5" Type="http://schemas.openxmlformats.org/officeDocument/2006/relationships/hyperlink" Target="https://en.wikipedia.org/wiki/Separatism" TargetMode="External"/><Relationship Id="rId4" Type="http://schemas.openxmlformats.org/officeDocument/2006/relationships/hyperlink" Target="https://en.wikipedia.org/wiki/War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adership" TargetMode="External"/><Relationship Id="rId2" Type="http://schemas.openxmlformats.org/officeDocument/2006/relationships/hyperlink" Target="https://en.wikipedia.org/wiki/Donetsk_People's_Republic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kraine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s://en.wikipedia.org/wiki/President_of_Ukrain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National_Bank_of_Ukraine" TargetMode="External"/><Relationship Id="rId5" Type="http://schemas.openxmlformats.org/officeDocument/2006/relationships/hyperlink" Target="https://en.wikipedia.org/wiki/Ministry_of_Economic_Development_and_Trade_(Ukraine)" TargetMode="External"/><Relationship Id="rId4" Type="http://schemas.openxmlformats.org/officeDocument/2006/relationships/hyperlink" Target="https://en.wikipedia.org/wiki/Minister_of_Foreign_Affairs_(Ukraine)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32"/>
            <a:ext cx="8305800" cy="4429156"/>
          </a:xfrm>
        </p:spPr>
        <p:txBody>
          <a:bodyPr>
            <a:normAutofit/>
          </a:bodyPr>
          <a:lstStyle/>
          <a:p>
            <a:r>
              <a:rPr lang="uk-UA" sz="5400" dirty="0" err="1"/>
              <a:t>Ukraine</a:t>
            </a:r>
            <a:r>
              <a:rPr lang="uk-UA" sz="5400" dirty="0"/>
              <a:t> </a:t>
            </a:r>
            <a:r>
              <a:rPr lang="uk-UA" sz="5400" dirty="0" err="1"/>
              <a:t>in</a:t>
            </a:r>
            <a:r>
              <a:rPr lang="uk-UA" sz="5400" dirty="0"/>
              <a:t> </a:t>
            </a:r>
            <a:r>
              <a:rPr lang="uk-UA" sz="5400" dirty="0" err="1"/>
              <a:t>the</a:t>
            </a:r>
            <a:r>
              <a:rPr lang="uk-UA" sz="5400" dirty="0"/>
              <a:t> post-</a:t>
            </a:r>
            <a:r>
              <a:rPr lang="uk-UA" sz="5400" dirty="0" err="1"/>
              <a:t>war</a:t>
            </a:r>
            <a:r>
              <a:rPr lang="uk-UA" sz="5400" dirty="0"/>
              <a:t> </a:t>
            </a:r>
            <a:r>
              <a:rPr lang="uk-UA" sz="5400" dirty="0" err="1"/>
              <a:t>period</a:t>
            </a:r>
            <a:r>
              <a:rPr lang="uk-UA" sz="5400" dirty="0"/>
              <a:t> (1945-1991). </a:t>
            </a:r>
            <a:r>
              <a:rPr lang="uk-UA" sz="5400" dirty="0" err="1"/>
              <a:t>Ukraine</a:t>
            </a:r>
            <a:r>
              <a:rPr lang="uk-UA" sz="5400" dirty="0"/>
              <a:t> </a:t>
            </a:r>
            <a:r>
              <a:rPr lang="uk-UA" sz="5400" dirty="0" err="1"/>
              <a:t>in</a:t>
            </a:r>
            <a:r>
              <a:rPr lang="uk-UA" sz="5400" dirty="0"/>
              <a:t> </a:t>
            </a:r>
            <a:r>
              <a:rPr lang="uk-UA" sz="5400" dirty="0" err="1"/>
              <a:t>the</a:t>
            </a:r>
            <a:r>
              <a:rPr lang="uk-UA" sz="5400" dirty="0"/>
              <a:t> </a:t>
            </a:r>
            <a:r>
              <a:rPr lang="uk-UA" sz="5400" dirty="0" err="1"/>
              <a:t>conditions</a:t>
            </a:r>
            <a:r>
              <a:rPr lang="uk-UA" sz="5400" dirty="0"/>
              <a:t> </a:t>
            </a:r>
            <a:r>
              <a:rPr lang="uk-UA" sz="5400" dirty="0" err="1"/>
              <a:t>of</a:t>
            </a:r>
            <a:r>
              <a:rPr lang="uk-UA" sz="5400" dirty="0"/>
              <a:t> </a:t>
            </a:r>
            <a:r>
              <a:rPr lang="uk-UA" sz="5400" dirty="0" err="1"/>
              <a:t>independence</a:t>
            </a:r>
            <a:r>
              <a:rPr lang="uk-UA" sz="5400" dirty="0" smtClean="0"/>
              <a:t>.</a:t>
            </a:r>
            <a:endParaRPr lang="ru-RU" sz="5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564904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572000" y="6072206"/>
            <a:ext cx="378621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by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Spitsa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N.V.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Didyk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S.S.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814" y="2714620"/>
            <a:ext cx="414266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142844" y="1000108"/>
            <a:ext cx="4352956" cy="1571636"/>
          </a:xfrm>
        </p:spPr>
        <p:txBody>
          <a:bodyPr>
            <a:normAutofit/>
          </a:bodyPr>
          <a:lstStyle/>
          <a:p>
            <a:r>
              <a:rPr lang="en-US" dirty="0" smtClean="0"/>
              <a:t>Khrushchev meeting U.S. president John F. Kennedy in 1961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00600" y="1000108"/>
            <a:ext cx="4057680" cy="1571636"/>
          </a:xfrm>
        </p:spPr>
        <p:txBody>
          <a:bodyPr/>
          <a:lstStyle/>
          <a:p>
            <a:r>
              <a:rPr lang="en-GB" dirty="0" smtClean="0"/>
              <a:t>Nikita Khrushchev and Dwight Eisenhower at a state dinner in 1959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2714620"/>
            <a:ext cx="4297240" cy="362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GB" dirty="0" smtClean="0"/>
              <a:t>Emergence of such popular stars as </a:t>
            </a:r>
          </a:p>
          <a:p>
            <a:pPr algn="just">
              <a:buNone/>
            </a:pPr>
            <a:r>
              <a:rPr lang="en-GB" dirty="0" err="1" smtClean="0"/>
              <a:t>Bulat</a:t>
            </a:r>
            <a:r>
              <a:rPr lang="en-GB" dirty="0" smtClean="0"/>
              <a:t> </a:t>
            </a:r>
            <a:r>
              <a:rPr lang="en-GB" dirty="0" err="1" smtClean="0"/>
              <a:t>Okudzhava</a:t>
            </a:r>
            <a:r>
              <a:rPr lang="en-GB" dirty="0" smtClean="0"/>
              <a:t>, </a:t>
            </a:r>
          </a:p>
          <a:p>
            <a:pPr algn="just">
              <a:buNone/>
            </a:pPr>
            <a:r>
              <a:rPr lang="en-GB" dirty="0" err="1" smtClean="0"/>
              <a:t>Edita</a:t>
            </a:r>
            <a:r>
              <a:rPr lang="en-GB" dirty="0" smtClean="0"/>
              <a:t> </a:t>
            </a:r>
            <a:r>
              <a:rPr lang="en-GB" dirty="0" err="1" smtClean="0"/>
              <a:t>Piekha</a:t>
            </a:r>
            <a:r>
              <a:rPr lang="en-GB" dirty="0" smtClean="0"/>
              <a:t>, </a:t>
            </a:r>
          </a:p>
          <a:p>
            <a:pPr algn="just">
              <a:buNone/>
            </a:pPr>
            <a:r>
              <a:rPr lang="en-GB" dirty="0" err="1" smtClean="0"/>
              <a:t>Evgeny</a:t>
            </a:r>
            <a:r>
              <a:rPr lang="en-GB" dirty="0" smtClean="0"/>
              <a:t> Evtushenko, </a:t>
            </a:r>
          </a:p>
          <a:p>
            <a:pPr algn="just">
              <a:buNone/>
            </a:pPr>
            <a:r>
              <a:rPr lang="en-GB" dirty="0" smtClean="0"/>
              <a:t>Bella </a:t>
            </a:r>
            <a:r>
              <a:rPr lang="en-GB" dirty="0" err="1" smtClean="0"/>
              <a:t>Akhmadulina</a:t>
            </a:r>
            <a:r>
              <a:rPr lang="en-GB" dirty="0" smtClean="0"/>
              <a:t>, </a:t>
            </a:r>
          </a:p>
          <a:p>
            <a:pPr algn="just">
              <a:buNone/>
            </a:pPr>
            <a:r>
              <a:rPr lang="en-GB" dirty="0" smtClean="0"/>
              <a:t>and the superstar Vladimir </a:t>
            </a:r>
            <a:r>
              <a:rPr lang="en-GB" dirty="0" err="1" smtClean="0"/>
              <a:t>Vysotsky</a:t>
            </a:r>
            <a:r>
              <a:rPr lang="en-GB" dirty="0" smtClean="0"/>
              <a:t> had changed the popular culture forever in the USSR. Their poetry and songs liberated the public consciousness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836747"/>
            <a:ext cx="2928958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3"/>
            <a:ext cx="4786346" cy="2500331"/>
          </a:xfrm>
        </p:spPr>
        <p:txBody>
          <a:bodyPr/>
          <a:lstStyle/>
          <a:p>
            <a:r>
              <a:rPr lang="en-US" dirty="0" smtClean="0"/>
              <a:t>Involving 70 million acres of USSR to raising vast amounts of </a:t>
            </a:r>
            <a:r>
              <a:rPr lang="en-US" b="1" dirty="0" smtClean="0"/>
              <a:t>corn. </a:t>
            </a:r>
            <a:r>
              <a:rPr lang="en-US" dirty="0" smtClean="0"/>
              <a:t>(He followed the American example)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30789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413668"/>
            <a:ext cx="1928826" cy="344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Yuri Gagarin </a:t>
            </a:r>
            <a:r>
              <a:rPr lang="en-US" dirty="0" smtClean="0"/>
              <a:t>- first human to journey into outer space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19108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Vostok</a:t>
            </a:r>
            <a:r>
              <a:rPr lang="en-US" dirty="0" smtClean="0"/>
              <a:t>” spacecraft completed an orbit of the Earth on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12 April 1961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20752"/>
            <a:ext cx="4412126" cy="312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Valentina</a:t>
            </a:r>
            <a:r>
              <a:rPr lang="en-US" dirty="0" smtClean="0"/>
              <a:t> Tereshkova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Soviet cosmonaut</a:t>
            </a:r>
          </a:p>
          <a:p>
            <a:r>
              <a:rPr lang="en-US" dirty="0" smtClean="0"/>
              <a:t> The first woman in space (on 16 June 1963)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02034"/>
            <a:ext cx="4572031" cy="342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Leonid Brezhnev</a:t>
            </a:r>
          </a:p>
          <a:p>
            <a:r>
              <a:rPr lang="en-GB" dirty="0" smtClean="0"/>
              <a:t>14 October 1964 – 10 November 1982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Era of Stagnation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Leonid Brezhnev </a:t>
            </a:r>
            <a:r>
              <a:rPr lang="en-GB" sz="3600" dirty="0" smtClean="0"/>
              <a:t>and his time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the 60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extreme conservatism </a:t>
            </a:r>
            <a:r>
              <a:rPr lang="en-US" dirty="0" smtClean="0"/>
              <a:t>became a hallmark of the Soviet regime</a:t>
            </a:r>
          </a:p>
          <a:p>
            <a:r>
              <a:rPr lang="en-US" dirty="0" smtClean="0"/>
              <a:t>Moscow, not Kiev continued to make all major decisions that affected Ukrainians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43880"/>
            <a:ext cx="2959506" cy="438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1964-1982 </a:t>
            </a:r>
            <a:r>
              <a:rPr lang="en-US" dirty="0" smtClean="0">
                <a:solidFill>
                  <a:srgbClr val="7030A0"/>
                </a:solidFill>
              </a:rPr>
              <a:t>conservative tendencies </a:t>
            </a:r>
            <a:r>
              <a:rPr lang="en-US" dirty="0" smtClean="0"/>
              <a:t>which were clearly authoritarian</a:t>
            </a:r>
          </a:p>
          <a:p>
            <a:r>
              <a:rPr lang="en-US" dirty="0" smtClean="0"/>
              <a:t>Rapid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urbanization</a:t>
            </a:r>
          </a:p>
          <a:p>
            <a:r>
              <a:rPr lang="en-US" dirty="0" smtClean="0"/>
              <a:t>Arising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dissidents </a:t>
            </a:r>
            <a:r>
              <a:rPr lang="en-US" dirty="0" smtClean="0"/>
              <a:t>(urban intelligence)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GB" b="1" i="1" dirty="0" smtClean="0">
                <a:solidFill>
                  <a:schemeClr val="accent4">
                    <a:lumMod val="50000"/>
                  </a:schemeClr>
                </a:solidFill>
              </a:rPr>
              <a:t>social stagnation:</a:t>
            </a:r>
            <a:endParaRPr lang="en-US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/>
              <a:t>Brezhnev reverted several of the relatively liberal reforms of his predecessor, Nikita Khrushchev, and he partially rehabilitated Joseph Stalin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Ukraine under </a:t>
            </a:r>
            <a:r>
              <a:rPr lang="en-US" b="1" dirty="0" err="1"/>
              <a:t>Shelest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2600" dirty="0" smtClean="0"/>
              <a:t>Until</a:t>
            </a:r>
            <a:r>
              <a:rPr lang="en-US" sz="2600" dirty="0"/>
              <a:t> </a:t>
            </a:r>
            <a:r>
              <a:rPr lang="en-US" sz="2600" u="sng" dirty="0">
                <a:hlinkClick r:id="rId2"/>
              </a:rPr>
              <a:t>Leonid Brezhnev</a:t>
            </a:r>
            <a:r>
              <a:rPr lang="en-US" sz="2600" dirty="0"/>
              <a:t> achieved preeminence by the mid-1970s, power in Moscow after Khrushchev’s ouster was shared by a collective leadership headed by a triumvirate consisting of Brezhnev, </a:t>
            </a:r>
            <a:r>
              <a:rPr lang="en-US" sz="2600" u="sng" dirty="0">
                <a:hlinkClick r:id="rId3"/>
              </a:rPr>
              <a:t>Aleksey Kosygin</a:t>
            </a:r>
            <a:r>
              <a:rPr lang="en-US" sz="2600" dirty="0"/>
              <a:t>, and </a:t>
            </a:r>
            <a:r>
              <a:rPr lang="en-US" sz="2600" dirty="0" err="1"/>
              <a:t>Pidhorny</a:t>
            </a:r>
            <a:r>
              <a:rPr lang="en-US" sz="2600" dirty="0"/>
              <a:t>. 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 smtClean="0"/>
          </a:p>
          <a:p>
            <a:endParaRPr lang="en-US" sz="2600" dirty="0" smtClean="0"/>
          </a:p>
          <a:p>
            <a:r>
              <a:rPr lang="en-US" sz="2600" dirty="0" smtClean="0"/>
              <a:t>Young </a:t>
            </a:r>
            <a:r>
              <a:rPr lang="en-US" sz="2600" dirty="0" err="1" smtClean="0"/>
              <a:t>Shelest</a:t>
            </a:r>
            <a:r>
              <a:rPr lang="en-US" sz="2600" dirty="0" smtClean="0"/>
              <a:t> in Red Army</a:t>
            </a:r>
            <a:endParaRPr lang="ru-RU" sz="2600" dirty="0"/>
          </a:p>
        </p:txBody>
      </p:sp>
      <p:pic>
        <p:nvPicPr>
          <p:cNvPr id="5" name="Picture 2" descr="https://upload.wikimedia.org/wikipedia/commons/e/e0/%D0%A8%D0%B5%D0%BB%D0%B5%D1%81%D1%82_%D0%9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880320" cy="38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3886200" cy="489654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5500" dirty="0" err="1"/>
              <a:t>Shelest</a:t>
            </a:r>
            <a:r>
              <a:rPr lang="en-US" sz="5500" dirty="0"/>
              <a:t>, </a:t>
            </a:r>
            <a:r>
              <a:rPr lang="en-US" sz="5500" dirty="0" err="1"/>
              <a:t>Pidhorny’s</a:t>
            </a:r>
            <a:r>
              <a:rPr lang="en-US" sz="5500" dirty="0"/>
              <a:t> protégé, became a full member of the </a:t>
            </a:r>
            <a:r>
              <a:rPr lang="en-US" sz="5500" u="sng" dirty="0">
                <a:hlinkClick r:id="rId2"/>
              </a:rPr>
              <a:t>Politburo</a:t>
            </a:r>
            <a:r>
              <a:rPr lang="en-US" sz="5500" dirty="0"/>
              <a:t> within a month of Khrushchev’s ouster. However, Brezhnev’s client, </a:t>
            </a:r>
            <a:r>
              <a:rPr lang="en-US" sz="5500" dirty="0" err="1"/>
              <a:t>Shcherbytsky</a:t>
            </a:r>
            <a:r>
              <a:rPr lang="en-US" sz="5500" dirty="0"/>
              <a:t>, shortly reemerged from relative obscurity; he reassumed the premiership in Kiev in 1965 and became a candidate member of the Politburo in Moscow in 1966.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15" y="1772816"/>
            <a:ext cx="296542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3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	</a:t>
            </a:r>
            <a:endParaRPr lang="uk-UA" dirty="0"/>
          </a:p>
          <a:p>
            <a:pPr lvl="0"/>
            <a:r>
              <a:rPr lang="en-US" dirty="0" smtClean="0"/>
              <a:t>1. The </a:t>
            </a:r>
            <a:r>
              <a:rPr lang="en-US" dirty="0"/>
              <a:t>results of </a:t>
            </a:r>
            <a:r>
              <a:rPr lang="en-GB" dirty="0"/>
              <a:t>World War II for Ukraine. </a:t>
            </a:r>
            <a:r>
              <a:rPr lang="en-US" dirty="0"/>
              <a:t>Reconstruction</a:t>
            </a:r>
            <a:endParaRPr lang="uk-UA" dirty="0"/>
          </a:p>
          <a:p>
            <a:pPr lvl="0"/>
            <a:r>
              <a:rPr lang="en-US" dirty="0" smtClean="0"/>
              <a:t>2. De-</a:t>
            </a:r>
            <a:r>
              <a:rPr lang="en-US" dirty="0" err="1" smtClean="0"/>
              <a:t>stalinization</a:t>
            </a:r>
            <a:r>
              <a:rPr lang="en-US" dirty="0" smtClean="0"/>
              <a:t> </a:t>
            </a:r>
            <a:r>
              <a:rPr lang="en-US" dirty="0"/>
              <a:t>, Stagnation, </a:t>
            </a:r>
            <a:r>
              <a:rPr lang="en-GB" dirty="0"/>
              <a:t>Perestroika </a:t>
            </a:r>
            <a:r>
              <a:rPr lang="en-US" dirty="0"/>
              <a:t>(Reformation) (1953-1991) </a:t>
            </a:r>
            <a:endParaRPr lang="uk-UA" dirty="0"/>
          </a:p>
          <a:p>
            <a:pPr lvl="0"/>
            <a:r>
              <a:rPr lang="en-GB" dirty="0" smtClean="0"/>
              <a:t>3. Independence</a:t>
            </a:r>
            <a:r>
              <a:rPr lang="en-US" dirty="0" smtClean="0"/>
              <a:t> </a:t>
            </a:r>
            <a:r>
              <a:rPr lang="en-US" dirty="0"/>
              <a:t>of Ukraine in 1991.</a:t>
            </a:r>
            <a:endParaRPr lang="uk-UA" dirty="0"/>
          </a:p>
          <a:p>
            <a:pPr lvl="0"/>
            <a:r>
              <a:rPr lang="en-GB" smtClean="0"/>
              <a:t>4. Present </a:t>
            </a:r>
            <a:r>
              <a:rPr lang="en-GB" dirty="0"/>
              <a:t>days of Ukraine (1991-2018).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656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Mikhail Gorbachev</a:t>
            </a:r>
          </a:p>
          <a:p>
            <a:r>
              <a:rPr lang="en-GB" dirty="0" smtClean="0"/>
              <a:t>1 October 1988 – 25 December 1991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Perestroika (restructuring)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Deficit of consumer goods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73941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8605" y="3143248"/>
            <a:ext cx="5016373" cy="346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Gorbachev initiated his </a:t>
            </a:r>
            <a:r>
              <a:rPr lang="en-US" b="1" dirty="0" smtClean="0">
                <a:solidFill>
                  <a:srgbClr val="FF0000"/>
                </a:solidFill>
              </a:rPr>
              <a:t>new policy </a:t>
            </a:r>
            <a:r>
              <a:rPr lang="en-US" dirty="0" smtClean="0"/>
              <a:t>of perestroika and its attendant radical reforms in 1986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53" y="1643050"/>
            <a:ext cx="3672395" cy="422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89567"/>
            <a:ext cx="5214974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According to Gorbachev, </a:t>
            </a:r>
            <a:r>
              <a:rPr lang="en-US" b="1" dirty="0" smtClean="0">
                <a:solidFill>
                  <a:srgbClr val="FF0000"/>
                </a:solidFill>
              </a:rPr>
              <a:t>perestroika</a:t>
            </a:r>
            <a:r>
              <a:rPr lang="en-US" dirty="0" smtClean="0"/>
              <a:t> was the </a:t>
            </a:r>
            <a:r>
              <a:rPr lang="en-US" i="1" dirty="0" smtClean="0"/>
              <a:t>"conference of </a:t>
            </a:r>
            <a:r>
              <a:rPr lang="en-US" b="1" i="1" dirty="0" smtClean="0">
                <a:solidFill>
                  <a:srgbClr val="C00000"/>
                </a:solidFill>
              </a:rPr>
              <a:t>development of democracy, socialist self-government, encouragement of initiative and creative endeavor, improved order and disciple, more glasnost, criticism and self-criticism in all spheres of our society</a:t>
            </a:r>
            <a:r>
              <a:rPr lang="en-US" i="1" dirty="0" smtClean="0"/>
              <a:t>. It is utmost respect for the </a:t>
            </a:r>
            <a:r>
              <a:rPr lang="en-US" b="1" i="1" dirty="0" smtClean="0">
                <a:solidFill>
                  <a:srgbClr val="C00000"/>
                </a:solidFill>
              </a:rPr>
              <a:t>individual</a:t>
            </a:r>
            <a:r>
              <a:rPr lang="en-US" i="1" dirty="0" smtClean="0"/>
              <a:t> and consideration for </a:t>
            </a:r>
            <a:r>
              <a:rPr lang="en-US" b="1" i="1" dirty="0" smtClean="0">
                <a:solidFill>
                  <a:srgbClr val="C00000"/>
                </a:solidFill>
              </a:rPr>
              <a:t>personal dignity</a:t>
            </a:r>
            <a:r>
              <a:rPr lang="en-US" i="1" dirty="0" smtClean="0"/>
              <a:t>.”</a:t>
            </a:r>
            <a:endParaRPr lang="ru-RU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714356"/>
            <a:ext cx="3016250" cy="27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Chernobyl disaster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nuclear accident of catastrophic degree </a:t>
            </a:r>
            <a:r>
              <a:rPr lang="en-US" b="1" dirty="0" smtClean="0"/>
              <a:t>26 April 1986 </a:t>
            </a:r>
          </a:p>
          <a:p>
            <a:r>
              <a:rPr lang="en-US" dirty="0" smtClean="0"/>
              <a:t>at the Chernobyl Nuclear Power Plant in Ukraine (not far from Kiev)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310" y="1592898"/>
            <a:ext cx="3535680" cy="456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2743200"/>
            <a:ext cx="8066117" cy="3471882"/>
          </a:xfrm>
        </p:spPr>
        <p:txBody>
          <a:bodyPr>
            <a:normAutofit/>
          </a:bodyPr>
          <a:lstStyle/>
          <a:p>
            <a:r>
              <a:rPr lang="en-US" dirty="0" smtClean="0"/>
              <a:t>The Union of Soviet Socialist Republics (USSR) was </a:t>
            </a:r>
            <a:r>
              <a:rPr lang="en-US" b="1" dirty="0" smtClean="0">
                <a:solidFill>
                  <a:schemeClr val="tx1"/>
                </a:solidFill>
              </a:rPr>
              <a:t>formally dissolved on December 25, 1991</a:t>
            </a:r>
            <a:r>
              <a:rPr lang="en-US" dirty="0" smtClean="0"/>
              <a:t>. This left all fifteen republics of the Soviet Union as independent sovereign states. The dissolution of the world's largest communist state also marked an end to the Cold War.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Dissolution of the Soviet Union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Independence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6" y="2714620"/>
            <a:ext cx="5622101" cy="38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16 July 1990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Declaration of state sovereignty of Ukraine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December 1, 1991 </a:t>
            </a:r>
            <a:r>
              <a:rPr lang="en-US" dirty="0" smtClean="0">
                <a:solidFill>
                  <a:srgbClr val="C00000"/>
                </a:solidFill>
              </a:rPr>
              <a:t>Referendum </a:t>
            </a:r>
            <a:r>
              <a:rPr lang="en-US" dirty="0" smtClean="0"/>
              <a:t>(a direct vote in which an entire electorate is asked to either accept or reject a particular proposal)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302813"/>
            <a:ext cx="3000396" cy="450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Independence Day of Ukraine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Independence Day of Ukraine </a:t>
            </a:r>
            <a:r>
              <a:rPr lang="en-US" dirty="0" smtClean="0"/>
              <a:t>is the main state holiday in the modern Ukraine, celebrated on </a:t>
            </a:r>
            <a:r>
              <a:rPr lang="en-US" b="1" dirty="0" smtClean="0">
                <a:solidFill>
                  <a:srgbClr val="C00000"/>
                </a:solidFill>
              </a:rPr>
              <a:t>August 24</a:t>
            </a:r>
            <a:r>
              <a:rPr lang="en-US" b="1" dirty="0" smtClean="0"/>
              <a:t> </a:t>
            </a:r>
            <a:r>
              <a:rPr lang="en-US" dirty="0" smtClean="0"/>
              <a:t>in commemoration of the </a:t>
            </a:r>
            <a:r>
              <a:rPr lang="en-US" dirty="0" smtClean="0">
                <a:solidFill>
                  <a:srgbClr val="C00000"/>
                </a:solidFill>
              </a:rPr>
              <a:t>Declaration of Independence, 1991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250" y="2000240"/>
            <a:ext cx="444266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Constitution DAY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June, 28 (1996)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Constitution DAY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450" y="2143116"/>
            <a:ext cx="44726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en-US" sz="3600" dirty="0" smtClean="0"/>
              <a:t>fifteen republics of the Soviet Union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44050"/>
            <a:ext cx="3786214" cy="532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latin typeface="Algerian" pitchFamily="82" charset="0"/>
              </a:rPr>
              <a:t>Leonid </a:t>
            </a:r>
            <a:r>
              <a:rPr lang="en-GB" b="1" dirty="0" err="1" smtClean="0">
                <a:solidFill>
                  <a:srgbClr val="C00000"/>
                </a:solidFill>
                <a:latin typeface="Algerian" pitchFamily="82" charset="0"/>
              </a:rPr>
              <a:t>Kravchuk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/>
              <a:t>1st President </a:t>
            </a:r>
            <a:r>
              <a:rPr lang="en-GB" dirty="0" smtClean="0"/>
              <a:t>of Ukraine</a:t>
            </a:r>
          </a:p>
          <a:p>
            <a:r>
              <a:rPr lang="en-US" dirty="0" smtClean="0"/>
              <a:t>In office: </a:t>
            </a:r>
          </a:p>
          <a:p>
            <a:pPr>
              <a:buNone/>
            </a:pPr>
            <a:r>
              <a:rPr lang="en-US" dirty="0" smtClean="0"/>
              <a:t>December 5, </a:t>
            </a:r>
            <a:r>
              <a:rPr lang="en-US" b="1" dirty="0" smtClean="0"/>
              <a:t>1991</a:t>
            </a:r>
            <a:r>
              <a:rPr lang="en-US" dirty="0" smtClean="0"/>
              <a:t> – July 19, </a:t>
            </a:r>
            <a:r>
              <a:rPr lang="en-US" b="1" dirty="0" smtClean="0"/>
              <a:t>1994</a:t>
            </a:r>
            <a:endParaRPr lang="ru-RU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68407"/>
            <a:ext cx="3357586" cy="471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latin typeface="Algerian" pitchFamily="82" charset="0"/>
              </a:rPr>
              <a:t>Leonid </a:t>
            </a:r>
            <a:r>
              <a:rPr lang="en-GB" b="1" dirty="0" err="1" smtClean="0">
                <a:solidFill>
                  <a:srgbClr val="C00000"/>
                </a:solidFill>
                <a:latin typeface="Algerian" pitchFamily="82" charset="0"/>
              </a:rPr>
              <a:t>Kuchma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/>
              <a:t>2nd President </a:t>
            </a:r>
            <a:r>
              <a:rPr lang="en-GB" dirty="0" smtClean="0"/>
              <a:t>of Ukraine</a:t>
            </a:r>
          </a:p>
          <a:p>
            <a:r>
              <a:rPr lang="en-US" dirty="0" smtClean="0"/>
              <a:t>In office: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19 July </a:t>
            </a:r>
            <a:r>
              <a:rPr lang="en-US" b="1" dirty="0" smtClean="0"/>
              <a:t>1994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23 January </a:t>
            </a:r>
            <a:r>
              <a:rPr lang="en-US" b="1" dirty="0" smtClean="0"/>
              <a:t>2005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172" y="1857364"/>
            <a:ext cx="381967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FFC000"/>
                </a:solidFill>
              </a:rPr>
              <a:t>Orange Revolution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2747954" cy="4572000"/>
          </a:xfrm>
        </p:spPr>
        <p:txBody>
          <a:bodyPr/>
          <a:lstStyle/>
          <a:p>
            <a:r>
              <a:rPr lang="en-US" dirty="0" smtClean="0"/>
              <a:t>from late November 2004 to January 2005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57633"/>
            <a:ext cx="5357850" cy="40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7917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 </a:t>
            </a:r>
            <a:r>
              <a:rPr lang="en-US" b="1" dirty="0"/>
              <a:t>Orange Revolution</a:t>
            </a:r>
            <a:r>
              <a:rPr lang="en-US" dirty="0"/>
              <a:t> (</a:t>
            </a:r>
            <a:r>
              <a:rPr lang="en-US" dirty="0">
                <a:hlinkClick r:id="rId2" tooltip="Ukrainian language"/>
              </a:rPr>
              <a:t>Ukrainian</a:t>
            </a:r>
            <a:r>
              <a:rPr lang="en-US" dirty="0"/>
              <a:t>: </a:t>
            </a:r>
            <a:r>
              <a:rPr lang="en-US" dirty="0" err="1"/>
              <a:t>Помаранчева</a:t>
            </a:r>
            <a:r>
              <a:rPr lang="en-US" dirty="0"/>
              <a:t> </a:t>
            </a:r>
            <a:r>
              <a:rPr lang="en-US" dirty="0" err="1"/>
              <a:t>революція</a:t>
            </a:r>
            <a:r>
              <a:rPr lang="en-US" dirty="0"/>
              <a:t>, </a:t>
            </a:r>
            <a:r>
              <a:rPr lang="en-US" i="1" dirty="0" err="1"/>
              <a:t>Pomarancheva</a:t>
            </a:r>
            <a:r>
              <a:rPr lang="en-US" i="1" dirty="0"/>
              <a:t> </a:t>
            </a:r>
            <a:r>
              <a:rPr lang="en-US" i="1" dirty="0" err="1"/>
              <a:t>revolyutsiya</a:t>
            </a:r>
            <a:r>
              <a:rPr lang="en-US" dirty="0"/>
              <a:t>) was a series of </a:t>
            </a:r>
            <a:r>
              <a:rPr lang="en-US" dirty="0">
                <a:hlinkClick r:id="rId3" tooltip="Protest"/>
              </a:rPr>
              <a:t>protests</a:t>
            </a:r>
            <a:r>
              <a:rPr lang="en-US" dirty="0"/>
              <a:t> and political events that took place in </a:t>
            </a:r>
            <a:r>
              <a:rPr lang="en-US" dirty="0">
                <a:hlinkClick r:id="rId4" tooltip="Ukraine"/>
              </a:rPr>
              <a:t>Ukraine</a:t>
            </a:r>
            <a:r>
              <a:rPr lang="en-US" dirty="0"/>
              <a:t> from late November 2004 to January 2005, in the immediate aftermath of the run-off vote of the </a:t>
            </a:r>
            <a:r>
              <a:rPr lang="en-US" dirty="0">
                <a:hlinkClick r:id="rId5" tooltip="Ukrainian presidential election, 2004"/>
              </a:rPr>
              <a:t>2004 Ukrainian presidential election</a:t>
            </a:r>
            <a:r>
              <a:rPr lang="en-US" dirty="0"/>
              <a:t>, which was claimed to be marred by massive corruption, voter intimidation and direct </a:t>
            </a:r>
            <a:r>
              <a:rPr lang="en-US" dirty="0">
                <a:hlinkClick r:id="rId6" tooltip="Electoral fraud"/>
              </a:rPr>
              <a:t>electoral fraud</a:t>
            </a:r>
            <a:r>
              <a:rPr lang="en-US" dirty="0"/>
              <a:t>. </a:t>
            </a:r>
            <a:endParaRPr lang="ru-RU" dirty="0"/>
          </a:p>
        </p:txBody>
      </p:sp>
      <p:pic>
        <p:nvPicPr>
          <p:cNvPr id="2050" name="Picture 2" descr="https://upload.wikimedia.org/wikipedia/commons/thumb/9/90/Orange_ribbon.svg/80px-Orange_ribbon.svg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57013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89567"/>
            <a:ext cx="612264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tooltip="Kiev"/>
              </a:rPr>
              <a:t>Kiev</a:t>
            </a:r>
            <a:r>
              <a:rPr lang="en-US" dirty="0" smtClean="0"/>
              <a:t>, the Ukrainian capital, was the focal point of the movement's campaign of </a:t>
            </a:r>
            <a:r>
              <a:rPr lang="en-US" dirty="0" smtClean="0">
                <a:hlinkClick r:id="rId3" tooltip="Civil resistance"/>
              </a:rPr>
              <a:t>civil resistance</a:t>
            </a:r>
            <a:r>
              <a:rPr lang="en-US" dirty="0" smtClean="0"/>
              <a:t>, with thousands of protesters demonstrating daily.</a:t>
            </a:r>
            <a:r>
              <a:rPr lang="en-US" baseline="30000" dirty="0" smtClean="0">
                <a:hlinkClick r:id="rId4"/>
              </a:rPr>
              <a:t>[</a:t>
            </a:r>
            <a:r>
              <a:rPr lang="en-US" baseline="30000" dirty="0">
                <a:hlinkClick r:id="rId4"/>
              </a:rPr>
              <a:t>7]</a:t>
            </a:r>
            <a:r>
              <a:rPr lang="en-US" dirty="0"/>
              <a:t> Nationwide, the democratic revolution was highlighted by a series of acts of </a:t>
            </a:r>
            <a:r>
              <a:rPr lang="en-US" dirty="0">
                <a:hlinkClick r:id="rId5" tooltip="Civil disobedience"/>
              </a:rPr>
              <a:t>civil disobedience</a:t>
            </a:r>
            <a:r>
              <a:rPr lang="en-US" dirty="0"/>
              <a:t>, </a:t>
            </a:r>
            <a:r>
              <a:rPr lang="en-US" dirty="0">
                <a:hlinkClick r:id="rId6" tooltip="Sit-in"/>
              </a:rPr>
              <a:t>sit-ins</a:t>
            </a:r>
            <a:r>
              <a:rPr lang="en-US" dirty="0"/>
              <a:t>, and </a:t>
            </a:r>
            <a:r>
              <a:rPr lang="en-US" dirty="0">
                <a:hlinkClick r:id="rId7" tooltip="General strike"/>
              </a:rPr>
              <a:t>general strikes</a:t>
            </a:r>
            <a:r>
              <a:rPr lang="en-US" dirty="0"/>
              <a:t> organized by the opposition movement.</a:t>
            </a:r>
            <a:endParaRPr lang="ru-RU" dirty="0"/>
          </a:p>
        </p:txBody>
      </p:sp>
      <p:pic>
        <p:nvPicPr>
          <p:cNvPr id="2050" name="Picture 2" descr="Картинки по запросу майдан 2004 фот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8600"/>
            <a:ext cx="2714345" cy="18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майдан 2004 фот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23" y="2276872"/>
            <a:ext cx="2960911" cy="222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майдан 2004 фот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59724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latin typeface="Algerian" pitchFamily="82" charset="0"/>
              </a:rPr>
              <a:t>Viktor </a:t>
            </a:r>
            <a:r>
              <a:rPr lang="en-GB" b="1" dirty="0" err="1" smtClean="0">
                <a:solidFill>
                  <a:srgbClr val="C00000"/>
                </a:solidFill>
                <a:latin typeface="Algerian" pitchFamily="82" charset="0"/>
              </a:rPr>
              <a:t>Yushchenko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/>
              <a:t>3rd </a:t>
            </a:r>
            <a:r>
              <a:rPr lang="en-GB" dirty="0" smtClean="0"/>
              <a:t>President of Ukraine</a:t>
            </a:r>
          </a:p>
          <a:p>
            <a:r>
              <a:rPr lang="en-US" dirty="0" smtClean="0"/>
              <a:t>In office:</a:t>
            </a:r>
          </a:p>
          <a:p>
            <a:pPr>
              <a:buNone/>
            </a:pPr>
            <a:r>
              <a:rPr lang="en-US" dirty="0" smtClean="0"/>
              <a:t>23 January </a:t>
            </a:r>
            <a:r>
              <a:rPr lang="en-US" b="1" dirty="0" smtClean="0"/>
              <a:t>2005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25 February </a:t>
            </a:r>
            <a:r>
              <a:rPr lang="en-US" b="1" dirty="0" smtClean="0"/>
              <a:t>2010</a:t>
            </a:r>
            <a:endParaRPr lang="ru-RU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430" y="1911880"/>
            <a:ext cx="5249569" cy="437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Viktor </a:t>
            </a:r>
            <a:r>
              <a:rPr lang="en-US" b="1" dirty="0" err="1" smtClean="0">
                <a:solidFill>
                  <a:srgbClr val="C00000"/>
                </a:solidFill>
                <a:latin typeface="Algerian" pitchFamily="82" charset="0"/>
              </a:rPr>
              <a:t>Yanukovych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February 25, </a:t>
            </a:r>
            <a:r>
              <a:rPr lang="en-US" sz="3200" b="1" dirty="0" smtClean="0"/>
              <a:t>2010</a:t>
            </a:r>
            <a:r>
              <a:rPr lang="uk-UA" sz="3200" b="1" dirty="0" smtClean="0"/>
              <a:t>-2014</a:t>
            </a:r>
          </a:p>
          <a:p>
            <a:endParaRPr lang="ru-RU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3805612" cy="474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6408712" cy="5079793"/>
          </a:xfrm>
        </p:spPr>
        <p:txBody>
          <a:bodyPr>
            <a:normAutofit fontScale="92500"/>
          </a:bodyPr>
          <a:lstStyle/>
          <a:p>
            <a:r>
              <a:rPr lang="en-US" dirty="0"/>
              <a:t>In 2011 former prime minister </a:t>
            </a:r>
            <a:r>
              <a:rPr lang="en-US" dirty="0" err="1"/>
              <a:t>Tymoshenko</a:t>
            </a:r>
            <a:r>
              <a:rPr lang="en-US" dirty="0"/>
              <a:t>, the country’s most popular politician, was convicted of abuse of power in connection with a 2009 natural gas deal with Russia and given a seven-year </a:t>
            </a:r>
            <a:r>
              <a:rPr lang="en-US" u="sng" dirty="0">
                <a:hlinkClick r:id="rId2"/>
              </a:rPr>
              <a:t>prison</a:t>
            </a:r>
            <a:r>
              <a:rPr lang="en-US" dirty="0"/>
              <a:t> sentence. In February 2012 </a:t>
            </a:r>
            <a:r>
              <a:rPr lang="en-US" dirty="0" err="1"/>
              <a:t>Tymoshenko’s</a:t>
            </a:r>
            <a:r>
              <a:rPr lang="en-US" dirty="0"/>
              <a:t> interior minister, </a:t>
            </a:r>
            <a:r>
              <a:rPr lang="en-US" u="sng" dirty="0">
                <a:hlinkClick r:id="rId3"/>
              </a:rPr>
              <a:t>Yuri </a:t>
            </a:r>
            <a:r>
              <a:rPr lang="en-US" u="sng" dirty="0" err="1">
                <a:hlinkClick r:id="rId3"/>
              </a:rPr>
              <a:t>Lutsenko</a:t>
            </a:r>
            <a:r>
              <a:rPr lang="en-US" dirty="0"/>
              <a:t>, also was convicted of abuse of power and sentenced to four years in prison. Many observers believed both trials were politically motivated.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7380311" y="1589567"/>
            <a:ext cx="1350789" cy="4572000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58" y="1556792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73" y="41490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Revolution of Dignity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464496" cy="4863769"/>
          </a:xfrm>
        </p:spPr>
        <p:txBody>
          <a:bodyPr>
            <a:noAutofit/>
          </a:bodyPr>
          <a:lstStyle/>
          <a:p>
            <a:pPr algn="just"/>
            <a:r>
              <a:rPr lang="en-US" sz="2300" dirty="0"/>
              <a:t>The </a:t>
            </a:r>
            <a:r>
              <a:rPr lang="en-US" sz="2300" b="1" dirty="0"/>
              <a:t>Ukrainian revolution</a:t>
            </a:r>
            <a:r>
              <a:rPr lang="en-US" sz="2300" dirty="0"/>
              <a:t> of 2014 (also known as the </a:t>
            </a:r>
            <a:r>
              <a:rPr lang="en-US" sz="2300" b="1" dirty="0" err="1">
                <a:hlinkClick r:id="rId2" tooltip="Euromaidan"/>
              </a:rPr>
              <a:t>Euromaidan</a:t>
            </a:r>
            <a:r>
              <a:rPr lang="en-US" sz="2300" b="1" dirty="0"/>
              <a:t> Revolution</a:t>
            </a:r>
            <a:r>
              <a:rPr lang="en-US" sz="2300" dirty="0"/>
              <a:t> or </a:t>
            </a:r>
            <a:r>
              <a:rPr lang="en-US" sz="2300" b="1" dirty="0"/>
              <a:t>Revolution of Dignity</a:t>
            </a:r>
            <a:r>
              <a:rPr lang="en-US" sz="2300" dirty="0"/>
              <a:t>; </a:t>
            </a:r>
            <a:r>
              <a:rPr lang="en-US" sz="2300" dirty="0">
                <a:hlinkClick r:id="rId3" tooltip="Ukrainian language"/>
              </a:rPr>
              <a:t>Ukrainian</a:t>
            </a:r>
            <a:r>
              <a:rPr lang="en-US" sz="2300" dirty="0"/>
              <a:t>: </a:t>
            </a:r>
            <a:r>
              <a:rPr lang="en-US" sz="2300" dirty="0" err="1"/>
              <a:t>Революція</a:t>
            </a:r>
            <a:r>
              <a:rPr lang="en-US" sz="2300" dirty="0"/>
              <a:t> </a:t>
            </a:r>
            <a:r>
              <a:rPr lang="en-US" sz="2300" dirty="0" err="1"/>
              <a:t>гідності</a:t>
            </a:r>
            <a:r>
              <a:rPr lang="en-US" sz="2300" dirty="0"/>
              <a:t>, </a:t>
            </a:r>
            <a:r>
              <a:rPr lang="en-US" sz="2300" i="1" dirty="0" err="1"/>
              <a:t>Revoliutsiia</a:t>
            </a:r>
            <a:r>
              <a:rPr lang="en-US" sz="2300" i="1" dirty="0"/>
              <a:t> </a:t>
            </a:r>
            <a:r>
              <a:rPr lang="en-US" sz="2300" i="1" dirty="0" err="1"/>
              <a:t>hidnosti</a:t>
            </a:r>
            <a:r>
              <a:rPr lang="en-US" sz="2300" dirty="0"/>
              <a:t>) took place in </a:t>
            </a:r>
            <a:r>
              <a:rPr lang="en-US" sz="2300" dirty="0">
                <a:hlinkClick r:id="rId4" tooltip="Ukraine"/>
              </a:rPr>
              <a:t>Ukraine</a:t>
            </a:r>
            <a:r>
              <a:rPr lang="en-US" sz="2300" dirty="0"/>
              <a:t> in February 2014, when a series of violent events involving protesters, riot police, and unknown shooters in the capital, </a:t>
            </a:r>
            <a:r>
              <a:rPr lang="en-US" sz="2300" dirty="0">
                <a:hlinkClick r:id="rId5" tooltip="Kiev"/>
              </a:rPr>
              <a:t>Kiev</a:t>
            </a:r>
            <a:r>
              <a:rPr lang="en-US" sz="2300" dirty="0"/>
              <a:t>, culminated in the ousting of the democratically elected </a:t>
            </a:r>
            <a:r>
              <a:rPr lang="en-US" sz="2300" baseline="30000" dirty="0">
                <a:hlinkClick r:id="rId6"/>
              </a:rPr>
              <a:t>[34]</a:t>
            </a:r>
            <a:r>
              <a:rPr lang="en-US" sz="2300" dirty="0">
                <a:hlinkClick r:id="rId7" tooltip="President of Ukraine"/>
              </a:rPr>
              <a:t>Ukrainian President</a:t>
            </a:r>
            <a:r>
              <a:rPr lang="en-US" sz="2300" dirty="0"/>
              <a:t>, </a:t>
            </a:r>
            <a:r>
              <a:rPr lang="en-US" sz="2300" dirty="0">
                <a:hlinkClick r:id="rId8" tooltip="Viktor Yanukovych"/>
              </a:rPr>
              <a:t>Viktor </a:t>
            </a:r>
            <a:r>
              <a:rPr lang="en-US" sz="2300" dirty="0" err="1">
                <a:hlinkClick r:id="rId8" tooltip="Viktor Yanukovych"/>
              </a:rPr>
              <a:t>Yanukovych</a:t>
            </a:r>
            <a:r>
              <a:rPr lang="en-US" sz="2300" dirty="0"/>
              <a:t>.</a:t>
            </a:r>
            <a:r>
              <a:rPr lang="en-US" sz="2300" baseline="30000" dirty="0">
                <a:hlinkClick r:id="rId9"/>
              </a:rPr>
              <a:t>[35]</a:t>
            </a:r>
            <a:endParaRPr lang="ru-RU" sz="23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39"/>
            <a:ext cx="4248472" cy="283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9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Revolution of Dignity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8568952" cy="50077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events were followed by a series of changes in Ukraine's sociopolitical system, including the formation of </a:t>
            </a:r>
            <a:r>
              <a:rPr lang="en-US" dirty="0">
                <a:hlinkClick r:id="rId2" tooltip="First Yatsenyuk Government"/>
              </a:rPr>
              <a:t>a new interim government</a:t>
            </a:r>
            <a:r>
              <a:rPr lang="en-US" dirty="0"/>
              <a:t>, the restoration of </a:t>
            </a:r>
            <a:r>
              <a:rPr lang="en-US" dirty="0">
                <a:hlinkClick r:id="rId3" tooltip="Constitution of Ukraine"/>
              </a:rPr>
              <a:t>the previous constitution</a:t>
            </a:r>
            <a:r>
              <a:rPr lang="en-US" dirty="0"/>
              <a:t>, and a call to </a:t>
            </a:r>
            <a:r>
              <a:rPr lang="en-US" dirty="0">
                <a:hlinkClick r:id="rId4" tooltip="Ukrainian presidential election, 2014"/>
              </a:rPr>
              <a:t>hold impromptu presidential elections within </a:t>
            </a:r>
            <a:r>
              <a:rPr lang="en-US" dirty="0" smtClean="0">
                <a:hlinkClick r:id="rId4" tooltip="Ukrainian presidential election, 2014"/>
              </a:rPr>
              <a:t>months</a:t>
            </a:r>
            <a:r>
              <a:rPr lang="en-US" dirty="0" smtClean="0"/>
              <a:t>. Fifty </a:t>
            </a:r>
            <a:r>
              <a:rPr lang="en-US" dirty="0"/>
              <a:t>seven percent of people in the government-controlled east regard the change in power as an "illegal armed coup</a:t>
            </a:r>
            <a:r>
              <a:rPr lang="en-US" dirty="0" smtClean="0"/>
              <a:t>". </a:t>
            </a:r>
            <a:r>
              <a:rPr lang="en-US" dirty="0" smtClean="0">
                <a:hlinkClick r:id="rId5" tooltip="2014 pro-Russian unrest in Ukraine"/>
              </a:rPr>
              <a:t>Opposition</a:t>
            </a:r>
            <a:r>
              <a:rPr lang="en-US" dirty="0"/>
              <a:t> to the revolution in some eastern and southern regions escalated into the </a:t>
            </a:r>
            <a:r>
              <a:rPr lang="en-US" dirty="0">
                <a:hlinkClick r:id="rId6" tooltip="Annexation of Crimea by the Russian Federation"/>
              </a:rPr>
              <a:t>annexation of Crimea</a:t>
            </a:r>
            <a:r>
              <a:rPr lang="en-US" dirty="0"/>
              <a:t> by the Russian Federation, its later </a:t>
            </a:r>
            <a:r>
              <a:rPr lang="en-US" dirty="0">
                <a:hlinkClick r:id="rId7" tooltip="2014 Russian military intervention in Ukraine"/>
              </a:rPr>
              <a:t>military intervention</a:t>
            </a:r>
            <a:r>
              <a:rPr lang="en-US" dirty="0"/>
              <a:t> and the subsequent </a:t>
            </a:r>
            <a:r>
              <a:rPr lang="en-US" dirty="0">
                <a:hlinkClick r:id="rId8" tooltip="War in Donbass"/>
              </a:rPr>
              <a:t>War in </a:t>
            </a:r>
            <a:r>
              <a:rPr lang="en-US" dirty="0" err="1">
                <a:hlinkClick r:id="rId8" tooltip="War in Donbass"/>
              </a:rPr>
              <a:t>Donbass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3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World War II deaths</a:t>
            </a:r>
            <a:endParaRPr lang="ru-RU" sz="32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48064"/>
            <a:ext cx="7437755" cy="483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crisis in Crimea and eastern </a:t>
            </a:r>
            <a:r>
              <a:rPr lang="en-US" b="1" dirty="0" smtClean="0"/>
              <a:t>Ukraine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544616" cy="368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crisis in Crimea and eastern </a:t>
            </a:r>
            <a:r>
              <a:rPr lang="en-US" b="1" dirty="0" smtClean="0"/>
              <a:t>Ukraine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38864" cy="45720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As </a:t>
            </a:r>
            <a:r>
              <a:rPr lang="en-US" dirty="0"/>
              <a:t>pro-Russian protesters became increasingly </a:t>
            </a:r>
            <a:r>
              <a:rPr lang="en-US" u="sng" dirty="0">
                <a:hlinkClick r:id="rId2"/>
              </a:rPr>
              <a:t>assertive</a:t>
            </a:r>
            <a:r>
              <a:rPr lang="en-US" dirty="0"/>
              <a:t> in </a:t>
            </a:r>
            <a:r>
              <a:rPr lang="en-US" u="sng" dirty="0">
                <a:hlinkClick r:id="rId3"/>
              </a:rPr>
              <a:t>Crimea</a:t>
            </a:r>
            <a:r>
              <a:rPr lang="en-US" dirty="0"/>
              <a:t>, groups of armed men whose uniforms lacked any clear identifying marks surrounded the airports in </a:t>
            </a:r>
            <a:r>
              <a:rPr lang="en-US" u="sng" dirty="0">
                <a:hlinkClick r:id="rId4"/>
              </a:rPr>
              <a:t>Simferopol</a:t>
            </a:r>
            <a:r>
              <a:rPr lang="en-US" dirty="0"/>
              <a:t> and </a:t>
            </a:r>
            <a:r>
              <a:rPr lang="en-US" u="sng" dirty="0">
                <a:hlinkClick r:id="rId5"/>
              </a:rPr>
              <a:t>Sevastopol</a:t>
            </a:r>
            <a:r>
              <a:rPr lang="en-US" dirty="0"/>
              <a:t>. Masked gunmen occupied the Crimean parliament building and raised a Russian flag, as pro-Russian lawmakers dismissed the sitting government and installed </a:t>
            </a:r>
            <a:r>
              <a:rPr lang="en-US" u="sng" dirty="0">
                <a:hlinkClick r:id="rId6"/>
              </a:rPr>
              <a:t>Sergey </a:t>
            </a:r>
            <a:r>
              <a:rPr lang="en-US" u="sng" dirty="0" err="1">
                <a:hlinkClick r:id="rId6"/>
              </a:rPr>
              <a:t>Aksyonov</a:t>
            </a:r>
            <a:r>
              <a:rPr lang="en-US" dirty="0"/>
              <a:t>, the leader of the Russian Unity Party, as Crimea’s </a:t>
            </a:r>
            <a:r>
              <a:rPr lang="en-US" u="sng" dirty="0">
                <a:hlinkClick r:id="rId7"/>
              </a:rPr>
              <a:t>prime minister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39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20276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Voice and data links between </a:t>
            </a:r>
            <a:r>
              <a:rPr lang="en-US" u="sng" dirty="0">
                <a:hlinkClick r:id="rId2"/>
              </a:rPr>
              <a:t>Crimea</a:t>
            </a:r>
            <a:r>
              <a:rPr lang="en-US" dirty="0"/>
              <a:t> and Ukraine were severed, and Russian authorities acknowledged that they had moved troops into the region. </a:t>
            </a:r>
            <a:r>
              <a:rPr lang="en-US" dirty="0" err="1"/>
              <a:t>Turchynov</a:t>
            </a:r>
            <a:r>
              <a:rPr lang="en-US" dirty="0"/>
              <a:t> criticized the action as a provocation and a violation of Ukrainian </a:t>
            </a:r>
            <a:r>
              <a:rPr lang="en-US" u="sng" dirty="0">
                <a:hlinkClick r:id="rId3"/>
              </a:rPr>
              <a:t>sovereignty</a:t>
            </a:r>
            <a:r>
              <a:rPr lang="en-US" dirty="0"/>
              <a:t>, while Russian Pres. </a:t>
            </a:r>
            <a:r>
              <a:rPr lang="en-US" u="sng" dirty="0">
                <a:hlinkClick r:id="rId4"/>
              </a:rPr>
              <a:t>Vladimir Putin</a:t>
            </a:r>
            <a:r>
              <a:rPr lang="en-US" dirty="0"/>
              <a:t> characterized it as an effort to protect Russian citizens and military assets in Crimea. </a:t>
            </a:r>
            <a:r>
              <a:rPr lang="en-US" dirty="0" err="1"/>
              <a:t>Aksyonov</a:t>
            </a:r>
            <a:r>
              <a:rPr lang="en-US" dirty="0"/>
              <a:t> declared that he, and not the government in Kiev, was in command of Ukrainian police and military forces in Crimea.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16415" y="1589567"/>
            <a:ext cx="414685" cy="45720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War in </a:t>
            </a:r>
            <a:r>
              <a:rPr lang="en-US" dirty="0" err="1" smtClean="0"/>
              <a:t>Donbass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89567"/>
            <a:ext cx="4316288" cy="4909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/>
              <a:t>The </a:t>
            </a:r>
            <a:r>
              <a:rPr lang="en-US" sz="3100" b="1" dirty="0"/>
              <a:t>War in </a:t>
            </a:r>
            <a:r>
              <a:rPr lang="en-US" sz="3100" b="1" dirty="0" err="1"/>
              <a:t>Donbass</a:t>
            </a:r>
            <a:r>
              <a:rPr lang="en-US" sz="3100" dirty="0"/>
              <a:t> is an armed conflict in the </a:t>
            </a:r>
            <a:r>
              <a:rPr lang="en-US" sz="3100" dirty="0" err="1">
                <a:hlinkClick r:id="rId2" tooltip="Donbass"/>
              </a:rPr>
              <a:t>Donbass</a:t>
            </a:r>
            <a:r>
              <a:rPr lang="en-US" sz="3100" dirty="0"/>
              <a:t> region of </a:t>
            </a:r>
            <a:r>
              <a:rPr lang="en-US" sz="3100" dirty="0">
                <a:hlinkClick r:id="rId3" tooltip="Ukraine"/>
              </a:rPr>
              <a:t>Ukraine</a:t>
            </a:r>
            <a:r>
              <a:rPr lang="en-US" sz="3100" dirty="0"/>
              <a:t>. From the beginning of March 2014, protests by </a:t>
            </a:r>
            <a:r>
              <a:rPr lang="en-US" sz="3100" dirty="0">
                <a:hlinkClick r:id="rId4" tooltip="Russophilia"/>
              </a:rPr>
              <a:t>pro-Russian</a:t>
            </a:r>
            <a:r>
              <a:rPr lang="en-US" sz="3100" dirty="0"/>
              <a:t> and anti-government groups took place in the </a:t>
            </a:r>
            <a:r>
              <a:rPr lang="en-US" sz="3100" dirty="0">
                <a:hlinkClick r:id="rId5" tooltip="Donetsk Oblast"/>
              </a:rPr>
              <a:t>Donetsk</a:t>
            </a:r>
            <a:r>
              <a:rPr lang="en-US" sz="3100" dirty="0"/>
              <a:t> and </a:t>
            </a:r>
            <a:r>
              <a:rPr lang="en-US" sz="3100" dirty="0" err="1">
                <a:hlinkClick r:id="rId6" tooltip="Luhansk Oblast"/>
              </a:rPr>
              <a:t>Luhansk</a:t>
            </a:r>
            <a:r>
              <a:rPr lang="en-US" sz="3100" dirty="0"/>
              <a:t> oblasts of Ukraine, together commonly called the "</a:t>
            </a:r>
            <a:r>
              <a:rPr lang="en-US" sz="3100" dirty="0" err="1"/>
              <a:t>Donbass</a:t>
            </a:r>
            <a:r>
              <a:rPr lang="en-US" sz="3100" dirty="0"/>
              <a:t>", in the aftermath of the </a:t>
            </a:r>
            <a:r>
              <a:rPr lang="en-US" sz="3100" dirty="0">
                <a:hlinkClick r:id="rId7" tooltip="2014 Ukrainian revolution"/>
              </a:rPr>
              <a:t>2014 Ukrainian revolution</a:t>
            </a:r>
            <a:r>
              <a:rPr lang="en-US" sz="3100" dirty="0"/>
              <a:t> and the </a:t>
            </a:r>
            <a:r>
              <a:rPr lang="en-US" sz="3100" dirty="0" err="1">
                <a:hlinkClick r:id="rId8" tooltip="Euromaidan"/>
              </a:rPr>
              <a:t>Euromaidan</a:t>
            </a:r>
            <a:r>
              <a:rPr lang="en-US" sz="3100" dirty="0"/>
              <a:t> movement.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744416" cy="494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in </a:t>
            </a:r>
            <a:r>
              <a:rPr lang="en-US" dirty="0" err="1"/>
              <a:t>Donbass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8496944" cy="5079793"/>
          </a:xfrm>
        </p:spPr>
        <p:txBody>
          <a:bodyPr>
            <a:normAutofit/>
          </a:bodyPr>
          <a:lstStyle/>
          <a:p>
            <a:r>
              <a:rPr lang="en-US" dirty="0"/>
              <a:t>These demonstrations, which followed the </a:t>
            </a:r>
            <a:r>
              <a:rPr lang="en-US" dirty="0">
                <a:hlinkClick r:id="rId2" tooltip="Annexation of Crimea by the Russian Federation"/>
              </a:rPr>
              <a:t>annexation of Crimea by the Russian Federation</a:t>
            </a:r>
            <a:r>
              <a:rPr lang="en-US" dirty="0"/>
              <a:t> (February to March 2014), and which were part of a wider group of </a:t>
            </a:r>
            <a:r>
              <a:rPr lang="en-US" dirty="0">
                <a:hlinkClick r:id="rId3" tooltip="2014 pro-Russian unrest in Ukraine"/>
              </a:rPr>
              <a:t>concurrent pro-Russian protests</a:t>
            </a:r>
            <a:r>
              <a:rPr lang="en-US" dirty="0"/>
              <a:t> across southern and eastern Ukraine, escalated into an </a:t>
            </a:r>
            <a:r>
              <a:rPr lang="en-US" dirty="0">
                <a:hlinkClick r:id="rId4" tooltip="War"/>
              </a:rPr>
              <a:t>armed conflict</a:t>
            </a:r>
            <a:r>
              <a:rPr lang="en-US" dirty="0"/>
              <a:t> between the </a:t>
            </a:r>
            <a:r>
              <a:rPr lang="en-US" dirty="0">
                <a:hlinkClick r:id="rId5" tooltip="Separatism"/>
              </a:rPr>
              <a:t>separatist</a:t>
            </a:r>
            <a:r>
              <a:rPr lang="en-US" dirty="0"/>
              <a:t> forces of the self-declared </a:t>
            </a:r>
            <a:r>
              <a:rPr lang="en-US" dirty="0">
                <a:hlinkClick r:id="rId6" tooltip="Donetsk People's Republic"/>
              </a:rPr>
              <a:t>Donetsk</a:t>
            </a:r>
            <a:r>
              <a:rPr lang="en-US" dirty="0"/>
              <a:t> and </a:t>
            </a:r>
            <a:r>
              <a:rPr lang="en-US" dirty="0" err="1">
                <a:hlinkClick r:id="rId7" tooltip="Luhansk People's Republic"/>
              </a:rPr>
              <a:t>Luhansk</a:t>
            </a:r>
            <a:r>
              <a:rPr lang="en-US" dirty="0"/>
              <a:t> People's Republics (DPR and LPR respectively), and the </a:t>
            </a:r>
            <a:r>
              <a:rPr lang="en-US" dirty="0">
                <a:hlinkClick r:id="rId8" tooltip="Government of Ukraine"/>
              </a:rPr>
              <a:t>Ukrainian </a:t>
            </a:r>
            <a:r>
              <a:rPr lang="en-US" dirty="0" smtClean="0">
                <a:hlinkClick r:id="rId8" tooltip="Government of Ukraine"/>
              </a:rPr>
              <a:t>government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in </a:t>
            </a:r>
            <a:r>
              <a:rPr lang="en-US" dirty="0" err="1"/>
              <a:t>Donbass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274768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 </a:t>
            </a:r>
            <a:r>
              <a:rPr lang="en-US" dirty="0">
                <a:hlinkClick r:id="rId2" tooltip="Donetsk People's Republic"/>
              </a:rPr>
              <a:t>Donetsk People's Republic</a:t>
            </a:r>
            <a:r>
              <a:rPr lang="en-US" dirty="0"/>
              <a:t>, from May 2014 until a change of the top </a:t>
            </a:r>
            <a:r>
              <a:rPr lang="en-US" dirty="0">
                <a:hlinkClick r:id="rId3" tooltip="Leadership"/>
              </a:rPr>
              <a:t>leadership</a:t>
            </a:r>
            <a:r>
              <a:rPr lang="en-US" dirty="0"/>
              <a:t> in August 2014</a:t>
            </a:r>
            <a:r>
              <a:rPr lang="en-US" dirty="0" smtClean="0"/>
              <a:t>,</a:t>
            </a:r>
            <a:r>
              <a:rPr lang="en-US" baseline="30000" dirty="0" smtClean="0"/>
              <a:t> </a:t>
            </a:r>
            <a:r>
              <a:rPr lang="en-US" dirty="0"/>
              <a:t> some of the top leaders were Russian citizens</a:t>
            </a:r>
            <a:r>
              <a:rPr lang="en-US" dirty="0" smtClean="0"/>
              <a:t>.</a:t>
            </a:r>
            <a:r>
              <a:rPr lang="en-US" baseline="30000" dirty="0" smtClean="0"/>
              <a:t> </a:t>
            </a:r>
            <a:r>
              <a:rPr lang="en-US" dirty="0"/>
              <a:t> During the middle of 2014, Russian paramilitaries were reported to make up between 15% and 80% of the combatants</a:t>
            </a:r>
            <a:r>
              <a:rPr lang="en-US" dirty="0" smtClean="0"/>
              <a:t>.</a:t>
            </a:r>
            <a:r>
              <a:rPr lang="en-US" baseline="30000" dirty="0" smtClean="0"/>
              <a:t> </a:t>
            </a:r>
            <a:r>
              <a:rPr lang="en-US" dirty="0"/>
              <a:t> There were an estimated 6,000 Russian troops and 40,000 rebels </a:t>
            </a:r>
            <a:r>
              <a:rPr lang="en-US" dirty="0" err="1"/>
              <a:t>inthe</a:t>
            </a:r>
            <a:r>
              <a:rPr lang="en-US" dirty="0"/>
              <a:t> Donetsk and </a:t>
            </a:r>
            <a:r>
              <a:rPr lang="en-US" dirty="0" err="1"/>
              <a:t>Luhansk</a:t>
            </a:r>
            <a:r>
              <a:rPr lang="en-US" dirty="0"/>
              <a:t> regions of Ukraine as of September 2017</a:t>
            </a:r>
            <a:r>
              <a:rPr lang="en-US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244407" y="1589567"/>
            <a:ext cx="486693" cy="457200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5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President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4100264" cy="45720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Petro </a:t>
            </a:r>
            <a:r>
              <a:rPr lang="en-US" dirty="0" err="1"/>
              <a:t>Poroshenko</a:t>
            </a:r>
            <a:endParaRPr lang="en-US" dirty="0"/>
          </a:p>
          <a:p>
            <a:pPr fontAlgn="base"/>
            <a:endParaRPr lang="en-US" cap="all" dirty="0" smtClean="0"/>
          </a:p>
          <a:p>
            <a:pPr fontAlgn="base"/>
            <a:endParaRPr lang="en-US" cap="all" dirty="0" smtClean="0"/>
          </a:p>
          <a:p>
            <a:pPr fontAlgn="base"/>
            <a:endParaRPr lang="en-US" cap="all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191595" cy="51518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Petro </a:t>
            </a:r>
            <a:r>
              <a:rPr lang="en-US" b="1" dirty="0" err="1"/>
              <a:t>Oleksiyovych</a:t>
            </a:r>
            <a:r>
              <a:rPr lang="en-US" b="1" dirty="0"/>
              <a:t> </a:t>
            </a:r>
            <a:r>
              <a:rPr lang="en-US" b="1" dirty="0" err="1" smtClean="0"/>
              <a:t>Poroshenko</a:t>
            </a:r>
            <a:endParaRPr lang="en-US" b="1" dirty="0" smtClean="0"/>
          </a:p>
          <a:p>
            <a:r>
              <a:rPr lang="en-US" dirty="0"/>
              <a:t>is the fifth and current </a:t>
            </a:r>
            <a:r>
              <a:rPr lang="en-US" dirty="0">
                <a:hlinkClick r:id="rId2" tooltip="President of Ukraine"/>
              </a:rPr>
              <a:t>President</a:t>
            </a:r>
            <a:r>
              <a:rPr lang="en-US" dirty="0"/>
              <a:t> of </a:t>
            </a:r>
            <a:r>
              <a:rPr lang="en-US" dirty="0">
                <a:hlinkClick r:id="rId3" tooltip="Ukraine"/>
              </a:rPr>
              <a:t>Ukraine</a:t>
            </a:r>
            <a:r>
              <a:rPr lang="en-US" dirty="0"/>
              <a:t>, in office since </a:t>
            </a:r>
            <a:r>
              <a:rPr lang="en-US" dirty="0" smtClean="0"/>
              <a:t>2014.</a:t>
            </a:r>
          </a:p>
          <a:p>
            <a:r>
              <a:rPr lang="en-US" dirty="0"/>
              <a:t>He served as the </a:t>
            </a:r>
            <a:r>
              <a:rPr lang="en-US" dirty="0">
                <a:hlinkClick r:id="rId4" tooltip="Minister of Foreign Affairs (Ukraine)"/>
              </a:rPr>
              <a:t>Minister of Foreign Affairs</a:t>
            </a:r>
            <a:r>
              <a:rPr lang="en-US" dirty="0"/>
              <a:t> from 2008 to 2011, and as the </a:t>
            </a:r>
            <a:r>
              <a:rPr lang="en-US" dirty="0">
                <a:hlinkClick r:id="rId5" tooltip="Ministry of Economic Development and Trade (Ukraine)"/>
              </a:rPr>
              <a:t>Minister of Trade and Economic Development</a:t>
            </a:r>
            <a:r>
              <a:rPr lang="en-US" dirty="0"/>
              <a:t> in 2012. From 2008 until 2013, </a:t>
            </a:r>
            <a:r>
              <a:rPr lang="en-US" dirty="0" err="1"/>
              <a:t>Poroshenko</a:t>
            </a:r>
            <a:r>
              <a:rPr lang="en-US" dirty="0"/>
              <a:t> headed the Council of </a:t>
            </a:r>
            <a:r>
              <a:rPr lang="en-US" dirty="0">
                <a:hlinkClick r:id="rId6" tooltip="National Bank of Ukraine"/>
              </a:rPr>
              <a:t>Ukraine's National Bank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5"/>
            <a:ext cx="4272122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499992" y="5643578"/>
            <a:ext cx="357246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Spitsa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N.V.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&amp; </a:t>
            </a:r>
            <a:r>
              <a:rPr lang="en-US" b="1" dirty="0" err="1" smtClean="0">
                <a:solidFill>
                  <a:schemeClr val="tx2"/>
                </a:solidFill>
                <a:latin typeface="+mn-lt"/>
              </a:rPr>
              <a:t>Didyk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 S.S. company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Reconstruction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4714908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1945 Industrial production was only 26% of 1940 level</a:t>
            </a:r>
          </a:p>
          <a:p>
            <a:r>
              <a:rPr lang="en-US" u="sng" dirty="0" smtClean="0"/>
              <a:t>Heavy industry </a:t>
            </a:r>
            <a:r>
              <a:rPr lang="en-US" dirty="0" smtClean="0"/>
              <a:t>received 80% of instrument the reconstruction effort was remarkably successful</a:t>
            </a:r>
          </a:p>
          <a:p>
            <a:r>
              <a:rPr lang="en-US" u="sng" dirty="0" smtClean="0"/>
              <a:t>In 1950s Ukraine became one of the leading industrial countries in Europe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071546"/>
            <a:ext cx="42862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71742"/>
          </a:xfrm>
        </p:spPr>
        <p:txBody>
          <a:bodyPr/>
          <a:lstStyle/>
          <a:p>
            <a:r>
              <a:rPr lang="en-US" dirty="0" smtClean="0"/>
              <a:t>Agriculture was damaged to a greater degree than industry</a:t>
            </a:r>
          </a:p>
          <a:p>
            <a:r>
              <a:rPr lang="en-US" b="1" dirty="0" smtClean="0"/>
              <a:t>1946</a:t>
            </a:r>
            <a:r>
              <a:rPr lang="en-US" dirty="0" smtClean="0"/>
              <a:t> because of drought peasants of Ukraine experienced  </a:t>
            </a:r>
            <a:r>
              <a:rPr lang="en-US" b="1" dirty="0" smtClean="0"/>
              <a:t>famine</a:t>
            </a:r>
            <a:r>
              <a:rPr lang="en-US" dirty="0" smtClean="0"/>
              <a:t> for the third time under Soviet rule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640" y="1725692"/>
            <a:ext cx="7609135" cy="448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b="1" dirty="0" smtClean="0"/>
              <a:t>Nikita Khrushchev</a:t>
            </a:r>
            <a:endParaRPr lang="ru-RU" sz="4000" b="1" dirty="0" smtClean="0"/>
          </a:p>
          <a:p>
            <a:r>
              <a:rPr lang="en-GB" dirty="0" smtClean="0"/>
              <a:t>September 14, 1953 – October 14, 1964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71600" y="1571612"/>
            <a:ext cx="7620000" cy="10191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GB" sz="5400" b="1" dirty="0" smtClean="0"/>
              <a:t>Khrushchev's </a:t>
            </a:r>
            <a:r>
              <a:rPr lang="en-US" sz="5400" b="1" dirty="0" smtClean="0"/>
              <a:t>THAW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Stalin's death (1953) introduced a new era in Soviet History</a:t>
            </a:r>
          </a:p>
          <a:p>
            <a:r>
              <a:rPr lang="en-US" b="1" dirty="0" smtClean="0"/>
              <a:t>1956 – 20</a:t>
            </a:r>
            <a:r>
              <a:rPr lang="en-US" b="1" baseline="30000" dirty="0" smtClean="0"/>
              <a:t>th</a:t>
            </a:r>
            <a:r>
              <a:rPr lang="en-US" b="1" dirty="0" smtClean="0"/>
              <a:t> Party Congress</a:t>
            </a:r>
            <a:r>
              <a:rPr lang="en-US" dirty="0" smtClean="0"/>
              <a:t> – program of </a:t>
            </a:r>
          </a:p>
          <a:p>
            <a:pPr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	de-</a:t>
            </a:r>
            <a:r>
              <a:rPr lang="en-US" sz="3900" b="1" dirty="0" err="1" smtClean="0">
                <a:solidFill>
                  <a:srgbClr val="FF0000"/>
                </a:solidFill>
              </a:rPr>
              <a:t>stalinization</a:t>
            </a:r>
            <a:r>
              <a:rPr lang="en-US" sz="39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started: many people were amnestied and allowed to return homes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407" y="1857364"/>
            <a:ext cx="287689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644</TotalTime>
  <Words>793</Words>
  <Application>Microsoft Office PowerPoint</Application>
  <PresentationFormat>Экран (4:3)</PresentationFormat>
  <Paragraphs>144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Обычная</vt:lpstr>
      <vt:lpstr>Ukraine in the post-war period (1945-1991). Ukraine in the conditions of independence.</vt:lpstr>
      <vt:lpstr>Plan</vt:lpstr>
      <vt:lpstr> fifteen republics of the Soviet Union  </vt:lpstr>
      <vt:lpstr>World War II deaths</vt:lpstr>
      <vt:lpstr>Reconstruction</vt:lpstr>
      <vt:lpstr>Презентация PowerPoint</vt:lpstr>
      <vt:lpstr>Презентация PowerPoint</vt:lpstr>
      <vt:lpstr> Khrushchev's THAW</vt:lpstr>
      <vt:lpstr>Презентация PowerPoint</vt:lpstr>
      <vt:lpstr>Презентация PowerPoint</vt:lpstr>
      <vt:lpstr>Презентация PowerPoint</vt:lpstr>
      <vt:lpstr>Презентация PowerPoint</vt:lpstr>
      <vt:lpstr>Yuri Gagarin - first human to journey into outer space</vt:lpstr>
      <vt:lpstr>Valentina Tereshkova</vt:lpstr>
      <vt:lpstr>Era of Stagnation</vt:lpstr>
      <vt:lpstr>Leonid Brezhnev and his time</vt:lpstr>
      <vt:lpstr>Презентация PowerPoint</vt:lpstr>
      <vt:lpstr>Ukraine under Shelest </vt:lpstr>
      <vt:lpstr>Презентация PowerPoint</vt:lpstr>
      <vt:lpstr>Perestroika (restructuring)</vt:lpstr>
      <vt:lpstr>Deficit of consumer goods</vt:lpstr>
      <vt:lpstr>Презентация PowerPoint</vt:lpstr>
      <vt:lpstr>Презентация PowerPoint</vt:lpstr>
      <vt:lpstr>Chernobyl disaster </vt:lpstr>
      <vt:lpstr>Dissolution of the Soviet Union</vt:lpstr>
      <vt:lpstr>Independence</vt:lpstr>
      <vt:lpstr>Презентация PowerPoint</vt:lpstr>
      <vt:lpstr>Independence Day of Ukraine</vt:lpstr>
      <vt:lpstr> Constitution DAY </vt:lpstr>
      <vt:lpstr>Leonid Kravchuk</vt:lpstr>
      <vt:lpstr>Leonid Kuchma</vt:lpstr>
      <vt:lpstr>Orange Revolution</vt:lpstr>
      <vt:lpstr>Презентация PowerPoint</vt:lpstr>
      <vt:lpstr>Презентация PowerPoint</vt:lpstr>
      <vt:lpstr>Viktor Yushchenko</vt:lpstr>
      <vt:lpstr> Viktor Yanukovych </vt:lpstr>
      <vt:lpstr>Презентация PowerPoint</vt:lpstr>
      <vt:lpstr>Revolution of Dignity</vt:lpstr>
      <vt:lpstr>Revolution of Dignity</vt:lpstr>
      <vt:lpstr>The crisis in Crimea and eastern Ukraine</vt:lpstr>
      <vt:lpstr>The crisis in Crimea and eastern Ukraine</vt:lpstr>
      <vt:lpstr>Презентация PowerPoint</vt:lpstr>
      <vt:lpstr>War in Donbass</vt:lpstr>
      <vt:lpstr>War in Donbass</vt:lpstr>
      <vt:lpstr>War in Donbass</vt:lpstr>
      <vt:lpstr>New President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of totalitarian state Ukraine   from 1920th to Khruchev`s Thaw</dc:title>
  <cp:lastModifiedBy>Сергей С. Дидык</cp:lastModifiedBy>
  <cp:revision>175</cp:revision>
  <dcterms:modified xsi:type="dcterms:W3CDTF">2018-06-22T09:45:01Z</dcterms:modified>
</cp:coreProperties>
</file>