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633" r:id="rId3"/>
    <p:sldId id="634" r:id="rId4"/>
    <p:sldId id="632" r:id="rId5"/>
    <p:sldId id="618" r:id="rId6"/>
    <p:sldId id="624" r:id="rId7"/>
    <p:sldId id="625" r:id="rId8"/>
    <p:sldId id="699" r:id="rId9"/>
    <p:sldId id="596" r:id="rId10"/>
    <p:sldId id="702" r:id="rId11"/>
    <p:sldId id="648" r:id="rId12"/>
    <p:sldId id="516" r:id="rId13"/>
    <p:sldId id="499" r:id="rId14"/>
    <p:sldId id="500" r:id="rId15"/>
    <p:sldId id="457" r:id="rId16"/>
    <p:sldId id="458" r:id="rId17"/>
    <p:sldId id="663" r:id="rId18"/>
    <p:sldId id="659" r:id="rId19"/>
    <p:sldId id="660" r:id="rId20"/>
    <p:sldId id="574" r:id="rId21"/>
    <p:sldId id="584" r:id="rId22"/>
    <p:sldId id="679" r:id="rId23"/>
    <p:sldId id="478" r:id="rId24"/>
    <p:sldId id="479" r:id="rId25"/>
    <p:sldId id="435" r:id="rId26"/>
    <p:sldId id="442" r:id="rId27"/>
    <p:sldId id="681" r:id="rId28"/>
    <p:sldId id="710" r:id="rId29"/>
    <p:sldId id="712" r:id="rId30"/>
    <p:sldId id="4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93" autoAdjust="0"/>
    <p:restoredTop sz="81818" autoAdjust="0"/>
  </p:normalViewPr>
  <p:slideViewPr>
    <p:cSldViewPr>
      <p:cViewPr varScale="1">
        <p:scale>
          <a:sx n="73" d="100"/>
          <a:sy n="73" d="100"/>
        </p:scale>
        <p:origin x="118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76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B53694-ABFE-4304-BF50-2F5A7A74C72E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D2281-A328-48EA-B586-4EB894E0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DA6E6-E527-4950-A585-B8CE204A86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1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smtClean="0">
                <a:ea typeface="ＭＳ Ｐゴシック" pitchFamily="34" charset="-128"/>
              </a:rPr>
              <a:t>Эта таблица из руководств </a:t>
            </a:r>
            <a:r>
              <a:rPr lang="en-US" altLang="en-US" smtClean="0">
                <a:ea typeface="ＭＳ Ｐゴシック" pitchFamily="34" charset="-128"/>
              </a:rPr>
              <a:t>NICE </a:t>
            </a:r>
            <a:r>
              <a:rPr lang="ru-RU" altLang="en-US" smtClean="0">
                <a:ea typeface="ＭＳ Ｐゴシック" pitchFamily="34" charset="-128"/>
              </a:rPr>
              <a:t>показывает рекомендации по обследованию  в зависимости от тяжести гипертензии</a:t>
            </a:r>
            <a:r>
              <a:rPr lang="en-US" altLang="en-US" smtClean="0">
                <a:ea typeface="ＭＳ Ｐゴシック" pitchFamily="34" charset="-128"/>
              </a:rPr>
              <a:t>. </a:t>
            </a:r>
          </a:p>
          <a:p>
            <a:pPr eaLnBrk="1" hangingPunct="1">
              <a:spcAft>
                <a:spcPts val="3450"/>
              </a:spcAft>
              <a:buFontTx/>
              <a:buChar char="•"/>
            </a:pPr>
            <a:r>
              <a:rPr lang="ru-RU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У женщин с тяжелой гестационной гипертензией, находящихся под амбулаторным наблюдением после эффективного лечения  в мед. учреждении -  измерение АД, анализ мочи дважды в неделю и еженедельный анализ крови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 </a:t>
            </a:r>
          </a:p>
          <a:p>
            <a:pPr eaLnBrk="1" hangingPunct="1">
              <a:spcAft>
                <a:spcPts val="3450"/>
              </a:spcAft>
              <a:buFontTx/>
              <a:buChar char="•"/>
            </a:pPr>
            <a:r>
              <a:rPr lang="ru-RU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У женщин с легкой  гипертензией на сроке  до 32 недель или при высоком риске преэклампсии -  измерение АД и анализ мочи дважды в неделю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sz="900" i="1" smtClean="0">
                <a:ea typeface="ＭＳ Ｐゴシック" pitchFamily="34" charset="-128"/>
              </a:rPr>
              <a:t>NICE hypertension in pregnancy 2010. </a:t>
            </a:r>
            <a:r>
              <a:rPr lang="en-US" altLang="en-US" i="1" smtClean="0">
                <a:ea typeface="ＭＳ Ｐゴシック" pitchFamily="34" charset="-128"/>
              </a:rPr>
              <a:t>http://guidance.nice.org.uk/CG107/Guidance</a:t>
            </a:r>
            <a:endParaRPr lang="en-IE" altLang="en-US" i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04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BCE31-8604-4A51-97E9-FF4620570C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2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BCE31-8604-4A51-97E9-FF4620570C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1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45A70-077B-43BC-B618-8CFEADA93A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49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6E6844-0159-4245-8A18-A2CA6E4A22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8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Преэклампсия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– это </a:t>
            </a: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мультисистемное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расстройство, характеризующееся гипертензией и вовлечением одной или более системы матери и/или плода. Как наиболее точно определить </a:t>
            </a: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преэклампсию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и как разграничить легкую и тяжелую </a:t>
            </a: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преэклампсию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- спорные вопросы. Общепринято, что новый эпизод гипертензии во время беременности (с устойчивым ДАД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&gt;90 </a:t>
            </a: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мм.рт.ст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 возникновением значительной протеинурии 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(&gt;0.3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г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/24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ч</a:t>
            </a:r>
            <a:r>
              <a:rPr lang="en-US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может быть использован как критерий  идентификации </a:t>
            </a:r>
            <a:r>
              <a:rPr lang="ru-RU" altLang="en-US" sz="7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ru-RU" altLang="en-US" sz="7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но стоит помнить о том, что повышенное АД как правило, но не всегда, является первым признаком.</a:t>
            </a:r>
            <a:r>
              <a:rPr lang="ru-RU" altLang="en-US" sz="7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7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Протеинурия также  частый симптом, но не следует  ее рассматривать как основной признак при постановке диагноза.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en-US" sz="7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Смерть матери может произойти при тяжелой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но развитие от легкой к тяжелой может случиться очень быстро, а иногда молниеносно.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en-US" sz="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 тяжелых случаях надлежащее лечение должно включать частую оценку состояния пациентки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Согласно  краткому обзору 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ACOG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2013 г. по гипертензии во время беременности, любой из перечисленных выше признаков  является  тяжелым симптомом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Следует принимать во внимание  вероятность тромбоцитопении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количество тромбоцитов менее чем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100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000/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микролитр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и нарушений функции печени (аномальное повышение (до двукратного уровня) концентрации печеночных ферментов),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эпигастральные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боли,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некупируемые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лекарствами, которые не объясняются альтернативными диагнозами, либо сочетание того и другого. </a:t>
            </a:r>
            <a:r>
              <a:rPr lang="en-US" altLang="en-US" sz="90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ru-RU" altLang="en-US" sz="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Следует принимать во внимание вероятность прогрессивной почечной недостаточности, когда уровень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креатинина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сыворотке больше чем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1.1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мг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дл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или при наличии двукратного повышения уровня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креатинина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отсутствие  других заболеваний почек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Признавая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синдромальный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характер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 согласно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ACOG,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если один из этих признаков сопровождается сочетанием с повышением АД, необходимо диагностировать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преэклампсию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и лечить ее надлежащим образом, даже при отсутствии протеинурии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Начало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на сроке до 32-34 недель и ухудшение состояния плода  используются в некоторых странах,  как независимые критерии тяжести заболевания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Результаты исследований показывают, что степень протеинурии  не является прогностическим фактором исходов для матери и плода</a:t>
            </a:r>
            <a:r>
              <a:rPr lang="en-US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ru-RU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По этой причине, массивная  протеинурия (</a:t>
            </a:r>
            <a:r>
              <a:rPr lang="en-US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&gt; 5</a:t>
            </a:r>
            <a:r>
              <a:rPr lang="ru-RU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г</a:t>
            </a:r>
            <a:r>
              <a:rPr lang="en-US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  </a:t>
            </a:r>
            <a:r>
              <a:rPr lang="ru-RU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была исключена из признаков тяжелой </a:t>
            </a:r>
            <a:r>
              <a:rPr lang="ru-RU" altLang="en-US" sz="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поэтому нет надобности проводить повторные анализы на протеинурию, диагностировав ее однократно.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WHO recommendations for prevention and treatment of preeclampsia and </a:t>
            </a:r>
            <a:r>
              <a:rPr lang="en-US" altLang="en-US" sz="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eclampsia</a:t>
            </a:r>
            <a:r>
              <a:rPr lang="en-US" altLang="en-US" sz="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, 2011</a:t>
            </a:r>
            <a:endParaRPr lang="en-GB" altLang="en-US" sz="9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American College of Obstetricians and Gynecologists Task force on hypertension in pregnancy. Hypertension in pregnancy. Report of the American College of Obstetricians and Gynecologists’ Task Force on Hypertension in Pregnancy. </a:t>
            </a:r>
            <a:r>
              <a:rPr lang="en-US" altLang="en-US" sz="900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Obstet</a:t>
            </a:r>
            <a:r>
              <a:rPr lang="en-US" altLang="en-US" sz="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 i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Gynecol</a:t>
            </a:r>
            <a:r>
              <a:rPr lang="en-US" altLang="en-US" sz="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2013 Nov;122(5):1122-31</a:t>
            </a:r>
            <a:endParaRPr lang="en-US" altLang="en-US" sz="7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ru-RU" altLang="en-US" sz="7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166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45A70-077B-43BC-B618-8CFEADA93A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9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lvl="1" eaLnBrk="1" hangingPunct="1">
              <a:lnSpc>
                <a:spcPct val="80000"/>
              </a:lnSpc>
              <a:defRPr/>
            </a:pP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Сульфат магния рекомендуется для профилактики эклампсии у женщин с тяжелой преэклампсией, предпочтительно к  другим  антиконвульсантам</a:t>
            </a:r>
          </a:p>
          <a:p>
            <a:pPr marL="0" lvl="1" eaLnBrk="1" hangingPunct="1">
              <a:lnSpc>
                <a:spcPct val="80000"/>
              </a:lnSpc>
              <a:defRPr/>
            </a:pPr>
            <a:endParaRPr lang="ru-RU" altLang="en-US" sz="900" b="1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eaLnBrk="1" hangingPunct="1">
              <a:lnSpc>
                <a:spcPct val="80000"/>
              </a:lnSpc>
              <a:defRPr/>
            </a:pPr>
            <a:r>
              <a:rPr lang="ru-RU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Обязательное лечение при тяжелой преэклампсии</a:t>
            </a:r>
            <a:endParaRPr lang="en-US" altLang="en-US" b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550"/>
              </a:spcAft>
              <a:defRPr/>
            </a:pP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Особые указания о том, как вводить  сульфат магния можно найти в руководстве ВОЗ «</a:t>
            </a:r>
            <a:r>
              <a:rPr lang="ru-RU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Лечение осложнений во время беременности и родов: руководство для акушерок и врачей» </a:t>
            </a:r>
            <a:endParaRPr lang="en-US" altLang="en-US" i="1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550"/>
              </a:spcAft>
              <a:defRPr/>
            </a:pPr>
            <a:r>
              <a:rPr lang="ru-RU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Вы можете использовать следующие характеристики как особенности тяжелой преэклампсии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(NICE 2010)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Тяжелая гипертензия и  протеинурия или 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Легкая или умеренная гипертензия и протеинурия с одним или несколькими из следующих симптомов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Сильные головные боли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Проблемы со зрением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размытость или вспышки перед глазами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Сильная боль в подреберье или рвота 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Отек соска зрительного нерва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Признаки клонуса 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(≥3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раз</a:t>
            </a: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Чувствительность печени </a:t>
            </a:r>
            <a:endParaRPr lang="en-US" alt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- HELLP </a:t>
            </a:r>
            <a:r>
              <a:rPr lang="ru-RU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синдром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550"/>
              </a:spcAft>
              <a:defRPr/>
            </a:pP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Согласно ВОЗ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: “</a:t>
            </a: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 невозможности обеспечения полной схемы лечения сульфатом магния для женщин с тяжелой преэклампсией и эклампсией, рекомендована загрузочная  доза с последующим немедленным переводом в медицинское учреждение более высокого уровня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”.</a:t>
            </a:r>
          </a:p>
          <a:p>
            <a:pPr marL="0" lvl="1" eaLnBrk="1" hangingPunct="1">
              <a:lnSpc>
                <a:spcPct val="80000"/>
              </a:lnSpc>
              <a:defRPr/>
            </a:pP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ВОЗ утверждает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“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даже если немедленный перевод женщины в учреждение более выского уровня невозможен, вероятно, что женщина будет чувствовать себя лучше получив  нагрузочную дозу, чем без нее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.”</a:t>
            </a:r>
          </a:p>
          <a:p>
            <a:pPr marL="0" lvl="1" eaLnBrk="1" hangingPunct="1">
              <a:lnSpc>
                <a:spcPct val="80000"/>
              </a:lnSpc>
              <a:defRPr/>
            </a:pP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 результатам недавних исследований рекомендовано  сократить длительность приема  сульфата магния после родов 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(Maia et al.) 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до  12 часов  вместо 24 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или ограничить его введение загрузочной дозой 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режим 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Sokoto). 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Результаты обещают стать доказательной базой реальных преимуществ, однако до внедрения в практику требуется проведение большего числа РКИ</a:t>
            </a:r>
            <a:r>
              <a:rPr lang="en-US" altLang="en-US" sz="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lvl="1" eaLnBrk="1" hangingPunct="1">
              <a:lnSpc>
                <a:spcPct val="80000"/>
              </a:lnSpc>
              <a:defRPr/>
            </a:pPr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Managing complications in pregnancy and childbirth: A guide for midwives and doctors. World Health Organization, Department of Reproductive Health and Research, 2007 </a:t>
            </a:r>
          </a:p>
          <a:p>
            <a:pPr marL="0" lvl="1" eaLnBrk="1" hangingPunct="1">
              <a:lnSpc>
                <a:spcPct val="80000"/>
              </a:lnSpc>
              <a:defRPr/>
            </a:pPr>
            <a:r>
              <a:rPr lang="en-GB" altLang="en-US" sz="1200" i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WHO recommendations for prevention and treatment of preeclampsia and eclampsia, 2011</a:t>
            </a:r>
          </a:p>
          <a:p>
            <a:pPr eaLnBrk="1" hangingPunct="1">
              <a:defRPr/>
            </a:pPr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NICE hypertension in pregnancy 2010 </a:t>
            </a:r>
            <a:r>
              <a:rPr lang="en-US" altLang="en-US" sz="1200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Available at: http://guidance.nice.org.uk/CG107/Guidance</a:t>
            </a:r>
            <a:endParaRPr lang="en-US" altLang="en-US" sz="900" i="1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eaLnBrk="1" hangingPunct="1">
              <a:lnSpc>
                <a:spcPct val="80000"/>
              </a:lnSpc>
              <a:defRPr/>
            </a:pPr>
            <a:endParaRPr lang="en-US" altLang="en-US" sz="9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eaLnBrk="1" hangingPunct="1">
              <a:lnSpc>
                <a:spcPct val="80000"/>
              </a:lnSpc>
              <a:defRPr/>
            </a:pPr>
            <a:endParaRPr lang="en-US" altLang="en-US" sz="9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eaLnBrk="1" hangingPunct="1">
              <a:lnSpc>
                <a:spcPct val="80000"/>
              </a:lnSpc>
              <a:defRPr/>
            </a:pPr>
            <a:endParaRPr lang="en-US" altLang="en-US" sz="9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6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90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587D6-06E9-4E19-A3BF-4B9A3C739EDB}" type="slidenum">
              <a:rPr lang="ru-RU" altLang="ru-RU" smtClean="0"/>
              <a:pPr eaLnBrk="1" hangingPunct="1"/>
              <a:t>22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57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9AC5C-8AFF-41AA-9EB2-F47FBB7D37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6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B4A75-AB26-4FCC-98E8-4EB7BDD4FD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9AC5C-8AFF-41AA-9EB2-F47FBB7D37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91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 эклампсии окончательным лечением является  рождение ребенка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Тем не менее, роды нежелательны при нестабильном состоянии матери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Можно проводить родоразрешение только после купирования  судорог и коррекции гипертензии и гипоксии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Следует помнить, что фактором  риска тяжелой гипертензии является интубация трахеи, вмешательство, которое, как   известно, повышает кровяное давление, иногда до высокого  уровня, требующего неотложного терапевтического вмешательства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Общий наркоз и интубация никогда не должны проводиться без предварительных мер, направленных на   устранение или минимизацию гипертонического ответа на интубацию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ru-RU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 эклампсии  роды должны произойти не позднее 12 часов с момента начала  судорог. Если роды через естественные родовые пути не ожидаются в течение 12 часов, ВОЗ рекомендует  произвести кесарево сечение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ACOG Hypertension in pregnancy. vol 122, no.5, November  2013</a:t>
            </a:r>
          </a:p>
          <a:p>
            <a:pPr eaLnBrk="1" hangingPunct="1"/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Committee on obstetric Practice. Committee opinion no. 514: Emergent therapy for acute-onset, severe hypertension with preeclampsia or eclampsia. Obstet Gynecol 2011 Dec; 118(6):1465-8</a:t>
            </a:r>
          </a:p>
          <a:p>
            <a:pPr eaLnBrk="1" hangingPunct="1"/>
            <a:r>
              <a:rPr lang="en-GB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Royal College of Obstetrician and Gynaecologists. The management of severe pre-eclampsia/eclampsia. Guideline No. 10(A), RCOG Press, March 2006.</a:t>
            </a:r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i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Managing complications in pregnancy and childbirth: A guide for midwives and doctors. World Health Organization, Department of Reproductive Health and Research, 2007</a:t>
            </a:r>
          </a:p>
        </p:txBody>
      </p:sp>
    </p:spTree>
    <p:extLst>
      <p:ext uri="{BB962C8B-B14F-4D97-AF65-F5344CB8AC3E}">
        <p14:creationId xmlns:p14="http://schemas.microsoft.com/office/powerpoint/2010/main" val="118171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726E9-0FFA-486D-8D6D-512CC19B791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5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B4A75-AB26-4FCC-98E8-4EB7BDD4FD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7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1EBA-50E6-47B4-92FA-15ED93C697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9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1EBA-50E6-47B4-92FA-15ED93C697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1EBA-50E6-47B4-92FA-15ED93C697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ea typeface="ＭＳ Ｐゴシック" pitchFamily="34" charset="-128"/>
              </a:rPr>
              <a:t>Нет никаких специальных доказательных данных по срокам </a:t>
            </a:r>
            <a:r>
              <a:rPr lang="ru-RU" altLang="en-US" dirty="0" err="1" smtClean="0">
                <a:ea typeface="ＭＳ Ｐゴシック" pitchFamily="34" charset="-128"/>
              </a:rPr>
              <a:t>родоразрешения</a:t>
            </a:r>
            <a:r>
              <a:rPr lang="ru-RU" altLang="en-US" dirty="0" smtClean="0">
                <a:ea typeface="ＭＳ Ｐゴシック" pitchFamily="34" charset="-128"/>
              </a:rPr>
              <a:t> для женщин с хронической гипертензией. В </a:t>
            </a:r>
            <a:r>
              <a:rPr lang="en-US" altLang="en-US" dirty="0" smtClean="0">
                <a:ea typeface="ＭＳ Ｐゴシック" pitchFamily="34" charset="-128"/>
              </a:rPr>
              <a:t> NICE </a:t>
            </a:r>
            <a:r>
              <a:rPr lang="ru-RU" altLang="en-US" dirty="0" smtClean="0">
                <a:ea typeface="ＭＳ Ｐゴシック" pitchFamily="34" charset="-128"/>
              </a:rPr>
              <a:t> по поводу сроков </a:t>
            </a:r>
            <a:r>
              <a:rPr lang="ru-RU" altLang="en-US" dirty="0" err="1" smtClean="0">
                <a:ea typeface="ＭＳ Ｐゴシック" pitchFamily="34" charset="-128"/>
              </a:rPr>
              <a:t>родоразрешения</a:t>
            </a:r>
            <a:r>
              <a:rPr lang="ru-RU" altLang="en-US" dirty="0" smtClean="0">
                <a:ea typeface="ＭＳ Ｐゴシック" pitchFamily="34" charset="-128"/>
              </a:rPr>
              <a:t>  для женщин с хронической гипертензией указано, что они должны быть такими же, как для женщин с </a:t>
            </a:r>
            <a:r>
              <a:rPr lang="ru-RU" altLang="en-US" dirty="0" err="1" smtClean="0">
                <a:ea typeface="ＭＳ Ｐゴシック" pitchFamily="34" charset="-128"/>
              </a:rPr>
              <a:t>гестационной</a:t>
            </a:r>
            <a:r>
              <a:rPr lang="ru-RU" altLang="en-US" dirty="0" smtClean="0">
                <a:ea typeface="ＭＳ Ｐゴシック" pitchFamily="34" charset="-128"/>
              </a:rPr>
              <a:t> гипертензией, а в случае развития протеинурии  лечение становится таким, как описано для женщин с </a:t>
            </a:r>
            <a:r>
              <a:rPr lang="ru-RU" altLang="en-US" dirty="0" err="1" smtClean="0">
                <a:ea typeface="ＭＳ Ｐゴシック" pitchFamily="34" charset="-128"/>
              </a:rPr>
              <a:t>преэклампсией</a:t>
            </a:r>
            <a:endParaRPr lang="ru-RU" alt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ru-RU" altLang="en-US" sz="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Согласно руководству  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NICE “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не следует предлагать </a:t>
            </a:r>
            <a:r>
              <a:rPr lang="ru-RU" altLang="en-US" sz="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родоразрешение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если АД ниже 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160/110, 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при </a:t>
            </a:r>
            <a:r>
              <a:rPr lang="ru-RU" altLang="en-US" sz="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антигипертензивном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 лечении или без него,  на сроке до 37 недель, кроме случаев, когда невозможно тщательное наблюдение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800" i="1" dirty="0" smtClean="0">
                <a:ea typeface="ＭＳ Ｐゴシック" pitchFamily="34" charset="-128"/>
              </a:rPr>
              <a:t>NICE hypertension in pregnancy 2010 </a:t>
            </a:r>
            <a:r>
              <a:rPr lang="en-US" altLang="en-US" sz="900" i="1" dirty="0" smtClean="0">
                <a:ea typeface="ＭＳ Ｐゴシック" pitchFamily="34" charset="-128"/>
              </a:rPr>
              <a:t>Available at: http://guidance.nice.org.uk/CG107/Guidance</a:t>
            </a:r>
            <a:endParaRPr lang="en-US" altLang="en-US" sz="800" i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Согласно 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ACOG 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для женщин с хронической гипертензией  без осложнений со стороны  матери и плода, роды на сроке до 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38 0/7 </a:t>
            </a:r>
            <a:r>
              <a:rPr lang="ru-RU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недель не рекомендованы</a:t>
            </a:r>
            <a:r>
              <a:rPr lang="en-GB" altLang="en-US" sz="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  </a:t>
            </a:r>
            <a:r>
              <a:rPr lang="en-US" altLang="en-US" sz="900" i="1" dirty="0" smtClean="0">
                <a:ea typeface="ＭＳ Ｐゴシック" pitchFamily="34" charset="-128"/>
              </a:rPr>
              <a:t>ACOG Hypertension in pregnancy. VOL 122, NO.5 November  2013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900" dirty="0" smtClean="0">
                <a:ea typeface="ＭＳ Ｐゴシック" pitchFamily="34" charset="-128"/>
              </a:rPr>
              <a:t>Факторы, которые необходимо рассматривать: возможность наблюдения, характеристики состояния матери и факторы риска (состояние шейки матки, возраст матери, предыдущие беременности и т.д.)</a:t>
            </a:r>
            <a:r>
              <a:rPr lang="en-US" altLang="en-US" sz="900" dirty="0" smtClean="0">
                <a:ea typeface="ＭＳ Ｐゴシック" pitchFamily="34" charset="-128"/>
              </a:rPr>
              <a:t>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D2281-A328-48EA-B586-4EB894E09FB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3450"/>
              </a:spcAft>
            </a:pPr>
            <a:r>
              <a:rPr lang="en-US" altLang="en-US" sz="800" i="1" smtClean="0">
                <a:ea typeface="ＭＳ Ｐゴシック" pitchFamily="34" charset="-128"/>
              </a:rPr>
              <a:t>Magee LA, Pels A, Helewa M, Rey E, von Dadelszen P, On behalf of the Canadian Hypertensive Disorders of Pregnancy (HDP) Working Group; Diagnosis, evaluation, and management of the hypertensive disorders of pregnancy. Pregnancy Hypertension: An International Journal of Women’s Cardiovascular Health 4 (2014) 105–145 </a:t>
            </a:r>
          </a:p>
        </p:txBody>
      </p:sp>
    </p:spTree>
    <p:extLst>
      <p:ext uri="{BB962C8B-B14F-4D97-AF65-F5344CB8AC3E}">
        <p14:creationId xmlns:p14="http://schemas.microsoft.com/office/powerpoint/2010/main" val="390664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D62B6-A182-4775-80D4-9345651F012C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B03D-C6D1-44B0-9901-7EC8C0DE7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4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5CBF8-2647-45DD-881A-CDA8183B4D5B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19F-4A4E-41B9-B3BF-9B953085D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D21EF-489A-4C4D-95D4-3526F7201ED3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36135-2856-4478-AFD8-8C89B6832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47855-1A20-4B5F-810D-3966100F1340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43648-26C9-46B8-8BF1-B2FE3C4EE0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2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891B2-1D07-452F-A239-4A952AEDB626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87139-185C-4183-BF14-40309AEB54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47F97-8A94-4803-8230-4286DB18BA8A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70B5-ADB9-4BE9-9B15-7B409D1BC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43A8-5FE9-4A08-9376-ED21FB2356D3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01B23-E6B5-4537-A747-8DD8891C1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8F08C-0C3D-4563-835B-F1E763DF18A7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AD1E2-D192-4148-A1AB-FBCE61015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461D6-C6A7-4E6C-9145-8554C4A34A54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2914-6CF5-4E8A-8CAE-FBA36747D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0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54110-B7C7-4764-861D-566C71B14F0A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7DAC1-DB98-4E74-A282-D18DD9DCC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30AF2-E540-4A1B-8DB4-8A93D956F437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47D00-6125-4A5F-B835-DBF5B2D0E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A711B1-68C5-49F1-8164-095765F1BD0F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A25C71-0ED9-4EA4-9BF7-E80650FA9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25" y="2204864"/>
            <a:ext cx="8643997" cy="167553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Гипертензивные расстройства во время беременности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5300663"/>
            <a:ext cx="6616700" cy="1223962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Пучков Владимир Анатольевич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  <a:latin typeface="Arial" charset="0"/>
              </a:rPr>
              <a:t>к.мед.н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., ассистент кафедры акушерства и гинекологии</a:t>
            </a:r>
            <a:endParaRPr 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913" y="201613"/>
            <a:ext cx="8515350" cy="131603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Запорожский государственный медицинский университет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Кафедра акушерства и гинекологии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quarter" idx="1"/>
          </p:nvPr>
        </p:nvSpPr>
        <p:spPr>
          <a:xfrm>
            <a:off x="379282" y="1268760"/>
            <a:ext cx="8280400" cy="532787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Провести надлежащее </a:t>
            </a:r>
            <a:r>
              <a:rPr lang="ru-RU" altLang="en-US" sz="2800" dirty="0" smtClean="0">
                <a:ea typeface="ＭＳ Ｐゴシック" pitchFamily="34" charset="-128"/>
              </a:rPr>
              <a:t>обследование.</a:t>
            </a:r>
            <a:endParaRPr lang="ru-RU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Установить  правильный  </a:t>
            </a:r>
            <a:r>
              <a:rPr lang="ru-RU" altLang="en-US" sz="2800" dirty="0" smtClean="0">
                <a:ea typeface="ＭＳ Ｐゴシック" pitchFamily="34" charset="-128"/>
              </a:rPr>
              <a:t>диагноз.</a:t>
            </a:r>
            <a:endParaRPr lang="en-US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Принятие решения по </a:t>
            </a:r>
            <a:r>
              <a:rPr lang="ru-RU" altLang="en-US" sz="2800" dirty="0" err="1">
                <a:ea typeface="ＭＳ Ｐゴシック" pitchFamily="34" charset="-128"/>
              </a:rPr>
              <a:t>пренатальному</a:t>
            </a:r>
            <a:r>
              <a:rPr lang="ru-RU" altLang="en-US" sz="2800" dirty="0">
                <a:ea typeface="ＭＳ Ｐゴシック" pitchFamily="34" charset="-128"/>
              </a:rPr>
              <a:t> лечению </a:t>
            </a:r>
            <a:r>
              <a:rPr lang="ru-RU" altLang="en-US" sz="2800" dirty="0" smtClean="0">
                <a:ea typeface="ＭＳ Ｐゴシック" pitchFamily="34" charset="-128"/>
              </a:rPr>
              <a:t>матери.</a:t>
            </a:r>
            <a:endParaRPr lang="en-US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smtClean="0">
                <a:ea typeface="ＭＳ Ｐゴシック" pitchFamily="34" charset="-128"/>
              </a:rPr>
              <a:t>Тщательное наблюдение.</a:t>
            </a:r>
            <a:endParaRPr lang="en-US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Наблюдение и коррекция  состояния </a:t>
            </a:r>
            <a:r>
              <a:rPr lang="ru-RU" altLang="en-US" sz="2800" dirty="0" smtClean="0">
                <a:ea typeface="ＭＳ Ｐゴシック" pitchFamily="34" charset="-128"/>
              </a:rPr>
              <a:t>плода.</a:t>
            </a:r>
            <a:endParaRPr lang="uk-UA" altLang="en-US" sz="2800" dirty="0" smtClean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Принятие решения о сроках </a:t>
            </a:r>
            <a:r>
              <a:rPr lang="ru-RU" altLang="en-US" sz="2800" dirty="0" err="1" smtClean="0">
                <a:ea typeface="ＭＳ Ｐゴシック" pitchFamily="34" charset="-128"/>
              </a:rPr>
              <a:t>родоразрешения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  <a:endParaRPr lang="uk-UA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smtClean="0">
                <a:ea typeface="ＭＳ Ｐゴシック" pitchFamily="34" charset="-128"/>
              </a:rPr>
              <a:t>Принятие </a:t>
            </a:r>
            <a:r>
              <a:rPr lang="ru-RU" altLang="en-US" sz="2800" dirty="0">
                <a:ea typeface="ＭＳ Ｐゴシック" pitchFamily="34" charset="-128"/>
              </a:rPr>
              <a:t>решения о послеродовом лечении </a:t>
            </a:r>
            <a:r>
              <a:rPr lang="ru-RU" altLang="en-US" sz="2800" dirty="0" smtClean="0">
                <a:ea typeface="ＭＳ Ｐゴシック" pitchFamily="34" charset="-128"/>
              </a:rPr>
              <a:t>матери.</a:t>
            </a:r>
            <a:endParaRPr lang="en-US" altLang="en-US" sz="2800" dirty="0"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>
                <a:ea typeface="ＭＳ Ｐゴシック" pitchFamily="34" charset="-128"/>
              </a:rPr>
              <a:t>Оказание адекватной поддержки женщине и ее семье на протяжении всего </a:t>
            </a:r>
            <a:r>
              <a:rPr lang="ru-RU" altLang="en-US" sz="2800" dirty="0" smtClean="0">
                <a:ea typeface="ＭＳ Ｐゴシック" pitchFamily="34" charset="-128"/>
              </a:rPr>
              <a:t>процесса</a:t>
            </a:r>
            <a:r>
              <a:rPr lang="uk-UA" altLang="en-US" sz="2800" dirty="0"/>
              <a:t>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>
                <a:ea typeface="ＭＳ Ｐゴシック" pitchFamily="34" charset="-128"/>
              </a:rPr>
              <a:t>Основные рекомендации   по ведению женщин с гипертензией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F9B391-982B-4EA5-9C8B-1995C751A9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133" y="1772816"/>
            <a:ext cx="8136904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28-30 и 32-34 недель проводят:</a:t>
            </a:r>
          </a:p>
          <a:p>
            <a:pPr lvl="1"/>
            <a:r>
              <a:rPr lang="ru-RU" dirty="0"/>
              <a:t>ультразвуковую </a:t>
            </a:r>
            <a:r>
              <a:rPr lang="ru-RU" dirty="0" err="1"/>
              <a:t>фетометрию</a:t>
            </a:r>
            <a:r>
              <a:rPr lang="ru-RU" dirty="0"/>
              <a:t>,</a:t>
            </a:r>
          </a:p>
          <a:p>
            <a:pPr lvl="1"/>
            <a:r>
              <a:rPr lang="ru-RU" dirty="0"/>
              <a:t>определяют амниотический индекс</a:t>
            </a:r>
          </a:p>
          <a:p>
            <a:pPr lvl="1"/>
            <a:r>
              <a:rPr lang="ru-RU" dirty="0" err="1"/>
              <a:t>допплерометрия</a:t>
            </a:r>
            <a:r>
              <a:rPr lang="ru-RU" dirty="0"/>
              <a:t> пупочной артерии,</a:t>
            </a:r>
          </a:p>
          <a:p>
            <a:r>
              <a:rPr lang="ru-RU" dirty="0"/>
              <a:t>Если результаты нормальные и не имеется других клинических показаний не повторять их после 34 </a:t>
            </a:r>
            <a:r>
              <a:rPr lang="ru-RU" dirty="0" err="1"/>
              <a:t>нед</a:t>
            </a:r>
            <a:r>
              <a:rPr lang="ru-RU" dirty="0"/>
              <a:t>.</a:t>
            </a:r>
          </a:p>
          <a:p>
            <a:r>
              <a:rPr lang="ru-RU" dirty="0"/>
              <a:t>Если активность плода нарушена рекомендовано провести КТГ.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1AF614F-2E98-430E-9E97-7449C4EE0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3200" dirty="0"/>
              <a:t>Хроническая артериальная гипертензия</a:t>
            </a:r>
            <a:br>
              <a:rPr lang="ru-RU" sz="3200" dirty="0"/>
            </a:br>
            <a:r>
              <a:rPr lang="ru-RU" sz="3200" dirty="0"/>
              <a:t>наблюдение за состоянием плода</a:t>
            </a:r>
          </a:p>
        </p:txBody>
      </p:sp>
    </p:spTree>
    <p:extLst>
      <p:ext uri="{BB962C8B-B14F-4D97-AF65-F5344CB8AC3E}">
        <p14:creationId xmlns:p14="http://schemas.microsoft.com/office/powerpoint/2010/main" val="4061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quarter" idx="1"/>
          </p:nvPr>
        </p:nvSpPr>
        <p:spPr>
          <a:xfrm>
            <a:off x="379282" y="1412776"/>
            <a:ext cx="8280400" cy="532787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en-US" sz="2200" dirty="0">
                <a:ea typeface="ＭＳ Ｐゴシック" pitchFamily="34" charset="-128"/>
              </a:rPr>
              <a:t>Если АД </a:t>
            </a:r>
            <a:r>
              <a:rPr lang="en-US" altLang="en-US" sz="2200" dirty="0">
                <a:ea typeface="ＭＳ Ｐゴシック" pitchFamily="34" charset="-128"/>
              </a:rPr>
              <a:t>≥ 160/110 </a:t>
            </a:r>
            <a:r>
              <a:rPr lang="ru-RU" altLang="en-US" sz="2200" dirty="0" err="1">
                <a:ea typeface="ＭＳ Ｐゴシック" pitchFamily="34" charset="-128"/>
              </a:rPr>
              <a:t>мм.рт.ст</a:t>
            </a:r>
            <a:r>
              <a:rPr lang="ru-RU" altLang="en-US" sz="2200" dirty="0">
                <a:ea typeface="ＭＳ Ｐゴシック" pitchFamily="34" charset="-128"/>
              </a:rPr>
              <a:t>. </a:t>
            </a:r>
            <a:r>
              <a:rPr lang="en-US" altLang="en-US" sz="2200" dirty="0">
                <a:ea typeface="ＭＳ Ｐゴシック" pitchFamily="34" charset="-128"/>
              </a:rPr>
              <a:t> </a:t>
            </a:r>
            <a:r>
              <a:rPr lang="ru-RU" altLang="en-US" sz="2200" dirty="0">
                <a:ea typeface="ＭＳ Ｐゴシック" pitchFamily="34" charset="-128"/>
              </a:rPr>
              <a:t>и </a:t>
            </a:r>
            <a:r>
              <a:rPr lang="en-US" altLang="en-US" sz="2200" dirty="0">
                <a:ea typeface="ＭＳ Ｐゴシック" pitchFamily="34" charset="-128"/>
              </a:rPr>
              <a:t> </a:t>
            </a:r>
            <a:r>
              <a:rPr lang="ru-RU" altLang="en-US" sz="2200" dirty="0">
                <a:ea typeface="ＭＳ Ｐゴシック" pitchFamily="34" charset="-128"/>
              </a:rPr>
              <a:t>не поддается лечению</a:t>
            </a:r>
            <a:r>
              <a:rPr lang="en-US" altLang="en-US" sz="2200" dirty="0">
                <a:ea typeface="ＭＳ Ｐゴシック" pitchFamily="34" charset="-128"/>
              </a:rPr>
              <a:t>:  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ru-RU" altLang="en-US" dirty="0">
                <a:ea typeface="ＭＳ Ｐゴシック" pitchFamily="34" charset="-128"/>
              </a:rPr>
              <a:t>Предложить </a:t>
            </a:r>
            <a:r>
              <a:rPr lang="ru-RU" altLang="en-US" dirty="0" err="1">
                <a:ea typeface="ＭＳ Ｐゴシック" pitchFamily="34" charset="-128"/>
              </a:rPr>
              <a:t>родоразрешение</a:t>
            </a:r>
            <a:endParaRPr lang="en-GB" altLang="en-US" dirty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en-US" dirty="0">
                <a:ea typeface="ＭＳ Ｐゴシック" pitchFamily="34" charset="-128"/>
              </a:rPr>
              <a:t>Если срок беременности </a:t>
            </a:r>
            <a:r>
              <a:rPr lang="en-GB" altLang="en-US" dirty="0">
                <a:ea typeface="ＭＳ Ｐゴシック" pitchFamily="34" charset="-128"/>
              </a:rPr>
              <a:t>&lt;34 </a:t>
            </a:r>
            <a:r>
              <a:rPr lang="ru-RU" altLang="en-US" dirty="0">
                <a:ea typeface="ＭＳ Ｐゴシック" pitchFamily="34" charset="-128"/>
              </a:rPr>
              <a:t>недель</a:t>
            </a:r>
            <a:r>
              <a:rPr lang="en-GB" altLang="en-US" dirty="0">
                <a:ea typeface="ＭＳ Ｐゴシック" pitchFamily="34" charset="-128"/>
              </a:rPr>
              <a:t>, </a:t>
            </a:r>
            <a:r>
              <a:rPr lang="ru-RU" altLang="en-US" dirty="0">
                <a:ea typeface="ＭＳ Ｐゴシック" pitchFamily="34" charset="-128"/>
              </a:rPr>
              <a:t>провести  курс кортикостероидов</a:t>
            </a:r>
            <a:endParaRPr lang="en-GB" alt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2200" dirty="0">
                <a:ea typeface="ＭＳ Ｐゴシック" pitchFamily="34" charset="-128"/>
              </a:rPr>
              <a:t>Если АД </a:t>
            </a:r>
            <a:r>
              <a:rPr lang="en-US" altLang="en-US" sz="2200" dirty="0">
                <a:ea typeface="ＭＳ Ｐゴシック" pitchFamily="34" charset="-128"/>
              </a:rPr>
              <a:t>&lt;160/110 </a:t>
            </a:r>
            <a:r>
              <a:rPr lang="ru-RU" altLang="en-US" sz="2200" dirty="0" err="1">
                <a:ea typeface="ＭＳ Ｐゴシック" pitchFamily="34" charset="-128"/>
              </a:rPr>
              <a:t>мм.рт.ст</a:t>
            </a:r>
            <a:r>
              <a:rPr lang="ru-RU" altLang="en-US" sz="2200" dirty="0">
                <a:ea typeface="ＭＳ Ｐゴシック" pitchFamily="34" charset="-128"/>
              </a:rPr>
              <a:t>.</a:t>
            </a:r>
            <a:r>
              <a:rPr lang="en-US" altLang="en-US" sz="2200" dirty="0">
                <a:ea typeface="ＭＳ Ｐゴシック" pitchFamily="34" charset="-128"/>
              </a:rPr>
              <a:t> </a:t>
            </a:r>
            <a:r>
              <a:rPr lang="ru-RU" altLang="en-US" sz="2200" dirty="0">
                <a:ea typeface="ＭＳ Ｐゴシック" pitchFamily="34" charset="-128"/>
              </a:rPr>
              <a:t>и срок беременности </a:t>
            </a:r>
            <a:r>
              <a:rPr lang="en-GB" altLang="en-US" sz="2200" dirty="0">
                <a:ea typeface="ＭＳ Ｐゴシック" pitchFamily="34" charset="-128"/>
              </a:rPr>
              <a:t>&lt;37 </a:t>
            </a:r>
            <a:r>
              <a:rPr lang="ru-RU" altLang="en-US" sz="2200" dirty="0">
                <a:ea typeface="ＭＳ Ｐゴシック" pitchFamily="34" charset="-128"/>
              </a:rPr>
              <a:t>недель</a:t>
            </a:r>
            <a:r>
              <a:rPr lang="en-GB" altLang="en-US" sz="2200" dirty="0">
                <a:ea typeface="ＭＳ Ｐゴシック" pitchFamily="34" charset="-128"/>
              </a:rPr>
              <a:t>: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en-US" dirty="0">
                <a:ea typeface="ＭＳ Ｐゴシック" pitchFamily="34" charset="-128"/>
              </a:rPr>
              <a:t>Нет показаний для индукции родов</a:t>
            </a:r>
            <a:r>
              <a:rPr lang="en-US" altLang="en-US" dirty="0">
                <a:ea typeface="ＭＳ Ｐゴシック" pitchFamily="34" charset="-128"/>
              </a:rPr>
              <a:t> (</a:t>
            </a:r>
            <a:r>
              <a:rPr lang="ru-RU" altLang="en-US" dirty="0">
                <a:ea typeface="ＭＳ Ｐゴシック" pitchFamily="34" charset="-128"/>
              </a:rPr>
              <a:t>но необходимо наблюдение</a:t>
            </a:r>
            <a:r>
              <a:rPr lang="en-US" altLang="en-US" dirty="0">
                <a:ea typeface="ＭＳ Ｐゴシック" pitchFamily="34" charset="-128"/>
              </a:rPr>
              <a:t>)</a:t>
            </a:r>
            <a:endParaRPr lang="en-GB" alt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ru-RU" altLang="en-US" sz="2200" dirty="0">
                <a:ea typeface="ＭＳ Ｐゴシック" pitchFamily="34" charset="-128"/>
              </a:rPr>
              <a:t>Если АД </a:t>
            </a:r>
            <a:r>
              <a:rPr lang="en-US" altLang="en-US" sz="2200" dirty="0">
                <a:ea typeface="ＭＳ Ｐゴシック" pitchFamily="34" charset="-128"/>
              </a:rPr>
              <a:t>&lt;160/110 </a:t>
            </a:r>
            <a:r>
              <a:rPr lang="ru-RU" altLang="en-US" sz="2200" dirty="0" err="1">
                <a:ea typeface="ＭＳ Ｐゴシック" pitchFamily="34" charset="-128"/>
              </a:rPr>
              <a:t>мм.рт.ст</a:t>
            </a:r>
            <a:r>
              <a:rPr lang="ru-RU" altLang="en-US" sz="2200" dirty="0">
                <a:ea typeface="ＭＳ Ｐゴシック" pitchFamily="34" charset="-128"/>
              </a:rPr>
              <a:t>.</a:t>
            </a:r>
            <a:r>
              <a:rPr lang="en-US" altLang="en-US" sz="2200" dirty="0">
                <a:ea typeface="ＭＳ Ｐゴシック" pitchFamily="34" charset="-128"/>
              </a:rPr>
              <a:t> </a:t>
            </a:r>
            <a:r>
              <a:rPr lang="ru-RU" altLang="en-US" sz="2200" dirty="0">
                <a:ea typeface="ＭＳ Ｐゴシック" pitchFamily="34" charset="-128"/>
              </a:rPr>
              <a:t>и срок беременности </a:t>
            </a:r>
            <a:r>
              <a:rPr lang="en-GB" altLang="en-US" sz="2200" dirty="0">
                <a:ea typeface="ＭＳ Ｐゴシック" pitchFamily="34" charset="-128"/>
              </a:rPr>
              <a:t>&gt;37 </a:t>
            </a:r>
            <a:r>
              <a:rPr lang="ru-RU" altLang="en-US" sz="2200" dirty="0">
                <a:ea typeface="ＭＳ Ｐゴシック" pitchFamily="34" charset="-128"/>
              </a:rPr>
              <a:t>недель</a:t>
            </a:r>
            <a:r>
              <a:rPr lang="en-GB" altLang="en-US" sz="2200" dirty="0">
                <a:ea typeface="ＭＳ Ｐゴシック" pitchFamily="34" charset="-128"/>
              </a:rPr>
              <a:t>: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en-US" dirty="0">
                <a:ea typeface="ＭＳ Ｐゴシック" pitchFamily="34" charset="-128"/>
              </a:rPr>
              <a:t>Рассмотреть индивидуальные характеристики и факторы риска женщины и обсудить с ней сроки </a:t>
            </a:r>
            <a:r>
              <a:rPr lang="ru-RU" altLang="en-US" dirty="0" err="1">
                <a:ea typeface="ＭＳ Ｐゴシック" pitchFamily="34" charset="-128"/>
              </a:rPr>
              <a:t>родоразрешения</a:t>
            </a:r>
            <a:endParaRPr lang="en-GB" altLang="en-US" dirty="0">
              <a:ea typeface="ＭＳ Ｐゴシック" pitchFamily="34" charset="-128"/>
            </a:endParaRPr>
          </a:p>
          <a:p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smtClean="0">
                <a:ea typeface="ＭＳ Ｐゴシック" pitchFamily="34" charset="-128"/>
              </a:rPr>
              <a:t> Хроническая гипертензия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>
                <a:ea typeface="ＭＳ Ｐゴシック" pitchFamily="34" charset="-128"/>
              </a:rPr>
              <a:t>сроки </a:t>
            </a:r>
            <a:r>
              <a:rPr lang="ru-RU" altLang="en-US" sz="3200" dirty="0" err="1">
                <a:ea typeface="ＭＳ Ｐゴシック" pitchFamily="34" charset="-128"/>
              </a:rPr>
              <a:t>родоразрешения</a:t>
            </a:r>
            <a:r>
              <a:rPr lang="ru-RU" altLang="en-US" sz="3200" dirty="0">
                <a:ea typeface="ＭＳ Ｐゴシック" pitchFamily="34" charset="-128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50988"/>
            <a:ext cx="7999413" cy="36782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itchFamily="34" charset="-128"/>
              </a:rPr>
              <a:t>Риски зависят от срока беременности на данный момент и возможного развития </a:t>
            </a:r>
            <a:r>
              <a:rPr lang="ru-RU" altLang="en-US" dirty="0" err="1" smtClean="0">
                <a:ea typeface="ＭＳ Ｐゴシック" pitchFamily="34" charset="-128"/>
              </a:rPr>
              <a:t>преэклампсии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err="1" smtClean="0">
                <a:ea typeface="ＭＳ Ｐゴシック" pitchFamily="34" charset="-128"/>
              </a:rPr>
              <a:t>Гестационная</a:t>
            </a:r>
            <a:r>
              <a:rPr lang="ru-RU" altLang="en-US" dirty="0" smtClean="0">
                <a:ea typeface="ＭＳ Ｐゴシック" pitchFamily="34" charset="-128"/>
              </a:rPr>
              <a:t> гипертензия, возникающая на ранних сроках беременности </a:t>
            </a:r>
            <a:r>
              <a:rPr lang="en-US" altLang="en-US" dirty="0" smtClean="0">
                <a:ea typeface="ＭＳ Ｐゴシック" pitchFamily="34" charset="-128"/>
              </a:rPr>
              <a:t>(&lt;34 </a:t>
            </a:r>
            <a:r>
              <a:rPr lang="ru-RU" altLang="en-US" dirty="0" smtClean="0">
                <a:ea typeface="ＭＳ Ｐゴシック" pitchFamily="34" charset="-128"/>
              </a:rPr>
              <a:t>недель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r>
              <a:rPr lang="ru-RU" altLang="en-US" dirty="0" smtClean="0">
                <a:ea typeface="ＭＳ Ｐゴシック" pitchFamily="34" charset="-128"/>
              </a:rPr>
              <a:t>,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ru-RU" altLang="en-US" dirty="0" smtClean="0">
                <a:ea typeface="ＭＳ Ｐゴシック" pitchFamily="34" charset="-128"/>
              </a:rPr>
              <a:t>связана с высоким риском </a:t>
            </a:r>
            <a:r>
              <a:rPr lang="en-US" altLang="en-US" dirty="0" smtClean="0">
                <a:ea typeface="ＭＳ Ｐゴシック" pitchFamily="34" charset="-128"/>
              </a:rPr>
              <a:t>(35%) </a:t>
            </a:r>
            <a:r>
              <a:rPr lang="ru-RU" altLang="en-US" dirty="0" err="1" smtClean="0">
                <a:ea typeface="ＭＳ Ｐゴシック" pitchFamily="34" charset="-128"/>
              </a:rPr>
              <a:t>преэклампсии</a:t>
            </a:r>
            <a:r>
              <a:rPr lang="ru-RU" altLang="en-US" dirty="0" smtClean="0">
                <a:ea typeface="ＭＳ Ｐゴシック" pitchFamily="34" charset="-128"/>
              </a:rPr>
              <a:t> и поэтому требует внимательного наблюдения за женщиной и плодом 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itchFamily="34" charset="-128"/>
              </a:rPr>
              <a:t>В среднем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ru-RU" altLang="en-US" dirty="0" smtClean="0">
                <a:ea typeface="ＭＳ Ｐゴシック" pitchFamily="34" charset="-128"/>
              </a:rPr>
              <a:t>переход в </a:t>
            </a:r>
            <a:r>
              <a:rPr lang="ru-RU" altLang="en-US" dirty="0" err="1" smtClean="0">
                <a:ea typeface="ＭＳ Ｐゴシック" pitchFamily="34" charset="-128"/>
              </a:rPr>
              <a:t>преэклампсию</a:t>
            </a:r>
            <a:r>
              <a:rPr lang="ru-RU" altLang="en-US" dirty="0" smtClean="0">
                <a:ea typeface="ＭＳ Ｐゴシック" pitchFamily="34" charset="-128"/>
              </a:rPr>
              <a:t> происходит в течение 5 недель </a:t>
            </a:r>
            <a:r>
              <a:rPr lang="en-US" altLang="en-US" dirty="0" smtClean="0">
                <a:ea typeface="ＭＳ Ｐゴシック" pitchFamily="34" charset="-128"/>
              </a:rPr>
              <a:t>(</a:t>
            </a:r>
            <a:r>
              <a:rPr lang="ru-RU" altLang="en-US" dirty="0" smtClean="0">
                <a:ea typeface="ＭＳ Ｐゴシック" pitchFamily="34" charset="-128"/>
              </a:rPr>
              <a:t>возможно быстрее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endParaRPr lang="ru-RU" alt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80063" y="5656263"/>
            <a:ext cx="31750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chemeClr val="tx2"/>
                </a:solidFill>
              </a:rPr>
              <a:t>Magee 2014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309563"/>
            <a:ext cx="7488436" cy="10287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3200" dirty="0" err="1"/>
              <a:t>Гестационная</a:t>
            </a:r>
            <a:r>
              <a:rPr lang="ru-RU" sz="3200" dirty="0"/>
              <a:t> гипертензия: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12252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0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90358"/>
              </p:ext>
            </p:extLst>
          </p:nvPr>
        </p:nvGraphicFramePr>
        <p:xfrm>
          <a:off x="146901" y="1241359"/>
          <a:ext cx="8785225" cy="4606525"/>
        </p:xfrm>
        <a:graphic>
          <a:graphicData uri="http://schemas.openxmlformats.org/drawingml/2006/table">
            <a:tbl>
              <a:tblPr/>
              <a:tblGrid>
                <a:gridCol w="1544779"/>
                <a:gridCol w="2376346"/>
                <a:gridCol w="2449512"/>
                <a:gridCol w="2414588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Степень гипертензии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Легкая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(140/90 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149/99)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Умеренная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(150/100 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159/109)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Тяжелая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(≥ 160/110)  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Измерение АД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 чаще 1 раза в неделю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Как минимум 2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разав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неделю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Как минимум 4 раза в день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9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Анализ на протеинурию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каждом визите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каждом визите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Ежедневно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3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Анализ крови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Только стандартные анализы при беременности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Анализ функции почек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электролиты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ОАК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трансаминазы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билирубин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 назначать дальнейших анализов крови, если не обнаружится протеинурия при последующих посещениях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первом посещении и затем еженедельно: анализ функции почек, ОАК,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трансаминазы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электролиты, билирубин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Госпитализация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нет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нет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да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пока показатели АД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 станут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159/109 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или ниже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60" name="Text Box 42"/>
          <p:cNvSpPr txBox="1">
            <a:spLocks noChangeArrowheads="1"/>
          </p:cNvSpPr>
          <p:nvPr/>
        </p:nvSpPr>
        <p:spPr bwMode="auto">
          <a:xfrm>
            <a:off x="686652" y="5897501"/>
            <a:ext cx="7705725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600" dirty="0">
                <a:solidFill>
                  <a:schemeClr val="tx1"/>
                </a:solidFill>
              </a:rPr>
              <a:t>Госпитализация, лечение, измерение АД, анализ на протеинурию и анализ крови должны осуществляться согласно степени тяжести гипертензии.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2561" name="Rectangle 4"/>
          <p:cNvSpPr>
            <a:spLocks noChangeArrowheads="1"/>
          </p:cNvSpPr>
          <p:nvPr/>
        </p:nvSpPr>
        <p:spPr bwMode="auto">
          <a:xfrm>
            <a:off x="7932738" y="6478588"/>
            <a:ext cx="1152525" cy="342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70C0"/>
                </a:solidFill>
              </a:rPr>
              <a:t>NICE 2010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79484" y="188640"/>
            <a:ext cx="8120063" cy="9366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200" dirty="0" err="1"/>
              <a:t>Гестационная</a:t>
            </a:r>
            <a:r>
              <a:rPr lang="ru-RU" sz="3200" dirty="0"/>
              <a:t> гипертензия: </a:t>
            </a:r>
            <a:r>
              <a:rPr lang="ru-RU" sz="3200" dirty="0" smtClean="0"/>
              <a:t>наблюдение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48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Маркеры риска ПЭ на ранних сроках беременности: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800" b="1" dirty="0"/>
              <a:t>Высокий (1 признак)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многоплодная беременность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антифосфолипидный синдром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заболевания почек (значительную степень протеинурии во время первого визита на ранних сроках беременности)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уже существующая гипертензия,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сахарный диабет</a:t>
            </a:r>
            <a:r>
              <a:rPr lang="uk-UA" sz="2400" dirty="0"/>
              <a:t>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200" dirty="0"/>
              <a:t>Факторы риска развития </a:t>
            </a:r>
            <a:r>
              <a:rPr lang="ru-RU" sz="3200" dirty="0" err="1"/>
              <a:t>преэклампсии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30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Маркеры риска </a:t>
            </a:r>
            <a:r>
              <a:rPr lang="ru-RU" sz="2800" dirty="0" err="1"/>
              <a:t>преэклампсии</a:t>
            </a:r>
            <a:r>
              <a:rPr lang="ru-RU" sz="2800" dirty="0"/>
              <a:t> на ранних сроках беременности: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  </a:t>
            </a:r>
            <a:r>
              <a:rPr lang="ru-RU" sz="2800" b="1" dirty="0"/>
              <a:t>умеренный (2 и более признака - высокий риск)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первая беременность,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возраст беременной женщины 40 лет и старше;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интервал между беременностями больше 10 лет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индекс массы тела (ИМТ) 35 кг / м² или более при первом посещении ЖК;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семейная история </a:t>
            </a:r>
            <a:r>
              <a:rPr lang="ru-RU" sz="2800" dirty="0" err="1"/>
              <a:t>преэклампсии</a:t>
            </a:r>
            <a:r>
              <a:rPr lang="ru-RU" sz="2800" dirty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/>
              <a:t>многоплодная беременность (спонтанная).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Факторы риска развития </a:t>
            </a:r>
            <a:r>
              <a:rPr lang="ru-RU" sz="3200" dirty="0" err="1"/>
              <a:t>преэклампсии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53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Диагностика </a:t>
            </a:r>
            <a:r>
              <a:rPr lang="ru-RU" sz="3200" dirty="0" err="1"/>
              <a:t>преэклампсии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ko-KR" sz="2800" dirty="0"/>
              <a:t>Анализ случаев материнской смертности по причине </a:t>
            </a:r>
            <a:r>
              <a:rPr lang="ru-RU" altLang="ko-KR" sz="2800" dirty="0" err="1"/>
              <a:t>преэклампсии</a:t>
            </a:r>
            <a:r>
              <a:rPr lang="ru-RU" altLang="ko-KR" sz="2800" dirty="0"/>
              <a:t> указывает, что многие из них могли быть предупреждены при условии своевременной диагностики ПЭ, раннего начала лечения и своевременного решения вопроса о </a:t>
            </a:r>
            <a:r>
              <a:rPr lang="ru-RU" altLang="ko-KR" sz="2800" dirty="0" err="1"/>
              <a:t>родоразрешении</a:t>
            </a:r>
            <a:r>
              <a:rPr lang="ru-RU" altLang="ko-KR" sz="2800" dirty="0"/>
              <a:t>.</a:t>
            </a:r>
          </a:p>
          <a:p>
            <a:pPr>
              <a:defRPr/>
            </a:pPr>
            <a:r>
              <a:rPr lang="ru-RU" altLang="ko-KR" sz="2800" dirty="0"/>
              <a:t>Особое внимание следует обратить на недостаточную оценку тяжести ПЭ-за отсутствия или незначительную протеинурию.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07527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31800" algn="ctr">
              <a:spcBef>
                <a:spcPts val="100"/>
              </a:spcBef>
              <a:defRPr/>
            </a:pPr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>Диагностические критерии тяжести ПЭ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142984"/>
          <a:ext cx="8286809" cy="48508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30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3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226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Диагноз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Диаст</a:t>
                      </a:r>
                      <a:r>
                        <a:rPr lang="uk-UA" sz="1800" dirty="0"/>
                        <a:t>. АД,</a:t>
                      </a:r>
                      <a:endParaRPr lang="ru-RU" sz="18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/>
                        <a:t>мм. </a:t>
                      </a:r>
                      <a:r>
                        <a:rPr lang="uk-UA" sz="1800" dirty="0" err="1"/>
                        <a:t>рт.ст</a:t>
                      </a:r>
                      <a:r>
                        <a:rPr lang="uk-UA" sz="1800" dirty="0"/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Протеин-урия</a:t>
                      </a:r>
                      <a:r>
                        <a:rPr lang="uk-UA" sz="1800" dirty="0"/>
                        <a:t>,</a:t>
                      </a:r>
                      <a:endParaRPr lang="ru-RU" sz="18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/>
                        <a:t>г/</a:t>
                      </a:r>
                      <a:r>
                        <a:rPr lang="uk-UA" sz="1800" dirty="0" err="1"/>
                        <a:t>сут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err="1"/>
                        <a:t>Другие</a:t>
                      </a:r>
                      <a:r>
                        <a:rPr lang="uk-UA" sz="1800" dirty="0"/>
                        <a:t> признаки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05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Гестационная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гипертензия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или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преэклампсия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легкой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степени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90-99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&lt;0,3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–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26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Преэклампсия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средней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степени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тяжести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100-109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0,3-5,0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Отеки</a:t>
                      </a:r>
                      <a:r>
                        <a:rPr lang="uk-UA" sz="1800" dirty="0"/>
                        <a:t> на лице, руках</a:t>
                      </a:r>
                      <a:endParaRPr lang="ru-RU" sz="1800" dirty="0"/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Иногда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головная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боль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279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uk-UA" sz="16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Преэклампсия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тяжёлой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степени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тяжести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+mn-lt"/>
                          <a:ea typeface="Times New Roman"/>
                        </a:rPr>
                        <a:t>≥110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+mn-lt"/>
                          <a:ea typeface="Times New Roman"/>
                        </a:rPr>
                        <a:t>&gt;5,0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Генерализованные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отёки</a:t>
                      </a:r>
                      <a:endParaRPr lang="ru-RU" sz="1800" dirty="0"/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Головная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боль</a:t>
                      </a:r>
                      <a:endParaRPr lang="ru-RU" sz="1800" dirty="0"/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Нарушение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зрения</a:t>
                      </a:r>
                      <a:endParaRPr lang="ru-RU" sz="1800" dirty="0"/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Боль</a:t>
                      </a:r>
                      <a:r>
                        <a:rPr lang="uk-UA" sz="1800" dirty="0"/>
                        <a:t> в правом </a:t>
                      </a:r>
                      <a:r>
                        <a:rPr lang="uk-UA" sz="1800" dirty="0" err="1"/>
                        <a:t>подреберьи</a:t>
                      </a:r>
                      <a:endParaRPr lang="ru-RU" sz="1800" dirty="0"/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Олигурия</a:t>
                      </a:r>
                      <a:r>
                        <a:rPr lang="uk-UA" sz="1800" dirty="0"/>
                        <a:t> (&lt; 500 </a:t>
                      </a:r>
                      <a:r>
                        <a:rPr lang="uk-UA" sz="1800" dirty="0" err="1"/>
                        <a:t>мл</a:t>
                      </a:r>
                      <a:r>
                        <a:rPr lang="uk-UA" sz="1800" dirty="0"/>
                        <a:t>/</a:t>
                      </a:r>
                      <a:r>
                        <a:rPr lang="uk-UA" sz="1800" dirty="0" err="1"/>
                        <a:t>сут</a:t>
                      </a:r>
                      <a:r>
                        <a:rPr lang="uk-UA" sz="1800" dirty="0"/>
                        <a:t>)</a:t>
                      </a:r>
                      <a:endParaRPr lang="ru-RU" sz="1800" dirty="0"/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/>
                        <a:t>Тромбоцитопения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02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Эклампсия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≥90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≥0,3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Приступ судорог(один </a:t>
                      </a:r>
                      <a:r>
                        <a:rPr lang="uk-UA" sz="1800" dirty="0" err="1"/>
                        <a:t>или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более</a:t>
                      </a:r>
                      <a:r>
                        <a:rPr lang="uk-UA" sz="1800" dirty="0"/>
                        <a:t>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500063" y="61436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Примечание.</a:t>
            </a:r>
            <a:r>
              <a:rPr lang="ru-RU">
                <a:latin typeface="Calibri" pitchFamily="34" charset="0"/>
              </a:rPr>
              <a:t> Наличие у беременной хотя бы одного из критериев более тяжелой </a:t>
            </a:r>
            <a:r>
              <a:rPr lang="uk-UA">
                <a:latin typeface="Calibri" pitchFamily="34" charset="0"/>
              </a:rPr>
              <a:t>преэклампси</a:t>
            </a:r>
            <a:r>
              <a:rPr lang="ru-RU">
                <a:latin typeface="Calibri" pitchFamily="34" charset="0"/>
              </a:rPr>
              <a:t>и является основанием для соответствующего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1835590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en-US" sz="2000" dirty="0" smtClean="0">
                <a:ea typeface="ＭＳ Ｐゴシック" panose="020B0600070205080204" pitchFamily="34" charset="-128"/>
              </a:rPr>
              <a:t>Важно помнить, что анализы крови могут быть аномальными даже когда давление повышено незначительно или не повышено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altLang="en-US" sz="2000" u="sng" dirty="0" smtClean="0">
                <a:ea typeface="ＭＳ Ｐゴシック" panose="020B0600070205080204" pitchFamily="34" charset="-128"/>
              </a:rPr>
              <a:t>Тяжелая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000" dirty="0" err="1" smtClean="0">
                <a:ea typeface="ＭＳ Ｐゴシック" panose="020B0600070205080204" pitchFamily="34" charset="-128"/>
              </a:rPr>
              <a:t>преэклампсия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, признаки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Тяжелая гипертензия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Тромбоцитопения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Нарушение функций печени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Прогрессирующая почечная недостаточность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Отек легких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- 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Нарушение зрения или деятельности мозга 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     (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учтите, что тяжесть протеинурии больше не является критерием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)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ru-RU" altLang="en-US" sz="2000" dirty="0" smtClean="0">
                <a:ea typeface="ＭＳ Ｐゴシック" panose="020B0600070205080204" pitchFamily="34" charset="-128"/>
              </a:rPr>
              <a:t>Смерть матери может произойти при тяжелой </a:t>
            </a:r>
            <a:r>
              <a:rPr lang="ru-RU" altLang="en-US" sz="2000" dirty="0" err="1" smtClean="0"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, но развитие от легкой к тяжелой степени может быть  быстрой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(</a:t>
            </a:r>
            <a:r>
              <a:rPr lang="ru-RU" altLang="en-US" sz="2000" dirty="0" smtClean="0">
                <a:ea typeface="ＭＳ Ｐゴシック" panose="020B0600070205080204" pitchFamily="34" charset="-128"/>
              </a:rPr>
              <a:t>от нескольких дней до недели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516688" y="6237288"/>
            <a:ext cx="2316162" cy="504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70C0"/>
                </a:solidFill>
              </a:rPr>
              <a:t>WHO 2011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70C0"/>
                </a:solidFill>
              </a:rPr>
              <a:t> ACOG  2013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Преэклампсия</a:t>
            </a:r>
            <a:r>
              <a:rPr lang="ru-RU" sz="3200" dirty="0" smtClean="0"/>
              <a:t>: характеристика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49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ГЕСТОЗЫ</a:t>
            </a:r>
          </a:p>
        </p:txBody>
      </p:sp>
      <p:sp>
        <p:nvSpPr>
          <p:cNvPr id="16386" name="Заголовок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51411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dirty="0" smtClean="0"/>
              <a:t>Ряд </a:t>
            </a:r>
            <a:r>
              <a:rPr lang="ru-RU" dirty="0"/>
              <a:t>заболеваний, которые возникают во время беременности, осложняя ее течение и, как правило, прекращаются </a:t>
            </a:r>
            <a:r>
              <a:rPr lang="ru-RU" dirty="0" smtClean="0"/>
              <a:t>с окончанием </a:t>
            </a:r>
            <a:r>
              <a:rPr lang="ru-RU" dirty="0"/>
              <a:t>или прерыванием </a:t>
            </a:r>
            <a:r>
              <a:rPr lang="ru-RU" dirty="0" smtClean="0"/>
              <a:t>беременности.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7316" y="1452602"/>
            <a:ext cx="3892624" cy="54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7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Принципы лечения </a:t>
            </a:r>
            <a:r>
              <a:rPr lang="ru-RU" sz="3200" dirty="0" err="1"/>
              <a:t>преэклампсии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dirty="0"/>
              <a:t>Единственным безусловно эффективным методом лечения </a:t>
            </a:r>
            <a:r>
              <a:rPr lang="ru-RU" sz="2800" dirty="0" err="1"/>
              <a:t>преэклампсии</a:t>
            </a:r>
            <a:r>
              <a:rPr lang="ru-RU" sz="2800" dirty="0"/>
              <a:t> является прерывание беременности/рождения плода и последа.</a:t>
            </a:r>
          </a:p>
          <a:p>
            <a:pPr>
              <a:defRPr/>
            </a:pPr>
            <a:r>
              <a:rPr lang="ru-RU" sz="2800" dirty="0"/>
              <a:t>Оказание помощи женщинам с ПЭ имеет целью:</a:t>
            </a:r>
          </a:p>
          <a:p>
            <a:pPr lvl="1">
              <a:defRPr/>
            </a:pPr>
            <a:r>
              <a:rPr lang="ru-RU" sz="2400" dirty="0"/>
              <a:t>минимизацию дальнейших осложнений, связанных с беременностью,</a:t>
            </a:r>
          </a:p>
          <a:p>
            <a:pPr lvl="1">
              <a:defRPr/>
            </a:pPr>
            <a:r>
              <a:rPr lang="ru-RU" sz="2400" dirty="0"/>
              <a:t>предотвращения необоснованного преждевременного </a:t>
            </a:r>
            <a:r>
              <a:rPr lang="ru-RU" sz="2400" dirty="0" err="1"/>
              <a:t>родоразрешения</a:t>
            </a:r>
            <a:r>
              <a:rPr lang="ru-RU" sz="2400" dirty="0"/>
              <a:t>,</a:t>
            </a:r>
          </a:p>
          <a:p>
            <a:pPr lvl="1">
              <a:defRPr/>
            </a:pPr>
            <a:r>
              <a:rPr lang="ru-RU" sz="2400" dirty="0"/>
              <a:t>увеличение числа благоприятных результатов у матерей и младенцев.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070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anose="020B0600070205080204" pitchFamily="34" charset="-128"/>
              </a:rPr>
              <a:t>Постоянное применение при тяжелой </a:t>
            </a:r>
            <a:r>
              <a:rPr lang="ru-RU" altLang="en-US" dirty="0" err="1" smtClean="0">
                <a:ea typeface="ＭＳ Ｐゴシック" panose="020B0600070205080204" pitchFamily="34" charset="-128"/>
              </a:rPr>
              <a:t>преэклампсии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anose="020B0600070205080204" pitchFamily="34" charset="-128"/>
              </a:rPr>
              <a:t>Рассматривать возможность применения сульфата магния у женщин с тяжелой </a:t>
            </a:r>
            <a:r>
              <a:rPr lang="ru-RU" altLang="en-US" dirty="0" err="1" smtClean="0">
                <a:ea typeface="ＭＳ Ｐゴシック" panose="020B0600070205080204" pitchFamily="34" charset="-128"/>
              </a:rPr>
              <a:t>преэклампсией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, находящихся в палате интенсивной терапии, если роды планируются в ближайшие 24 часа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anose="020B0600070205080204" pitchFamily="34" charset="-128"/>
              </a:rPr>
              <a:t>Продолжать введение сульфата магния на протяжении 24 часов после родов или 24 часа после последнего приступа судорог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3634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:</a:t>
            </a:r>
            <a:endParaRPr lang="en-GB" altLang="en-US" sz="3200" b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4946650" y="5910263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dirty="0" smtClean="0">
                <a:solidFill>
                  <a:srgbClr val="0070C0"/>
                </a:solidFill>
              </a:rPr>
              <a:t>NICE 2010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dirty="0" smtClean="0">
                <a:solidFill>
                  <a:srgbClr val="0070C0"/>
                </a:solidFill>
              </a:rPr>
              <a:t>IMPAC 2007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dirty="0" smtClean="0">
                <a:solidFill>
                  <a:srgbClr val="0070C0"/>
                </a:solidFill>
              </a:rPr>
              <a:t>WHO 2011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715436" cy="12699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err="1">
                <a:ea typeface="ＭＳ Ｐゴシック" panose="020B0600070205080204" pitchFamily="34" charset="-128"/>
              </a:rPr>
              <a:t>Преэклампсия</a:t>
            </a:r>
            <a:r>
              <a:rPr lang="en-US" altLang="en-US" sz="3200" dirty="0">
                <a:ea typeface="ＭＳ Ｐゴシック" panose="020B0600070205080204" pitchFamily="34" charset="-128"/>
              </a:rPr>
              <a:t>: </a:t>
            </a:r>
            <a:br>
              <a:rPr lang="en-US" altLang="en-US" sz="3200" dirty="0">
                <a:ea typeface="ＭＳ Ｐゴシック" panose="020B0600070205080204" pitchFamily="34" charset="-128"/>
              </a:rPr>
            </a:br>
            <a:r>
              <a:rPr lang="ru-RU" altLang="en-US" sz="3200" dirty="0">
                <a:ea typeface="ＭＳ Ｐゴシック" panose="020B0600070205080204" pitchFamily="34" charset="-128"/>
              </a:rPr>
              <a:t>профилактика судорог </a:t>
            </a:r>
            <a:r>
              <a:rPr lang="en-US" altLang="en-US" sz="3200" dirty="0">
                <a:ea typeface="ＭＳ Ｐゴシック" panose="020B0600070205080204" pitchFamily="34" charset="-128"/>
              </a:rPr>
              <a:t>– </a:t>
            </a:r>
            <a:r>
              <a:rPr lang="ru-RU" altLang="en-US" sz="3200" dirty="0">
                <a:ea typeface="ＭＳ Ｐゴシック" panose="020B0600070205080204" pitchFamily="34" charset="-128"/>
              </a:rPr>
              <a:t>сульфат магния</a:t>
            </a:r>
            <a:r>
              <a:rPr lang="en-GB" altLang="en-US" sz="3200" dirty="0">
                <a:ea typeface="ＭＳ Ｐゴシック" panose="020B0600070205080204" pitchFamily="34" charset="-128"/>
              </a:rPr>
              <a:t>(</a:t>
            </a:r>
            <a:r>
              <a:rPr lang="en-US" altLang="en-US" sz="3200" dirty="0">
                <a:ea typeface="ＭＳ Ｐゴシック" panose="020B0600070205080204" pitchFamily="34" charset="-128"/>
              </a:rPr>
              <a:t>MgSo4)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09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0334"/>
            <a:ext cx="830208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-31928"/>
            <a:ext cx="9144000" cy="691731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50000"/>
              </a:spcBef>
            </a:pPr>
            <a:endParaRPr lang="ru-RU" altLang="ru-RU" sz="2800" dirty="0">
              <a:latin typeface="Times New Roman" pitchFamily="18" charset="0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	</a:t>
            </a:r>
            <a:br>
              <a:rPr lang="ru-RU" altLang="ru-RU" sz="2800" dirty="0"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Эклампсия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– это преобладание 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в клинических проявлениях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преэклампсии поражения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головного мозга</a:t>
            </a: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 судорожным синдромом</a:t>
            </a: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 комой</a:t>
            </a:r>
          </a:p>
        </p:txBody>
      </p:sp>
    </p:spTree>
    <p:extLst>
      <p:ext uri="{BB962C8B-B14F-4D97-AF65-F5344CB8AC3E}">
        <p14:creationId xmlns:p14="http://schemas.microsoft.com/office/powerpoint/2010/main" val="38334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784887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Эклампсия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184576"/>
          </a:xfrm>
        </p:spPr>
        <p:txBody>
          <a:bodyPr rtlCol="0">
            <a:normAutofit fontScale="92500" lnSpcReduction="10000"/>
          </a:bodyPr>
          <a:lstStyle/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eklampsis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вспышка, воспламенение, возгорание — тяжёлая стадия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характеризующаяся сложным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симптомокомплексом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типичный симптом — приступы судорог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поперечно-полосатой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мускулатуры всего тела, </a:t>
            </a:r>
            <a:r>
              <a:rPr lang="ru-RU" sz="2800" dirty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которые чаще развиваются на фоне симптомов тяжёлой </a:t>
            </a:r>
            <a:r>
              <a:rPr lang="ru-RU" sz="2800" dirty="0" err="1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преэклампсии</a:t>
            </a:r>
            <a:r>
              <a:rPr lang="ru-RU" sz="2800" dirty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20-30% случаев эклампсия развивается непредвиденно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Особенно это характерно для эклампсии во время родов или в послеродовом периоде,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незначительно выраженные симптомы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преэклампсии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учитывают и не проводят адекватные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13720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715436" cy="11259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Классификация эклампсии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227952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эклампсия во время беременности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эклампсия в родах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эклампсия в послеродовом периоде 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эклампсия, не уточненная по срокам.</a:t>
            </a:r>
          </a:p>
        </p:txBody>
      </p:sp>
    </p:spTree>
    <p:extLst>
      <p:ext uri="{BB962C8B-B14F-4D97-AF65-F5344CB8AC3E}">
        <p14:creationId xmlns:p14="http://schemas.microsoft.com/office/powerpoint/2010/main" val="104452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931224" cy="457200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После судорог при необходимости очистить ротовую полость и горло. По возможности, проводят ингаляцию кислородом.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Положить женщину на ровную поверхность в положении на левом боку или со смещением матки влево на 15-20◦;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Обеспечить подачу кислорода (подавать 100% кислород со скоростью 8-10 л в мин.), Оценить дыхание после приступа судорог, </a:t>
            </a:r>
            <a:r>
              <a:rPr lang="ru-RU" dirty="0" err="1"/>
              <a:t>пульсоксиметрия</a:t>
            </a:r>
            <a:r>
              <a:rPr lang="ru-RU" dirty="0"/>
              <a:t>, аускультация легких для исключения аспирации или отека легких.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При развитии длительного апноэ немедленно начать принудительную вентиляцию маской с подачей 100% кислорода.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5EDFF96-3234-4C0A-94F5-AF3F75FE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bg1"/>
                </a:solidFill>
                <a:latin typeface="+mj-lt"/>
              </a:rPr>
              <a:t>Эклампсия</a:t>
            </a:r>
            <a:br>
              <a:rPr lang="ru-RU" altLang="ru-RU" sz="3600" dirty="0">
                <a:solidFill>
                  <a:schemeClr val="bg1"/>
                </a:solidFill>
                <a:latin typeface="+mj-lt"/>
              </a:rPr>
            </a:br>
            <a:r>
              <a:rPr lang="ru-RU" altLang="ru-RU" sz="3600" dirty="0">
                <a:solidFill>
                  <a:schemeClr val="bg1"/>
                </a:solidFill>
                <a:latin typeface="+mj-lt"/>
              </a:rPr>
              <a:t>тактика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Обеспечить положение женщины лежа при АД ≥ 150/90 мм рт. ст.</a:t>
            </a:r>
          </a:p>
          <a:p>
            <a:r>
              <a:rPr lang="ru-RU" dirty="0"/>
              <a:t>На левом боку под углом не менее 15 - 30 °</a:t>
            </a:r>
          </a:p>
          <a:p>
            <a:pPr marL="0" indent="0">
              <a:buNone/>
            </a:pPr>
            <a:r>
              <a:rPr lang="ru-RU" dirty="0"/>
              <a:t>или ручное смещение матки в левую сторону</a:t>
            </a:r>
          </a:p>
          <a:p>
            <a:r>
              <a:rPr lang="ru-RU" dirty="0"/>
              <a:t>После судорог - поза выживания и/или восстановления.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13" y="5242683"/>
            <a:ext cx="43796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3">
            <a:extLst>
              <a:ext uri="{FF2B5EF4-FFF2-40B4-BE49-F238E27FC236}">
                <a16:creationId xmlns="" xmlns:a16="http://schemas.microsoft.com/office/drawing/2014/main" id="{166E4385-CE7A-42E0-8F44-A22D603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bg1"/>
                </a:solidFill>
                <a:latin typeface="+mj-lt"/>
              </a:rPr>
              <a:t>Стандарт оказания помощи при </a:t>
            </a:r>
            <a:r>
              <a:rPr lang="ru-RU" altLang="ru-RU" sz="3600" dirty="0" err="1">
                <a:solidFill>
                  <a:schemeClr val="bg1"/>
                </a:solidFill>
                <a:latin typeface="+mj-lt"/>
              </a:rPr>
              <a:t>преэклампсии</a:t>
            </a:r>
            <a:r>
              <a:rPr lang="ru-RU" altLang="ru-RU" sz="3600" dirty="0">
                <a:solidFill>
                  <a:schemeClr val="bg1"/>
                </a:solidFill>
                <a:latin typeface="+mj-lt"/>
              </a:rPr>
              <a:t>/эклампсии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1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3000"/>
              </a:spcBef>
            </a:pPr>
            <a:r>
              <a:rPr lang="ru-RU" altLang="en-US" dirty="0" smtClean="0">
                <a:ea typeface="ＭＳ Ｐゴシック" panose="020B0600070205080204" pitchFamily="34" charset="-128"/>
              </a:rPr>
              <a:t>Если плод жизнеспособен на сроках 33 6/7 или менее недель, следует  назначить </a:t>
            </a:r>
            <a:r>
              <a:rPr lang="ru-RU" altLang="en-US" dirty="0" err="1" smtClean="0">
                <a:ea typeface="ＭＳ Ｐゴシック" panose="020B0600070205080204" pitchFamily="34" charset="-128"/>
              </a:rPr>
              <a:t>кортикостериоды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, но не откладывать </a:t>
            </a:r>
            <a:r>
              <a:rPr lang="ru-RU" altLang="en-US" dirty="0" err="1" smtClean="0">
                <a:ea typeface="ＭＳ Ｐゴシック" panose="020B0600070205080204" pitchFamily="34" charset="-128"/>
              </a:rPr>
              <a:t>родоразрешение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 после первичной  стабилизации состояния матери в случае эклампсии, независимо от </a:t>
            </a:r>
            <a:r>
              <a:rPr lang="ru-RU" altLang="en-US" dirty="0" err="1" smtClean="0">
                <a:ea typeface="ＭＳ Ｐゴシック" panose="020B0600070205080204" pitchFamily="34" charset="-128"/>
              </a:rPr>
              <a:t>гестационного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 срока.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3000"/>
              </a:spcBef>
            </a:pPr>
            <a:r>
              <a:rPr lang="ru-RU" altLang="en-US" dirty="0" smtClean="0">
                <a:ea typeface="ＭＳ Ｐゴシック" panose="020B0600070205080204" pitchFamily="34" charset="-128"/>
              </a:rPr>
              <a:t>Роды должны произойти в течении 12 часов после начала судорог.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3000"/>
              </a:spcBef>
            </a:pPr>
            <a:r>
              <a:rPr lang="ru-RU" altLang="en-US" u="sng" dirty="0" smtClean="0">
                <a:ea typeface="ＭＳ Ｐゴシック" panose="020B0600070205080204" pitchFamily="34" charset="-128"/>
              </a:rPr>
              <a:t>Предпочтительнее</a:t>
            </a:r>
            <a:r>
              <a:rPr lang="ru-RU" altLang="en-US" dirty="0" smtClean="0">
                <a:ea typeface="ＭＳ Ｐゴシック" panose="020B0600070205080204" pitchFamily="34" charset="-128"/>
              </a:rPr>
              <a:t>  роды через естественные родовые пути.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5700" y="258206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endParaRPr lang="en-GB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7235825" y="4365625"/>
            <a:ext cx="12890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2060"/>
                </a:solidFill>
              </a:rPr>
              <a:t>IMPAC 2007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7181850" y="5646738"/>
            <a:ext cx="1230313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2060"/>
                </a:solidFill>
              </a:rPr>
              <a:t>RCOG 2006</a:t>
            </a:r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7267575" y="3556000"/>
            <a:ext cx="12255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2060"/>
                </a:solidFill>
              </a:rPr>
              <a:t>ACOG 2010</a:t>
            </a: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="" xmlns:a16="http://schemas.microsoft.com/office/drawing/2014/main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457200" y="188032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600" dirty="0">
                <a:ea typeface="ＭＳ Ｐゴシック" panose="020B0600070205080204" pitchFamily="34" charset="-128"/>
              </a:rPr>
              <a:t>Эклампсия</a:t>
            </a:r>
            <a:r>
              <a:rPr lang="en-US" altLang="en-US" sz="3600" dirty="0">
                <a:ea typeface="ＭＳ Ｐゴシック" panose="020B0600070205080204" pitchFamily="34" charset="-128"/>
              </a:rPr>
              <a:t>: </a:t>
            </a:r>
            <a:r>
              <a:rPr lang="ru-RU" altLang="en-US" sz="3600" dirty="0">
                <a:ea typeface="ＭＳ Ｐゴシック" panose="020B0600070205080204" pitchFamily="34" charset="-128"/>
              </a:rPr>
              <a:t>сроки </a:t>
            </a:r>
            <a:r>
              <a:rPr lang="ru-RU" altLang="en-US" sz="3600" dirty="0" err="1">
                <a:ea typeface="ＭＳ Ｐゴシック" panose="020B0600070205080204" pitchFamily="34" charset="-128"/>
              </a:rPr>
              <a:t>родоразрешения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2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Hemolysis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микроангиопатическая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гемолитическая анемия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Elevation </a:t>
            </a:r>
            <a:r>
              <a:rPr lang="en-US" sz="36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Liver enzymes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	↑ концентрация ферментов печени в плазме крови</a:t>
            </a:r>
          </a:p>
          <a:p>
            <a:pPr eaLnBrk="1" hangingPunct="1"/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Low Platelet count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eaLnBrk="1" hangingPunct="1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↓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уровня тромбоцитов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="" xmlns:a16="http://schemas.microsoft.com/office/drawing/2014/main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582960" y="168424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ea typeface="ＭＳ Ｐゴシック" panose="020B0600070205080204" pitchFamily="34" charset="-128"/>
              </a:rPr>
              <a:t>HELLP</a:t>
            </a:r>
            <a:r>
              <a:rPr lang="ru-RU" altLang="en-US" sz="3200" dirty="0">
                <a:ea typeface="ＭＳ Ｐゴシック" panose="020B0600070205080204" pitchFamily="34" charset="-128"/>
              </a:rPr>
              <a:t>-синдром</a:t>
            </a:r>
            <a:r>
              <a:rPr lang="en-GB" altLang="en-US" sz="3200" dirty="0">
                <a:ea typeface="ＭＳ Ｐゴシック" panose="020B0600070205080204" pitchFamily="34" charset="-128"/>
              </a:rPr>
              <a:t>: </a:t>
            </a:r>
            <a:r>
              <a:rPr lang="ru-RU" altLang="en-US" sz="3200" dirty="0">
                <a:ea typeface="ＭＳ Ｐゴシック" panose="020B0600070205080204" pitchFamily="34" charset="-128"/>
              </a:rPr>
              <a:t>основные характеристики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ÐÐ°ÑÑÐ¸Ð½ÐºÐ¸ Ð¿Ð¾ Ð·Ð°Ð¿ÑÐ¾ÑÑ Ð¾ÑÐµÐº Ð»ÐµÐ³ÐºÐ¸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219" y="4522681"/>
            <a:ext cx="1565948" cy="2348942"/>
          </a:xfrm>
          <a:prstGeom prst="rect">
            <a:avLst/>
          </a:prstGeom>
          <a:noFill/>
        </p:spPr>
      </p:pic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92879" y="221445"/>
            <a:ext cx="8229600" cy="1066800"/>
          </a:xfrm>
        </p:spPr>
        <p:txBody>
          <a:bodyPr/>
          <a:lstStyle/>
          <a:p>
            <a:endParaRPr lang="ru-RU" sz="3200" b="1" u="sng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92879" y="1419851"/>
            <a:ext cx="7500958" cy="43243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ДВС- синдром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ПОНРП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почечная недостаточность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отек легких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отслойка сетчатки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острая жировая дистрофия печени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полиорганная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недостаточность</a:t>
            </a: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ÐÐ°ÑÑÐ¸Ð½ÐºÐ¸ Ð¿Ð¾ Ð·Ð°Ð¿ÑÐ¾ÑÑ Ð¶Ð¸ÑÐ¾Ð²Ð°Ñ Ð´Ð¸ÑÑÑÐ¾ÑÐ¸Ñ Ð¿ÐµÑÐµ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09" y="4542561"/>
            <a:ext cx="2392002" cy="2329061"/>
          </a:xfrm>
          <a:prstGeom prst="rect">
            <a:avLst/>
          </a:prstGeom>
          <a:noFill/>
        </p:spPr>
      </p:pic>
      <p:pic>
        <p:nvPicPr>
          <p:cNvPr id="23558" name="Picture 6" descr="ÐÐ°ÑÑÐ¸Ð½ÐºÐ¸ Ð¿Ð¾ Ð·Ð°Ð¿ÑÐ¾ÑÑ Ð¿Ð¾ÑÐµÑÐ½Ð°Ñ Ð½ÐµÐ´Ð¾ÑÑÐ°ÑÐ¾ÑÐ½Ð¾ÑÑÑ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184" y="3999490"/>
            <a:ext cx="2071670" cy="2643182"/>
          </a:xfrm>
          <a:prstGeom prst="rect">
            <a:avLst/>
          </a:prstGeom>
          <a:noFill/>
        </p:spPr>
      </p:pic>
      <p:pic>
        <p:nvPicPr>
          <p:cNvPr id="2356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24638"/>
            <a:ext cx="2071670" cy="1857388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¾ÑÑÐ»Ð¾Ð¹ÐºÐ° Ð¿Ð»Ð°ÑÐµÐ½ÑÑ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345" y="4542562"/>
            <a:ext cx="2525756" cy="2285188"/>
          </a:xfrm>
          <a:prstGeom prst="rect">
            <a:avLst/>
          </a:prstGeom>
          <a:noFill/>
        </p:spPr>
      </p:pic>
      <p:sp>
        <p:nvSpPr>
          <p:cNvPr id="10" name="Скругленный прямоугольник 3">
            <a:extLst>
              <a:ext uri="{FF2B5EF4-FFF2-40B4-BE49-F238E27FC236}">
                <a16:creationId xmlns="" xmlns:a16="http://schemas.microsoft.com/office/drawing/2014/main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395536" y="125212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ea typeface="ＭＳ Ｐゴシック" panose="020B0600070205080204" pitchFamily="34" charset="-128"/>
              </a:rPr>
              <a:t>HELLP</a:t>
            </a:r>
            <a:r>
              <a:rPr lang="ru-RU" altLang="en-US" sz="3200" dirty="0">
                <a:ea typeface="ＭＳ Ｐゴシック" panose="020B0600070205080204" pitchFamily="34" charset="-128"/>
              </a:rPr>
              <a:t>-синдром</a:t>
            </a:r>
            <a:r>
              <a:rPr lang="en-GB" altLang="en-US" sz="3200" dirty="0">
                <a:ea typeface="ＭＳ Ｐゴシック" panose="020B0600070205080204" pitchFamily="34" charset="-128"/>
              </a:rPr>
              <a:t>: </a:t>
            </a:r>
            <a:r>
              <a:rPr lang="ru-RU" altLang="en-US" sz="3200" dirty="0" smtClean="0">
                <a:ea typeface="ＭＳ Ｐゴシック" panose="020B0600070205080204" pitchFamily="34" charset="-128"/>
              </a:rPr>
              <a:t>осложнения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6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/>
          <p:cNvSpPr>
            <a:spLocks noGrp="1"/>
          </p:cNvSpPr>
          <p:nvPr>
            <p:ph idx="1"/>
          </p:nvPr>
        </p:nvSpPr>
        <p:spPr>
          <a:xfrm>
            <a:off x="716215" y="1229907"/>
            <a:ext cx="7772400" cy="5000625"/>
          </a:xfrm>
        </p:spPr>
        <p:txBody>
          <a:bodyPr/>
          <a:lstStyle/>
          <a:p>
            <a:pPr eaLnBrk="1" hangingPunct="1"/>
            <a:r>
              <a:rPr lang="ru-RU" sz="2800" b="1" dirty="0"/>
              <a:t>Ранние </a:t>
            </a:r>
            <a:r>
              <a:rPr lang="ru-RU" sz="2800" b="1" dirty="0" err="1"/>
              <a:t>гестозы</a:t>
            </a:r>
            <a:r>
              <a:rPr lang="ru-RU" sz="2800" dirty="0"/>
              <a:t> – первые месяцы беременности, для них характерны, в основном расстройства со стороны желудочно-кишечного тракта.</a:t>
            </a:r>
            <a:endParaRPr lang="en-US" sz="2800" dirty="0"/>
          </a:p>
          <a:p>
            <a:pPr eaLnBrk="1" hangingPunct="1"/>
            <a:r>
              <a:rPr lang="ru-RU" sz="2800" b="1" dirty="0"/>
              <a:t>Поздние </a:t>
            </a:r>
            <a:r>
              <a:rPr lang="ru-RU" sz="2800" b="1" dirty="0" err="1"/>
              <a:t>гестозы</a:t>
            </a:r>
            <a:r>
              <a:rPr lang="en-US" sz="2800" b="1" dirty="0"/>
              <a:t> </a:t>
            </a:r>
            <a:r>
              <a:rPr lang="ru-RU" sz="2800" dirty="0"/>
              <a:t>–</a:t>
            </a:r>
            <a:r>
              <a:rPr lang="en-US" sz="2800" dirty="0"/>
              <a:t> II</a:t>
            </a:r>
            <a:r>
              <a:rPr lang="ru-RU" sz="2800" dirty="0"/>
              <a:t>-я половина </a:t>
            </a:r>
            <a:r>
              <a:rPr lang="ru-RU" sz="2800" dirty="0" smtClean="0"/>
              <a:t>беременности (в </a:t>
            </a:r>
            <a:r>
              <a:rPr lang="ru-RU" sz="2800" dirty="0"/>
              <a:t>основе </a:t>
            </a:r>
            <a:r>
              <a:rPr lang="ru-RU" sz="2800" dirty="0" smtClean="0"/>
              <a:t>их лежат </a:t>
            </a:r>
            <a:r>
              <a:rPr lang="ru-RU" sz="2800" dirty="0"/>
              <a:t>сосудистые </a:t>
            </a:r>
            <a:r>
              <a:rPr lang="ru-RU" sz="2800" dirty="0" smtClean="0"/>
              <a:t>расстройства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181D303D-BD51-438E-9665-577506B1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Классификация </a:t>
            </a:r>
            <a:r>
              <a:rPr lang="ru-RU" sz="3200" dirty="0" err="1"/>
              <a:t>гестозов</a:t>
            </a:r>
            <a:endParaRPr lang="ru-RU" sz="3200" dirty="0"/>
          </a:p>
        </p:txBody>
      </p:sp>
      <p:pic>
        <p:nvPicPr>
          <p:cNvPr id="5" name="Picture 2" descr="http://osobayamama.ucoz.com/14d6b0bd84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1712"/>
            <a:ext cx="2627784" cy="2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58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272901B-AB11-46BC-8A78-4CB549F4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133" y="5877272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uk-UA" sz="3200" b="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7197FB-2E5F-49F2-80FF-3F53563AE5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9102"/>
          <a:stretch>
            <a:fillRect/>
          </a:stretch>
        </p:blipFill>
        <p:spPr>
          <a:xfrm>
            <a:off x="0" y="0"/>
            <a:ext cx="5486400" cy="4114800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C0B5482-CAA4-4577-AA5F-F2BF6B98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945" y="4941168"/>
            <a:ext cx="6984776" cy="80486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Picture 8" descr="I:\Documents and Settings\Администратор\Рабочий стол\19OzvubO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89" y="0"/>
            <a:ext cx="386791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50945" y="4645110"/>
            <a:ext cx="648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800" dirty="0"/>
              <a:t>Ежегодно во всем мире более 50 000 женщин погибает в период беременности из-за осложнений, связанных с гипертензивными расстройствами</a:t>
            </a:r>
          </a:p>
          <a:p>
            <a:pPr algn="just" eaLnBrk="1" hangingPunct="1"/>
            <a:r>
              <a:rPr lang="ru-RU" sz="2800" dirty="0"/>
              <a:t>В развитых странах в 12-18</a:t>
            </a:r>
            <a:r>
              <a:rPr lang="en-US" sz="2800" dirty="0"/>
              <a:t> </a:t>
            </a:r>
            <a:r>
              <a:rPr lang="ru-RU" sz="2800" dirty="0"/>
              <a:t>% они являются второй непосредственной </a:t>
            </a:r>
            <a:r>
              <a:rPr lang="ru-RU" sz="2800" dirty="0" smtClean="0"/>
              <a:t>причиной анте- и </a:t>
            </a:r>
            <a:r>
              <a:rPr lang="ru-RU" sz="2800" dirty="0"/>
              <a:t>постнатальной смертности.</a:t>
            </a:r>
          </a:p>
          <a:p>
            <a:pPr algn="just" eaLnBrk="1" hangingPunct="1"/>
            <a:r>
              <a:rPr lang="ru-RU" sz="2800" dirty="0"/>
              <a:t>В 20-25% случаев влияют на перинатальную смертность.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Гипертензивные расстройства во время </a:t>
            </a:r>
            <a:r>
              <a:rPr lang="ru-RU" sz="3200" dirty="0" smtClean="0"/>
              <a:t>беременности (эпидемиология)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566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43602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rgbClr val="1338AD"/>
                </a:solidFill>
              </a:rPr>
              <a:t>специфическое осложнение течения беременности</a:t>
            </a:r>
            <a:r>
              <a:rPr lang="ru-RU" b="1" dirty="0"/>
              <a:t>, </a:t>
            </a:r>
            <a:r>
              <a:rPr lang="ru-RU" dirty="0"/>
              <a:t>проявляющееся, как правило, во второй ее половине и характеризующееся   глубоким   расстройством   всех   видов   обмена, нарушением   функции   </a:t>
            </a:r>
            <a:r>
              <a:rPr lang="ru-RU" dirty="0" smtClean="0"/>
              <a:t>плаценты, изменением   </a:t>
            </a:r>
            <a:r>
              <a:rPr lang="ru-RU" dirty="0"/>
              <a:t>деятельности    сосудистой    и   нервной   </a:t>
            </a:r>
            <a:r>
              <a:rPr lang="ru-RU" dirty="0" smtClean="0"/>
              <a:t>систем,   </a:t>
            </a:r>
            <a:r>
              <a:rPr lang="ru-RU" dirty="0"/>
              <a:t>почек,   печени   и   других    жизненно важных органов в результате их морфологических изменений.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/>
              <a:t>Преэклампсия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356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53023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Поражение эндотелия на ранних сроках беременности приводит к обнажению мышечно-эластичной мембраны сосудов в которой расположены рецепторы к вазоконстрикторам, что ведёт к </a:t>
            </a:r>
            <a:r>
              <a:rPr lang="ru-RU" dirty="0">
                <a:solidFill>
                  <a:srgbClr val="FF0000"/>
                </a:solidFill>
              </a:rPr>
              <a:t>повышению чувствительности сосудов к </a:t>
            </a:r>
            <a:r>
              <a:rPr lang="ru-RU" dirty="0" err="1">
                <a:solidFill>
                  <a:srgbClr val="FF0000"/>
                </a:solidFill>
              </a:rPr>
              <a:t>вазоактивным</a:t>
            </a:r>
            <a:r>
              <a:rPr lang="ru-RU" dirty="0">
                <a:solidFill>
                  <a:srgbClr val="FF0000"/>
                </a:solidFill>
              </a:rPr>
              <a:t> веществам.</a:t>
            </a:r>
          </a:p>
          <a:p>
            <a:pPr>
              <a:defRPr/>
            </a:pPr>
            <a:r>
              <a:rPr lang="ru-RU" dirty="0"/>
              <a:t>Снижаются </a:t>
            </a:r>
            <a:r>
              <a:rPr lang="ru-RU" dirty="0" err="1"/>
              <a:t>тромборезистентные</a:t>
            </a:r>
            <a:r>
              <a:rPr lang="ru-RU" dirty="0"/>
              <a:t> свойства сосудов.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bg1"/>
                </a:solidFill>
                <a:latin typeface="+mj-lt"/>
                <a:cs typeface="Arial" charset="0"/>
              </a:rPr>
              <a:t>Патогенез ПЭ: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err="1">
                <a:solidFill>
                  <a:schemeClr val="bg1"/>
                </a:solidFill>
                <a:latin typeface="+mj-lt"/>
                <a:cs typeface="Arial" charset="0"/>
              </a:rPr>
              <a:t>современные</a:t>
            </a:r>
            <a:r>
              <a:rPr lang="uk-UA" sz="36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uk-UA" sz="3600" dirty="0" err="1">
                <a:solidFill>
                  <a:schemeClr val="bg1"/>
                </a:solidFill>
                <a:latin typeface="+mj-lt"/>
                <a:cs typeface="Arial" charset="0"/>
              </a:rPr>
              <a:t>представления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992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idx="1"/>
          </p:nvPr>
        </p:nvSpPr>
        <p:spPr>
          <a:xfrm>
            <a:off x="285720" y="1340768"/>
            <a:ext cx="8572560" cy="537438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/>
              <a:t>Повреждение эндотелия снижает его </a:t>
            </a:r>
            <a:r>
              <a:rPr lang="ru-RU" dirty="0" err="1"/>
              <a:t>антитромботический</a:t>
            </a:r>
            <a:r>
              <a:rPr lang="ru-RU" dirty="0"/>
              <a:t> потенциал и сопровождается </a:t>
            </a:r>
            <a:r>
              <a:rPr lang="ru-RU" dirty="0">
                <a:solidFill>
                  <a:srgbClr val="FF0000"/>
                </a:solidFill>
              </a:rPr>
              <a:t>активацией агрегации тромбоцитов с дальнейшим развитием хронической формы ДВС-синдрома.</a:t>
            </a:r>
          </a:p>
          <a:p>
            <a:pPr>
              <a:defRPr/>
            </a:pPr>
            <a:r>
              <a:rPr lang="ru-RU" dirty="0"/>
              <a:t>Активируются факторы воспаления: перекисные радикалы, </a:t>
            </a:r>
            <a:r>
              <a:rPr lang="ru-RU" dirty="0" err="1"/>
              <a:t>цитокины</a:t>
            </a:r>
            <a:r>
              <a:rPr lang="ru-RU" dirty="0"/>
              <a:t>, которые в свою очередь    дополнительно нарушают структуру эндотелия.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Повышается проницаемость сосудов и происходит выход жидкости из сосудов.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bg1"/>
                </a:solidFill>
                <a:latin typeface="+mj-lt"/>
                <a:cs typeface="Arial" charset="0"/>
              </a:rPr>
              <a:t>Патогенез ПЭ: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err="1">
                <a:solidFill>
                  <a:schemeClr val="bg1"/>
                </a:solidFill>
                <a:latin typeface="+mj-lt"/>
                <a:cs typeface="Arial" charset="0"/>
              </a:rPr>
              <a:t>современные</a:t>
            </a:r>
            <a:r>
              <a:rPr lang="uk-UA" sz="36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uk-UA" sz="3600" dirty="0" err="1">
                <a:solidFill>
                  <a:schemeClr val="bg1"/>
                </a:solidFill>
                <a:latin typeface="+mj-lt"/>
                <a:cs typeface="Arial" charset="0"/>
              </a:rPr>
              <a:t>представления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76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quarter" idx="1"/>
          </p:nvPr>
        </p:nvSpPr>
        <p:spPr>
          <a:xfrm>
            <a:off x="379282" y="1268760"/>
            <a:ext cx="8280400" cy="53278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/>
              <a:t> </a:t>
            </a:r>
            <a:r>
              <a:rPr lang="ru-RU" sz="2200" b="1" dirty="0"/>
              <a:t>хроническая гипертензия </a:t>
            </a:r>
            <a:r>
              <a:rPr lang="ru-RU" sz="2200" dirty="0"/>
              <a:t>– та, что наблюдалась до беременности или выявлена впервые до 20 недели беременности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/>
              <a:t> </a:t>
            </a:r>
            <a:r>
              <a:rPr lang="ru-RU" sz="2200" b="1" dirty="0" err="1"/>
              <a:t>гестационная</a:t>
            </a:r>
            <a:r>
              <a:rPr lang="ru-RU" sz="2200" b="1" dirty="0"/>
              <a:t> гипертензия </a:t>
            </a:r>
            <a:r>
              <a:rPr lang="ru-RU" sz="2200" dirty="0"/>
              <a:t>– та, что возникла после 20 недель беременности и не сопровождается протеинурией до самых родов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/>
              <a:t> </a:t>
            </a:r>
            <a:r>
              <a:rPr lang="ru-RU" sz="2200" b="1" dirty="0" err="1"/>
              <a:t>преэклампсия</a:t>
            </a:r>
            <a:r>
              <a:rPr lang="ru-RU" sz="2200" b="1" dirty="0"/>
              <a:t> </a:t>
            </a:r>
            <a:r>
              <a:rPr lang="ru-RU" sz="2200" dirty="0"/>
              <a:t>- та, что возникла после 20 недель беременности в сочетании с протеинурией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/>
              <a:t>эклампсия – </a:t>
            </a:r>
            <a:r>
              <a:rPr lang="ru-RU" sz="2200" dirty="0"/>
              <a:t>приступ судорог  у женщин с </a:t>
            </a:r>
            <a:r>
              <a:rPr lang="ru-RU" sz="2200" dirty="0" err="1"/>
              <a:t>преэклампсией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/>
              <a:t> </a:t>
            </a:r>
            <a:r>
              <a:rPr lang="ru-RU" sz="2200" b="1" dirty="0"/>
              <a:t>сочетанная </a:t>
            </a:r>
            <a:r>
              <a:rPr lang="ru-RU" sz="2200" b="1" dirty="0" err="1"/>
              <a:t>преэклампсия</a:t>
            </a:r>
            <a:r>
              <a:rPr lang="ru-RU" sz="2200" b="1" dirty="0"/>
              <a:t> </a:t>
            </a:r>
            <a:r>
              <a:rPr lang="ru-RU" sz="2200" dirty="0"/>
              <a:t>– появление протеинурии после 20 недель у беременной с хронической гипертензией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/>
              <a:t> </a:t>
            </a:r>
            <a:r>
              <a:rPr lang="ru-RU" sz="2200" b="1" dirty="0"/>
              <a:t>гипертензия не уточненная </a:t>
            </a:r>
            <a:r>
              <a:rPr lang="ru-RU" sz="2200" dirty="0"/>
              <a:t>– та, что выявлена до 20 недель беременности, при условии отсутствии информации об уровне АД до 20 недели беременности</a:t>
            </a:r>
          </a:p>
          <a:p>
            <a:pPr marL="0" indent="0">
              <a:buNone/>
            </a:pP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КЛАССИФИКАЦИЯ ГИПЕРТЕНЗИВНЫХ РАССТРОЙСТВ ВО ВРЕМЯ БЕРЕМЕННОСТИ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79413" y="1297127"/>
          <a:ext cx="8280399" cy="450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1744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Степень тяжести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Диастолическое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мм. рт. ст.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Систолическое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мм. рт. ст.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722" marB="45722" anchor="ctr" horzOverflow="overflow"/>
                </a:tc>
              </a:tr>
              <a:tr h="1122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Легкая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90-99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140-149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</a:tr>
              <a:tr h="1122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Средняя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100-109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150-159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</a:tr>
              <a:tr h="402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Тяжелая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110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 160</a:t>
                      </a:r>
                    </a:p>
                  </a:txBody>
                  <a:tcPr marT="45722" marB="45722" anchor="ctr" horzOverflow="overflow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smtClean="0">
                <a:ea typeface="ＭＳ Ｐゴシック" pitchFamily="34" charset="-128"/>
              </a:rPr>
              <a:t>Гипертензия </a:t>
            </a:r>
            <a:r>
              <a:rPr lang="ru-RU" altLang="en-US" sz="3200" dirty="0">
                <a:ea typeface="ＭＳ Ｐゴシック" pitchFamily="34" charset="-128"/>
              </a:rPr>
              <a:t>во время беременности</a:t>
            </a:r>
            <a:r>
              <a:rPr lang="en-US" altLang="en-US" sz="3200" dirty="0">
                <a:ea typeface="ＭＳ Ｐゴシック" pitchFamily="34" charset="-128"/>
              </a:rPr>
              <a:t>:</a:t>
            </a:r>
            <a:r>
              <a:rPr lang="ru-RU" altLang="en-US" sz="3200" dirty="0">
                <a:ea typeface="ＭＳ Ｐゴシック" pitchFamily="34" charset="-128"/>
              </a:rPr>
              <a:t> </a:t>
            </a:r>
            <a:endParaRPr lang="ru-RU" altLang="en-US" sz="3200" dirty="0" smtClean="0"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smtClean="0">
                <a:ea typeface="ＭＳ Ｐゴシック" pitchFamily="34" charset="-128"/>
              </a:rPr>
              <a:t>степень</a:t>
            </a:r>
            <a:r>
              <a:rPr lang="en-US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>
                <a:ea typeface="ＭＳ Ｐゴシック" pitchFamily="34" charset="-128"/>
              </a:rPr>
              <a:t>тяжести</a:t>
            </a:r>
            <a:r>
              <a:rPr lang="en-US" altLang="en-US" sz="3200" dirty="0">
                <a:ea typeface="ＭＳ Ｐゴシック" pitchFamily="34" charset="-128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5986154"/>
            <a:ext cx="839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/>
              <a:t>По крайней мере двукратное измерение на одной </a:t>
            </a:r>
            <a:r>
              <a:rPr lang="ru-RU" altLang="en-US" sz="2400" b="1" dirty="0" smtClean="0"/>
              <a:t>руке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401652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altLang="en-US" sz="1600" dirty="0">
                <a:solidFill>
                  <a:srgbClr val="0000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NICE  2010</a:t>
            </a:r>
          </a:p>
        </p:txBody>
      </p:sp>
    </p:spTree>
    <p:extLst>
      <p:ext uri="{BB962C8B-B14F-4D97-AF65-F5344CB8AC3E}">
        <p14:creationId xmlns:p14="http://schemas.microsoft.com/office/powerpoint/2010/main" val="5845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2742</Words>
  <Application>Microsoft Office PowerPoint</Application>
  <PresentationFormat>Экран (4:3)</PresentationFormat>
  <Paragraphs>302</Paragraphs>
  <Slides>30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맑은 고딕</vt:lpstr>
      <vt:lpstr>ＭＳ Ｐゴシック</vt:lpstr>
      <vt:lpstr>Arial</vt:lpstr>
      <vt:lpstr>Calibri</vt:lpstr>
      <vt:lpstr>Georgia</vt:lpstr>
      <vt:lpstr>Tahoma</vt:lpstr>
      <vt:lpstr>Times New Roman</vt:lpstr>
      <vt:lpstr>Wingdings</vt:lpstr>
      <vt:lpstr>Wingdings 2</vt:lpstr>
      <vt:lpstr>Тема Office</vt:lpstr>
      <vt:lpstr>Гипертензивные расстройства во время беременности</vt:lpstr>
      <vt:lpstr>ГЕСТОЗЫ</vt:lpstr>
      <vt:lpstr>Классификация гестозов</vt:lpstr>
      <vt:lpstr>Гипертензивные расстройства во время беременности (эпидемиология)</vt:lpstr>
      <vt:lpstr>Презентация PowerPoint</vt:lpstr>
      <vt:lpstr>Патогенез ПЭ:  современные представления</vt:lpstr>
      <vt:lpstr>Патогенез ПЭ:  современные представления</vt:lpstr>
      <vt:lpstr>Презентация PowerPoint</vt:lpstr>
      <vt:lpstr>Презентация PowerPoint</vt:lpstr>
      <vt:lpstr>Презентация PowerPoint</vt:lpstr>
      <vt:lpstr>Хроническая артериальная гипертензия наблюдение за состоянием плода</vt:lpstr>
      <vt:lpstr>Презентация PowerPoint</vt:lpstr>
      <vt:lpstr>Гестационная гипертензия: характеристики</vt:lpstr>
      <vt:lpstr>Гестационная гипертензия: наблюдение</vt:lpstr>
      <vt:lpstr>Факторы риска развития преэклампсии</vt:lpstr>
      <vt:lpstr>Факторы риска развития преэклампсии</vt:lpstr>
      <vt:lpstr>Презентация PowerPoint</vt:lpstr>
      <vt:lpstr>Презентация PowerPoint</vt:lpstr>
      <vt:lpstr>Преэклампсия: характеристика</vt:lpstr>
      <vt:lpstr>Презентация PowerPoint</vt:lpstr>
      <vt:lpstr>:</vt:lpstr>
      <vt:lpstr>Презентация PowerPoint</vt:lpstr>
      <vt:lpstr>Презентация PowerPoint</vt:lpstr>
      <vt:lpstr>Презентация PowerPoint</vt:lpstr>
      <vt:lpstr>Эклампсия тактика</vt:lpstr>
      <vt:lpstr>Стандарт оказания помощи при преэклампсии/эклампсии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Гипертензивные расстройства во время беременности, преэклампсия, эклампсия</dc:title>
  <dc:creator>WOLF</dc:creator>
  <cp:lastModifiedBy>Учетная запись Майкрософт</cp:lastModifiedBy>
  <cp:revision>391</cp:revision>
  <dcterms:created xsi:type="dcterms:W3CDTF">2009-08-21T08:36:08Z</dcterms:created>
  <dcterms:modified xsi:type="dcterms:W3CDTF">2020-09-01T12:22:33Z</dcterms:modified>
</cp:coreProperties>
</file>