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2.xml" ContentType="application/vnd.openxmlformats-officedocument.presentationml.notesSlide+xml"/>
  <Override PartName="/ppt/slides/slide79.xml" ContentType="application/vnd.openxmlformats-officedocument.presentationml.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0"/>
  </p:notesMasterIdLst>
  <p:sldIdLst>
    <p:sldId id="258" r:id="rId2"/>
    <p:sldId id="261" r:id="rId3"/>
    <p:sldId id="262" r:id="rId4"/>
    <p:sldId id="263" r:id="rId5"/>
    <p:sldId id="264" r:id="rId6"/>
    <p:sldId id="265" r:id="rId7"/>
    <p:sldId id="266" r:id="rId8"/>
    <p:sldId id="267" r:id="rId9"/>
    <p:sldId id="268" r:id="rId10"/>
    <p:sldId id="269" r:id="rId11"/>
    <p:sldId id="347" r:id="rId12"/>
    <p:sldId id="270" r:id="rId13"/>
    <p:sldId id="272" r:id="rId14"/>
    <p:sldId id="273" r:id="rId15"/>
    <p:sldId id="275" r:id="rId16"/>
    <p:sldId id="276" r:id="rId17"/>
    <p:sldId id="277" r:id="rId18"/>
    <p:sldId id="278" r:id="rId19"/>
    <p:sldId id="279" r:id="rId20"/>
    <p:sldId id="280" r:id="rId21"/>
    <p:sldId id="281" r:id="rId22"/>
    <p:sldId id="282" r:id="rId23"/>
    <p:sldId id="283" r:id="rId24"/>
    <p:sldId id="284" r:id="rId25"/>
    <p:sldId id="256" r:id="rId26"/>
    <p:sldId id="257" r:id="rId27"/>
    <p:sldId id="260" r:id="rId28"/>
    <p:sldId id="285" r:id="rId29"/>
    <p:sldId id="342" r:id="rId30"/>
    <p:sldId id="303" r:id="rId31"/>
    <p:sldId id="289" r:id="rId32"/>
    <p:sldId id="286" r:id="rId33"/>
    <p:sldId id="287" r:id="rId34"/>
    <p:sldId id="288" r:id="rId35"/>
    <p:sldId id="305" r:id="rId36"/>
    <p:sldId id="290" r:id="rId37"/>
    <p:sldId id="292" r:id="rId38"/>
    <p:sldId id="306" r:id="rId39"/>
    <p:sldId id="343" r:id="rId40"/>
    <p:sldId id="313" r:id="rId41"/>
    <p:sldId id="344" r:id="rId42"/>
    <p:sldId id="345" r:id="rId43"/>
    <p:sldId id="346" r:id="rId44"/>
    <p:sldId id="348" r:id="rId45"/>
    <p:sldId id="293" r:id="rId46"/>
    <p:sldId id="294" r:id="rId47"/>
    <p:sldId id="295" r:id="rId48"/>
    <p:sldId id="296" r:id="rId49"/>
    <p:sldId id="300" r:id="rId50"/>
    <p:sldId id="301" r:id="rId51"/>
    <p:sldId id="302" r:id="rId52"/>
    <p:sldId id="307" r:id="rId53"/>
    <p:sldId id="308" r:id="rId54"/>
    <p:sldId id="311" r:id="rId55"/>
    <p:sldId id="349" r:id="rId56"/>
    <p:sldId id="312" r:id="rId57"/>
    <p:sldId id="314" r:id="rId58"/>
    <p:sldId id="315" r:id="rId59"/>
    <p:sldId id="316" r:id="rId60"/>
    <p:sldId id="317" r:id="rId61"/>
    <p:sldId id="326" r:id="rId62"/>
    <p:sldId id="318" r:id="rId63"/>
    <p:sldId id="319" r:id="rId64"/>
    <p:sldId id="321" r:id="rId65"/>
    <p:sldId id="322" r:id="rId66"/>
    <p:sldId id="325" r:id="rId67"/>
    <p:sldId id="350" r:id="rId68"/>
    <p:sldId id="327" r:id="rId69"/>
    <p:sldId id="328" r:id="rId70"/>
    <p:sldId id="329" r:id="rId71"/>
    <p:sldId id="330" r:id="rId72"/>
    <p:sldId id="323" r:id="rId73"/>
    <p:sldId id="324" r:id="rId74"/>
    <p:sldId id="351" r:id="rId75"/>
    <p:sldId id="291" r:id="rId76"/>
    <p:sldId id="352" r:id="rId77"/>
    <p:sldId id="353" r:id="rId78"/>
    <p:sldId id="331" r:id="rId79"/>
    <p:sldId id="332" r:id="rId80"/>
    <p:sldId id="333" r:id="rId81"/>
    <p:sldId id="334" r:id="rId82"/>
    <p:sldId id="335" r:id="rId83"/>
    <p:sldId id="354" r:id="rId84"/>
    <p:sldId id="336" r:id="rId85"/>
    <p:sldId id="337" r:id="rId86"/>
    <p:sldId id="338" r:id="rId87"/>
    <p:sldId id="341" r:id="rId88"/>
    <p:sldId id="355" r:id="rId8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99"/>
    <a:srgbClr val="FF00FF"/>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09579C-FE08-4A5A-B570-AB5B818660F6}" type="datetimeFigureOut">
              <a:rPr lang="ru-RU" smtClean="0"/>
              <a:pPr/>
              <a:t>10.01.2016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8B0411-1A31-4A25-A19E-038C22438268}"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sz="1200" dirty="0" smtClean="0">
                <a:latin typeface="Times New Roman" pitchFamily="18" charset="0"/>
                <a:cs typeface="Times New Roman" pitchFamily="18" charset="0"/>
              </a:rPr>
              <a:t>Once the tablets were dry they could be stored, transported, etc. Became the dominant system of writing in Mesopotamia for over 2000 years. Even after Sumerian became extinct as a spoken language, many other cultures continued to write using cuneiform. As a result of its extensive use of several centuries, many cuneiform tablets have survived</a:t>
            </a:r>
            <a:endParaRPr lang="ru-RU" dirty="0"/>
          </a:p>
        </p:txBody>
      </p:sp>
      <p:sp>
        <p:nvSpPr>
          <p:cNvPr id="4" name="Номер слайда 3"/>
          <p:cNvSpPr>
            <a:spLocks noGrp="1"/>
          </p:cNvSpPr>
          <p:nvPr>
            <p:ph type="sldNum" sz="quarter" idx="10"/>
          </p:nvPr>
        </p:nvSpPr>
        <p:spPr/>
        <p:txBody>
          <a:bodyPr/>
          <a:lstStyle/>
          <a:p>
            <a:fld id="{7A8B0411-1A31-4A25-A19E-038C22438268}" type="slidenum">
              <a:rPr lang="ru-RU" smtClean="0"/>
              <a:pPr/>
              <a:t>7</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sz="1200" dirty="0" smtClean="0">
                <a:latin typeface="Times New Roman" pitchFamily="18" charset="0"/>
                <a:cs typeface="Times New Roman" pitchFamily="18" charset="0"/>
              </a:rPr>
              <a:t>Assyrian </a:t>
            </a:r>
            <a:r>
              <a:rPr lang="en-US" sz="1200" dirty="0" err="1" smtClean="0">
                <a:latin typeface="Times New Roman" pitchFamily="18" charset="0"/>
                <a:cs typeface="Times New Roman" pitchFamily="18" charset="0"/>
              </a:rPr>
              <a:t>jewellery</a:t>
            </a:r>
            <a:r>
              <a:rPr lang="en-US" sz="1200" dirty="0" smtClean="0">
                <a:latin typeface="Times New Roman" pitchFamily="18" charset="0"/>
                <a:cs typeface="Times New Roman" pitchFamily="18" charset="0"/>
              </a:rPr>
              <a:t> was not simply pretty adornment. </a:t>
            </a:r>
            <a:r>
              <a:rPr lang="en-US" sz="1200" dirty="0" err="1" smtClean="0">
                <a:latin typeface="Times New Roman" pitchFamily="18" charset="0"/>
                <a:cs typeface="Times New Roman" pitchFamily="18" charset="0"/>
              </a:rPr>
              <a:t>Coloured</a:t>
            </a:r>
            <a:r>
              <a:rPr lang="en-US" sz="1200" dirty="0" smtClean="0">
                <a:latin typeface="Times New Roman" pitchFamily="18" charset="0"/>
                <a:cs typeface="Times New Roman" pitchFamily="18" charset="0"/>
              </a:rPr>
              <a:t> stones (and glass) were considered to have beneficial properties: they warded off evil and protected against harm.</a:t>
            </a:r>
            <a:endParaRPr lang="ru-RU" dirty="0"/>
          </a:p>
        </p:txBody>
      </p:sp>
      <p:sp>
        <p:nvSpPr>
          <p:cNvPr id="4" name="Номер слайда 3"/>
          <p:cNvSpPr>
            <a:spLocks noGrp="1"/>
          </p:cNvSpPr>
          <p:nvPr>
            <p:ph type="sldNum" sz="quarter" idx="10"/>
          </p:nvPr>
        </p:nvSpPr>
        <p:spPr/>
        <p:txBody>
          <a:bodyPr/>
          <a:lstStyle/>
          <a:p>
            <a:fld id="{7A8B0411-1A31-4A25-A19E-038C22438268}" type="slidenum">
              <a:rPr lang="ru-RU" smtClean="0"/>
              <a:pPr/>
              <a:t>21</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sz="1200" dirty="0" smtClean="0">
                <a:latin typeface="Times New Roman" pitchFamily="18" charset="0"/>
                <a:cs typeface="Times New Roman" pitchFamily="18" charset="0"/>
              </a:rPr>
              <a:t>Many of the drugs mentioned in the tablets are difficult to identify: often the </a:t>
            </a:r>
            <a:r>
              <a:rPr lang="en-US" sz="1200" dirty="0" err="1" smtClean="0">
                <a:latin typeface="Times New Roman" pitchFamily="18" charset="0"/>
                <a:cs typeface="Times New Roman" pitchFamily="18" charset="0"/>
              </a:rPr>
              <a:t>asu</a:t>
            </a:r>
            <a:r>
              <a:rPr lang="en-US" sz="1200" dirty="0" smtClean="0">
                <a:latin typeface="Times New Roman" pitchFamily="18" charset="0"/>
                <a:cs typeface="Times New Roman" pitchFamily="18" charset="0"/>
              </a:rPr>
              <a:t> used metaphorical names for common drugs. Many of the plants incorporated into the </a:t>
            </a:r>
            <a:r>
              <a:rPr lang="en-US" sz="1200" dirty="0" err="1" smtClean="0">
                <a:latin typeface="Times New Roman" pitchFamily="18" charset="0"/>
                <a:cs typeface="Times New Roman" pitchFamily="18" charset="0"/>
              </a:rPr>
              <a:t>asu</a:t>
            </a:r>
            <a:r>
              <a:rPr lang="en-US" sz="1200" dirty="0" smtClean="0">
                <a:latin typeface="Times New Roman" pitchFamily="18" charset="0"/>
                <a:cs typeface="Times New Roman" pitchFamily="18" charset="0"/>
              </a:rPr>
              <a:t> prescriptions had antibiotic properties, while several resins and many spices have some antiseptic value, and would mask the smell of a malodorous wound Medications were ground and filtered for ointments or plasters to spread on a piece of thin leather to apply. Prescriptions specified enemas, laxatives, ointments, pills, powders, and suppositories. There was no extra charge for medications.</a:t>
            </a:r>
            <a:endParaRPr lang="ru-RU" dirty="0"/>
          </a:p>
        </p:txBody>
      </p:sp>
      <p:sp>
        <p:nvSpPr>
          <p:cNvPr id="4" name="Номер слайда 3"/>
          <p:cNvSpPr>
            <a:spLocks noGrp="1"/>
          </p:cNvSpPr>
          <p:nvPr>
            <p:ph type="sldNum" sz="quarter" idx="10"/>
          </p:nvPr>
        </p:nvSpPr>
        <p:spPr/>
        <p:txBody>
          <a:bodyPr/>
          <a:lstStyle/>
          <a:p>
            <a:fld id="{7A8B0411-1A31-4A25-A19E-038C22438268}" type="slidenum">
              <a:rPr lang="ru-RU" smtClean="0"/>
              <a:pPr/>
              <a:t>24</a:t>
            </a:fld>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sz="1200" dirty="0" smtClean="0">
                <a:latin typeface="Times New Roman" pitchFamily="18" charset="0"/>
                <a:cs typeface="Times New Roman" pitchFamily="18" charset="0"/>
              </a:rPr>
              <a:t>In art and on tombs,</a:t>
            </a:r>
          </a:p>
          <a:p>
            <a:r>
              <a:rPr lang="en-US" sz="1200" dirty="0" smtClean="0">
                <a:latin typeface="Times New Roman" pitchFamily="18" charset="0"/>
                <a:cs typeface="Times New Roman" pitchFamily="18" charset="0"/>
              </a:rPr>
              <a:t> the pharaohs were now depicted with the crowns of Upper and Lower Egypt combined to become one crown, known as the  </a:t>
            </a:r>
            <a:r>
              <a:rPr lang="en-US" sz="1200" dirty="0" err="1" smtClean="0">
                <a:latin typeface="Times New Roman" pitchFamily="18" charset="0"/>
                <a:cs typeface="Times New Roman" pitchFamily="18" charset="0"/>
              </a:rPr>
              <a:t>pschent</a:t>
            </a:r>
            <a:endParaRPr lang="ru-RU" sz="1200" dirty="0" smtClean="0">
              <a:latin typeface="Times New Roman" pitchFamily="18" charset="0"/>
              <a:cs typeface="Times New Roman" pitchFamily="18" charset="0"/>
            </a:endParaRPr>
          </a:p>
          <a:p>
            <a:endParaRPr lang="ru-RU" dirty="0"/>
          </a:p>
        </p:txBody>
      </p:sp>
      <p:sp>
        <p:nvSpPr>
          <p:cNvPr id="4" name="Номер слайда 3"/>
          <p:cNvSpPr>
            <a:spLocks noGrp="1"/>
          </p:cNvSpPr>
          <p:nvPr>
            <p:ph type="sldNum" sz="quarter" idx="10"/>
          </p:nvPr>
        </p:nvSpPr>
        <p:spPr/>
        <p:txBody>
          <a:bodyPr/>
          <a:lstStyle/>
          <a:p>
            <a:fld id="{7A8B0411-1A31-4A25-A19E-038C22438268}" type="slidenum">
              <a:rPr lang="ru-RU" smtClean="0"/>
              <a:pPr/>
              <a:t>26</a:t>
            </a:fld>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Times New Roman" pitchFamily="18" charset="0"/>
                <a:cs typeface="Times New Roman" pitchFamily="18" charset="0"/>
              </a:rPr>
              <a:t>This was the only land in ancient Egypt that could be farmed because a layer of rich, black silt was deposited there every year after the Nile flooded.</a:t>
            </a:r>
            <a:endParaRPr lang="ru-RU" sz="1200" dirty="0" smtClean="0">
              <a:latin typeface="Times New Roman" pitchFamily="18" charset="0"/>
              <a:cs typeface="Times New Roman" pitchFamily="18" charset="0"/>
            </a:endParaRPr>
          </a:p>
          <a:p>
            <a:endParaRPr lang="ru-RU" dirty="0"/>
          </a:p>
        </p:txBody>
      </p:sp>
      <p:sp>
        <p:nvSpPr>
          <p:cNvPr id="4" name="Номер слайда 3"/>
          <p:cNvSpPr>
            <a:spLocks noGrp="1"/>
          </p:cNvSpPr>
          <p:nvPr>
            <p:ph type="sldNum" sz="quarter" idx="10"/>
          </p:nvPr>
        </p:nvSpPr>
        <p:spPr/>
        <p:txBody>
          <a:bodyPr/>
          <a:lstStyle/>
          <a:p>
            <a:fld id="{7A8B0411-1A31-4A25-A19E-038C22438268}" type="slidenum">
              <a:rPr lang="ru-RU" smtClean="0"/>
              <a:pPr/>
              <a:t>27</a:t>
            </a:fld>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sz="1200" dirty="0" smtClean="0">
                <a:latin typeface="Times New Roman" pitchFamily="18" charset="0"/>
                <a:cs typeface="Times New Roman" pitchFamily="18" charset="0"/>
              </a:rPr>
              <a:t>To a certain extent, they were right, our veins, arteries, and even our intestines are types of tubes. However, they never came to realize that these channels had different functions.</a:t>
            </a:r>
            <a:endParaRPr lang="ru-RU" sz="1200" dirty="0" smtClean="0">
              <a:latin typeface="Times New Roman" pitchFamily="18" charset="0"/>
              <a:cs typeface="Times New Roman" pitchFamily="18" charset="0"/>
            </a:endParaRPr>
          </a:p>
          <a:p>
            <a:r>
              <a:rPr lang="en-US" sz="1200" dirty="0" smtClean="0">
                <a:latin typeface="Times New Roman" pitchFamily="18" charset="0"/>
                <a:cs typeface="Times New Roman" pitchFamily="18" charset="0"/>
              </a:rPr>
              <a:t>The channel theory allowed medicine to move from entirely spiritual cures for diseases and disorders, towards practical ones. Many medical historians say this change was a major turning point, a breakthrough in the history of medicine. </a:t>
            </a:r>
            <a:endParaRPr lang="ru-RU" sz="1200" dirty="0" smtClean="0">
              <a:latin typeface="Times New Roman" pitchFamily="18" charset="0"/>
              <a:cs typeface="Times New Roman" pitchFamily="18" charset="0"/>
            </a:endParaRPr>
          </a:p>
          <a:p>
            <a:endParaRPr lang="ru-RU" dirty="0"/>
          </a:p>
        </p:txBody>
      </p:sp>
      <p:sp>
        <p:nvSpPr>
          <p:cNvPr id="4" name="Номер слайда 3"/>
          <p:cNvSpPr>
            <a:spLocks noGrp="1"/>
          </p:cNvSpPr>
          <p:nvPr>
            <p:ph type="sldNum" sz="quarter" idx="10"/>
          </p:nvPr>
        </p:nvSpPr>
        <p:spPr/>
        <p:txBody>
          <a:bodyPr/>
          <a:lstStyle/>
          <a:p>
            <a:fld id="{7A8B0411-1A31-4A25-A19E-038C22438268}" type="slidenum">
              <a:rPr lang="ru-RU" smtClean="0"/>
              <a:pPr/>
              <a:t>40</a:t>
            </a:fld>
            <a:endParaRPr lang="ru-R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sz="1200" dirty="0" smtClean="0">
                <a:latin typeface="Times New Roman" pitchFamily="18" charset="0"/>
                <a:cs typeface="Times New Roman" pitchFamily="18" charset="0"/>
              </a:rPr>
              <a:t>In modern medicine, phenolphthalein injected in the uterus would appear in urine based upon the same principle. A test known to gynecologists as “Speck’s test</a:t>
            </a:r>
            <a:endParaRPr lang="ru-RU" dirty="0"/>
          </a:p>
        </p:txBody>
      </p:sp>
      <p:sp>
        <p:nvSpPr>
          <p:cNvPr id="4" name="Номер слайда 3"/>
          <p:cNvSpPr>
            <a:spLocks noGrp="1"/>
          </p:cNvSpPr>
          <p:nvPr>
            <p:ph type="sldNum" sz="quarter" idx="10"/>
          </p:nvPr>
        </p:nvSpPr>
        <p:spPr/>
        <p:txBody>
          <a:bodyPr/>
          <a:lstStyle/>
          <a:p>
            <a:fld id="{7A8B0411-1A31-4A25-A19E-038C22438268}" type="slidenum">
              <a:rPr lang="ru-RU" smtClean="0"/>
              <a:pPr/>
              <a:t>44</a:t>
            </a:fld>
            <a:endParaRPr lang="ru-R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Times New Roman" pitchFamily="18" charset="0"/>
                <a:cs typeface="Times New Roman" pitchFamily="18" charset="0"/>
              </a:rPr>
              <a:t>Egyptians thought garlic and onions aided endurance, and consumed large quantities of them. Raw garlic was routinely given to asthmatics and to those suffering with bronchial-pulmonary complaints. Onions helped against problems of the digestive system. (e.g. </a:t>
            </a:r>
            <a:r>
              <a:rPr lang="en-US" sz="1200" dirty="0" err="1" smtClean="0">
                <a:latin typeface="Times New Roman" pitchFamily="18" charset="0"/>
                <a:cs typeface="Times New Roman" pitchFamily="18" charset="0"/>
              </a:rPr>
              <a:t>pEbers</a:t>
            </a:r>
            <a:r>
              <a:rPr lang="en-US" sz="1200" dirty="0" smtClean="0">
                <a:latin typeface="Times New Roman" pitchFamily="18" charset="0"/>
                <a:cs typeface="Times New Roman" pitchFamily="18" charset="0"/>
              </a:rPr>
              <a:t> 192 )</a:t>
            </a:r>
          </a:p>
          <a:p>
            <a:endParaRPr lang="ru-RU" dirty="0"/>
          </a:p>
        </p:txBody>
      </p:sp>
      <p:sp>
        <p:nvSpPr>
          <p:cNvPr id="4" name="Номер слайда 3"/>
          <p:cNvSpPr>
            <a:spLocks noGrp="1"/>
          </p:cNvSpPr>
          <p:nvPr>
            <p:ph type="sldNum" sz="quarter" idx="10"/>
          </p:nvPr>
        </p:nvSpPr>
        <p:spPr/>
        <p:txBody>
          <a:bodyPr/>
          <a:lstStyle/>
          <a:p>
            <a:fld id="{7A8B0411-1A31-4A25-A19E-038C22438268}" type="slidenum">
              <a:rPr lang="ru-RU" smtClean="0"/>
              <a:pPr/>
              <a:t>50</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Times New Roman" pitchFamily="18" charset="0"/>
                <a:cs typeface="Times New Roman" pitchFamily="18" charset="0"/>
              </a:rPr>
              <a:t>Specific offerings were made to a particular god or ghost when it was considered to be a causative factor, but these offerings are not indicated in the medical texts. It was recognized that various organs could malfunction, causing illness. The plants used in treatment were to treat the symptoms of the disease, and were not given for magical purposes. Sumerian gods</a:t>
            </a:r>
            <a:endParaRPr lang="ru-RU" sz="1200" dirty="0" smtClean="0">
              <a:latin typeface="Times New Roman" pitchFamily="18" charset="0"/>
              <a:cs typeface="Times New Roman" pitchFamily="18" charset="0"/>
            </a:endParaRPr>
          </a:p>
          <a:p>
            <a:endParaRPr lang="ru-RU" dirty="0"/>
          </a:p>
        </p:txBody>
      </p:sp>
      <p:sp>
        <p:nvSpPr>
          <p:cNvPr id="4" name="Номер слайда 3"/>
          <p:cNvSpPr>
            <a:spLocks noGrp="1"/>
          </p:cNvSpPr>
          <p:nvPr>
            <p:ph type="sldNum" sz="quarter" idx="10"/>
          </p:nvPr>
        </p:nvSpPr>
        <p:spPr/>
        <p:txBody>
          <a:bodyPr/>
          <a:lstStyle/>
          <a:p>
            <a:fld id="{7A8B0411-1A31-4A25-A19E-038C22438268}" type="slidenum">
              <a:rPr lang="ru-RU" smtClean="0"/>
              <a:pPr/>
              <a:t>8</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err="1" smtClean="0">
                <a:latin typeface="Times New Roman" pitchFamily="18" charset="0"/>
                <a:cs typeface="Times New Roman" pitchFamily="18" charset="0"/>
              </a:rPr>
              <a:t>Ashipu</a:t>
            </a:r>
            <a:r>
              <a:rPr lang="en-US" sz="1200" dirty="0" smtClean="0">
                <a:latin typeface="Times New Roman" pitchFamily="18" charset="0"/>
                <a:cs typeface="Times New Roman" pitchFamily="18" charset="0"/>
              </a:rPr>
              <a:t> also accounted as  exorcist. Diagnose the ailment, this meant which god or demon was causing the illness. Determine if the disease was the result of some error or sin of the patient. Attempt to cure the patient by means of charms and spells that were designed to drive out the spirit causing the disease. </a:t>
            </a:r>
            <a:endParaRPr lang="ru-RU" sz="1200" dirty="0" smtClean="0">
              <a:latin typeface="Times New Roman" pitchFamily="18" charset="0"/>
              <a:cs typeface="Times New Roman" pitchFamily="18" charset="0"/>
            </a:endParaRPr>
          </a:p>
          <a:p>
            <a:endParaRPr lang="ru-RU" dirty="0"/>
          </a:p>
        </p:txBody>
      </p:sp>
      <p:sp>
        <p:nvSpPr>
          <p:cNvPr id="4" name="Номер слайда 3"/>
          <p:cNvSpPr>
            <a:spLocks noGrp="1"/>
          </p:cNvSpPr>
          <p:nvPr>
            <p:ph type="sldNum" sz="quarter" idx="10"/>
          </p:nvPr>
        </p:nvSpPr>
        <p:spPr/>
        <p:txBody>
          <a:bodyPr/>
          <a:lstStyle/>
          <a:p>
            <a:fld id="{7A8B0411-1A31-4A25-A19E-038C22438268}" type="slidenum">
              <a:rPr lang="ru-RU" smtClean="0"/>
              <a:pPr/>
              <a:t>10</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sz="1200" dirty="0" smtClean="0">
                <a:latin typeface="Times New Roman" pitchFamily="18" charset="0"/>
                <a:cs typeface="Times New Roman" pitchFamily="18" charset="0"/>
              </a:rPr>
              <a:t>For example, when treating wounds the </a:t>
            </a:r>
            <a:r>
              <a:rPr lang="en-US" sz="1200" dirty="0" err="1" smtClean="0">
                <a:latin typeface="Times New Roman" pitchFamily="18" charset="0"/>
                <a:cs typeface="Times New Roman" pitchFamily="18" charset="0"/>
              </a:rPr>
              <a:t>asu</a:t>
            </a:r>
            <a:r>
              <a:rPr lang="en-US" sz="1200" dirty="0" smtClean="0">
                <a:latin typeface="Times New Roman" pitchFamily="18" charset="0"/>
                <a:cs typeface="Times New Roman" pitchFamily="18" charset="0"/>
              </a:rPr>
              <a:t> generally relied on washing, bandaging, and making plasters (a mixture of medicinal ingredients applied to a wound and held on by a bandage). Seal of a Babylonian </a:t>
            </a:r>
            <a:r>
              <a:rPr lang="en-US" sz="1200" dirty="0" err="1" smtClean="0">
                <a:latin typeface="Times New Roman" pitchFamily="18" charset="0"/>
                <a:cs typeface="Times New Roman" pitchFamily="18" charset="0"/>
              </a:rPr>
              <a:t>Asu</a:t>
            </a:r>
            <a:r>
              <a:rPr lang="en-US" sz="1200" dirty="0" smtClean="0">
                <a:latin typeface="Times New Roman" pitchFamily="18" charset="0"/>
                <a:cs typeface="Times New Roman" pitchFamily="18" charset="0"/>
              </a:rPr>
              <a:t> with reverence to the gods, a self-portrait and depictions of bronze knives, cups and needles..</a:t>
            </a:r>
            <a:endParaRPr lang="ru-RU" dirty="0"/>
          </a:p>
        </p:txBody>
      </p:sp>
      <p:sp>
        <p:nvSpPr>
          <p:cNvPr id="4" name="Номер слайда 3"/>
          <p:cNvSpPr>
            <a:spLocks noGrp="1"/>
          </p:cNvSpPr>
          <p:nvPr>
            <p:ph type="sldNum" sz="quarter" idx="10"/>
          </p:nvPr>
        </p:nvSpPr>
        <p:spPr/>
        <p:txBody>
          <a:bodyPr/>
          <a:lstStyle/>
          <a:p>
            <a:fld id="{7A8B0411-1A31-4A25-A19E-038C22438268}" type="slidenum">
              <a:rPr lang="ru-RU" smtClean="0"/>
              <a:pPr/>
              <a:t>12</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7A8B0411-1A31-4A25-A19E-038C22438268}" type="slidenum">
              <a:rPr lang="ru-RU" smtClean="0"/>
              <a:pPr/>
              <a:t>15</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Times New Roman" pitchFamily="18" charset="0"/>
                <a:cs typeface="Times New Roman" pitchFamily="18" charset="0"/>
              </a:rPr>
              <a:t>Ashurbanipal 669-627 B.C. - ruled and expanded Assyria to include Babylonia, Persia, Egypt, and Syria. Ashurbanipal describes himself as a literate person in an account written by himself on his life and education.</a:t>
            </a:r>
            <a:endParaRPr lang="ru-RU" sz="1200" dirty="0" smtClean="0">
              <a:latin typeface="Times New Roman" pitchFamily="18" charset="0"/>
              <a:cs typeface="Times New Roman" pitchFamily="18" charset="0"/>
            </a:endParaRPr>
          </a:p>
          <a:p>
            <a:endParaRPr lang="ru-RU" dirty="0"/>
          </a:p>
        </p:txBody>
      </p:sp>
      <p:sp>
        <p:nvSpPr>
          <p:cNvPr id="4" name="Номер слайда 3"/>
          <p:cNvSpPr>
            <a:spLocks noGrp="1"/>
          </p:cNvSpPr>
          <p:nvPr>
            <p:ph type="sldNum" sz="quarter" idx="10"/>
          </p:nvPr>
        </p:nvSpPr>
        <p:spPr/>
        <p:txBody>
          <a:bodyPr/>
          <a:lstStyle/>
          <a:p>
            <a:fld id="{7A8B0411-1A31-4A25-A19E-038C22438268}" type="slidenum">
              <a:rPr lang="ru-RU" smtClean="0"/>
              <a:pPr/>
              <a:t>16</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sz="1200" dirty="0" smtClean="0">
                <a:latin typeface="Times New Roman" pitchFamily="18" charset="0"/>
                <a:cs typeface="Times New Roman" pitchFamily="18" charset="0"/>
              </a:rPr>
              <a:t>The descriptions of diseases demonstrate a keen ability to observe and are usually clever. All expected diseases can be found described when those parts of the tablets are fully preserved, as they are for neurology, fevers, worms and skin lesions. The medical texts are rational. Some of the treatments are essentially the same as modern treatments for the same condition.</a:t>
            </a:r>
            <a:endParaRPr lang="ru-RU" dirty="0"/>
          </a:p>
        </p:txBody>
      </p:sp>
      <p:sp>
        <p:nvSpPr>
          <p:cNvPr id="4" name="Номер слайда 3"/>
          <p:cNvSpPr>
            <a:spLocks noGrp="1"/>
          </p:cNvSpPr>
          <p:nvPr>
            <p:ph type="sldNum" sz="quarter" idx="10"/>
          </p:nvPr>
        </p:nvSpPr>
        <p:spPr/>
        <p:txBody>
          <a:bodyPr/>
          <a:lstStyle/>
          <a:p>
            <a:fld id="{7A8B0411-1A31-4A25-A19E-038C22438268}" type="slidenum">
              <a:rPr lang="ru-RU" smtClean="0"/>
              <a:pPr/>
              <a:t>17</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sz="1200" dirty="0" smtClean="0">
                <a:latin typeface="Times New Roman" pitchFamily="18" charset="0"/>
                <a:cs typeface="Times New Roman" pitchFamily="18" charset="0"/>
              </a:rPr>
              <a:t>The descriptions of diseases demonstrate a keen ability to observe and are usually clever. All expected diseases can be found described when those parts of the tablets are fully preserved, as they are for neurology, fevers, worms and skin lesions. The medical texts are rational. Some of the treatments are essentially the same as modern treatments for the same condition.</a:t>
            </a:r>
            <a:endParaRPr lang="ru-RU" dirty="0"/>
          </a:p>
        </p:txBody>
      </p:sp>
      <p:sp>
        <p:nvSpPr>
          <p:cNvPr id="4" name="Номер слайда 3"/>
          <p:cNvSpPr>
            <a:spLocks noGrp="1"/>
          </p:cNvSpPr>
          <p:nvPr>
            <p:ph type="sldNum" sz="quarter" idx="10"/>
          </p:nvPr>
        </p:nvSpPr>
        <p:spPr/>
        <p:txBody>
          <a:bodyPr/>
          <a:lstStyle/>
          <a:p>
            <a:fld id="{7A8B0411-1A31-4A25-A19E-038C22438268}" type="slidenum">
              <a:rPr lang="ru-RU" smtClean="0"/>
              <a:pPr/>
              <a:t>19</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Times New Roman" pitchFamily="18" charset="0"/>
                <a:cs typeface="Times New Roman" pitchFamily="18" charset="0"/>
              </a:rPr>
              <a:t>. The severe punishment for negligence supposedly weeded out physicians incapable of delivering adequate care A physician testifies and defends himself in a trial concerning a malpractice complaint by his patient Hammurabi strictly enforced compliance through severe penalties. If they were not satisfied, patients could seek justice from a legal system</a:t>
            </a:r>
            <a:endParaRPr lang="ru-RU" sz="1200" dirty="0" smtClean="0">
              <a:latin typeface="Times New Roman" pitchFamily="18" charset="0"/>
              <a:cs typeface="Times New Roman" pitchFamily="18" charset="0"/>
            </a:endParaRPr>
          </a:p>
          <a:p>
            <a:endParaRPr lang="ru-RU" dirty="0"/>
          </a:p>
        </p:txBody>
      </p:sp>
      <p:sp>
        <p:nvSpPr>
          <p:cNvPr id="4" name="Номер слайда 3"/>
          <p:cNvSpPr>
            <a:spLocks noGrp="1"/>
          </p:cNvSpPr>
          <p:nvPr>
            <p:ph type="sldNum" sz="quarter" idx="10"/>
          </p:nvPr>
        </p:nvSpPr>
        <p:spPr/>
        <p:txBody>
          <a:bodyPr/>
          <a:lstStyle/>
          <a:p>
            <a:fld id="{7A8B0411-1A31-4A25-A19E-038C22438268}" type="slidenum">
              <a:rPr lang="ru-RU" smtClean="0"/>
              <a:pPr/>
              <a:t>20</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10.01.2016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10.01.2016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10.01.2016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10.01.2016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10.01.2016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10.01.2016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10.01.2016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10.01.2016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10.01.2016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10.01.2016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10.01.2016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10.01.2016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36.gif"/><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8.xml"/><Relationship Id="rId4" Type="http://schemas.openxmlformats.org/officeDocument/2006/relationships/image" Target="../media/image39.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2" Type="http://schemas.openxmlformats.org/officeDocument/2006/relationships/image" Target="../media/image72.gif"/><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2" Type="http://schemas.openxmlformats.org/officeDocument/2006/relationships/image" Target="../media/image74.gif"/><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8.xml"/></Relationships>
</file>

<file path=ppt/slides/_rels/slide68.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image" Target="../media/image81.jpeg"/><Relationship Id="rId1" Type="http://schemas.openxmlformats.org/officeDocument/2006/relationships/slideLayout" Target="../slideLayouts/slideLayout8.xml"/><Relationship Id="rId5" Type="http://schemas.openxmlformats.org/officeDocument/2006/relationships/image" Target="../media/image84.jpeg"/><Relationship Id="rId4" Type="http://schemas.openxmlformats.org/officeDocument/2006/relationships/image" Target="../media/image83.jpeg"/></Relationships>
</file>

<file path=ppt/slides/_rels/slide69.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12.jpeg"/></Relationships>
</file>

<file path=ppt/slides/_rels/slide70.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8.xml"/></Relationships>
</file>

<file path=ppt/slides/_rels/slide71.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8.xml"/></Relationships>
</file>

<file path=ppt/slides/_rels/slide72.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8.xml"/></Relationships>
</file>

<file path=ppt/slides/_rels/slide73.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8.xml"/></Relationships>
</file>

<file path=ppt/slides/_rels/slide7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75.xml.rels><?xml version="1.0" encoding="UTF-8" standalone="yes"?>
<Relationships xmlns="http://schemas.openxmlformats.org/package/2006/relationships"><Relationship Id="rId2" Type="http://schemas.openxmlformats.org/officeDocument/2006/relationships/image" Target="../media/image90.jpeg"/><Relationship Id="rId1" Type="http://schemas.openxmlformats.org/officeDocument/2006/relationships/slideLayout" Target="../slideLayouts/slideLayout8.xml"/></Relationships>
</file>

<file path=ppt/slides/_rels/slide76.xml.rels><?xml version="1.0" encoding="UTF-8" standalone="yes"?>
<Relationships xmlns="http://schemas.openxmlformats.org/package/2006/relationships"><Relationship Id="rId2" Type="http://schemas.openxmlformats.org/officeDocument/2006/relationships/image" Target="../media/image91.gif"/><Relationship Id="rId1" Type="http://schemas.openxmlformats.org/officeDocument/2006/relationships/slideLayout" Target="../slideLayouts/slideLayout8.xml"/></Relationships>
</file>

<file path=ppt/slides/_rels/slide77.xml.rels><?xml version="1.0" encoding="UTF-8" standalone="yes"?>
<Relationships xmlns="http://schemas.openxmlformats.org/package/2006/relationships"><Relationship Id="rId2" Type="http://schemas.openxmlformats.org/officeDocument/2006/relationships/image" Target="../media/image92.jpeg"/><Relationship Id="rId1" Type="http://schemas.openxmlformats.org/officeDocument/2006/relationships/slideLayout" Target="../slideLayouts/slideLayout8.xml"/></Relationships>
</file>

<file path=ppt/slides/_rels/slide78.xml.rels><?xml version="1.0" encoding="UTF-8" standalone="yes"?>
<Relationships xmlns="http://schemas.openxmlformats.org/package/2006/relationships"><Relationship Id="rId2" Type="http://schemas.openxmlformats.org/officeDocument/2006/relationships/image" Target="../media/image93.jpeg"/><Relationship Id="rId1" Type="http://schemas.openxmlformats.org/officeDocument/2006/relationships/slideLayout" Target="../slideLayouts/slideLayout8.xml"/></Relationships>
</file>

<file path=ppt/slides/_rels/slide79.xml.rels><?xml version="1.0" encoding="UTF-8" standalone="yes"?>
<Relationships xmlns="http://schemas.openxmlformats.org/package/2006/relationships"><Relationship Id="rId2" Type="http://schemas.openxmlformats.org/officeDocument/2006/relationships/image" Target="../media/image94.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14.jpeg"/></Relationships>
</file>

<file path=ppt/slides/_rels/slide80.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8.xml"/></Relationships>
</file>

<file path=ppt/slides/_rels/slide81.xml.rels><?xml version="1.0" encoding="UTF-8" standalone="yes"?>
<Relationships xmlns="http://schemas.openxmlformats.org/package/2006/relationships"><Relationship Id="rId2" Type="http://schemas.openxmlformats.org/officeDocument/2006/relationships/image" Target="../media/image96.jpeg"/><Relationship Id="rId1" Type="http://schemas.openxmlformats.org/officeDocument/2006/relationships/slideLayout" Target="../slideLayouts/slideLayout8.xml"/></Relationships>
</file>

<file path=ppt/slides/_rels/slide82.xml.rels><?xml version="1.0" encoding="UTF-8" standalone="yes"?>
<Relationships xmlns="http://schemas.openxmlformats.org/package/2006/relationships"><Relationship Id="rId2" Type="http://schemas.openxmlformats.org/officeDocument/2006/relationships/image" Target="../media/image97.jpeg"/><Relationship Id="rId1" Type="http://schemas.openxmlformats.org/officeDocument/2006/relationships/slideLayout" Target="../slideLayouts/slideLayout8.xml"/></Relationships>
</file>

<file path=ppt/slides/_rels/slide83.xml.rels><?xml version="1.0" encoding="UTF-8" standalone="yes"?>
<Relationships xmlns="http://schemas.openxmlformats.org/package/2006/relationships"><Relationship Id="rId2" Type="http://schemas.openxmlformats.org/officeDocument/2006/relationships/image" Target="../media/image98.jpeg"/><Relationship Id="rId1" Type="http://schemas.openxmlformats.org/officeDocument/2006/relationships/slideLayout" Target="../slideLayouts/slideLayout8.xml"/></Relationships>
</file>

<file path=ppt/slides/_rels/slide84.xml.rels><?xml version="1.0" encoding="UTF-8" standalone="yes"?>
<Relationships xmlns="http://schemas.openxmlformats.org/package/2006/relationships"><Relationship Id="rId2" Type="http://schemas.openxmlformats.org/officeDocument/2006/relationships/image" Target="../media/image99.jpeg"/><Relationship Id="rId1" Type="http://schemas.openxmlformats.org/officeDocument/2006/relationships/slideLayout" Target="../slideLayouts/slideLayout8.xml"/></Relationships>
</file>

<file path=ppt/slides/_rels/slide85.xml.rels><?xml version="1.0" encoding="UTF-8" standalone="yes"?>
<Relationships xmlns="http://schemas.openxmlformats.org/package/2006/relationships"><Relationship Id="rId2" Type="http://schemas.openxmlformats.org/officeDocument/2006/relationships/image" Target="../media/image100.jpeg"/><Relationship Id="rId1" Type="http://schemas.openxmlformats.org/officeDocument/2006/relationships/slideLayout" Target="../slideLayouts/slideLayout8.xml"/></Relationships>
</file>

<file path=ppt/slides/_rels/slide86.xml.rels><?xml version="1.0" encoding="UTF-8" standalone="yes"?>
<Relationships xmlns="http://schemas.openxmlformats.org/package/2006/relationships"><Relationship Id="rId2" Type="http://schemas.openxmlformats.org/officeDocument/2006/relationships/image" Target="../media/image101.jpeg"/><Relationship Id="rId1" Type="http://schemas.openxmlformats.org/officeDocument/2006/relationships/slideLayout" Target="../slideLayouts/slideLayout8.xml"/></Relationships>
</file>

<file path=ppt/slides/_rels/slide87.xml.rels><?xml version="1.0" encoding="UTF-8" standalone="yes"?>
<Relationships xmlns="http://schemas.openxmlformats.org/package/2006/relationships"><Relationship Id="rId2" Type="http://schemas.openxmlformats.org/officeDocument/2006/relationships/image" Target="../media/image102.jpeg"/><Relationship Id="rId1" Type="http://schemas.openxmlformats.org/officeDocument/2006/relationships/slideLayout" Target="../slideLayouts/slideLayout8.xml"/></Relationships>
</file>

<file path=ppt/slides/_rels/slide88.xml.rels><?xml version="1.0" encoding="UTF-8" standalone="yes"?>
<Relationships xmlns="http://schemas.openxmlformats.org/package/2006/relationships"><Relationship Id="rId2" Type="http://schemas.openxmlformats.org/officeDocument/2006/relationships/image" Target="../media/image10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23528" y="404664"/>
            <a:ext cx="8568952" cy="2520280"/>
          </a:xfrm>
        </p:spPr>
        <p:style>
          <a:lnRef idx="1">
            <a:schemeClr val="accent6"/>
          </a:lnRef>
          <a:fillRef idx="2">
            <a:schemeClr val="accent6"/>
          </a:fillRef>
          <a:effectRef idx="1">
            <a:schemeClr val="accent6"/>
          </a:effectRef>
          <a:fontRef idx="minor">
            <a:schemeClr val="dk1"/>
          </a:fontRef>
        </p:style>
        <p:txBody>
          <a:bodyPr>
            <a:noAutofit/>
          </a:bodyPr>
          <a:lstStyle/>
          <a:p>
            <a:r>
              <a:rPr lang="en-US" sz="5400" b="1" dirty="0" smtClean="0">
                <a:latin typeface="Times New Roman" pitchFamily="18" charset="0"/>
                <a:cs typeface="Times New Roman" pitchFamily="18" charset="0"/>
              </a:rPr>
              <a:t>Medicine of Ancient China, India, Mesopotamia and Egypt.</a:t>
            </a:r>
            <a:endParaRPr lang="ru-RU" sz="5400" b="1" dirty="0">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6372200" y="5572140"/>
            <a:ext cx="2592288" cy="1000132"/>
          </a:xfrm>
        </p:spPr>
        <p:style>
          <a:lnRef idx="1">
            <a:schemeClr val="accent2"/>
          </a:lnRef>
          <a:fillRef idx="2">
            <a:schemeClr val="accent2"/>
          </a:fillRef>
          <a:effectRef idx="1">
            <a:schemeClr val="accent2"/>
          </a:effectRef>
          <a:fontRef idx="minor">
            <a:schemeClr val="dk1"/>
          </a:fontRef>
        </p:style>
        <p:txBody>
          <a:bodyPr>
            <a:normAutofit lnSpcReduction="10000"/>
          </a:bodyPr>
          <a:lstStyle/>
          <a:p>
            <a:r>
              <a:rPr lang="en-US" dirty="0" smtClean="0">
                <a:solidFill>
                  <a:schemeClr val="tx1"/>
                </a:solidFill>
                <a:latin typeface="Times New Roman" pitchFamily="18" charset="0"/>
                <a:cs typeface="Times New Roman" pitchFamily="18" charset="0"/>
              </a:rPr>
              <a:t>Lecturer </a:t>
            </a:r>
            <a:r>
              <a:rPr lang="ru-RU" dirty="0" smtClean="0">
                <a:solidFill>
                  <a:schemeClr val="tx1"/>
                </a:solidFill>
                <a:latin typeface="Times New Roman" pitchFamily="18" charset="0"/>
                <a:cs typeface="Times New Roman" pitchFamily="18" charset="0"/>
              </a:rPr>
              <a:t> </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Pushina</a:t>
            </a:r>
            <a:r>
              <a:rPr lang="en-US" dirty="0" smtClean="0">
                <a:solidFill>
                  <a:schemeClr val="tx1"/>
                </a:solidFill>
                <a:latin typeface="Times New Roman" pitchFamily="18" charset="0"/>
                <a:cs typeface="Times New Roman" pitchFamily="18" charset="0"/>
              </a:rPr>
              <a:t> O.S.</a:t>
            </a:r>
            <a:endParaRPr lang="ru-RU" dirty="0">
              <a:solidFill>
                <a:schemeClr val="tx1"/>
              </a:solidFill>
              <a:latin typeface="Times New Roman" pitchFamily="18" charset="0"/>
              <a:cs typeface="Times New Roman" pitchFamily="18" charset="0"/>
            </a:endParaRPr>
          </a:p>
        </p:txBody>
      </p:sp>
      <p:pic>
        <p:nvPicPr>
          <p:cNvPr id="4" name="Рисунок 3" descr="загруженное.jpg"/>
          <p:cNvPicPr>
            <a:picLocks noChangeAspect="1"/>
          </p:cNvPicPr>
          <p:nvPr/>
        </p:nvPicPr>
        <p:blipFill>
          <a:blip r:embed="rId2" cstate="print"/>
          <a:stretch>
            <a:fillRect/>
          </a:stretch>
        </p:blipFill>
        <p:spPr>
          <a:xfrm>
            <a:off x="395536" y="2708920"/>
            <a:ext cx="2571750" cy="2232248"/>
          </a:xfrm>
          <a:prstGeom prst="rect">
            <a:avLst/>
          </a:prstGeom>
        </p:spPr>
      </p:pic>
      <p:pic>
        <p:nvPicPr>
          <p:cNvPr id="5" name="Рисунок 4" descr="загруженное (1).jpg"/>
          <p:cNvPicPr>
            <a:picLocks noChangeAspect="1"/>
          </p:cNvPicPr>
          <p:nvPr/>
        </p:nvPicPr>
        <p:blipFill>
          <a:blip r:embed="rId3" cstate="print"/>
          <a:stretch>
            <a:fillRect/>
          </a:stretch>
        </p:blipFill>
        <p:spPr>
          <a:xfrm>
            <a:off x="2699792" y="4913784"/>
            <a:ext cx="3528392" cy="1944216"/>
          </a:xfrm>
          <a:prstGeom prst="rect">
            <a:avLst/>
          </a:prstGeom>
        </p:spPr>
      </p:pic>
      <p:pic>
        <p:nvPicPr>
          <p:cNvPr id="6" name="Рисунок 5" descr="mesopotamia[1].jpg"/>
          <p:cNvPicPr>
            <a:picLocks noChangeAspect="1"/>
          </p:cNvPicPr>
          <p:nvPr/>
        </p:nvPicPr>
        <p:blipFill>
          <a:blip r:embed="rId4" cstate="print"/>
          <a:stretch>
            <a:fillRect/>
          </a:stretch>
        </p:blipFill>
        <p:spPr>
          <a:xfrm>
            <a:off x="6240694" y="3140968"/>
            <a:ext cx="2903306" cy="2177480"/>
          </a:xfrm>
          <a:prstGeom prst="rect">
            <a:avLst/>
          </a:prstGeom>
        </p:spPr>
      </p:pic>
      <p:pic>
        <p:nvPicPr>
          <p:cNvPr id="7" name="Рисунок 6" descr="images (1).jpg"/>
          <p:cNvPicPr>
            <a:picLocks noChangeAspect="1"/>
          </p:cNvPicPr>
          <p:nvPr/>
        </p:nvPicPr>
        <p:blipFill>
          <a:blip r:embed="rId5" cstate="print"/>
          <a:srcRect t="8790"/>
          <a:stretch>
            <a:fillRect/>
          </a:stretch>
        </p:blipFill>
        <p:spPr>
          <a:xfrm>
            <a:off x="3171825" y="2996952"/>
            <a:ext cx="2800350" cy="1944216"/>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4290"/>
            <a:ext cx="8363272" cy="1285884"/>
          </a:xfrm>
        </p:spPr>
        <p:style>
          <a:lnRef idx="1">
            <a:schemeClr val="accent2"/>
          </a:lnRef>
          <a:fillRef idx="2">
            <a:schemeClr val="accent2"/>
          </a:fillRef>
          <a:effectRef idx="1">
            <a:schemeClr val="accent2"/>
          </a:effectRef>
          <a:fontRef idx="minor">
            <a:schemeClr val="dk1"/>
          </a:fontRef>
        </p:style>
        <p:txBody>
          <a:bodyPr>
            <a:noAutofit/>
          </a:bodyPr>
          <a:lstStyle/>
          <a:p>
            <a:pPr algn="ctr"/>
            <a:r>
              <a:rPr lang="en-US" sz="4400" dirty="0" smtClean="0">
                <a:latin typeface="Times New Roman" pitchFamily="18" charset="0"/>
                <a:cs typeface="Times New Roman" pitchFamily="18" charset="0"/>
              </a:rPr>
              <a:t>Mesopotamian medical practitioners</a:t>
            </a:r>
            <a:endParaRPr lang="ru-RU" sz="4400" dirty="0">
              <a:latin typeface="Times New Roman" pitchFamily="18" charset="0"/>
              <a:cs typeface="Times New Roman" pitchFamily="18" charset="0"/>
            </a:endParaRPr>
          </a:p>
        </p:txBody>
      </p:sp>
      <p:sp>
        <p:nvSpPr>
          <p:cNvPr id="4" name="Текст 3"/>
          <p:cNvSpPr>
            <a:spLocks noGrp="1"/>
          </p:cNvSpPr>
          <p:nvPr>
            <p:ph type="body" sz="half" idx="2"/>
          </p:nvPr>
        </p:nvSpPr>
        <p:spPr>
          <a:xfrm>
            <a:off x="214282" y="1500174"/>
            <a:ext cx="4714908" cy="5357826"/>
          </a:xfrm>
        </p:spPr>
        <p:style>
          <a:lnRef idx="1">
            <a:schemeClr val="accent6"/>
          </a:lnRef>
          <a:fillRef idx="2">
            <a:schemeClr val="accent6"/>
          </a:fillRef>
          <a:effectRef idx="1">
            <a:schemeClr val="accent6"/>
          </a:effectRef>
          <a:fontRef idx="minor">
            <a:schemeClr val="dk1"/>
          </a:fontRef>
        </p:style>
        <p:txBody>
          <a:bodyPr>
            <a:noAutofit/>
          </a:bodyPr>
          <a:lstStyle/>
          <a:p>
            <a:pPr algn="ctr"/>
            <a:r>
              <a:rPr lang="en-US" sz="4400" dirty="0" smtClean="0">
                <a:latin typeface="Times New Roman" pitchFamily="18" charset="0"/>
                <a:cs typeface="Times New Roman" pitchFamily="18" charset="0"/>
              </a:rPr>
              <a:t>Two distinct types of professional medical practitioners: </a:t>
            </a:r>
            <a:r>
              <a:rPr lang="en-US" sz="4400" b="1" i="1" dirty="0" err="1" smtClean="0">
                <a:latin typeface="Times New Roman" pitchFamily="18" charset="0"/>
                <a:cs typeface="Times New Roman" pitchFamily="18" charset="0"/>
              </a:rPr>
              <a:t>Ashipu</a:t>
            </a:r>
            <a:r>
              <a:rPr lang="en-US" sz="4400" dirty="0" smtClean="0">
                <a:latin typeface="Times New Roman" pitchFamily="18" charset="0"/>
                <a:cs typeface="Times New Roman" pitchFamily="18" charset="0"/>
              </a:rPr>
              <a:t> and </a:t>
            </a:r>
            <a:r>
              <a:rPr lang="en-US" sz="4400" b="1" i="1" dirty="0" err="1" smtClean="0">
                <a:latin typeface="Times New Roman" pitchFamily="18" charset="0"/>
                <a:cs typeface="Times New Roman" pitchFamily="18" charset="0"/>
              </a:rPr>
              <a:t>Asu</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Ashipu</a:t>
            </a:r>
            <a:r>
              <a:rPr lang="en-US" sz="4400" dirty="0" smtClean="0">
                <a:latin typeface="Times New Roman" pitchFamily="18" charset="0"/>
                <a:cs typeface="Times New Roman" pitchFamily="18" charset="0"/>
              </a:rPr>
              <a:t> also accounted as  exorcist. </a:t>
            </a:r>
          </a:p>
        </p:txBody>
      </p:sp>
      <p:pic>
        <p:nvPicPr>
          <p:cNvPr id="6" name="Содержимое 5" descr="index.jpg"/>
          <p:cNvPicPr>
            <a:picLocks noGrp="1" noChangeAspect="1"/>
          </p:cNvPicPr>
          <p:nvPr>
            <p:ph idx="1"/>
          </p:nvPr>
        </p:nvPicPr>
        <p:blipFill>
          <a:blip r:embed="rId3" cstate="print"/>
          <a:stretch>
            <a:fillRect/>
          </a:stretch>
        </p:blipFill>
        <p:spPr>
          <a:xfrm>
            <a:off x="4929190" y="1643050"/>
            <a:ext cx="4000529" cy="4857784"/>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slide-13-728.jpg"/>
          <p:cNvPicPr>
            <a:picLocks noGrp="1" noChangeAspect="1"/>
          </p:cNvPicPr>
          <p:nvPr>
            <p:ph idx="1"/>
          </p:nvPr>
        </p:nvPicPr>
        <p:blipFill>
          <a:blip r:embed="rId2" cstate="print"/>
          <a:srcRect l="7268" t="26997" r="53993" b="11768"/>
          <a:stretch>
            <a:fillRect/>
          </a:stretch>
        </p:blipFill>
        <p:spPr>
          <a:xfrm>
            <a:off x="251520" y="260648"/>
            <a:ext cx="4146714" cy="6336704"/>
          </a:xfrm>
        </p:spPr>
        <p:style>
          <a:lnRef idx="2">
            <a:schemeClr val="accent1">
              <a:shade val="50000"/>
            </a:schemeClr>
          </a:lnRef>
          <a:fillRef idx="1">
            <a:schemeClr val="accent1"/>
          </a:fillRef>
          <a:effectRef idx="0">
            <a:schemeClr val="accent1"/>
          </a:effectRef>
          <a:fontRef idx="minor">
            <a:schemeClr val="lt1"/>
          </a:fontRef>
        </p:style>
      </p:pic>
      <p:pic>
        <p:nvPicPr>
          <p:cNvPr id="6" name="Содержимое 8" descr="00006034_000.jpg"/>
          <p:cNvPicPr>
            <a:picLocks noChangeAspect="1"/>
          </p:cNvPicPr>
          <p:nvPr/>
        </p:nvPicPr>
        <p:blipFill>
          <a:blip r:embed="rId3" cstate="print"/>
          <a:stretch>
            <a:fillRect/>
          </a:stretch>
        </p:blipFill>
        <p:spPr>
          <a:xfrm>
            <a:off x="4644008" y="260648"/>
            <a:ext cx="4320480" cy="6264696"/>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8640"/>
            <a:ext cx="8435280" cy="504056"/>
          </a:xfrm>
        </p:spPr>
        <p:style>
          <a:lnRef idx="1">
            <a:schemeClr val="accent6"/>
          </a:lnRef>
          <a:fillRef idx="3">
            <a:schemeClr val="accent6"/>
          </a:fillRef>
          <a:effectRef idx="2">
            <a:schemeClr val="accent6"/>
          </a:effectRef>
          <a:fontRef idx="minor">
            <a:schemeClr val="lt1"/>
          </a:fontRef>
        </p:style>
        <p:txBody>
          <a:bodyPr>
            <a:noAutofit/>
          </a:bodyPr>
          <a:lstStyle/>
          <a:p>
            <a:pPr algn="ctr"/>
            <a:r>
              <a:rPr lang="en-US" sz="3600" dirty="0" smtClean="0">
                <a:latin typeface="Times New Roman" pitchFamily="18" charset="0"/>
                <a:cs typeface="Times New Roman" pitchFamily="18" charset="0"/>
              </a:rPr>
              <a:t>Mesopotamian medical practitioners</a:t>
            </a:r>
            <a:endParaRPr lang="ru-RU" sz="3600" dirty="0">
              <a:latin typeface="Times New Roman" pitchFamily="18" charset="0"/>
              <a:cs typeface="Times New Roman" pitchFamily="18" charset="0"/>
            </a:endParaRPr>
          </a:p>
        </p:txBody>
      </p:sp>
      <p:sp>
        <p:nvSpPr>
          <p:cNvPr id="4" name="Текст 3"/>
          <p:cNvSpPr>
            <a:spLocks noGrp="1"/>
          </p:cNvSpPr>
          <p:nvPr>
            <p:ph type="body" sz="half" idx="2"/>
          </p:nvPr>
        </p:nvSpPr>
        <p:spPr>
          <a:xfrm>
            <a:off x="179512" y="692696"/>
            <a:ext cx="4032448" cy="5904656"/>
          </a:xfrm>
        </p:spPr>
        <p:style>
          <a:lnRef idx="1">
            <a:schemeClr val="accent2"/>
          </a:lnRef>
          <a:fillRef idx="2">
            <a:schemeClr val="accent2"/>
          </a:fillRef>
          <a:effectRef idx="1">
            <a:schemeClr val="accent2"/>
          </a:effectRef>
          <a:fontRef idx="minor">
            <a:schemeClr val="dk1"/>
          </a:fontRef>
        </p:style>
        <p:txBody>
          <a:bodyPr>
            <a:noAutofit/>
          </a:bodyPr>
          <a:lstStyle/>
          <a:p>
            <a:pPr algn="ctr"/>
            <a:r>
              <a:rPr lang="en-US" sz="3600" b="1" i="1" dirty="0" err="1" smtClean="0">
                <a:latin typeface="Times New Roman" pitchFamily="18" charset="0"/>
                <a:cs typeface="Times New Roman" pitchFamily="18" charset="0"/>
              </a:rPr>
              <a:t>Asu</a:t>
            </a:r>
            <a:r>
              <a:rPr lang="en-US" sz="3600" dirty="0" smtClean="0">
                <a:latin typeface="Times New Roman" pitchFamily="18" charset="0"/>
                <a:cs typeface="Times New Roman" pitchFamily="18" charset="0"/>
              </a:rPr>
              <a:t> also accounted as “physician“. Specialist in herbal remedies. </a:t>
            </a:r>
          </a:p>
          <a:p>
            <a:pPr algn="ctr"/>
            <a:r>
              <a:rPr lang="en-US" sz="3600" dirty="0" smtClean="0">
                <a:latin typeface="Times New Roman" pitchFamily="18" charset="0"/>
                <a:cs typeface="Times New Roman" pitchFamily="18" charset="0"/>
              </a:rPr>
              <a:t>Dealt with empirical applications of medication (washing, bandaging and making plasters).</a:t>
            </a:r>
            <a:endParaRPr lang="ru-RU" sz="3600" dirty="0">
              <a:latin typeface="Times New Roman" pitchFamily="18" charset="0"/>
              <a:cs typeface="Times New Roman" pitchFamily="18" charset="0"/>
            </a:endParaRPr>
          </a:p>
        </p:txBody>
      </p:sp>
      <p:pic>
        <p:nvPicPr>
          <p:cNvPr id="7" name="Содержимое 6" descr="razi_patient.jpg"/>
          <p:cNvPicPr>
            <a:picLocks noGrp="1" noChangeAspect="1"/>
          </p:cNvPicPr>
          <p:nvPr>
            <p:ph idx="1"/>
          </p:nvPr>
        </p:nvPicPr>
        <p:blipFill>
          <a:blip r:embed="rId3" cstate="print"/>
          <a:stretch>
            <a:fillRect/>
          </a:stretch>
        </p:blipFill>
        <p:spPr>
          <a:xfrm>
            <a:off x="4429124" y="857232"/>
            <a:ext cx="4500593" cy="5740120"/>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363272" cy="563662"/>
          </a:xfrm>
        </p:spPr>
        <p:style>
          <a:lnRef idx="1">
            <a:schemeClr val="dk1"/>
          </a:lnRef>
          <a:fillRef idx="2">
            <a:schemeClr val="dk1"/>
          </a:fillRef>
          <a:effectRef idx="1">
            <a:schemeClr val="dk1"/>
          </a:effectRef>
          <a:fontRef idx="minor">
            <a:schemeClr val="dk1"/>
          </a:fontRef>
        </p:style>
        <p:txBody>
          <a:bodyPr>
            <a:normAutofit/>
          </a:bodyPr>
          <a:lstStyle/>
          <a:p>
            <a:pPr algn="ctr"/>
            <a:r>
              <a:rPr lang="en-US" sz="2800" dirty="0" smtClean="0">
                <a:latin typeface="Times New Roman" pitchFamily="18" charset="0"/>
                <a:cs typeface="Times New Roman" pitchFamily="18" charset="0"/>
              </a:rPr>
              <a:t> Other health providers</a:t>
            </a:r>
            <a:endParaRPr lang="ru-RU" sz="2800" dirty="0">
              <a:latin typeface="Times New Roman" pitchFamily="18" charset="0"/>
              <a:cs typeface="Times New Roman" pitchFamily="18" charset="0"/>
            </a:endParaRPr>
          </a:p>
        </p:txBody>
      </p:sp>
      <p:pic>
        <p:nvPicPr>
          <p:cNvPr id="5" name="Содержимое 4" descr="111.jpg"/>
          <p:cNvPicPr>
            <a:picLocks noGrp="1" noChangeAspect="1"/>
          </p:cNvPicPr>
          <p:nvPr>
            <p:ph idx="1"/>
          </p:nvPr>
        </p:nvPicPr>
        <p:blipFill>
          <a:blip r:embed="rId2" cstate="print"/>
          <a:stretch>
            <a:fillRect/>
          </a:stretch>
        </p:blipFill>
        <p:spPr>
          <a:xfrm>
            <a:off x="4572000" y="1052736"/>
            <a:ext cx="4176463" cy="5328592"/>
          </a:xfrm>
          <a:ln w="76200">
            <a:solidFill>
              <a:schemeClr val="bg1">
                <a:lumMod val="50000"/>
              </a:schemeClr>
            </a:solidFill>
          </a:ln>
        </p:spPr>
      </p:pic>
      <p:sp>
        <p:nvSpPr>
          <p:cNvPr id="4" name="Текст 3"/>
          <p:cNvSpPr>
            <a:spLocks noGrp="1"/>
          </p:cNvSpPr>
          <p:nvPr>
            <p:ph type="body" sz="half" idx="2"/>
          </p:nvPr>
        </p:nvSpPr>
        <p:spPr>
          <a:xfrm>
            <a:off x="251520" y="1000108"/>
            <a:ext cx="3960440" cy="5500726"/>
          </a:xfrm>
          <a:ln/>
        </p:spPr>
        <p:style>
          <a:lnRef idx="1">
            <a:schemeClr val="accent2"/>
          </a:lnRef>
          <a:fillRef idx="2">
            <a:schemeClr val="accent2"/>
          </a:fillRef>
          <a:effectRef idx="1">
            <a:schemeClr val="accent2"/>
          </a:effectRef>
          <a:fontRef idx="minor">
            <a:schemeClr val="dk1"/>
          </a:fontRef>
        </p:style>
        <p:txBody>
          <a:bodyPr>
            <a:normAutofit fontScale="92500"/>
          </a:bodyPr>
          <a:lstStyle/>
          <a:p>
            <a:r>
              <a:rPr lang="en-US" sz="2800" dirty="0" smtClean="0">
                <a:latin typeface="Times New Roman" pitchFamily="18" charset="0"/>
                <a:cs typeface="Times New Roman" pitchFamily="18" charset="0"/>
              </a:rPr>
              <a:t>Temple of </a:t>
            </a:r>
            <a:r>
              <a:rPr lang="en-US" sz="2800" dirty="0" err="1" smtClean="0">
                <a:latin typeface="Times New Roman" pitchFamily="18" charset="0"/>
                <a:cs typeface="Times New Roman" pitchFamily="18" charset="0"/>
              </a:rPr>
              <a:t>Gula</a:t>
            </a:r>
            <a:r>
              <a:rPr lang="en-US" sz="2800" dirty="0" smtClean="0">
                <a:latin typeface="Times New Roman" pitchFamily="18" charset="0"/>
                <a:cs typeface="Times New Roman" pitchFamily="18" charset="0"/>
              </a:rPr>
              <a:t> (a goddess of healing): Patients were not housed at the temples dedicated to </a:t>
            </a:r>
            <a:r>
              <a:rPr lang="en-US" sz="2800" dirty="0" err="1" smtClean="0">
                <a:latin typeface="Times New Roman" pitchFamily="18" charset="0"/>
                <a:cs typeface="Times New Roman" pitchFamily="18" charset="0"/>
              </a:rPr>
              <a:t>Gula</a:t>
            </a:r>
            <a:r>
              <a:rPr lang="en-US" sz="2800" dirty="0" smtClean="0">
                <a:latin typeface="Times New Roman" pitchFamily="18" charset="0"/>
                <a:cs typeface="Times New Roman" pitchFamily="18" charset="0"/>
              </a:rPr>
              <a:t> while they were treated. The majority of health care was provided at the patient's own house by the family. </a:t>
            </a:r>
            <a:endParaRPr lang="ru-RU" sz="2800" dirty="0" smtClean="0">
              <a:latin typeface="Times New Roman" pitchFamily="18" charset="0"/>
              <a:cs typeface="Times New Roman" pitchFamily="18" charset="0"/>
            </a:endParaRPr>
          </a:p>
          <a:p>
            <a:r>
              <a:rPr lang="en-US" sz="2800" i="1" dirty="0" smtClean="0">
                <a:latin typeface="Times New Roman" pitchFamily="18" charset="0"/>
                <a:cs typeface="Times New Roman" pitchFamily="18" charset="0"/>
              </a:rPr>
              <a:t>The goddess </a:t>
            </a:r>
            <a:r>
              <a:rPr lang="en-US" sz="2800" i="1" dirty="0" err="1" smtClean="0">
                <a:latin typeface="Times New Roman" pitchFamily="18" charset="0"/>
                <a:cs typeface="Times New Roman" pitchFamily="18" charset="0"/>
              </a:rPr>
              <a:t>Gula</a:t>
            </a:r>
            <a:r>
              <a:rPr lang="en-US" sz="2800" i="1" dirty="0" smtClean="0">
                <a:latin typeface="Times New Roman" pitchFamily="18" charset="0"/>
                <a:cs typeface="Times New Roman" pitchFamily="18" charset="0"/>
              </a:rPr>
              <a:t> with her dog. Detail from a boundary stone dated to the reign of Babylonian king </a:t>
            </a:r>
            <a:r>
              <a:rPr lang="en-US" sz="2800" i="1" dirty="0" err="1" smtClean="0">
                <a:latin typeface="Times New Roman" pitchFamily="18" charset="0"/>
                <a:cs typeface="Times New Roman" pitchFamily="18" charset="0"/>
              </a:rPr>
              <a:t>Nabu-mukin-apli</a:t>
            </a:r>
            <a:r>
              <a:rPr lang="en-US" sz="2800" i="1" dirty="0" smtClean="0">
                <a:latin typeface="Times New Roman" pitchFamily="18" charset="0"/>
                <a:cs typeface="Times New Roman" pitchFamily="18" charset="0"/>
              </a:rPr>
              <a:t>, 978-943 BCE.</a:t>
            </a:r>
            <a:endParaRPr lang="ru-RU" sz="2800" i="1" dirty="0">
              <a:latin typeface="Times New Roman"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363272" cy="563662"/>
          </a:xfrm>
        </p:spPr>
        <p:txBody>
          <a:bodyPr>
            <a:normAutofit/>
          </a:bodyPr>
          <a:lstStyle/>
          <a:p>
            <a:pPr algn="ctr"/>
            <a:r>
              <a:rPr lang="en-US" sz="2800" dirty="0" smtClean="0"/>
              <a:t>Other health providers</a:t>
            </a:r>
            <a:endParaRPr lang="ru-RU" sz="2800" dirty="0"/>
          </a:p>
        </p:txBody>
      </p:sp>
      <p:pic>
        <p:nvPicPr>
          <p:cNvPr id="8" name="Рисунок 7" descr="slide-18-728.jpg"/>
          <p:cNvPicPr>
            <a:picLocks noChangeAspect="1"/>
          </p:cNvPicPr>
          <p:nvPr/>
        </p:nvPicPr>
        <p:blipFill>
          <a:blip r:embed="rId2" cstate="print">
            <a:duotone>
              <a:prstClr val="black"/>
              <a:srgbClr val="D9C3A5">
                <a:tint val="50000"/>
                <a:satMod val="180000"/>
              </a:srgbClr>
            </a:duotone>
          </a:blip>
          <a:stretch>
            <a:fillRect/>
          </a:stretch>
        </p:blipFill>
        <p:spPr>
          <a:xfrm>
            <a:off x="395536" y="332656"/>
            <a:ext cx="8124395" cy="6093296"/>
          </a:xfrm>
          <a:prstGeom prst="rect">
            <a:avLst/>
          </a:prstGeom>
        </p:spPr>
      </p:pic>
      <p:sp>
        <p:nvSpPr>
          <p:cNvPr id="9" name="Содержимое 8"/>
          <p:cNvSpPr>
            <a:spLocks noGrp="1"/>
          </p:cNvSpPr>
          <p:nvPr>
            <p:ph idx="1"/>
          </p:nvPr>
        </p:nvSpPr>
        <p:spPr/>
        <p:txBody>
          <a:bodyPr/>
          <a:lstStyle/>
          <a:p>
            <a:endParaRPr lang="ru-RU"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404664"/>
            <a:ext cx="8712968" cy="563662"/>
          </a:xfrm>
        </p:spPr>
        <p:style>
          <a:lnRef idx="1">
            <a:schemeClr val="accent2"/>
          </a:lnRef>
          <a:fillRef idx="2">
            <a:schemeClr val="accent2"/>
          </a:fillRef>
          <a:effectRef idx="1">
            <a:schemeClr val="accent2"/>
          </a:effectRef>
          <a:fontRef idx="minor">
            <a:schemeClr val="dk1"/>
          </a:fontRef>
        </p:style>
        <p:txBody>
          <a:bodyPr>
            <a:noAutofit/>
          </a:bodyPr>
          <a:lstStyle/>
          <a:p>
            <a:pPr algn="ctr"/>
            <a:r>
              <a:rPr lang="en-US" sz="3600" dirty="0" smtClean="0">
                <a:latin typeface="Times New Roman" pitchFamily="18" charset="0"/>
                <a:cs typeface="Times New Roman" pitchFamily="18" charset="0"/>
              </a:rPr>
              <a:t>Sources of Mesopotamian medicine</a:t>
            </a:r>
            <a:endParaRPr lang="ru-RU" sz="3600" dirty="0">
              <a:latin typeface="Times New Roman" pitchFamily="18" charset="0"/>
              <a:cs typeface="Times New Roman" pitchFamily="18" charset="0"/>
            </a:endParaRPr>
          </a:p>
        </p:txBody>
      </p:sp>
      <p:sp>
        <p:nvSpPr>
          <p:cNvPr id="4" name="Текст 3"/>
          <p:cNvSpPr>
            <a:spLocks noGrp="1"/>
          </p:cNvSpPr>
          <p:nvPr>
            <p:ph type="body" sz="half" idx="2"/>
          </p:nvPr>
        </p:nvSpPr>
        <p:spPr>
          <a:xfrm>
            <a:off x="179512" y="1214422"/>
            <a:ext cx="4463926" cy="5310922"/>
          </a:xfrm>
        </p:spPr>
        <p:txBody>
          <a:bodyPr>
            <a:noAutofit/>
          </a:bodyPr>
          <a:lstStyle/>
          <a:p>
            <a:r>
              <a:rPr lang="en-US" sz="2800" dirty="0" smtClean="0">
                <a:latin typeface="Times New Roman" pitchFamily="18" charset="0"/>
                <a:cs typeface="Times New Roman" pitchFamily="18" charset="0"/>
              </a:rPr>
              <a:t> Most of the information comes from </a:t>
            </a:r>
            <a:r>
              <a:rPr lang="en-US" sz="2800" b="1" i="1" dirty="0" smtClean="0">
                <a:latin typeface="Times New Roman" pitchFamily="18" charset="0"/>
                <a:cs typeface="Times New Roman" pitchFamily="18" charset="0"/>
              </a:rPr>
              <a:t>cuneiform tablets. </a:t>
            </a:r>
            <a:r>
              <a:rPr lang="en-US" sz="2800" dirty="0" smtClean="0">
                <a:latin typeface="Times New Roman" pitchFamily="18" charset="0"/>
                <a:cs typeface="Times New Roman" pitchFamily="18" charset="0"/>
              </a:rPr>
              <a:t>Medical texts (420 tablets) were found at the library of a medical practitioner from </a:t>
            </a:r>
            <a:r>
              <a:rPr lang="en-US" sz="2800" dirty="0" err="1" smtClean="0">
                <a:latin typeface="Times New Roman" pitchFamily="18" charset="0"/>
                <a:cs typeface="Times New Roman" pitchFamily="18" charset="0"/>
              </a:rPr>
              <a:t>Ashur</a:t>
            </a:r>
            <a:r>
              <a:rPr lang="en-US" sz="2800" dirty="0" smtClean="0">
                <a:latin typeface="Times New Roman" pitchFamily="18" charset="0"/>
                <a:cs typeface="Times New Roman" pitchFamily="18" charset="0"/>
              </a:rPr>
              <a:t>. Prescription tablets. </a:t>
            </a:r>
          </a:p>
          <a:p>
            <a:r>
              <a:rPr lang="en-US" sz="2800" dirty="0" smtClean="0">
                <a:latin typeface="Times New Roman" pitchFamily="18" charset="0"/>
                <a:cs typeface="Times New Roman" pitchFamily="18" charset="0"/>
              </a:rPr>
              <a:t>Sumerian medical tablet (2400 BC), ancient city of Nippur. Lists 15 prescriptions used by a pharmacist.</a:t>
            </a:r>
            <a:endParaRPr lang="ru-RU" sz="2800" dirty="0">
              <a:latin typeface="Times New Roman" pitchFamily="18" charset="0"/>
              <a:cs typeface="Times New Roman" pitchFamily="18" charset="0"/>
            </a:endParaRPr>
          </a:p>
        </p:txBody>
      </p:sp>
      <p:pic>
        <p:nvPicPr>
          <p:cNvPr id="7" name="Содержимое 6" descr="index.jpg"/>
          <p:cNvPicPr>
            <a:picLocks noGrp="1" noChangeAspect="1"/>
          </p:cNvPicPr>
          <p:nvPr>
            <p:ph idx="1"/>
          </p:nvPr>
        </p:nvPicPr>
        <p:blipFill>
          <a:blip r:embed="rId3" cstate="print"/>
          <a:stretch>
            <a:fillRect/>
          </a:stretch>
        </p:blipFill>
        <p:spPr>
          <a:xfrm>
            <a:off x="5072066" y="1071546"/>
            <a:ext cx="3857652" cy="5572164"/>
          </a:xfrm>
        </p:spPr>
      </p:pic>
      <p:pic>
        <p:nvPicPr>
          <p:cNvPr id="5" name="Рисунок 4" descr="slide-19-728.jpg"/>
          <p:cNvPicPr>
            <a:picLocks noChangeAspect="1"/>
          </p:cNvPicPr>
          <p:nvPr/>
        </p:nvPicPr>
        <p:blipFill>
          <a:blip r:embed="rId4" cstate="print"/>
          <a:srcRect l="2077" t="17998" r="36342" b="34611"/>
          <a:stretch>
            <a:fillRect/>
          </a:stretch>
        </p:blipFill>
        <p:spPr>
          <a:xfrm>
            <a:off x="214282" y="1071546"/>
            <a:ext cx="4857783" cy="5572164"/>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682752" cy="1162050"/>
          </a:xfrm>
        </p:spPr>
        <p:style>
          <a:lnRef idx="1">
            <a:schemeClr val="accent2"/>
          </a:lnRef>
          <a:fillRef idx="2">
            <a:schemeClr val="accent2"/>
          </a:fillRef>
          <a:effectRef idx="1">
            <a:schemeClr val="accent2"/>
          </a:effectRef>
          <a:fontRef idx="minor">
            <a:schemeClr val="dk1"/>
          </a:fontRef>
        </p:style>
        <p:txBody>
          <a:bodyPr>
            <a:normAutofit/>
          </a:bodyPr>
          <a:lstStyle/>
          <a:p>
            <a:pPr algn="ctr"/>
            <a:r>
              <a:rPr lang="en-US" sz="3200" dirty="0" smtClean="0">
                <a:latin typeface="Times New Roman" pitchFamily="18" charset="0"/>
                <a:cs typeface="Times New Roman" pitchFamily="18" charset="0"/>
              </a:rPr>
              <a:t>The library of Ashurbanipal</a:t>
            </a:r>
            <a:endParaRPr lang="ru-RU" sz="3200" dirty="0">
              <a:latin typeface="Times New Roman" pitchFamily="18" charset="0"/>
              <a:cs typeface="Times New Roman" pitchFamily="18" charset="0"/>
            </a:endParaRPr>
          </a:p>
        </p:txBody>
      </p:sp>
      <p:pic>
        <p:nvPicPr>
          <p:cNvPr id="5" name="Содержимое 4" descr="загруженное (1).jpg"/>
          <p:cNvPicPr>
            <a:picLocks noGrp="1" noChangeAspect="1"/>
          </p:cNvPicPr>
          <p:nvPr>
            <p:ph idx="1"/>
          </p:nvPr>
        </p:nvPicPr>
        <p:blipFill>
          <a:blip r:embed="rId3" cstate="print"/>
          <a:stretch>
            <a:fillRect/>
          </a:stretch>
        </p:blipFill>
        <p:spPr>
          <a:xfrm>
            <a:off x="5000628" y="332656"/>
            <a:ext cx="3929090" cy="6264696"/>
          </a:xfrm>
        </p:spPr>
      </p:pic>
      <p:sp>
        <p:nvSpPr>
          <p:cNvPr id="4" name="Текст 3"/>
          <p:cNvSpPr>
            <a:spLocks noGrp="1"/>
          </p:cNvSpPr>
          <p:nvPr>
            <p:ph type="body" sz="half" idx="2"/>
          </p:nvPr>
        </p:nvSpPr>
        <p:spPr>
          <a:xfrm>
            <a:off x="251520" y="1785926"/>
            <a:ext cx="4534794" cy="4883434"/>
          </a:xfrm>
        </p:spPr>
        <p:style>
          <a:lnRef idx="1">
            <a:schemeClr val="accent6"/>
          </a:lnRef>
          <a:fillRef idx="2">
            <a:schemeClr val="accent6"/>
          </a:fillRef>
          <a:effectRef idx="1">
            <a:schemeClr val="accent6"/>
          </a:effectRef>
          <a:fontRef idx="minor">
            <a:schemeClr val="dk1"/>
          </a:fontRef>
        </p:style>
        <p:txBody>
          <a:bodyPr>
            <a:noAutofit/>
          </a:bodyPr>
          <a:lstStyle/>
          <a:p>
            <a:r>
              <a:rPr lang="en-US" sz="2800" dirty="0" smtClean="0">
                <a:latin typeface="Times New Roman" pitchFamily="18" charset="0"/>
                <a:cs typeface="Times New Roman" pitchFamily="18" charset="0"/>
              </a:rPr>
              <a:t>The library of Ashurbanipal Last great king of Assyria. Tablets were housed in the king's palace at Nineveh. When the palace was burned by invaders, around 20,000 clay tablets were baked (and thereby preserved). 660 medical tablets from the library of Ashurbanipal were published. </a:t>
            </a:r>
            <a:endParaRPr lang="ru-RU" sz="2800" dirty="0">
              <a:latin typeface="Times New Roman" pitchFamily="18" charset="0"/>
              <a:cs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73050"/>
            <a:ext cx="4608512" cy="1427758"/>
          </a:xfrm>
        </p:spPr>
        <p:style>
          <a:lnRef idx="1">
            <a:schemeClr val="accent2"/>
          </a:lnRef>
          <a:fillRef idx="2">
            <a:schemeClr val="accent2"/>
          </a:fillRef>
          <a:effectRef idx="1">
            <a:schemeClr val="accent2"/>
          </a:effectRef>
          <a:fontRef idx="minor">
            <a:schemeClr val="dk1"/>
          </a:fontRef>
        </p:style>
        <p:txBody>
          <a:bodyPr>
            <a:noAutofit/>
          </a:bodyPr>
          <a:lstStyle/>
          <a:p>
            <a:pPr algn="ctr"/>
            <a:r>
              <a:rPr lang="en-US" sz="3200" dirty="0" smtClean="0">
                <a:latin typeface="Times New Roman" pitchFamily="18" charset="0"/>
                <a:cs typeface="Times New Roman" pitchFamily="18" charset="0"/>
              </a:rPr>
              <a:t>“Treatise of Medical Diagnosis and Prognoses“</a:t>
            </a:r>
            <a:endParaRPr lang="ru-RU" sz="3200" dirty="0">
              <a:latin typeface="Times New Roman" pitchFamily="18" charset="0"/>
              <a:cs typeface="Times New Roman" pitchFamily="18" charset="0"/>
            </a:endParaRPr>
          </a:p>
        </p:txBody>
      </p:sp>
      <p:pic>
        <p:nvPicPr>
          <p:cNvPr id="5" name="Содержимое 4" descr="Urra=hubullu_small.jpg"/>
          <p:cNvPicPr>
            <a:picLocks noGrp="1" noChangeAspect="1"/>
          </p:cNvPicPr>
          <p:nvPr>
            <p:ph idx="1"/>
          </p:nvPr>
        </p:nvPicPr>
        <p:blipFill>
          <a:blip r:embed="rId3" cstate="print"/>
          <a:stretch>
            <a:fillRect/>
          </a:stretch>
        </p:blipFill>
        <p:spPr>
          <a:xfrm>
            <a:off x="5143504" y="620688"/>
            <a:ext cx="3748975" cy="5904656"/>
          </a:xfrm>
        </p:spPr>
      </p:pic>
      <p:sp>
        <p:nvSpPr>
          <p:cNvPr id="4" name="Текст 3"/>
          <p:cNvSpPr>
            <a:spLocks noGrp="1"/>
          </p:cNvSpPr>
          <p:nvPr>
            <p:ph type="body" sz="half" idx="2"/>
          </p:nvPr>
        </p:nvSpPr>
        <p:spPr>
          <a:xfrm>
            <a:off x="251520" y="1857364"/>
            <a:ext cx="4820546" cy="4857784"/>
          </a:xfrm>
        </p:spPr>
        <p:style>
          <a:lnRef idx="1">
            <a:schemeClr val="accent6"/>
          </a:lnRef>
          <a:fillRef idx="2">
            <a:schemeClr val="accent6"/>
          </a:fillRef>
          <a:effectRef idx="1">
            <a:schemeClr val="accent6"/>
          </a:effectRef>
          <a:fontRef idx="minor">
            <a:schemeClr val="dk1"/>
          </a:fontRef>
        </p:style>
        <p:txBody>
          <a:bodyPr>
            <a:noAutofit/>
          </a:bodyPr>
          <a:lstStyle/>
          <a:p>
            <a:r>
              <a:rPr lang="en-US" sz="3200" dirty="0" smtClean="0">
                <a:latin typeface="Times New Roman" pitchFamily="18" charset="0"/>
                <a:cs typeface="Times New Roman" pitchFamily="18" charset="0"/>
              </a:rPr>
              <a:t>Treatise of Medical Diagnosis and Prognoses“ 40 tablets related to each other. Dates to around 1600 BC. Organized in head to toe order with separate subsections covering convulsive disorders, gynecology and pediatrics. </a:t>
            </a:r>
            <a:endParaRPr lang="ru-RU" sz="3200" dirty="0">
              <a:latin typeface="Times New Roman" pitchFamily="18" charset="0"/>
              <a:cs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88640"/>
            <a:ext cx="4104456" cy="1246460"/>
          </a:xfrm>
        </p:spPr>
        <p:style>
          <a:lnRef idx="1">
            <a:schemeClr val="accent2"/>
          </a:lnRef>
          <a:fillRef idx="2">
            <a:schemeClr val="accent2"/>
          </a:fillRef>
          <a:effectRef idx="1">
            <a:schemeClr val="accent2"/>
          </a:effectRef>
          <a:fontRef idx="minor">
            <a:schemeClr val="dk1"/>
          </a:fontRef>
        </p:style>
        <p:txBody>
          <a:bodyPr>
            <a:normAutofit/>
          </a:bodyPr>
          <a:lstStyle/>
          <a:p>
            <a:pPr algn="ctr"/>
            <a:r>
              <a:rPr lang="en-US" sz="3200" dirty="0" smtClean="0">
                <a:latin typeface="Times New Roman" pitchFamily="18" charset="0"/>
                <a:cs typeface="Times New Roman" pitchFamily="18" charset="0"/>
              </a:rPr>
              <a:t>Law Code of Hammurabi</a:t>
            </a:r>
            <a:endParaRPr lang="ru-RU" sz="3200" dirty="0">
              <a:latin typeface="Times New Roman" pitchFamily="18" charset="0"/>
              <a:cs typeface="Times New Roman" pitchFamily="18" charset="0"/>
            </a:endParaRPr>
          </a:p>
        </p:txBody>
      </p:sp>
      <p:pic>
        <p:nvPicPr>
          <p:cNvPr id="5" name="Содержимое 4" descr="9-9-09-hammurabi (1).jpg"/>
          <p:cNvPicPr>
            <a:picLocks noGrp="1" noChangeAspect="1"/>
          </p:cNvPicPr>
          <p:nvPr>
            <p:ph idx="1"/>
          </p:nvPr>
        </p:nvPicPr>
        <p:blipFill>
          <a:blip r:embed="rId2" cstate="print"/>
          <a:stretch>
            <a:fillRect/>
          </a:stretch>
        </p:blipFill>
        <p:spPr>
          <a:xfrm>
            <a:off x="4355976" y="548680"/>
            <a:ext cx="4536503" cy="5853113"/>
          </a:xfrm>
        </p:spPr>
      </p:pic>
      <p:sp>
        <p:nvSpPr>
          <p:cNvPr id="4" name="Текст 3"/>
          <p:cNvSpPr>
            <a:spLocks noGrp="1"/>
          </p:cNvSpPr>
          <p:nvPr>
            <p:ph type="body" sz="half" idx="2"/>
          </p:nvPr>
        </p:nvSpPr>
        <p:spPr>
          <a:xfrm>
            <a:off x="323528" y="1628800"/>
            <a:ext cx="3960440" cy="5040560"/>
          </a:xfrm>
          <a:ln/>
        </p:spPr>
        <p:style>
          <a:lnRef idx="1">
            <a:schemeClr val="accent6"/>
          </a:lnRef>
          <a:fillRef idx="2">
            <a:schemeClr val="accent6"/>
          </a:fillRef>
          <a:effectRef idx="1">
            <a:schemeClr val="accent6"/>
          </a:effectRef>
          <a:fontRef idx="minor">
            <a:schemeClr val="dk1"/>
          </a:fontRef>
        </p:style>
        <p:txBody>
          <a:bodyPr>
            <a:noAutofit/>
          </a:bodyPr>
          <a:lstStyle/>
          <a:p>
            <a:r>
              <a:rPr lang="en-US" sz="2800" dirty="0" smtClean="0">
                <a:latin typeface="Times New Roman" pitchFamily="18" charset="0"/>
                <a:cs typeface="Times New Roman" pitchFamily="18" charset="0"/>
              </a:rPr>
              <a:t>A collection of legal decisions made by Babylonian king Hammurabi (c. 1700 BCE). Of the 282 edicts, 15 mentioned physicians, veterinarians, barbers or midwives. A doctor was to be held responsible for surgical errors and failures</a:t>
            </a:r>
            <a:r>
              <a:rPr lang="ru-RU" sz="2800" dirty="0" smtClean="0">
                <a:latin typeface="Times New Roman" pitchFamily="18" charset="0"/>
                <a:cs typeface="Times New Roman" pitchFamily="18" charset="0"/>
              </a:rPr>
              <a:t>.</a:t>
            </a:r>
            <a:endParaRPr lang="ru-RU" sz="2800" dirty="0">
              <a:latin typeface="Times New Roman" pitchFamily="18" charset="0"/>
              <a:cs typeface="Times New Roman"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8640"/>
            <a:ext cx="8435280" cy="720080"/>
          </a:xfrm>
        </p:spPr>
        <p:txBody>
          <a:bodyPr>
            <a:noAutofit/>
          </a:bodyPr>
          <a:lstStyle/>
          <a:p>
            <a:pPr algn="ctr"/>
            <a:r>
              <a:rPr lang="en-US" sz="4000" dirty="0" smtClean="0">
                <a:latin typeface="Times New Roman" pitchFamily="18" charset="0"/>
                <a:cs typeface="Times New Roman" pitchFamily="18" charset="0"/>
              </a:rPr>
              <a:t> Law Code of Hammurabi</a:t>
            </a:r>
            <a:endParaRPr lang="ru-RU" sz="4000" dirty="0">
              <a:latin typeface="Times New Roman" pitchFamily="18" charset="0"/>
              <a:cs typeface="Times New Roman" pitchFamily="18" charset="0"/>
            </a:endParaRPr>
          </a:p>
        </p:txBody>
      </p:sp>
      <p:pic>
        <p:nvPicPr>
          <p:cNvPr id="9" name="Содержимое 8" descr="output023.png"/>
          <p:cNvPicPr>
            <a:picLocks noGrp="1" noChangeAspect="1"/>
          </p:cNvPicPr>
          <p:nvPr>
            <p:ph idx="1"/>
          </p:nvPr>
        </p:nvPicPr>
        <p:blipFill>
          <a:blip r:embed="rId3" cstate="print"/>
          <a:srcRect l="23622" t="41295" r="23622" b="3500"/>
          <a:stretch>
            <a:fillRect/>
          </a:stretch>
        </p:blipFill>
        <p:spPr>
          <a:xfrm>
            <a:off x="0" y="1124744"/>
            <a:ext cx="9144000" cy="5733256"/>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lstStyle/>
          <a:p>
            <a:r>
              <a:rPr lang="en-US" dirty="0" smtClean="0"/>
              <a:t>PLAN</a:t>
            </a:r>
            <a:endParaRPr lang="ru-RU" dirty="0"/>
          </a:p>
        </p:txBody>
      </p:sp>
      <p:sp>
        <p:nvSpPr>
          <p:cNvPr id="3" name="Содержимое 2"/>
          <p:cNvSpPr>
            <a:spLocks noGrp="1"/>
          </p:cNvSpPr>
          <p:nvPr>
            <p:ph idx="1"/>
          </p:nvPr>
        </p:nvSpPr>
        <p:spPr>
          <a:xfrm>
            <a:off x="500034" y="1628800"/>
            <a:ext cx="8229600" cy="5229200"/>
          </a:xfrm>
          <a:solidFill>
            <a:schemeClr val="accent3">
              <a:lumMod val="40000"/>
              <a:lumOff val="60000"/>
            </a:schemeClr>
          </a:solidFill>
          <a:ln w="76200">
            <a:solidFill>
              <a:srgbClr val="00B050"/>
            </a:solidFill>
          </a:ln>
        </p:spPr>
        <p:txBody>
          <a:bodyPr>
            <a:normAutofit fontScale="85000" lnSpcReduction="20000"/>
          </a:bodyPr>
          <a:lstStyle/>
          <a:p>
            <a:r>
              <a:rPr lang="en-US" dirty="0" smtClean="0"/>
              <a:t>Civilization of Mesopotamia.</a:t>
            </a:r>
          </a:p>
          <a:p>
            <a:r>
              <a:rPr lang="en-US" dirty="0" smtClean="0"/>
              <a:t>Mesopotamian concepts of disease and healing.</a:t>
            </a:r>
          </a:p>
          <a:p>
            <a:r>
              <a:rPr lang="en-US" dirty="0" smtClean="0"/>
              <a:t>Healthcare in ancient Mesopotamia.</a:t>
            </a:r>
          </a:p>
          <a:p>
            <a:r>
              <a:rPr lang="en-US" dirty="0" smtClean="0"/>
              <a:t>History of Ancient Egypt.</a:t>
            </a:r>
          </a:p>
          <a:p>
            <a:r>
              <a:rPr lang="en-US" dirty="0" smtClean="0"/>
              <a:t>Inventions of Ancient Egyptians.</a:t>
            </a:r>
          </a:p>
          <a:p>
            <a:r>
              <a:rPr lang="en-US" dirty="0" smtClean="0"/>
              <a:t>Healthcare in ancient Egypt.</a:t>
            </a:r>
          </a:p>
          <a:p>
            <a:r>
              <a:rPr lang="en-US" dirty="0" smtClean="0"/>
              <a:t>History of Ancient China</a:t>
            </a:r>
          </a:p>
          <a:p>
            <a:r>
              <a:rPr lang="en-US" dirty="0" smtClean="0"/>
              <a:t>Inventions of Ancient Chinese.</a:t>
            </a:r>
          </a:p>
          <a:p>
            <a:r>
              <a:rPr lang="en-US" dirty="0" smtClean="0"/>
              <a:t>Healthcare in ancient China.</a:t>
            </a:r>
          </a:p>
          <a:p>
            <a:r>
              <a:rPr lang="en-US" dirty="0" smtClean="0"/>
              <a:t>History of Ancient India.</a:t>
            </a:r>
          </a:p>
          <a:p>
            <a:r>
              <a:rPr lang="en-US" dirty="0" smtClean="0"/>
              <a:t>Inventions of Ancient Indians.</a:t>
            </a:r>
          </a:p>
          <a:p>
            <a:r>
              <a:rPr lang="en-US" dirty="0" smtClean="0"/>
              <a:t>Healthcare in Ancient India.</a:t>
            </a:r>
          </a:p>
          <a:p>
            <a:endParaRPr lang="en-US" dirty="0" smtClean="0"/>
          </a:p>
          <a:p>
            <a:endParaRPr lang="en-US" dirty="0" smtClean="0"/>
          </a:p>
          <a:p>
            <a:endParaRPr lang="ru-RU"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73050"/>
            <a:ext cx="3816424" cy="1162050"/>
          </a:xfrm>
        </p:spPr>
        <p:style>
          <a:lnRef idx="1">
            <a:schemeClr val="accent2"/>
          </a:lnRef>
          <a:fillRef idx="2">
            <a:schemeClr val="accent2"/>
          </a:fillRef>
          <a:effectRef idx="1">
            <a:schemeClr val="accent2"/>
          </a:effectRef>
          <a:fontRef idx="minor">
            <a:schemeClr val="dk1"/>
          </a:fontRef>
        </p:style>
        <p:txBody>
          <a:bodyPr>
            <a:noAutofit/>
          </a:bodyPr>
          <a:lstStyle/>
          <a:p>
            <a:r>
              <a:rPr lang="en-US" sz="4000" dirty="0" smtClean="0">
                <a:latin typeface="Times New Roman" pitchFamily="18" charset="0"/>
                <a:cs typeface="Times New Roman" pitchFamily="18" charset="0"/>
              </a:rPr>
              <a:t>Law Code of Hammurabi</a:t>
            </a:r>
            <a:endParaRPr lang="ru-RU" sz="4000" dirty="0">
              <a:latin typeface="Times New Roman" pitchFamily="18" charset="0"/>
              <a:cs typeface="Times New Roman" pitchFamily="18" charset="0"/>
            </a:endParaRPr>
          </a:p>
        </p:txBody>
      </p:sp>
      <p:pic>
        <p:nvPicPr>
          <p:cNvPr id="5" name="Содержимое 4" descr="images.jpg"/>
          <p:cNvPicPr>
            <a:picLocks noGrp="1" noChangeAspect="1"/>
          </p:cNvPicPr>
          <p:nvPr>
            <p:ph idx="1"/>
          </p:nvPr>
        </p:nvPicPr>
        <p:blipFill>
          <a:blip r:embed="rId3" cstate="print"/>
          <a:stretch>
            <a:fillRect/>
          </a:stretch>
        </p:blipFill>
        <p:spPr>
          <a:xfrm>
            <a:off x="4283968" y="404664"/>
            <a:ext cx="4536504" cy="6192688"/>
          </a:xfrm>
        </p:spPr>
      </p:pic>
      <p:sp>
        <p:nvSpPr>
          <p:cNvPr id="4" name="Текст 3"/>
          <p:cNvSpPr>
            <a:spLocks noGrp="1"/>
          </p:cNvSpPr>
          <p:nvPr>
            <p:ph type="body" sz="half" idx="2"/>
          </p:nvPr>
        </p:nvSpPr>
        <p:spPr>
          <a:xfrm>
            <a:off x="251520" y="1628800"/>
            <a:ext cx="3816424" cy="4968552"/>
          </a:xfrm>
        </p:spPr>
        <p:style>
          <a:lnRef idx="1">
            <a:schemeClr val="accent6"/>
          </a:lnRef>
          <a:fillRef idx="2">
            <a:schemeClr val="accent6"/>
          </a:fillRef>
          <a:effectRef idx="1">
            <a:schemeClr val="accent6"/>
          </a:effectRef>
          <a:fontRef idx="minor">
            <a:schemeClr val="dk1"/>
          </a:fontRef>
        </p:style>
        <p:txBody>
          <a:bodyPr>
            <a:noAutofit/>
          </a:bodyPr>
          <a:lstStyle/>
          <a:p>
            <a:r>
              <a:rPr lang="en-US" sz="3200" dirty="0" smtClean="0">
                <a:latin typeface="Times New Roman" pitchFamily="18" charset="0"/>
                <a:cs typeface="Times New Roman" pitchFamily="18" charset="0"/>
              </a:rPr>
              <a:t>If a person of high status died as a result of surgery, the surgeon risked having his hand cut off. If a slave died from receiving surgical treatment, the surgeon only had to pay to replace the slave</a:t>
            </a:r>
            <a:r>
              <a:rPr lang="ru-RU" sz="3200" dirty="0" smtClean="0">
                <a:latin typeface="Times New Roman" pitchFamily="18" charset="0"/>
                <a:cs typeface="Times New Roman" pitchFamily="18" charset="0"/>
              </a:rPr>
              <a:t>.</a:t>
            </a:r>
            <a:endParaRPr lang="ru-RU" sz="3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147248" cy="1139726"/>
          </a:xfrm>
        </p:spPr>
        <p:style>
          <a:lnRef idx="1">
            <a:schemeClr val="accent2"/>
          </a:lnRef>
          <a:fillRef idx="2">
            <a:schemeClr val="accent2"/>
          </a:fillRef>
          <a:effectRef idx="1">
            <a:schemeClr val="accent2"/>
          </a:effectRef>
          <a:fontRef idx="minor">
            <a:schemeClr val="dk1"/>
          </a:fontRef>
        </p:style>
        <p:txBody>
          <a:bodyPr>
            <a:noAutofit/>
          </a:bodyPr>
          <a:lstStyle/>
          <a:p>
            <a:pPr algn="ctr"/>
            <a:r>
              <a:rPr lang="en-US" sz="3600" dirty="0" smtClean="0">
                <a:latin typeface="Times New Roman" pitchFamily="18" charset="0"/>
                <a:cs typeface="Times New Roman" pitchFamily="18" charset="0"/>
              </a:rPr>
              <a:t>Spiritual methods of treatment </a:t>
            </a:r>
            <a:br>
              <a:rPr lang="en-US" sz="3600" dirty="0" smtClean="0">
                <a:latin typeface="Times New Roman" pitchFamily="18" charset="0"/>
                <a:cs typeface="Times New Roman" pitchFamily="18" charset="0"/>
              </a:rPr>
            </a:br>
            <a:r>
              <a:rPr lang="en-US" sz="3600" dirty="0" smtClean="0">
                <a:latin typeface="Times New Roman" pitchFamily="18" charset="0"/>
                <a:cs typeface="Times New Roman" pitchFamily="18" charset="0"/>
              </a:rPr>
              <a:t>Charm</a:t>
            </a:r>
            <a:endParaRPr lang="ru-RU" sz="3600" dirty="0">
              <a:latin typeface="Times New Roman" pitchFamily="18" charset="0"/>
              <a:cs typeface="Times New Roman" pitchFamily="18" charset="0"/>
            </a:endParaRPr>
          </a:p>
        </p:txBody>
      </p:sp>
      <p:pic>
        <p:nvPicPr>
          <p:cNvPr id="5" name="Содержимое 4" descr="output025.png"/>
          <p:cNvPicPr>
            <a:picLocks noGrp="1" noChangeAspect="1"/>
          </p:cNvPicPr>
          <p:nvPr>
            <p:ph idx="1"/>
          </p:nvPr>
        </p:nvPicPr>
        <p:blipFill>
          <a:blip r:embed="rId3" cstate="print"/>
          <a:srcRect l="55643" t="18898" r="3150" b="17498"/>
          <a:stretch>
            <a:fillRect/>
          </a:stretch>
        </p:blipFill>
        <p:spPr>
          <a:xfrm>
            <a:off x="4857752" y="1643050"/>
            <a:ext cx="3809856" cy="4464496"/>
          </a:xfrm>
        </p:spPr>
      </p:pic>
      <p:sp>
        <p:nvSpPr>
          <p:cNvPr id="4" name="Текст 3"/>
          <p:cNvSpPr>
            <a:spLocks noGrp="1"/>
          </p:cNvSpPr>
          <p:nvPr>
            <p:ph type="body" sz="half" idx="2"/>
          </p:nvPr>
        </p:nvSpPr>
        <p:spPr>
          <a:xfrm>
            <a:off x="323528" y="1628800"/>
            <a:ext cx="4032448" cy="4680520"/>
          </a:xfrm>
          <a:ln/>
        </p:spPr>
        <p:style>
          <a:lnRef idx="1">
            <a:schemeClr val="accent6"/>
          </a:lnRef>
          <a:fillRef idx="2">
            <a:schemeClr val="accent6"/>
          </a:fillRef>
          <a:effectRef idx="1">
            <a:schemeClr val="accent6"/>
          </a:effectRef>
          <a:fontRef idx="minor">
            <a:schemeClr val="dk1"/>
          </a:fontRef>
        </p:style>
        <p:txBody>
          <a:bodyPr>
            <a:noAutofit/>
          </a:bodyPr>
          <a:lstStyle/>
          <a:p>
            <a:r>
              <a:rPr lang="en-US" sz="3200" dirty="0" smtClean="0">
                <a:latin typeface="Times New Roman" pitchFamily="18" charset="0"/>
                <a:cs typeface="Times New Roman" pitchFamily="18" charset="0"/>
              </a:rPr>
              <a:t>1. Healers often prescribed protective necklaces to be worn during times of illness or stress. </a:t>
            </a:r>
          </a:p>
          <a:p>
            <a:r>
              <a:rPr lang="en-US" sz="3200" dirty="0" smtClean="0">
                <a:latin typeface="Times New Roman" pitchFamily="18" charset="0"/>
                <a:cs typeface="Times New Roman" pitchFamily="18" charset="0"/>
              </a:rPr>
              <a:t>2. Spells.</a:t>
            </a:r>
          </a:p>
          <a:p>
            <a:r>
              <a:rPr lang="en-US" sz="3200" dirty="0" smtClean="0">
                <a:latin typeface="Times New Roman" pitchFamily="18" charset="0"/>
                <a:cs typeface="Times New Roman" pitchFamily="18" charset="0"/>
              </a:rPr>
              <a:t>3. Rituals. </a:t>
            </a:r>
          </a:p>
          <a:p>
            <a:r>
              <a:rPr lang="en-US" sz="3200" dirty="0" smtClean="0">
                <a:latin typeface="Times New Roman" pitchFamily="18" charset="0"/>
                <a:cs typeface="Times New Roman" pitchFamily="18" charset="0"/>
              </a:rPr>
              <a:t>4. Sacrifices. </a:t>
            </a:r>
          </a:p>
          <a:p>
            <a:endParaRPr lang="ru-RU" sz="2000" dirty="0">
              <a:latin typeface="Times New Roman" pitchFamily="18" charset="0"/>
              <a:cs typeface="Times New Roman"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332656"/>
            <a:ext cx="8363272" cy="648072"/>
          </a:xfrm>
        </p:spPr>
        <p:style>
          <a:lnRef idx="1">
            <a:schemeClr val="accent2"/>
          </a:lnRef>
          <a:fillRef idx="2">
            <a:schemeClr val="accent2"/>
          </a:fillRef>
          <a:effectRef idx="1">
            <a:schemeClr val="accent2"/>
          </a:effectRef>
          <a:fontRef idx="minor">
            <a:schemeClr val="dk1"/>
          </a:fontRef>
        </p:style>
        <p:txBody>
          <a:bodyPr>
            <a:normAutofit/>
          </a:bodyPr>
          <a:lstStyle/>
          <a:p>
            <a:pPr algn="ctr"/>
            <a:r>
              <a:rPr lang="en-US" sz="2800" dirty="0" smtClean="0">
                <a:latin typeface="Times New Roman" pitchFamily="18" charset="0"/>
                <a:cs typeface="Times New Roman" pitchFamily="18" charset="0"/>
              </a:rPr>
              <a:t>Empirical methods of treatment</a:t>
            </a:r>
            <a:endParaRPr lang="ru-RU" sz="2800" dirty="0">
              <a:latin typeface="Times New Roman" pitchFamily="18" charset="0"/>
              <a:cs typeface="Times New Roman" pitchFamily="18" charset="0"/>
            </a:endParaRPr>
          </a:p>
        </p:txBody>
      </p:sp>
      <p:pic>
        <p:nvPicPr>
          <p:cNvPr id="5" name="Содержимое 4" descr="images (1).jpg"/>
          <p:cNvPicPr>
            <a:picLocks noGrp="1" noChangeAspect="1"/>
          </p:cNvPicPr>
          <p:nvPr>
            <p:ph idx="1"/>
          </p:nvPr>
        </p:nvPicPr>
        <p:blipFill>
          <a:blip r:embed="rId2" cstate="print"/>
          <a:stretch>
            <a:fillRect/>
          </a:stretch>
        </p:blipFill>
        <p:spPr>
          <a:xfrm rot="10800000">
            <a:off x="3923928" y="1196752"/>
            <a:ext cx="4824536" cy="4896544"/>
          </a:xfrm>
        </p:spPr>
      </p:pic>
      <p:sp>
        <p:nvSpPr>
          <p:cNvPr id="4" name="Текст 3"/>
          <p:cNvSpPr>
            <a:spLocks noGrp="1"/>
          </p:cNvSpPr>
          <p:nvPr>
            <p:ph type="body" sz="half" idx="2"/>
          </p:nvPr>
        </p:nvSpPr>
        <p:spPr>
          <a:xfrm>
            <a:off x="457200" y="1052736"/>
            <a:ext cx="3322712" cy="5073427"/>
          </a:xfrm>
        </p:spPr>
        <p:style>
          <a:lnRef idx="1">
            <a:schemeClr val="accent6"/>
          </a:lnRef>
          <a:fillRef idx="2">
            <a:schemeClr val="accent6"/>
          </a:fillRef>
          <a:effectRef idx="1">
            <a:schemeClr val="accent6"/>
          </a:effectRef>
          <a:fontRef idx="minor">
            <a:schemeClr val="dk1"/>
          </a:fontRef>
        </p:style>
        <p:txBody>
          <a:bodyPr>
            <a:normAutofit fontScale="92500" lnSpcReduction="20000"/>
          </a:bodyPr>
          <a:lstStyle/>
          <a:p>
            <a:pPr marL="514350" indent="-514350">
              <a:buFont typeface="Arial" pitchFamily="34" charset="0"/>
              <a:buChar char="•"/>
            </a:pPr>
            <a:endParaRPr lang="en-US" sz="2800" dirty="0" smtClean="0">
              <a:latin typeface="Times New Roman" pitchFamily="18" charset="0"/>
              <a:cs typeface="Times New Roman" pitchFamily="18" charset="0"/>
            </a:endParaRPr>
          </a:p>
          <a:p>
            <a:pPr marL="514350" indent="-514350">
              <a:buFont typeface="Arial" pitchFamily="34" charset="0"/>
              <a:buChar char="•"/>
            </a:pPr>
            <a:r>
              <a:rPr lang="en-US" sz="2800" dirty="0" smtClean="0">
                <a:latin typeface="Times New Roman" pitchFamily="18" charset="0"/>
                <a:cs typeface="Times New Roman" pitchFamily="18" charset="0"/>
              </a:rPr>
              <a:t>Surgery. </a:t>
            </a:r>
          </a:p>
          <a:p>
            <a:pPr marL="514350" indent="-514350">
              <a:buFont typeface="Arial" pitchFamily="34" charset="0"/>
              <a:buChar char="•"/>
            </a:pPr>
            <a:r>
              <a:rPr lang="en-US" sz="2800" dirty="0" smtClean="0">
                <a:latin typeface="Times New Roman" pitchFamily="18" charset="0"/>
                <a:cs typeface="Times New Roman" pitchFamily="18" charset="0"/>
              </a:rPr>
              <a:t>Treating fractures.</a:t>
            </a:r>
          </a:p>
          <a:p>
            <a:pPr marL="514350" indent="-514350">
              <a:buFont typeface="Arial" pitchFamily="34" charset="0"/>
              <a:buChar char="•"/>
            </a:pPr>
            <a:r>
              <a:rPr lang="en-US" sz="2800" dirty="0" smtClean="0">
                <a:latin typeface="Times New Roman" pitchFamily="18" charset="0"/>
                <a:cs typeface="Times New Roman" pitchFamily="18" charset="0"/>
              </a:rPr>
              <a:t> Pharmaceuticals. </a:t>
            </a:r>
          </a:p>
          <a:p>
            <a:pPr marL="514350" indent="-514350">
              <a:buFont typeface="Arial" pitchFamily="34" charset="0"/>
              <a:buChar char="•"/>
            </a:pPr>
            <a:r>
              <a:rPr lang="en-US" sz="2800" dirty="0" smtClean="0">
                <a:latin typeface="Times New Roman" pitchFamily="18" charset="0"/>
                <a:cs typeface="Times New Roman" pitchFamily="18" charset="0"/>
              </a:rPr>
              <a:t>Delivery. </a:t>
            </a:r>
          </a:p>
          <a:p>
            <a:pPr marL="514350" indent="-514350">
              <a:buFont typeface="Arial" pitchFamily="34" charset="0"/>
              <a:buChar char="•"/>
            </a:pPr>
            <a:r>
              <a:rPr lang="en-US" sz="2800" dirty="0" smtClean="0">
                <a:latin typeface="Times New Roman" pitchFamily="18" charset="0"/>
                <a:cs typeface="Times New Roman" pitchFamily="18" charset="0"/>
              </a:rPr>
              <a:t>Empathy and encouragement. </a:t>
            </a:r>
          </a:p>
          <a:p>
            <a:pPr marL="342900" indent="-342900">
              <a:buFont typeface="Arial" pitchFamily="34" charset="0"/>
              <a:buChar char="•"/>
            </a:pPr>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sz="3200" i="1" dirty="0" smtClean="0">
                <a:latin typeface="Times New Roman" pitchFamily="18" charset="0"/>
                <a:cs typeface="Times New Roman" pitchFamily="18" charset="0"/>
              </a:rPr>
              <a:t>Medical instruments from Mesopotamia</a:t>
            </a:r>
            <a:endParaRPr lang="ru-RU" sz="3200" i="1" dirty="0">
              <a:latin typeface="Times New Roman" pitchFamily="18" charset="0"/>
              <a:cs typeface="Times New Roman"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0"/>
            <a:ext cx="8568952" cy="836712"/>
          </a:xfrm>
        </p:spPr>
        <p:style>
          <a:lnRef idx="1">
            <a:schemeClr val="accent2"/>
          </a:lnRef>
          <a:fillRef idx="2">
            <a:schemeClr val="accent2"/>
          </a:fillRef>
          <a:effectRef idx="1">
            <a:schemeClr val="accent2"/>
          </a:effectRef>
          <a:fontRef idx="minor">
            <a:schemeClr val="dk1"/>
          </a:fontRef>
        </p:style>
        <p:txBody>
          <a:bodyPr>
            <a:normAutofit/>
          </a:bodyPr>
          <a:lstStyle/>
          <a:p>
            <a:pPr algn="ctr"/>
            <a:r>
              <a:rPr lang="en-US" sz="4000" dirty="0" smtClean="0">
                <a:latin typeface="Times New Roman" pitchFamily="18" charset="0"/>
                <a:cs typeface="Times New Roman" pitchFamily="18" charset="0"/>
              </a:rPr>
              <a:t>Surgery</a:t>
            </a:r>
            <a:endParaRPr lang="ru-RU" sz="4000" dirty="0">
              <a:latin typeface="Times New Roman" pitchFamily="18" charset="0"/>
              <a:cs typeface="Times New Roman" pitchFamily="18" charset="0"/>
            </a:endParaRPr>
          </a:p>
        </p:txBody>
      </p:sp>
      <p:pic>
        <p:nvPicPr>
          <p:cNvPr id="5" name="Содержимое 4" descr="загруженное.jpg"/>
          <p:cNvPicPr>
            <a:picLocks noGrp="1" noChangeAspect="1"/>
          </p:cNvPicPr>
          <p:nvPr>
            <p:ph idx="1"/>
          </p:nvPr>
        </p:nvPicPr>
        <p:blipFill>
          <a:blip r:embed="rId2" cstate="print"/>
          <a:stretch>
            <a:fillRect/>
          </a:stretch>
        </p:blipFill>
        <p:spPr>
          <a:xfrm>
            <a:off x="4644008" y="764704"/>
            <a:ext cx="4320480" cy="5688632"/>
          </a:xfrm>
        </p:spPr>
      </p:pic>
      <p:sp>
        <p:nvSpPr>
          <p:cNvPr id="4" name="Текст 3"/>
          <p:cNvSpPr>
            <a:spLocks noGrp="1"/>
          </p:cNvSpPr>
          <p:nvPr>
            <p:ph type="body" sz="half" idx="2"/>
          </p:nvPr>
        </p:nvSpPr>
        <p:spPr>
          <a:xfrm>
            <a:off x="251520" y="764704"/>
            <a:ext cx="4392488" cy="5832648"/>
          </a:xfrm>
        </p:spPr>
        <p:style>
          <a:lnRef idx="1">
            <a:schemeClr val="accent6"/>
          </a:lnRef>
          <a:fillRef idx="2">
            <a:schemeClr val="accent6"/>
          </a:fillRef>
          <a:effectRef idx="1">
            <a:schemeClr val="accent6"/>
          </a:effectRef>
          <a:fontRef idx="minor">
            <a:schemeClr val="dk1"/>
          </a:fontRef>
        </p:style>
        <p:txBody>
          <a:bodyPr>
            <a:noAutofit/>
          </a:bodyPr>
          <a:lstStyle/>
          <a:p>
            <a:pPr algn="ctr">
              <a:buFont typeface="Arial" pitchFamily="34" charset="0"/>
              <a:buChar char="•"/>
            </a:pPr>
            <a:r>
              <a:rPr lang="ru-RU" sz="3200"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rPr>
              <a:t>Cesarean section performed on a dead woman. </a:t>
            </a:r>
          </a:p>
          <a:p>
            <a:pPr algn="ctr">
              <a:buFont typeface="Arial" pitchFamily="34" charset="0"/>
              <a:buChar char="•"/>
            </a:pPr>
            <a:r>
              <a:rPr lang="en-US" sz="3200" dirty="0" smtClean="0">
                <a:latin typeface="Times New Roman" pitchFamily="18" charset="0"/>
                <a:cs typeface="Times New Roman" pitchFamily="18" charset="0"/>
              </a:rPr>
              <a:t>A procedure in which the </a:t>
            </a:r>
            <a:r>
              <a:rPr lang="en-US" sz="3200" dirty="0" err="1" smtClean="0">
                <a:latin typeface="Times New Roman" pitchFamily="18" charset="0"/>
                <a:cs typeface="Times New Roman" pitchFamily="18" charset="0"/>
              </a:rPr>
              <a:t>asu</a:t>
            </a:r>
            <a:r>
              <a:rPr lang="en-US" sz="3200" dirty="0" smtClean="0">
                <a:latin typeface="Times New Roman" pitchFamily="18" charset="0"/>
                <a:cs typeface="Times New Roman" pitchFamily="18" charset="0"/>
              </a:rPr>
              <a:t> cuts into the chest of the patient in order to drain pus from the pleura.</a:t>
            </a:r>
          </a:p>
          <a:p>
            <a:pPr algn="ctr">
              <a:buFont typeface="Arial" pitchFamily="34" charset="0"/>
              <a:buChar char="•"/>
            </a:pPr>
            <a:r>
              <a:rPr lang="en-US" sz="3200" dirty="0" smtClean="0">
                <a:latin typeface="Times New Roman" pitchFamily="18" charset="0"/>
                <a:cs typeface="Times New Roman" pitchFamily="18" charset="0"/>
              </a:rPr>
              <a:t> Postoperative care of a surgical wound </a:t>
            </a:r>
            <a:r>
              <a:rPr lang="ru-RU" sz="3200"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rPr>
              <a:t>application sesame oil (anti-bacterial agent).</a:t>
            </a:r>
            <a:endParaRPr lang="ru-RU" sz="3200" dirty="0">
              <a:latin typeface="Times New Roman" pitchFamily="18" charset="0"/>
              <a:cs typeface="Times New Roman"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73050"/>
            <a:ext cx="8604448" cy="563662"/>
          </a:xfrm>
        </p:spPr>
        <p:style>
          <a:lnRef idx="1">
            <a:schemeClr val="accent2"/>
          </a:lnRef>
          <a:fillRef idx="2">
            <a:schemeClr val="accent2"/>
          </a:fillRef>
          <a:effectRef idx="1">
            <a:schemeClr val="accent2"/>
          </a:effectRef>
          <a:fontRef idx="minor">
            <a:schemeClr val="dk1"/>
          </a:fontRef>
        </p:style>
        <p:txBody>
          <a:bodyPr>
            <a:noAutofit/>
          </a:bodyPr>
          <a:lstStyle/>
          <a:p>
            <a:pPr algn="ctr"/>
            <a:r>
              <a:rPr lang="en-US" sz="3200" dirty="0" smtClean="0">
                <a:latin typeface="Times New Roman" pitchFamily="18" charset="0"/>
                <a:cs typeface="Times New Roman" pitchFamily="18" charset="0"/>
              </a:rPr>
              <a:t>Pharmaceuticals</a:t>
            </a:r>
            <a:endParaRPr lang="ru-RU" sz="3200" dirty="0">
              <a:latin typeface="Times New Roman" pitchFamily="18" charset="0"/>
              <a:cs typeface="Times New Roman" pitchFamily="18" charset="0"/>
            </a:endParaRPr>
          </a:p>
        </p:txBody>
      </p:sp>
      <p:pic>
        <p:nvPicPr>
          <p:cNvPr id="5" name="Содержимое 4" descr="220px-Illustration_Papaver_somniferum0.jpg"/>
          <p:cNvPicPr>
            <a:picLocks noGrp="1" noChangeAspect="1"/>
          </p:cNvPicPr>
          <p:nvPr>
            <p:ph idx="1"/>
          </p:nvPr>
        </p:nvPicPr>
        <p:blipFill>
          <a:blip r:embed="rId3" cstate="print"/>
          <a:stretch>
            <a:fillRect/>
          </a:stretch>
        </p:blipFill>
        <p:spPr>
          <a:xfrm>
            <a:off x="5580112" y="1052736"/>
            <a:ext cx="3240360" cy="5328592"/>
          </a:xfrm>
        </p:spPr>
      </p:pic>
      <p:sp>
        <p:nvSpPr>
          <p:cNvPr id="4" name="Текст 3"/>
          <p:cNvSpPr>
            <a:spLocks noGrp="1"/>
          </p:cNvSpPr>
          <p:nvPr>
            <p:ph type="body" sz="half" idx="2"/>
          </p:nvPr>
        </p:nvSpPr>
        <p:spPr>
          <a:xfrm>
            <a:off x="179512" y="980728"/>
            <a:ext cx="5184576" cy="5616624"/>
          </a:xfrm>
        </p:spPr>
        <p:style>
          <a:lnRef idx="1">
            <a:schemeClr val="accent6"/>
          </a:lnRef>
          <a:fillRef idx="2">
            <a:schemeClr val="accent6"/>
          </a:fillRef>
          <a:effectRef idx="1">
            <a:schemeClr val="accent6"/>
          </a:effectRef>
          <a:fontRef idx="minor">
            <a:schemeClr val="dk1"/>
          </a:fontRef>
        </p:style>
        <p:txBody>
          <a:bodyPr>
            <a:noAutofit/>
          </a:bodyPr>
          <a:lstStyle/>
          <a:p>
            <a:pPr algn="ctr"/>
            <a:r>
              <a:rPr lang="en-US" sz="3600" dirty="0" smtClean="0">
                <a:latin typeface="Times New Roman" pitchFamily="18" charset="0"/>
                <a:cs typeface="Times New Roman" pitchFamily="18" charset="0"/>
              </a:rPr>
              <a:t> More than 250 medicinal plants (extracts, resins, or spices)</a:t>
            </a:r>
            <a:r>
              <a:rPr lang="ru-RU" sz="3600" dirty="0" smtClean="0">
                <a:latin typeface="Times New Roman" pitchFamily="18" charset="0"/>
                <a:cs typeface="Times New Roman" pitchFamily="18" charset="0"/>
              </a:rPr>
              <a:t>.</a:t>
            </a:r>
          </a:p>
          <a:p>
            <a:r>
              <a:rPr lang="en-US" sz="3600" dirty="0" smtClean="0">
                <a:latin typeface="Times New Roman" pitchFamily="18" charset="0"/>
                <a:cs typeface="Times New Roman" pitchFamily="18" charset="0"/>
              </a:rPr>
              <a:t>120 mineral substances and 180 other drugs were combined with </a:t>
            </a:r>
            <a:r>
              <a:rPr lang="en-US" sz="3600" b="1" i="1" dirty="0" smtClean="0">
                <a:latin typeface="Times New Roman" pitchFamily="18" charset="0"/>
                <a:cs typeface="Times New Roman" pitchFamily="18" charset="0"/>
              </a:rPr>
              <a:t>alcoholic beverages, fats, honey, milk </a:t>
            </a:r>
            <a:r>
              <a:rPr lang="en-US" sz="3600" dirty="0" smtClean="0">
                <a:latin typeface="Times New Roman" pitchFamily="18" charset="0"/>
                <a:cs typeface="Times New Roman" pitchFamily="18" charset="0"/>
              </a:rPr>
              <a:t>in various forms, </a:t>
            </a:r>
            <a:r>
              <a:rPr lang="en-US" sz="3600" b="1" i="1" dirty="0" smtClean="0">
                <a:latin typeface="Times New Roman" pitchFamily="18" charset="0"/>
                <a:cs typeface="Times New Roman" pitchFamily="18" charset="0"/>
              </a:rPr>
              <a:t>oils, wax and parts and products of animals</a:t>
            </a:r>
            <a:r>
              <a:rPr lang="en-US" sz="3600" dirty="0" smtClean="0">
                <a:latin typeface="Times New Roman" pitchFamily="18" charset="0"/>
                <a:cs typeface="Times New Roman" pitchFamily="18" charset="0"/>
              </a:rPr>
              <a:t>. </a:t>
            </a:r>
            <a:endParaRPr lang="ru-RU" sz="3600" dirty="0">
              <a:latin typeface="Times New Roman" pitchFamily="18" charset="0"/>
              <a:cs typeface="Times New Roman"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lstStyle/>
          <a:p>
            <a:r>
              <a:rPr lang="en-US" dirty="0" smtClean="0"/>
              <a:t>Medicine of Ancient Egypt</a:t>
            </a:r>
            <a:endParaRPr lang="ru-RU" dirty="0"/>
          </a:p>
        </p:txBody>
      </p:sp>
      <p:pic>
        <p:nvPicPr>
          <p:cNvPr id="9" name="Содержимое 8" descr="images (2).jpg"/>
          <p:cNvPicPr>
            <a:picLocks noGrp="1" noChangeAspect="1"/>
          </p:cNvPicPr>
          <p:nvPr>
            <p:ph idx="1"/>
          </p:nvPr>
        </p:nvPicPr>
        <p:blipFill>
          <a:blip r:embed="rId2" cstate="print"/>
          <a:stretch>
            <a:fillRect/>
          </a:stretch>
        </p:blipFill>
        <p:spPr>
          <a:xfrm>
            <a:off x="827584" y="1268760"/>
            <a:ext cx="7488832" cy="5328591"/>
          </a:xfr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7"/>
          <p:cNvSpPr>
            <a:spLocks noGrp="1"/>
          </p:cNvSpPr>
          <p:nvPr>
            <p:ph type="title"/>
          </p:nvPr>
        </p:nvSpPr>
        <p:spPr>
          <a:xfrm>
            <a:off x="0" y="273050"/>
            <a:ext cx="8858280" cy="655620"/>
          </a:xfrm>
        </p:spPr>
        <p:style>
          <a:lnRef idx="1">
            <a:schemeClr val="accent2"/>
          </a:lnRef>
          <a:fillRef idx="2">
            <a:schemeClr val="accent2"/>
          </a:fillRef>
          <a:effectRef idx="1">
            <a:schemeClr val="accent2"/>
          </a:effectRef>
          <a:fontRef idx="minor">
            <a:schemeClr val="dk1"/>
          </a:fontRef>
        </p:style>
        <p:txBody>
          <a:bodyPr>
            <a:noAutofit/>
          </a:bodyPr>
          <a:lstStyle/>
          <a:p>
            <a:pPr algn="ctr"/>
            <a:r>
              <a:rPr lang="en-US" sz="4000" dirty="0" smtClean="0"/>
              <a:t>ANCIENT EGYPTIAN SOCIETY</a:t>
            </a:r>
            <a:endParaRPr lang="ru-RU" sz="4000" dirty="0"/>
          </a:p>
        </p:txBody>
      </p:sp>
      <p:pic>
        <p:nvPicPr>
          <p:cNvPr id="7" name="Содержимое 6" descr="egypt-website-social-pyramid-moses.jpg"/>
          <p:cNvPicPr>
            <a:picLocks noGrp="1" noChangeAspect="1"/>
          </p:cNvPicPr>
          <p:nvPr>
            <p:ph idx="1"/>
          </p:nvPr>
        </p:nvPicPr>
        <p:blipFill>
          <a:blip r:embed="rId3" cstate="print"/>
          <a:stretch>
            <a:fillRect/>
          </a:stretch>
        </p:blipFill>
        <p:spPr>
          <a:xfrm>
            <a:off x="3575050" y="1142984"/>
            <a:ext cx="5111750" cy="5429288"/>
          </a:xfrm>
        </p:spPr>
      </p:pic>
      <p:sp>
        <p:nvSpPr>
          <p:cNvPr id="4" name="Текст 3"/>
          <p:cNvSpPr>
            <a:spLocks noGrp="1"/>
          </p:cNvSpPr>
          <p:nvPr>
            <p:ph type="body" sz="half" idx="2"/>
          </p:nvPr>
        </p:nvSpPr>
        <p:spPr>
          <a:xfrm>
            <a:off x="142844" y="1071546"/>
            <a:ext cx="3322669" cy="5500726"/>
          </a:xfrm>
        </p:spPr>
        <p:style>
          <a:lnRef idx="1">
            <a:schemeClr val="accent6"/>
          </a:lnRef>
          <a:fillRef idx="2">
            <a:schemeClr val="accent6"/>
          </a:fillRef>
          <a:effectRef idx="1">
            <a:schemeClr val="accent6"/>
          </a:effectRef>
          <a:fontRef idx="minor">
            <a:schemeClr val="dk1"/>
          </a:fontRef>
        </p:style>
        <p:txBody>
          <a:bodyPr>
            <a:noAutofit/>
          </a:bodyPr>
          <a:lstStyle/>
          <a:p>
            <a:r>
              <a:rPr lang="en-US" sz="2400" dirty="0" smtClean="0">
                <a:latin typeface="Times New Roman" pitchFamily="18" charset="0"/>
                <a:cs typeface="Times New Roman" pitchFamily="18" charset="0"/>
              </a:rPr>
              <a:t>Throughout these 3,000 years ancient Egyptians lived under about 30 dynasties,     with each dynasty being based on the lineage of the kings/pharaohs.</a:t>
            </a:r>
            <a:endParaRPr lang="ru-RU" sz="24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The land began as two (Upper &amp; Lower Egypt), with King Menes uniting the two regions at around 3,500 B.C.E. </a:t>
            </a:r>
            <a:endParaRPr lang="ru-RU" sz="2400" dirty="0">
              <a:latin typeface="Times New Roman" pitchFamily="18" charset="0"/>
              <a:cs typeface="Times New Roman"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загруженное (1).jpg"/>
          <p:cNvPicPr>
            <a:picLocks noGrp="1" noChangeAspect="1"/>
          </p:cNvPicPr>
          <p:nvPr>
            <p:ph idx="1"/>
          </p:nvPr>
        </p:nvPicPr>
        <p:blipFill>
          <a:blip r:embed="rId3" cstate="print"/>
          <a:stretch>
            <a:fillRect/>
          </a:stretch>
        </p:blipFill>
        <p:spPr>
          <a:xfrm>
            <a:off x="3923928" y="476672"/>
            <a:ext cx="4752528" cy="5976664"/>
          </a:xfrm>
        </p:spPr>
      </p:pic>
      <p:sp>
        <p:nvSpPr>
          <p:cNvPr id="4" name="Текст 3"/>
          <p:cNvSpPr>
            <a:spLocks noGrp="1"/>
          </p:cNvSpPr>
          <p:nvPr>
            <p:ph type="body" sz="half" idx="2"/>
          </p:nvPr>
        </p:nvSpPr>
        <p:spPr>
          <a:xfrm>
            <a:off x="251520" y="332656"/>
            <a:ext cx="3534662" cy="6192688"/>
          </a:xfrm>
        </p:spPr>
        <p:style>
          <a:lnRef idx="1">
            <a:schemeClr val="accent2"/>
          </a:lnRef>
          <a:fillRef idx="2">
            <a:schemeClr val="accent2"/>
          </a:fillRef>
          <a:effectRef idx="1">
            <a:schemeClr val="accent2"/>
          </a:effectRef>
          <a:fontRef idx="minor">
            <a:schemeClr val="dk1"/>
          </a:fontRef>
        </p:style>
        <p:txBody>
          <a:bodyPr>
            <a:noAutofit/>
          </a:bodyPr>
          <a:lstStyle/>
          <a:p>
            <a:r>
              <a:rPr lang="en-US" sz="2800" dirty="0" smtClean="0">
                <a:latin typeface="Times New Roman" pitchFamily="18" charset="0"/>
                <a:cs typeface="Times New Roman" pitchFamily="18" charset="0"/>
              </a:rPr>
              <a:t>The reason for the difference in names refers to the flow of the life-giving Nile River. Egypt was divided into two types of land, the 'black land' and the 'red land'.</a:t>
            </a:r>
          </a:p>
          <a:p>
            <a:r>
              <a:rPr lang="en-US" sz="2800" dirty="0" smtClean="0">
                <a:latin typeface="Times New Roman" pitchFamily="18" charset="0"/>
                <a:cs typeface="Times New Roman" pitchFamily="18" charset="0"/>
              </a:rPr>
              <a:t>The 'black land' was the fertile land on the banks of the Nile. The ancient Egyptians used this land for growing their crops. </a:t>
            </a:r>
            <a:endParaRPr lang="ru-RU" sz="2800" dirty="0">
              <a:latin typeface="Times New Roman" pitchFamily="18" charset="0"/>
              <a:cs typeface="Times New Roman"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img004.gif"/>
          <p:cNvPicPr>
            <a:picLocks noGrp="1" noChangeAspect="1"/>
          </p:cNvPicPr>
          <p:nvPr>
            <p:ph idx="1"/>
          </p:nvPr>
        </p:nvPicPr>
        <p:blipFill>
          <a:blip r:embed="rId2" cstate="print"/>
          <a:srcRect l="9449" t="28556" r="8189" b="10919"/>
          <a:stretch>
            <a:fillRect/>
          </a:stretch>
        </p:blipFill>
        <p:spPr>
          <a:xfrm>
            <a:off x="3851920" y="476672"/>
            <a:ext cx="5112567" cy="5832647"/>
          </a:xfrm>
        </p:spPr>
      </p:pic>
      <p:sp>
        <p:nvSpPr>
          <p:cNvPr id="4" name="Текст 3"/>
          <p:cNvSpPr>
            <a:spLocks noGrp="1"/>
          </p:cNvSpPr>
          <p:nvPr>
            <p:ph type="body" sz="half" idx="2"/>
          </p:nvPr>
        </p:nvSpPr>
        <p:spPr>
          <a:xfrm>
            <a:off x="251520" y="332656"/>
            <a:ext cx="3456384" cy="6264696"/>
          </a:xfrm>
        </p:spPr>
        <p:style>
          <a:lnRef idx="1">
            <a:schemeClr val="accent2"/>
          </a:lnRef>
          <a:fillRef idx="2">
            <a:schemeClr val="accent2"/>
          </a:fillRef>
          <a:effectRef idx="1">
            <a:schemeClr val="accent2"/>
          </a:effectRef>
          <a:fontRef idx="minor">
            <a:schemeClr val="dk1"/>
          </a:fontRef>
        </p:style>
        <p:txBody>
          <a:bodyPr>
            <a:noAutofit/>
          </a:bodyPr>
          <a:lstStyle/>
          <a:p>
            <a:r>
              <a:rPr lang="en-US" sz="2800" dirty="0" smtClean="0">
                <a:latin typeface="Times New Roman" pitchFamily="18" charset="0"/>
                <a:cs typeface="Times New Roman" pitchFamily="18" charset="0"/>
              </a:rPr>
              <a:t>The 'red land' was the barren desert that protected Egypt on two sides. These deserts separated ancient Egypt from </a:t>
            </a:r>
            <a:r>
              <a:rPr lang="en-US" sz="2800" dirty="0" err="1" smtClean="0">
                <a:latin typeface="Times New Roman" pitchFamily="18" charset="0"/>
                <a:cs typeface="Times New Roman" pitchFamily="18" charset="0"/>
              </a:rPr>
              <a:t>neighbouring</a:t>
            </a:r>
            <a:r>
              <a:rPr lang="en-US" sz="2800" dirty="0" smtClean="0">
                <a:latin typeface="Times New Roman" pitchFamily="18" charset="0"/>
                <a:cs typeface="Times New Roman" pitchFamily="18" charset="0"/>
              </a:rPr>
              <a:t> countries and invading armies. They also provided the ancient Egyptians with a source for precious metals and semi-precious stones.</a:t>
            </a:r>
            <a:endParaRPr lang="ru-RU" sz="2800" dirty="0">
              <a:latin typeface="Times New Roman" pitchFamily="18" charset="0"/>
              <a:cs typeface="Times New Roman"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загруженное.jpg"/>
          <p:cNvPicPr>
            <a:picLocks noGrp="1" noChangeAspect="1"/>
          </p:cNvPicPr>
          <p:nvPr>
            <p:ph idx="1"/>
          </p:nvPr>
        </p:nvPicPr>
        <p:blipFill>
          <a:blip r:embed="rId2" cstate="print"/>
          <a:stretch>
            <a:fillRect/>
          </a:stretch>
        </p:blipFill>
        <p:spPr>
          <a:xfrm>
            <a:off x="6647494" y="4815836"/>
            <a:ext cx="2496506" cy="2042164"/>
          </a:xfrm>
        </p:spPr>
      </p:pic>
      <p:sp>
        <p:nvSpPr>
          <p:cNvPr id="4" name="Текст 3"/>
          <p:cNvSpPr>
            <a:spLocks noGrp="1"/>
          </p:cNvSpPr>
          <p:nvPr>
            <p:ph type="body" sz="half" idx="2"/>
          </p:nvPr>
        </p:nvSpPr>
        <p:spPr>
          <a:xfrm>
            <a:off x="285720" y="285728"/>
            <a:ext cx="3571900" cy="6215106"/>
          </a:xfrm>
        </p:spPr>
        <p:style>
          <a:lnRef idx="1">
            <a:schemeClr val="accent2"/>
          </a:lnRef>
          <a:fillRef idx="2">
            <a:schemeClr val="accent2"/>
          </a:fillRef>
          <a:effectRef idx="1">
            <a:schemeClr val="accent2"/>
          </a:effectRef>
          <a:fontRef idx="minor">
            <a:schemeClr val="dk1"/>
          </a:fontRef>
        </p:style>
        <p:txBody>
          <a:bodyPr>
            <a:noAutofit/>
          </a:bodyPr>
          <a:lstStyle/>
          <a:p>
            <a:pPr>
              <a:buFont typeface="Arial" pitchFamily="34" charset="0"/>
              <a:buChar char="•"/>
            </a:pPr>
            <a:r>
              <a:rPr lang="en-US" sz="2800" dirty="0" smtClean="0">
                <a:latin typeface="Times New Roman" pitchFamily="18" charset="0"/>
                <a:cs typeface="Times New Roman" pitchFamily="18" charset="0"/>
              </a:rPr>
              <a:t> Successful agriculture provided spare food so more people were doctors, priests and other professionals.</a:t>
            </a:r>
          </a:p>
          <a:p>
            <a:pPr>
              <a:buFont typeface="Arial" pitchFamily="34" charset="0"/>
              <a:buChar char="•"/>
            </a:pPr>
            <a:r>
              <a:rPr lang="en-US" sz="2800" dirty="0" smtClean="0">
                <a:latin typeface="Times New Roman" pitchFamily="18" charset="0"/>
                <a:cs typeface="Times New Roman" pitchFamily="18" charset="0"/>
              </a:rPr>
              <a:t> More trade and communications – new herbs and plants were imported.</a:t>
            </a:r>
          </a:p>
          <a:p>
            <a:pPr>
              <a:buFont typeface="Arial" pitchFamily="34" charset="0"/>
              <a:buChar char="•"/>
            </a:pPr>
            <a:r>
              <a:rPr lang="en-US" sz="2800" dirty="0" smtClean="0">
                <a:latin typeface="Times New Roman" pitchFamily="18" charset="0"/>
                <a:cs typeface="Times New Roman" pitchFamily="18" charset="0"/>
              </a:rPr>
              <a:t> The Egyptians had writing – ideas could be recorded and communicated better than previously.</a:t>
            </a:r>
            <a:endParaRPr lang="ru-RU" sz="2800" dirty="0">
              <a:latin typeface="Times New Roman" pitchFamily="18" charset="0"/>
              <a:cs typeface="Times New Roman" pitchFamily="18" charset="0"/>
            </a:endParaRPr>
          </a:p>
        </p:txBody>
      </p:sp>
      <p:pic>
        <p:nvPicPr>
          <p:cNvPr id="6" name="Рисунок 5" descr="images.jpg"/>
          <p:cNvPicPr>
            <a:picLocks noChangeAspect="1"/>
          </p:cNvPicPr>
          <p:nvPr/>
        </p:nvPicPr>
        <p:blipFill>
          <a:blip r:embed="rId3" cstate="print"/>
          <a:stretch>
            <a:fillRect/>
          </a:stretch>
        </p:blipFill>
        <p:spPr>
          <a:xfrm>
            <a:off x="4214810" y="3286124"/>
            <a:ext cx="2463168" cy="2571768"/>
          </a:xfrm>
          <a:prstGeom prst="rect">
            <a:avLst/>
          </a:prstGeom>
        </p:spPr>
      </p:pic>
      <p:pic>
        <p:nvPicPr>
          <p:cNvPr id="7" name="Рисунок 6" descr="49119-ancient-egyptian-doctor-and-patient-illustration.jpeg"/>
          <p:cNvPicPr>
            <a:picLocks noChangeAspect="1"/>
          </p:cNvPicPr>
          <p:nvPr/>
        </p:nvPicPr>
        <p:blipFill>
          <a:blip r:embed="rId4" cstate="print"/>
          <a:stretch>
            <a:fillRect/>
          </a:stretch>
        </p:blipFill>
        <p:spPr>
          <a:xfrm>
            <a:off x="5214942" y="285728"/>
            <a:ext cx="3643338" cy="314327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570186"/>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en-US" dirty="0" smtClean="0"/>
              <a:t> </a:t>
            </a:r>
            <a:r>
              <a:rPr lang="en-US" sz="2700" dirty="0" smtClean="0">
                <a:latin typeface="Times New Roman" pitchFamily="18" charset="0"/>
                <a:cs typeface="Times New Roman" pitchFamily="18" charset="0"/>
              </a:rPr>
              <a:t>Mesopotamia - </a:t>
            </a:r>
            <a:r>
              <a:rPr lang="en-US" sz="2700" dirty="0" smtClean="0">
                <a:latin typeface="Times New Roman" pitchFamily="18" charset="0"/>
                <a:cs typeface="Times New Roman" pitchFamily="18" charset="0"/>
              </a:rPr>
              <a:t>t</a:t>
            </a:r>
            <a:r>
              <a:rPr lang="en-US" sz="2700" dirty="0" smtClean="0">
                <a:latin typeface="Times New Roman" pitchFamily="18" charset="0"/>
                <a:cs typeface="Times New Roman" pitchFamily="18" charset="0"/>
              </a:rPr>
              <a:t>he </a:t>
            </a:r>
            <a:r>
              <a:rPr lang="en-US" sz="2700" dirty="0" smtClean="0">
                <a:latin typeface="Times New Roman" pitchFamily="18" charset="0"/>
                <a:cs typeface="Times New Roman" pitchFamily="18" charset="0"/>
              </a:rPr>
              <a:t>name means “the land between the rivers”. Refers to the geographic region which lies near the Tigris and Euphrates Rivers. Many civilizations developed, collapsed, and were replaced.</a:t>
            </a:r>
            <a:endParaRPr lang="ru-RU" sz="2700" dirty="0">
              <a:latin typeface="Times New Roman" pitchFamily="18" charset="0"/>
              <a:cs typeface="Times New Roman" pitchFamily="18" charset="0"/>
            </a:endParaRPr>
          </a:p>
        </p:txBody>
      </p:sp>
      <p:pic>
        <p:nvPicPr>
          <p:cNvPr id="5" name="Рисунок 4" descr="images.jpg"/>
          <p:cNvPicPr>
            <a:picLocks noChangeAspect="1"/>
          </p:cNvPicPr>
          <p:nvPr/>
        </p:nvPicPr>
        <p:blipFill>
          <a:blip r:embed="rId2" cstate="print"/>
          <a:stretch>
            <a:fillRect/>
          </a:stretch>
        </p:blipFill>
        <p:spPr>
          <a:xfrm>
            <a:off x="4716016" y="2204864"/>
            <a:ext cx="4104456" cy="4176464"/>
          </a:xfrm>
          <a:prstGeom prst="rect">
            <a:avLst/>
          </a:prstGeom>
          <a:effectLst>
            <a:glow rad="101600">
              <a:schemeClr val="accent2">
                <a:satMod val="175000"/>
                <a:alpha val="40000"/>
              </a:schemeClr>
            </a:glow>
            <a:outerShdw blurRad="50800" dist="38100" dir="2700000" algn="tl" rotWithShape="0">
              <a:prstClr val="black">
                <a:alpha val="40000"/>
              </a:prstClr>
            </a:outerShdw>
          </a:effectLst>
        </p:spPr>
      </p:pic>
      <p:pic>
        <p:nvPicPr>
          <p:cNvPr id="7" name="Содержимое 6" descr="загруженное (2).jpg"/>
          <p:cNvPicPr>
            <a:picLocks noGrp="1" noChangeAspect="1"/>
          </p:cNvPicPr>
          <p:nvPr>
            <p:ph idx="1"/>
          </p:nvPr>
        </p:nvPicPr>
        <p:blipFill>
          <a:blip r:embed="rId3" cstate="print"/>
          <a:stretch>
            <a:fillRect/>
          </a:stretch>
        </p:blipFill>
        <p:spPr>
          <a:xfrm>
            <a:off x="323528" y="2204864"/>
            <a:ext cx="4176464" cy="4176464"/>
          </a:xfrm>
          <a:ln w="76200">
            <a:solidFill>
              <a:srgbClr val="00B050"/>
            </a:solid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58204" cy="584182"/>
          </a:xfrm>
        </p:spPr>
        <p:style>
          <a:lnRef idx="1">
            <a:schemeClr val="accent2"/>
          </a:lnRef>
          <a:fillRef idx="2">
            <a:schemeClr val="accent2"/>
          </a:fillRef>
          <a:effectRef idx="1">
            <a:schemeClr val="accent2"/>
          </a:effectRef>
          <a:fontRef idx="minor">
            <a:schemeClr val="dk1"/>
          </a:fontRef>
        </p:style>
        <p:txBody>
          <a:bodyPr>
            <a:normAutofit/>
          </a:bodyPr>
          <a:lstStyle/>
          <a:p>
            <a:pPr algn="ctr"/>
            <a:r>
              <a:rPr lang="en-US" sz="2800" dirty="0" smtClean="0">
                <a:latin typeface="Times New Roman" pitchFamily="18" charset="0"/>
                <a:cs typeface="Times New Roman" pitchFamily="18" charset="0"/>
              </a:rPr>
              <a:t>INVENTIONS OF ANCIENT EGYPT</a:t>
            </a:r>
            <a:endParaRPr lang="ru-RU" sz="2800" dirty="0">
              <a:latin typeface="Times New Roman" pitchFamily="18" charset="0"/>
              <a:cs typeface="Times New Roman" pitchFamily="18" charset="0"/>
            </a:endParaRPr>
          </a:p>
        </p:txBody>
      </p:sp>
      <p:pic>
        <p:nvPicPr>
          <p:cNvPr id="5" name="Содержимое 4" descr="untitled.bmp"/>
          <p:cNvPicPr>
            <a:picLocks noGrp="1" noChangeAspect="1"/>
          </p:cNvPicPr>
          <p:nvPr>
            <p:ph idx="1"/>
          </p:nvPr>
        </p:nvPicPr>
        <p:blipFill>
          <a:blip r:embed="rId2" cstate="print"/>
          <a:stretch>
            <a:fillRect/>
          </a:stretch>
        </p:blipFill>
        <p:spPr>
          <a:xfrm>
            <a:off x="3857620" y="1142984"/>
            <a:ext cx="5000660" cy="5000660"/>
          </a:xfrm>
        </p:spPr>
      </p:pic>
      <p:sp>
        <p:nvSpPr>
          <p:cNvPr id="4" name="Текст 3"/>
          <p:cNvSpPr>
            <a:spLocks noGrp="1"/>
          </p:cNvSpPr>
          <p:nvPr>
            <p:ph type="body" sz="half" idx="2"/>
          </p:nvPr>
        </p:nvSpPr>
        <p:spPr>
          <a:xfrm>
            <a:off x="357158" y="1071546"/>
            <a:ext cx="3643338" cy="5054617"/>
          </a:xfrm>
        </p:spPr>
        <p:style>
          <a:lnRef idx="1">
            <a:schemeClr val="accent6"/>
          </a:lnRef>
          <a:fillRef idx="2">
            <a:schemeClr val="accent6"/>
          </a:fillRef>
          <a:effectRef idx="1">
            <a:schemeClr val="accent6"/>
          </a:effectRef>
          <a:fontRef idx="minor">
            <a:schemeClr val="dk1"/>
          </a:fontRef>
        </p:style>
        <p:txBody>
          <a:bodyPr>
            <a:normAutofit/>
          </a:bodyPr>
          <a:lstStyle/>
          <a:p>
            <a:r>
              <a:rPr lang="en-US" sz="2800" b="1" dirty="0" smtClean="0">
                <a:latin typeface="Times New Roman" pitchFamily="18" charset="0"/>
                <a:cs typeface="Times New Roman" pitchFamily="18" charset="0"/>
              </a:rPr>
              <a:t>            Calendar</a:t>
            </a:r>
          </a:p>
          <a:p>
            <a:r>
              <a:rPr lang="en-US" sz="2800" dirty="0" smtClean="0">
                <a:latin typeface="Times New Roman" pitchFamily="18" charset="0"/>
                <a:cs typeface="Times New Roman" pitchFamily="18" charset="0"/>
              </a:rPr>
              <a:t>The Egyptians created 365 days calendar.</a:t>
            </a:r>
          </a:p>
          <a:p>
            <a:r>
              <a:rPr lang="en-US" sz="2800" dirty="0" smtClean="0">
                <a:latin typeface="Times New Roman" pitchFamily="18" charset="0"/>
                <a:cs typeface="Times New Roman" pitchFamily="18" charset="0"/>
              </a:rPr>
              <a:t>The Nile river flooded at the same time each year.</a:t>
            </a:r>
          </a:p>
          <a:p>
            <a:r>
              <a:rPr lang="en-US" sz="2800" dirty="0" smtClean="0">
                <a:latin typeface="Times New Roman" pitchFamily="18" charset="0"/>
                <a:cs typeface="Times New Roman" pitchFamily="18" charset="0"/>
              </a:rPr>
              <a:t>The Egyptians counted the days between flooding and created calendar.</a:t>
            </a:r>
            <a:endParaRPr lang="ru-RU" sz="2800" dirty="0">
              <a:latin typeface="Times New Roman" pitchFamily="18" charset="0"/>
              <a:cs typeface="Times New Roman"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363272" cy="707678"/>
          </a:xfrm>
        </p:spPr>
        <p:style>
          <a:lnRef idx="1">
            <a:schemeClr val="accent2"/>
          </a:lnRef>
          <a:fillRef idx="2">
            <a:schemeClr val="accent2"/>
          </a:fillRef>
          <a:effectRef idx="1">
            <a:schemeClr val="accent2"/>
          </a:effectRef>
          <a:fontRef idx="minor">
            <a:schemeClr val="dk1"/>
          </a:fontRef>
        </p:style>
        <p:txBody>
          <a:bodyPr>
            <a:noAutofit/>
          </a:bodyPr>
          <a:lstStyle/>
          <a:p>
            <a:pPr algn="ctr"/>
            <a:r>
              <a:rPr lang="en-US" sz="3600" dirty="0" smtClean="0">
                <a:latin typeface="Times New Roman" pitchFamily="18" charset="0"/>
                <a:cs typeface="Times New Roman" pitchFamily="18" charset="0"/>
              </a:rPr>
              <a:t>The Pyramids of Egypt </a:t>
            </a:r>
            <a:endParaRPr lang="ru-RU" sz="3600" dirty="0">
              <a:latin typeface="Times New Roman" pitchFamily="18" charset="0"/>
              <a:cs typeface="Times New Roman" pitchFamily="18" charset="0"/>
            </a:endParaRPr>
          </a:p>
        </p:txBody>
      </p:sp>
      <p:pic>
        <p:nvPicPr>
          <p:cNvPr id="5" name="Содержимое 4" descr="загруженное.jpg"/>
          <p:cNvPicPr>
            <a:picLocks noGrp="1" noChangeAspect="1"/>
          </p:cNvPicPr>
          <p:nvPr>
            <p:ph idx="1"/>
          </p:nvPr>
        </p:nvPicPr>
        <p:blipFill>
          <a:blip r:embed="rId2" cstate="print"/>
          <a:stretch>
            <a:fillRect/>
          </a:stretch>
        </p:blipFill>
        <p:spPr>
          <a:xfrm>
            <a:off x="3563888" y="1340768"/>
            <a:ext cx="5328592" cy="5184576"/>
          </a:xfrm>
        </p:spPr>
      </p:pic>
      <p:sp>
        <p:nvSpPr>
          <p:cNvPr id="4" name="Текст 3"/>
          <p:cNvSpPr>
            <a:spLocks noGrp="1"/>
          </p:cNvSpPr>
          <p:nvPr>
            <p:ph type="body" sz="half" idx="2"/>
          </p:nvPr>
        </p:nvSpPr>
        <p:spPr>
          <a:xfrm>
            <a:off x="457201" y="1435100"/>
            <a:ext cx="2746648" cy="5162252"/>
          </a:xfrm>
        </p:spPr>
        <p:style>
          <a:lnRef idx="1">
            <a:schemeClr val="accent6"/>
          </a:lnRef>
          <a:fillRef idx="2">
            <a:schemeClr val="accent6"/>
          </a:fillRef>
          <a:effectRef idx="1">
            <a:schemeClr val="accent6"/>
          </a:effectRef>
          <a:fontRef idx="minor">
            <a:schemeClr val="dk1"/>
          </a:fontRef>
        </p:style>
        <p:txBody>
          <a:bodyPr>
            <a:normAutofit/>
          </a:bodyPr>
          <a:lstStyle/>
          <a:p>
            <a:r>
              <a:rPr lang="en-US" sz="3600" dirty="0" smtClean="0">
                <a:latin typeface="Times New Roman" pitchFamily="18" charset="0"/>
                <a:cs typeface="Times New Roman" pitchFamily="18" charset="0"/>
              </a:rPr>
              <a:t>The Pyramids of Egypt  at </a:t>
            </a:r>
            <a:r>
              <a:rPr lang="en-US" sz="3600" dirty="0" err="1" smtClean="0">
                <a:latin typeface="Times New Roman" pitchFamily="18" charset="0"/>
                <a:cs typeface="Times New Roman" pitchFamily="18" charset="0"/>
              </a:rPr>
              <a:t>Gyza</a:t>
            </a:r>
            <a:r>
              <a:rPr lang="en-US" sz="3600" dirty="0" smtClean="0">
                <a:latin typeface="Times New Roman" pitchFamily="18" charset="0"/>
                <a:cs typeface="Times New Roman" pitchFamily="18" charset="0"/>
              </a:rPr>
              <a:t> are the best preserved of Seven Wonders of the Ancient World.</a:t>
            </a:r>
            <a:endParaRPr lang="ru-RU" sz="3600" dirty="0">
              <a:latin typeface="Times New Roman" pitchFamily="18" charset="0"/>
              <a:cs typeface="Times New Roman"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Imhotep.JPG"/>
          <p:cNvPicPr>
            <a:picLocks noGrp="1" noChangeAspect="1"/>
          </p:cNvPicPr>
          <p:nvPr>
            <p:ph idx="1"/>
          </p:nvPr>
        </p:nvPicPr>
        <p:blipFill>
          <a:blip r:embed="rId2" cstate="print"/>
          <a:stretch>
            <a:fillRect/>
          </a:stretch>
        </p:blipFill>
        <p:spPr>
          <a:xfrm>
            <a:off x="4788024" y="273050"/>
            <a:ext cx="3816424" cy="5853113"/>
          </a:xfrm>
        </p:spPr>
      </p:pic>
      <p:sp>
        <p:nvSpPr>
          <p:cNvPr id="4" name="Текст 3"/>
          <p:cNvSpPr>
            <a:spLocks noGrp="1"/>
          </p:cNvSpPr>
          <p:nvPr>
            <p:ph type="body" sz="half" idx="2"/>
          </p:nvPr>
        </p:nvSpPr>
        <p:spPr>
          <a:xfrm>
            <a:off x="323528" y="476672"/>
            <a:ext cx="4032448" cy="6048672"/>
          </a:xfrm>
        </p:spPr>
        <p:style>
          <a:lnRef idx="1">
            <a:schemeClr val="accent6"/>
          </a:lnRef>
          <a:fillRef idx="2">
            <a:schemeClr val="accent6"/>
          </a:fillRef>
          <a:effectRef idx="1">
            <a:schemeClr val="accent6"/>
          </a:effectRef>
          <a:fontRef idx="minor">
            <a:schemeClr val="dk1"/>
          </a:fontRef>
        </p:style>
        <p:txBody>
          <a:bodyPr>
            <a:noAutofit/>
          </a:bodyPr>
          <a:lstStyle/>
          <a:p>
            <a:r>
              <a:rPr lang="en-US" sz="2800" dirty="0" smtClean="0">
                <a:latin typeface="Times New Roman" pitchFamily="18" charset="0"/>
                <a:cs typeface="Times New Roman" pitchFamily="18" charset="0"/>
              </a:rPr>
              <a:t>Medicine in ancient Egypt was but one aspect of an advanced civilization. It was not practiced by witch doctors as in primitive tribes, with mixture of magic, herbal remedy, and superstitious beliefs. This was acknowledged by Homer in the Odyssey “ In Egypt, the men are more skilled in Medicine than any of human kind ”.</a:t>
            </a:r>
            <a:endParaRPr lang="ru-RU" sz="2800" dirty="0">
              <a:latin typeface="Times New Roman" pitchFamily="18" charset="0"/>
              <a:cs typeface="Times New Roman"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91264" cy="707678"/>
          </a:xfrm>
        </p:spPr>
        <p:style>
          <a:lnRef idx="1">
            <a:schemeClr val="accent6"/>
          </a:lnRef>
          <a:fillRef idx="2">
            <a:schemeClr val="accent6"/>
          </a:fillRef>
          <a:effectRef idx="1">
            <a:schemeClr val="accent6"/>
          </a:effectRef>
          <a:fontRef idx="minor">
            <a:schemeClr val="dk1"/>
          </a:fontRef>
        </p:style>
        <p:txBody>
          <a:bodyPr>
            <a:normAutofit/>
          </a:bodyPr>
          <a:lstStyle/>
          <a:p>
            <a:pPr algn="ctr"/>
            <a:r>
              <a:rPr lang="en-US" sz="2800" dirty="0" smtClean="0">
                <a:latin typeface="Times New Roman" pitchFamily="18" charset="0"/>
                <a:cs typeface="Times New Roman" pitchFamily="18" charset="0"/>
              </a:rPr>
              <a:t>HIGH DEGREE OF SPECIALIZATION.</a:t>
            </a:r>
            <a:endParaRPr lang="ru-RU" sz="2800" dirty="0">
              <a:latin typeface="Times New Roman" pitchFamily="18" charset="0"/>
              <a:cs typeface="Times New Roman" pitchFamily="18" charset="0"/>
            </a:endParaRPr>
          </a:p>
        </p:txBody>
      </p:sp>
      <p:pic>
        <p:nvPicPr>
          <p:cNvPr id="5" name="Содержимое 4" descr="загруженное (2).jpg"/>
          <p:cNvPicPr>
            <a:picLocks noGrp="1" noChangeAspect="1"/>
          </p:cNvPicPr>
          <p:nvPr>
            <p:ph idx="1"/>
          </p:nvPr>
        </p:nvPicPr>
        <p:blipFill>
          <a:blip r:embed="rId2" cstate="print"/>
          <a:stretch>
            <a:fillRect/>
          </a:stretch>
        </p:blipFill>
        <p:spPr>
          <a:xfrm>
            <a:off x="3851920" y="1340768"/>
            <a:ext cx="4752528" cy="4896544"/>
          </a:xfrm>
        </p:spPr>
      </p:pic>
      <p:sp>
        <p:nvSpPr>
          <p:cNvPr id="4" name="Текст 3"/>
          <p:cNvSpPr>
            <a:spLocks noGrp="1"/>
          </p:cNvSpPr>
          <p:nvPr>
            <p:ph type="body" sz="half" idx="2"/>
          </p:nvPr>
        </p:nvSpPr>
        <p:spPr>
          <a:xfrm>
            <a:off x="179512" y="1196752"/>
            <a:ext cx="3286001" cy="5184576"/>
          </a:xfrm>
        </p:spPr>
        <p:style>
          <a:lnRef idx="1">
            <a:schemeClr val="accent2"/>
          </a:lnRef>
          <a:fillRef idx="2">
            <a:schemeClr val="accent2"/>
          </a:fillRef>
          <a:effectRef idx="1">
            <a:schemeClr val="accent2"/>
          </a:effectRef>
          <a:fontRef idx="minor">
            <a:schemeClr val="dk1"/>
          </a:fontRef>
        </p:style>
        <p:txBody>
          <a:bodyPr>
            <a:normAutofit/>
          </a:bodyPr>
          <a:lstStyle/>
          <a:p>
            <a:r>
              <a:rPr lang="en-US" sz="2400" dirty="0" smtClean="0">
                <a:latin typeface="Times New Roman" pitchFamily="18" charset="0"/>
                <a:cs typeface="Times New Roman" pitchFamily="18" charset="0"/>
              </a:rPr>
              <a:t>“The practice of medicine is very specialized among them. Each physician treats just one disease. The country is full of physicians, some treat the eye, some the teeth, some of what belongs to the abdomen, and others internal diseases.” Herodotus, Histories 2,84</a:t>
            </a:r>
          </a:p>
          <a:p>
            <a:endParaRPr lang="ru-RU"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lstStyle/>
          <a:p>
            <a:r>
              <a:rPr lang="en-US" dirty="0" smtClean="0"/>
              <a:t>PAPYRUS and HIEROGLIPHCS</a:t>
            </a:r>
            <a:endParaRPr lang="ru-RU" dirty="0"/>
          </a:p>
        </p:txBody>
      </p:sp>
      <p:sp>
        <p:nvSpPr>
          <p:cNvPr id="6" name="Текст 5"/>
          <p:cNvSpPr>
            <a:spLocks noGrp="1"/>
          </p:cNvSpPr>
          <p:nvPr>
            <p:ph type="body" idx="1"/>
          </p:nvPr>
        </p:nvSpPr>
        <p:spPr>
          <a:xfrm>
            <a:off x="457200" y="1535112"/>
            <a:ext cx="8115328" cy="1179507"/>
          </a:xfrm>
        </p:spPr>
        <p:style>
          <a:lnRef idx="1">
            <a:schemeClr val="accent6"/>
          </a:lnRef>
          <a:fillRef idx="2">
            <a:schemeClr val="accent6"/>
          </a:fillRef>
          <a:effectRef idx="1">
            <a:schemeClr val="accent6"/>
          </a:effectRef>
          <a:fontRef idx="minor">
            <a:schemeClr val="dk1"/>
          </a:fontRef>
        </p:style>
        <p:txBody>
          <a:bodyPr>
            <a:normAutofit lnSpcReduction="10000"/>
          </a:bodyPr>
          <a:lstStyle/>
          <a:p>
            <a:pPr algn="ctr"/>
            <a:r>
              <a:rPr lang="en-US" dirty="0" smtClean="0">
                <a:latin typeface="Times New Roman" pitchFamily="18" charset="0"/>
                <a:cs typeface="Times New Roman" pitchFamily="18" charset="0"/>
              </a:rPr>
              <a:t>The Ancient Egyptians made paper out of papyrus. They cut the reeds and pressed them flat with large rocks. Scribes used the paper to keep records such as laws and taxes. </a:t>
            </a:r>
            <a:endParaRPr lang="ru-RU" dirty="0">
              <a:latin typeface="Times New Roman" pitchFamily="18" charset="0"/>
              <a:cs typeface="Times New Roman" pitchFamily="18" charset="0"/>
            </a:endParaRPr>
          </a:p>
        </p:txBody>
      </p:sp>
      <p:pic>
        <p:nvPicPr>
          <p:cNvPr id="5" name="Содержимое 4" descr="загруженное (1).jpg"/>
          <p:cNvPicPr>
            <a:picLocks noGrp="1" noChangeAspect="1"/>
          </p:cNvPicPr>
          <p:nvPr>
            <p:ph sz="half" idx="2"/>
          </p:nvPr>
        </p:nvPicPr>
        <p:blipFill>
          <a:blip r:embed="rId2" cstate="print"/>
          <a:stretch>
            <a:fillRect/>
          </a:stretch>
        </p:blipFill>
        <p:spPr>
          <a:xfrm>
            <a:off x="357158" y="3031331"/>
            <a:ext cx="4143404" cy="3469503"/>
          </a:xfrm>
        </p:spPr>
      </p:pic>
      <p:pic>
        <p:nvPicPr>
          <p:cNvPr id="7" name="Содержимое 6" descr="загруженное (2).jpg"/>
          <p:cNvPicPr>
            <a:picLocks noGrp="1" noChangeAspect="1"/>
          </p:cNvPicPr>
          <p:nvPr>
            <p:ph sz="quarter" idx="4"/>
          </p:nvPr>
        </p:nvPicPr>
        <p:blipFill>
          <a:blip r:embed="rId3" cstate="print"/>
          <a:stretch>
            <a:fillRect/>
          </a:stretch>
        </p:blipFill>
        <p:spPr>
          <a:xfrm>
            <a:off x="4857752" y="3000372"/>
            <a:ext cx="3643337" cy="3474267"/>
          </a:xfr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472518" cy="727058"/>
          </a:xfrm>
        </p:spPr>
        <p:style>
          <a:lnRef idx="1">
            <a:schemeClr val="accent6"/>
          </a:lnRef>
          <a:fillRef idx="2">
            <a:schemeClr val="accent6"/>
          </a:fillRef>
          <a:effectRef idx="1">
            <a:schemeClr val="accent6"/>
          </a:effectRef>
          <a:fontRef idx="minor">
            <a:schemeClr val="dk1"/>
          </a:fontRef>
        </p:style>
        <p:txBody>
          <a:bodyPr>
            <a:normAutofit/>
          </a:bodyPr>
          <a:lstStyle/>
          <a:p>
            <a:pPr algn="ctr"/>
            <a:r>
              <a:rPr lang="en-US" sz="2800" dirty="0" smtClean="0">
                <a:latin typeface="Times New Roman" pitchFamily="18" charset="0"/>
                <a:cs typeface="Times New Roman" pitchFamily="18" charset="0"/>
              </a:rPr>
              <a:t>HIEROGLIPHCS</a:t>
            </a:r>
            <a:endParaRPr lang="ru-RU" sz="2800" dirty="0">
              <a:latin typeface="Times New Roman" pitchFamily="18" charset="0"/>
              <a:cs typeface="Times New Roman" pitchFamily="18" charset="0"/>
            </a:endParaRPr>
          </a:p>
        </p:txBody>
      </p:sp>
      <p:pic>
        <p:nvPicPr>
          <p:cNvPr id="9" name="Содержимое 8" descr="hieroglyphics-table.jpg"/>
          <p:cNvPicPr>
            <a:picLocks noGrp="1" noChangeAspect="1"/>
          </p:cNvPicPr>
          <p:nvPr>
            <p:ph idx="1"/>
          </p:nvPr>
        </p:nvPicPr>
        <p:blipFill>
          <a:blip r:embed="rId2" cstate="print"/>
          <a:stretch>
            <a:fillRect/>
          </a:stretch>
        </p:blipFill>
        <p:spPr>
          <a:xfrm>
            <a:off x="4071934" y="1500174"/>
            <a:ext cx="4786345" cy="4929222"/>
          </a:xfrm>
        </p:spPr>
      </p:pic>
      <p:sp>
        <p:nvSpPr>
          <p:cNvPr id="8" name="Текст 7"/>
          <p:cNvSpPr>
            <a:spLocks noGrp="1"/>
          </p:cNvSpPr>
          <p:nvPr>
            <p:ph type="body" sz="half" idx="2"/>
          </p:nvPr>
        </p:nvSpPr>
        <p:spPr>
          <a:xfrm>
            <a:off x="457200" y="1142984"/>
            <a:ext cx="3400420" cy="5286412"/>
          </a:xfrm>
        </p:spPr>
        <p:style>
          <a:lnRef idx="1">
            <a:schemeClr val="accent2"/>
          </a:lnRef>
          <a:fillRef idx="2">
            <a:schemeClr val="accent2"/>
          </a:fillRef>
          <a:effectRef idx="1">
            <a:schemeClr val="accent2"/>
          </a:effectRef>
          <a:fontRef idx="minor">
            <a:schemeClr val="dk1"/>
          </a:fontRef>
        </p:style>
        <p:txBody>
          <a:bodyPr/>
          <a:lstStyle/>
          <a:p>
            <a:r>
              <a:rPr lang="en-US" sz="3600" dirty="0" err="1" smtClean="0">
                <a:latin typeface="Times New Roman" pitchFamily="18" charset="0"/>
                <a:cs typeface="Times New Roman" pitchFamily="18" charset="0"/>
              </a:rPr>
              <a:t>Hierogliphcs</a:t>
            </a:r>
            <a:r>
              <a:rPr lang="en-US" sz="3600" dirty="0" smtClean="0">
                <a:latin typeface="Times New Roman" pitchFamily="18" charset="0"/>
                <a:cs typeface="Times New Roman" pitchFamily="18" charset="0"/>
              </a:rPr>
              <a:t> are pictures that stand for sounds. </a:t>
            </a:r>
          </a:p>
          <a:p>
            <a:r>
              <a:rPr lang="en-US" sz="3600" dirty="0" smtClean="0">
                <a:latin typeface="Times New Roman" pitchFamily="18" charset="0"/>
                <a:cs typeface="Times New Roman" pitchFamily="18" charset="0"/>
              </a:rPr>
              <a:t>There were over 750 pictures used. </a:t>
            </a:r>
          </a:p>
          <a:p>
            <a:r>
              <a:rPr lang="en-US" sz="3600" dirty="0" smtClean="0">
                <a:latin typeface="Times New Roman" pitchFamily="18" charset="0"/>
                <a:cs typeface="Times New Roman" pitchFamily="18" charset="0"/>
              </a:rPr>
              <a:t>It is one of the first written languages</a:t>
            </a:r>
            <a:r>
              <a:rPr lang="en-US" dirty="0" smtClean="0"/>
              <a:t>.</a:t>
            </a:r>
          </a:p>
          <a:p>
            <a:endParaRPr lang="ru-RU"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4290"/>
            <a:ext cx="8229600" cy="785818"/>
          </a:xfrm>
        </p:spPr>
        <p:style>
          <a:lnRef idx="1">
            <a:schemeClr val="accent6"/>
          </a:lnRef>
          <a:fillRef idx="2">
            <a:schemeClr val="accent6"/>
          </a:fillRef>
          <a:effectRef idx="1">
            <a:schemeClr val="accent6"/>
          </a:effectRef>
          <a:fontRef idx="minor">
            <a:schemeClr val="dk1"/>
          </a:fontRef>
        </p:style>
        <p:txBody>
          <a:bodyPr>
            <a:normAutofit/>
          </a:bodyPr>
          <a:lstStyle/>
          <a:p>
            <a:r>
              <a:rPr lang="en-US" dirty="0" smtClean="0"/>
              <a:t>Mummies.</a:t>
            </a:r>
            <a:endParaRPr lang="ru-RU" dirty="0"/>
          </a:p>
        </p:txBody>
      </p:sp>
      <p:sp>
        <p:nvSpPr>
          <p:cNvPr id="5" name="Текст 4"/>
          <p:cNvSpPr>
            <a:spLocks noGrp="1"/>
          </p:cNvSpPr>
          <p:nvPr>
            <p:ph type="body" idx="1"/>
          </p:nvPr>
        </p:nvSpPr>
        <p:spPr>
          <a:xfrm>
            <a:off x="457200" y="1052736"/>
            <a:ext cx="4040188" cy="1296144"/>
          </a:xfrm>
        </p:spPr>
        <p:style>
          <a:lnRef idx="1">
            <a:schemeClr val="accent2"/>
          </a:lnRef>
          <a:fillRef idx="2">
            <a:schemeClr val="accent2"/>
          </a:fillRef>
          <a:effectRef idx="1">
            <a:schemeClr val="accent2"/>
          </a:effectRef>
          <a:fontRef idx="minor">
            <a:schemeClr val="dk1"/>
          </a:fontRef>
        </p:style>
        <p:txBody>
          <a:bodyPr>
            <a:noAutofit/>
          </a:bodyPr>
          <a:lstStyle/>
          <a:p>
            <a:r>
              <a:rPr lang="en-US" sz="2000" b="0" dirty="0" smtClean="0">
                <a:latin typeface="Times New Roman" pitchFamily="18" charset="0"/>
                <a:cs typeface="Times New Roman" pitchFamily="18" charset="0"/>
              </a:rPr>
              <a:t>Ancient Egyptians had very strong worship of animals, especially of snakes and strong faith into eternal life after death.</a:t>
            </a:r>
            <a:endParaRPr lang="ru-RU" sz="2000" b="0" dirty="0"/>
          </a:p>
        </p:txBody>
      </p:sp>
      <p:pic>
        <p:nvPicPr>
          <p:cNvPr id="8" name="Содержимое 7" descr="images.jpg"/>
          <p:cNvPicPr>
            <a:picLocks noGrp="1" noChangeAspect="1"/>
          </p:cNvPicPr>
          <p:nvPr>
            <p:ph sz="half" idx="2"/>
          </p:nvPr>
        </p:nvPicPr>
        <p:blipFill>
          <a:blip r:embed="rId2" cstate="print"/>
          <a:stretch>
            <a:fillRect/>
          </a:stretch>
        </p:blipFill>
        <p:spPr>
          <a:xfrm>
            <a:off x="285720" y="2492896"/>
            <a:ext cx="4143403" cy="4007937"/>
          </a:xfrm>
        </p:spPr>
      </p:pic>
      <p:sp>
        <p:nvSpPr>
          <p:cNvPr id="6" name="Текст 5"/>
          <p:cNvSpPr>
            <a:spLocks noGrp="1"/>
          </p:cNvSpPr>
          <p:nvPr>
            <p:ph type="body" sz="quarter" idx="3"/>
          </p:nvPr>
        </p:nvSpPr>
        <p:spPr>
          <a:xfrm>
            <a:off x="4645025" y="1124744"/>
            <a:ext cx="4284693" cy="1224136"/>
          </a:xfrm>
        </p:spPr>
        <p:style>
          <a:lnRef idx="1">
            <a:schemeClr val="accent2"/>
          </a:lnRef>
          <a:fillRef idx="2">
            <a:schemeClr val="accent2"/>
          </a:fillRef>
          <a:effectRef idx="1">
            <a:schemeClr val="accent2"/>
          </a:effectRef>
          <a:fontRef idx="minor">
            <a:schemeClr val="dk1"/>
          </a:fontRef>
        </p:style>
        <p:txBody>
          <a:bodyPr>
            <a:noAutofit/>
          </a:bodyPr>
          <a:lstStyle/>
          <a:p>
            <a:r>
              <a:rPr lang="en-US" sz="2000" b="0" dirty="0" smtClean="0">
                <a:latin typeface="Times New Roman" pitchFamily="18" charset="0"/>
                <a:cs typeface="Times New Roman" pitchFamily="18" charset="0"/>
              </a:rPr>
              <a:t>That is why they tried to save bodies from destroying  by embalming them. The art of embalming was developed on a very high level. Now this secret is lost</a:t>
            </a:r>
            <a:endParaRPr lang="ru-RU" sz="2000" b="0" dirty="0"/>
          </a:p>
        </p:txBody>
      </p:sp>
      <p:pic>
        <p:nvPicPr>
          <p:cNvPr id="9" name="Содержимое 8" descr="images (1).jpg"/>
          <p:cNvPicPr>
            <a:picLocks noGrp="1" noChangeAspect="1"/>
          </p:cNvPicPr>
          <p:nvPr>
            <p:ph sz="quarter" idx="4"/>
          </p:nvPr>
        </p:nvPicPr>
        <p:blipFill>
          <a:blip r:embed="rId3" cstate="print"/>
          <a:stretch>
            <a:fillRect/>
          </a:stretch>
        </p:blipFill>
        <p:spPr>
          <a:xfrm>
            <a:off x="4786314" y="2564904"/>
            <a:ext cx="4143404" cy="3935929"/>
          </a:xfr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62074"/>
          </a:xfrm>
        </p:spPr>
        <p:style>
          <a:lnRef idx="1">
            <a:schemeClr val="accent2"/>
          </a:lnRef>
          <a:fillRef idx="2">
            <a:schemeClr val="accent2"/>
          </a:fillRef>
          <a:effectRef idx="1">
            <a:schemeClr val="accent2"/>
          </a:effectRef>
          <a:fontRef idx="minor">
            <a:schemeClr val="dk1"/>
          </a:fontRef>
        </p:style>
        <p:txBody>
          <a:bodyPr>
            <a:normAutofit fontScale="90000"/>
          </a:bodyPr>
          <a:lstStyle/>
          <a:p>
            <a:r>
              <a:rPr lang="en-US" dirty="0" smtClean="0"/>
              <a:t>Gods  of medicine of Egypt </a:t>
            </a:r>
            <a:endParaRPr lang="ru-RU" dirty="0"/>
          </a:p>
        </p:txBody>
      </p:sp>
      <p:sp>
        <p:nvSpPr>
          <p:cNvPr id="6" name="Текст 5"/>
          <p:cNvSpPr>
            <a:spLocks noGrp="1"/>
          </p:cNvSpPr>
          <p:nvPr>
            <p:ph type="body" idx="1"/>
          </p:nvPr>
        </p:nvSpPr>
        <p:spPr>
          <a:xfrm>
            <a:off x="179512" y="908720"/>
            <a:ext cx="4317876" cy="1512168"/>
          </a:xfrm>
        </p:spPr>
        <p:style>
          <a:lnRef idx="1">
            <a:schemeClr val="accent2"/>
          </a:lnRef>
          <a:fillRef idx="2">
            <a:schemeClr val="accent2"/>
          </a:fillRef>
          <a:effectRef idx="1">
            <a:schemeClr val="accent2"/>
          </a:effectRef>
          <a:fontRef idx="minor">
            <a:schemeClr val="dk1"/>
          </a:fontRef>
        </p:style>
        <p:txBody>
          <a:bodyPr>
            <a:normAutofit fontScale="77500" lnSpcReduction="20000"/>
          </a:bodyPr>
          <a:lstStyle/>
          <a:p>
            <a:r>
              <a:rPr lang="en-US" dirty="0" err="1" smtClean="0"/>
              <a:t>Sekhmet</a:t>
            </a:r>
            <a:r>
              <a:rPr lang="en-US" dirty="0" smtClean="0"/>
              <a:t> was associated both with disease and with healing and medicine. She was usually depicted as a lioness or as a woman with the head of a lioness, on which was placed the solar disk and the </a:t>
            </a:r>
            <a:r>
              <a:rPr lang="en-US" dirty="0" err="1" smtClean="0"/>
              <a:t>uraeus</a:t>
            </a:r>
            <a:r>
              <a:rPr lang="en-US" dirty="0" smtClean="0"/>
              <a:t> serpent. </a:t>
            </a:r>
            <a:endParaRPr lang="ru-RU" dirty="0"/>
          </a:p>
        </p:txBody>
      </p:sp>
      <p:pic>
        <p:nvPicPr>
          <p:cNvPr id="5" name="Содержимое 4" descr="загруженное.jpg"/>
          <p:cNvPicPr>
            <a:picLocks noGrp="1" noChangeAspect="1"/>
          </p:cNvPicPr>
          <p:nvPr>
            <p:ph sz="half" idx="2"/>
          </p:nvPr>
        </p:nvPicPr>
        <p:blipFill>
          <a:blip r:embed="rId2" cstate="print"/>
          <a:stretch>
            <a:fillRect/>
          </a:stretch>
        </p:blipFill>
        <p:spPr>
          <a:xfrm>
            <a:off x="179512" y="2492896"/>
            <a:ext cx="4104456" cy="4176464"/>
          </a:xfrm>
        </p:spPr>
      </p:pic>
      <p:sp>
        <p:nvSpPr>
          <p:cNvPr id="7" name="Текст 6"/>
          <p:cNvSpPr>
            <a:spLocks noGrp="1"/>
          </p:cNvSpPr>
          <p:nvPr>
            <p:ph type="body" sz="quarter" idx="3"/>
          </p:nvPr>
        </p:nvSpPr>
        <p:spPr>
          <a:xfrm>
            <a:off x="4645025" y="836712"/>
            <a:ext cx="4319463" cy="1584176"/>
          </a:xfrm>
        </p:spPr>
        <p:style>
          <a:lnRef idx="1">
            <a:schemeClr val="accent2"/>
          </a:lnRef>
          <a:fillRef idx="2">
            <a:schemeClr val="accent2"/>
          </a:fillRef>
          <a:effectRef idx="1">
            <a:schemeClr val="accent2"/>
          </a:effectRef>
          <a:fontRef idx="minor">
            <a:schemeClr val="dk1"/>
          </a:fontRef>
        </p:style>
        <p:txBody>
          <a:bodyPr>
            <a:normAutofit fontScale="92500" lnSpcReduction="20000"/>
          </a:bodyPr>
          <a:lstStyle/>
          <a:p>
            <a:r>
              <a:rPr lang="en-US" dirty="0" smtClean="0"/>
              <a:t>The world’s first physician known by name was the Egyptian </a:t>
            </a:r>
            <a:r>
              <a:rPr lang="en-US" dirty="0" err="1" smtClean="0"/>
              <a:t>Imhotep</a:t>
            </a:r>
            <a:r>
              <a:rPr lang="en-US" dirty="0" smtClean="0"/>
              <a:t>, who lived about 2650 B.C. The Egyptians later worshiped him as  the God of healing.</a:t>
            </a:r>
            <a:endParaRPr lang="ru-RU" dirty="0"/>
          </a:p>
        </p:txBody>
      </p:sp>
      <p:pic>
        <p:nvPicPr>
          <p:cNvPr id="9" name="Содержимое 8" descr="imhotep.jpg"/>
          <p:cNvPicPr>
            <a:picLocks noGrp="1" noChangeAspect="1"/>
          </p:cNvPicPr>
          <p:nvPr>
            <p:ph sz="quarter" idx="4"/>
          </p:nvPr>
        </p:nvPicPr>
        <p:blipFill>
          <a:blip r:embed="rId3" cstate="print"/>
          <a:stretch>
            <a:fillRect/>
          </a:stretch>
        </p:blipFill>
        <p:spPr>
          <a:xfrm>
            <a:off x="4860032" y="2492896"/>
            <a:ext cx="3888432" cy="4104455"/>
          </a:xfr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457200" y="273050"/>
            <a:ext cx="8329642" cy="798496"/>
          </a:xfrm>
        </p:spPr>
        <p:style>
          <a:lnRef idx="1">
            <a:schemeClr val="accent6"/>
          </a:lnRef>
          <a:fillRef idx="2">
            <a:schemeClr val="accent6"/>
          </a:fillRef>
          <a:effectRef idx="1">
            <a:schemeClr val="accent6"/>
          </a:effectRef>
          <a:fontRef idx="minor">
            <a:schemeClr val="dk1"/>
          </a:fontRef>
        </p:style>
        <p:txBody>
          <a:bodyPr>
            <a:normAutofit/>
          </a:bodyPr>
          <a:lstStyle/>
          <a:p>
            <a:pPr algn="ctr"/>
            <a:r>
              <a:rPr lang="en-US" sz="4000" dirty="0" smtClean="0">
                <a:latin typeface="Times New Roman" pitchFamily="18" charset="0"/>
                <a:cs typeface="Times New Roman" pitchFamily="18" charset="0"/>
              </a:rPr>
              <a:t>Thoth</a:t>
            </a:r>
            <a:endParaRPr lang="ru-RU" sz="4000" dirty="0">
              <a:latin typeface="Times New Roman" pitchFamily="18" charset="0"/>
              <a:cs typeface="Times New Roman" pitchFamily="18" charset="0"/>
            </a:endParaRPr>
          </a:p>
        </p:txBody>
      </p:sp>
      <p:pic>
        <p:nvPicPr>
          <p:cNvPr id="10" name="Содержимое 9" descr="E-108.jpg"/>
          <p:cNvPicPr>
            <a:picLocks noGrp="1" noChangeAspect="1"/>
          </p:cNvPicPr>
          <p:nvPr>
            <p:ph idx="1"/>
          </p:nvPr>
        </p:nvPicPr>
        <p:blipFill>
          <a:blip r:embed="rId2" cstate="print"/>
          <a:srcRect l="5890" t="3780" r="5890" b="3780"/>
          <a:stretch>
            <a:fillRect/>
          </a:stretch>
        </p:blipFill>
        <p:spPr>
          <a:xfrm>
            <a:off x="4357686" y="1071547"/>
            <a:ext cx="4357717" cy="5572164"/>
          </a:xfrm>
        </p:spPr>
      </p:pic>
      <p:sp>
        <p:nvSpPr>
          <p:cNvPr id="9" name="Текст 8"/>
          <p:cNvSpPr>
            <a:spLocks noGrp="1"/>
          </p:cNvSpPr>
          <p:nvPr>
            <p:ph type="body" sz="half" idx="2"/>
          </p:nvPr>
        </p:nvSpPr>
        <p:spPr>
          <a:xfrm>
            <a:off x="457200" y="1142984"/>
            <a:ext cx="3400420" cy="5429288"/>
          </a:xfrm>
        </p:spPr>
        <p:style>
          <a:lnRef idx="1">
            <a:schemeClr val="accent2"/>
          </a:lnRef>
          <a:fillRef idx="2">
            <a:schemeClr val="accent2"/>
          </a:fillRef>
          <a:effectRef idx="1">
            <a:schemeClr val="accent2"/>
          </a:effectRef>
          <a:fontRef idx="minor">
            <a:schemeClr val="dk1"/>
          </a:fontRef>
        </p:style>
        <p:txBody>
          <a:bodyPr>
            <a:noAutofit/>
          </a:bodyPr>
          <a:lstStyle/>
          <a:p>
            <a:r>
              <a:rPr lang="en-US" sz="2800" dirty="0" smtClean="0">
                <a:latin typeface="Times New Roman" pitchFamily="18" charset="0"/>
                <a:cs typeface="Times New Roman" pitchFamily="18" charset="0"/>
              </a:rPr>
              <a:t>Thoth was the god thought to be the god who gave the physicians in Egypt the power to heal and cure. Such was the influence of religion that the early medical texts were called the Books of Thoth. </a:t>
            </a:r>
            <a:endParaRPr lang="ru-RU" sz="2800" dirty="0">
              <a:latin typeface="Times New Roman" pitchFamily="18" charset="0"/>
              <a:cs typeface="Times New Roman" pitchFamily="18"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73050"/>
            <a:ext cx="8640960" cy="1512876"/>
          </a:xfrm>
        </p:spPr>
        <p:style>
          <a:lnRef idx="1">
            <a:schemeClr val="accent2"/>
          </a:lnRef>
          <a:fillRef idx="2">
            <a:schemeClr val="accent2"/>
          </a:fillRef>
          <a:effectRef idx="1">
            <a:schemeClr val="accent2"/>
          </a:effectRef>
          <a:fontRef idx="minor">
            <a:schemeClr val="dk1"/>
          </a:fontRef>
        </p:style>
        <p:txBody>
          <a:bodyPr>
            <a:noAutofit/>
          </a:bodyPr>
          <a:lstStyle/>
          <a:p>
            <a:pPr algn="ctr"/>
            <a:r>
              <a:rPr lang="en-US" sz="4400" dirty="0" smtClean="0">
                <a:latin typeface="Times New Roman" pitchFamily="18" charset="0"/>
                <a:cs typeface="Times New Roman" pitchFamily="18" charset="0"/>
              </a:rPr>
              <a:t>NATURAL      BELIEFS      AND TREATMENT</a:t>
            </a:r>
            <a:endParaRPr lang="ru-RU" sz="4400" dirty="0">
              <a:latin typeface="Times New Roman" pitchFamily="18" charset="0"/>
              <a:cs typeface="Times New Roman" pitchFamily="18" charset="0"/>
            </a:endParaRPr>
          </a:p>
        </p:txBody>
      </p:sp>
      <p:pic>
        <p:nvPicPr>
          <p:cNvPr id="5" name="Содержимое 4" descr="Ägyptischer_Maler_um_1400_v._Chr._001.jpg"/>
          <p:cNvPicPr>
            <a:picLocks noGrp="1" noChangeAspect="1"/>
          </p:cNvPicPr>
          <p:nvPr>
            <p:ph idx="1"/>
          </p:nvPr>
        </p:nvPicPr>
        <p:blipFill>
          <a:blip r:embed="rId2" cstate="print"/>
          <a:stretch>
            <a:fillRect/>
          </a:stretch>
        </p:blipFill>
        <p:spPr>
          <a:xfrm>
            <a:off x="214282" y="1960861"/>
            <a:ext cx="8715436" cy="4897139"/>
          </a:xfrm>
          <a:ln w="76200">
            <a:solidFill>
              <a:schemeClr val="accent6">
                <a:lumMod val="75000"/>
              </a:schemeClr>
            </a:solid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79512" y="273050"/>
            <a:ext cx="8712968" cy="707678"/>
          </a:xfrm>
          <a:solidFill>
            <a:srgbClr val="92D050"/>
          </a:solidFill>
        </p:spPr>
        <p:txBody>
          <a:bodyPr>
            <a:noAutofit/>
          </a:bodyPr>
          <a:lstStyle/>
          <a:p>
            <a:pPr algn="ctr"/>
            <a:r>
              <a:rPr lang="en-US" sz="4400" dirty="0" smtClean="0">
                <a:solidFill>
                  <a:srgbClr val="002060"/>
                </a:solidFill>
                <a:latin typeface="Times New Roman" pitchFamily="18" charset="0"/>
                <a:cs typeface="Times New Roman" pitchFamily="18" charset="0"/>
              </a:rPr>
              <a:t>Cradle of civilizations</a:t>
            </a:r>
            <a:endParaRPr lang="ru-RU" sz="4400" dirty="0">
              <a:solidFill>
                <a:srgbClr val="002060"/>
              </a:solidFill>
              <a:latin typeface="Times New Roman" pitchFamily="18" charset="0"/>
              <a:cs typeface="Times New Roman" pitchFamily="18" charset="0"/>
            </a:endParaRPr>
          </a:p>
        </p:txBody>
      </p:sp>
      <p:pic>
        <p:nvPicPr>
          <p:cNvPr id="7" name="Содержимое 6" descr="3.jpg"/>
          <p:cNvPicPr>
            <a:picLocks noGrp="1" noChangeAspect="1"/>
          </p:cNvPicPr>
          <p:nvPr>
            <p:ph idx="1"/>
          </p:nvPr>
        </p:nvPicPr>
        <p:blipFill>
          <a:blip r:embed="rId2" cstate="print"/>
          <a:stretch>
            <a:fillRect/>
          </a:stretch>
        </p:blipFill>
        <p:spPr>
          <a:xfrm>
            <a:off x="4283968" y="1196752"/>
            <a:ext cx="4608512" cy="5232644"/>
          </a:xfrm>
          <a:ln w="57150">
            <a:solidFill>
              <a:srgbClr val="00B050"/>
            </a:solidFill>
          </a:ln>
        </p:spPr>
      </p:pic>
      <p:sp>
        <p:nvSpPr>
          <p:cNvPr id="6" name="Текст 5"/>
          <p:cNvSpPr>
            <a:spLocks noGrp="1"/>
          </p:cNvSpPr>
          <p:nvPr>
            <p:ph type="body" sz="half" idx="2"/>
          </p:nvPr>
        </p:nvSpPr>
        <p:spPr>
          <a:xfrm>
            <a:off x="179512" y="1214422"/>
            <a:ext cx="3672408" cy="5310922"/>
          </a:xfrm>
          <a:ln w="57150">
            <a:solidFill>
              <a:srgbClr val="00B050"/>
            </a:solidFill>
          </a:ln>
        </p:spPr>
        <p:txBody>
          <a:bodyPr>
            <a:normAutofit/>
          </a:bodyPr>
          <a:lstStyle/>
          <a:p>
            <a:pPr algn="ctr"/>
            <a:r>
              <a:rPr lang="en-US" sz="2800" dirty="0" smtClean="0">
                <a:latin typeface="Times New Roman" pitchFamily="18" charset="0"/>
                <a:cs typeface="Times New Roman" pitchFamily="18" charset="0"/>
              </a:rPr>
              <a:t>The region is made fertile by the flooding of the Tigris and Euphrates Rivers. The floods aided agriculture by adding rich silt to the soil. Tremendous amount of human labor was needed to irrigate the land and to protect the young plants from the flood.</a:t>
            </a:r>
            <a:endParaRPr lang="ru-RU" sz="2800" dirty="0">
              <a:latin typeface="Times New Roman" pitchFamily="18" charset="0"/>
              <a:cs typeface="Times New Roman" pitchFamily="18"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42852"/>
            <a:ext cx="8568952" cy="571504"/>
          </a:xfrm>
        </p:spPr>
        <p:style>
          <a:lnRef idx="1">
            <a:schemeClr val="accent2"/>
          </a:lnRef>
          <a:fillRef idx="2">
            <a:schemeClr val="accent2"/>
          </a:fillRef>
          <a:effectRef idx="1">
            <a:schemeClr val="accent2"/>
          </a:effectRef>
          <a:fontRef idx="minor">
            <a:schemeClr val="dk1"/>
          </a:fontRef>
        </p:style>
        <p:txBody>
          <a:bodyPr>
            <a:normAutofit fontScale="90000"/>
          </a:bodyPr>
          <a:lstStyle/>
          <a:p>
            <a:pPr algn="ctr"/>
            <a:r>
              <a:rPr lang="en-US" sz="3600" dirty="0" smtClean="0">
                <a:latin typeface="Times New Roman" pitchFamily="18" charset="0"/>
                <a:cs typeface="Times New Roman" pitchFamily="18" charset="0"/>
              </a:rPr>
              <a:t>The Channel Theory </a:t>
            </a:r>
            <a:endParaRPr lang="ru-RU" sz="3600" dirty="0">
              <a:latin typeface="Times New Roman" pitchFamily="18" charset="0"/>
              <a:cs typeface="Times New Roman" pitchFamily="18" charset="0"/>
            </a:endParaRPr>
          </a:p>
        </p:txBody>
      </p:sp>
      <p:pic>
        <p:nvPicPr>
          <p:cNvPr id="5" name="Содержимое 4" descr="ancient%20aliens.jpg"/>
          <p:cNvPicPr>
            <a:picLocks noGrp="1" noChangeAspect="1"/>
          </p:cNvPicPr>
          <p:nvPr>
            <p:ph idx="1"/>
          </p:nvPr>
        </p:nvPicPr>
        <p:blipFill>
          <a:blip r:embed="rId3" cstate="print"/>
          <a:stretch>
            <a:fillRect/>
          </a:stretch>
        </p:blipFill>
        <p:spPr>
          <a:xfrm>
            <a:off x="4572000" y="928670"/>
            <a:ext cx="4286280" cy="5715040"/>
          </a:xfrm>
        </p:spPr>
      </p:pic>
      <p:sp>
        <p:nvSpPr>
          <p:cNvPr id="4" name="Текст 3"/>
          <p:cNvSpPr>
            <a:spLocks noGrp="1"/>
          </p:cNvSpPr>
          <p:nvPr>
            <p:ph type="body" sz="half" idx="2"/>
          </p:nvPr>
        </p:nvSpPr>
        <p:spPr>
          <a:xfrm>
            <a:off x="179512" y="928646"/>
            <a:ext cx="4286280" cy="5715064"/>
          </a:xfrm>
          <a:ln/>
        </p:spPr>
        <p:style>
          <a:lnRef idx="1">
            <a:schemeClr val="accent6"/>
          </a:lnRef>
          <a:fillRef idx="2">
            <a:schemeClr val="accent6"/>
          </a:fillRef>
          <a:effectRef idx="1">
            <a:schemeClr val="accent6"/>
          </a:effectRef>
          <a:fontRef idx="minor">
            <a:schemeClr val="dk1"/>
          </a:fontRef>
        </p:style>
        <p:txBody>
          <a:bodyPr>
            <a:noAutofit/>
          </a:bodyPr>
          <a:lstStyle/>
          <a:p>
            <a:pPr>
              <a:buFont typeface="Arial" pitchFamily="34" charset="0"/>
              <a:buChar char="•"/>
            </a:pPr>
            <a:r>
              <a:rPr lang="en-US" sz="20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The river Nile led to suggest that, like the Nile and irrigation systems, the body was full of channels.</a:t>
            </a:r>
          </a:p>
          <a:p>
            <a:pPr>
              <a:buFont typeface="Arial" pitchFamily="34" charset="0"/>
              <a:buChar char="•"/>
            </a:pPr>
            <a:r>
              <a:rPr lang="en-US" sz="2400" dirty="0" smtClean="0">
                <a:latin typeface="Times New Roman" pitchFamily="18" charset="0"/>
                <a:cs typeface="Times New Roman" pitchFamily="18" charset="0"/>
              </a:rPr>
              <a:t>They thought the heart was the center of 46 channels - types of tubes. </a:t>
            </a:r>
          </a:p>
          <a:p>
            <a:pPr>
              <a:buFont typeface="Arial" pitchFamily="34" charset="0"/>
              <a:buChar char="•"/>
            </a:pPr>
            <a:r>
              <a:rPr lang="en-US" sz="2400" dirty="0" smtClean="0">
                <a:latin typeface="Times New Roman" pitchFamily="18" charset="0"/>
                <a:cs typeface="Times New Roman" pitchFamily="18" charset="0"/>
              </a:rPr>
              <a:t>They thought that you became ill if the channe</a:t>
            </a:r>
            <a:r>
              <a:rPr lang="en-US" sz="2400" dirty="0" smtClean="0"/>
              <a:t>ls of your body were blocked.</a:t>
            </a:r>
          </a:p>
          <a:p>
            <a:pPr>
              <a:buFont typeface="Arial" pitchFamily="34" charset="0"/>
              <a:buChar char="•"/>
            </a:pPr>
            <a:r>
              <a:rPr lang="en-US" sz="2400" dirty="0" smtClean="0">
                <a:latin typeface="Times New Roman" pitchFamily="18" charset="0"/>
                <a:cs typeface="Times New Roman" pitchFamily="18" charset="0"/>
              </a:rPr>
              <a:t>They used purging, vomiting and blood-letting to unblock the channels when someone became unwell.</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egyptemplepriests.jpg"/>
          <p:cNvPicPr>
            <a:picLocks noGrp="1" noChangeAspect="1"/>
          </p:cNvPicPr>
          <p:nvPr>
            <p:ph idx="1"/>
          </p:nvPr>
        </p:nvPicPr>
        <p:blipFill>
          <a:blip r:embed="rId2" cstate="print"/>
          <a:stretch>
            <a:fillRect/>
          </a:stretch>
        </p:blipFill>
        <p:spPr>
          <a:xfrm>
            <a:off x="4355977" y="548680"/>
            <a:ext cx="4536504" cy="590465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4" name="Текст 3"/>
          <p:cNvSpPr>
            <a:spLocks noGrp="1"/>
          </p:cNvSpPr>
          <p:nvPr>
            <p:ph type="body" sz="half" idx="2"/>
          </p:nvPr>
        </p:nvSpPr>
        <p:spPr>
          <a:xfrm>
            <a:off x="323528" y="476672"/>
            <a:ext cx="3816424" cy="6120680"/>
          </a:xfrm>
        </p:spPr>
        <p:style>
          <a:lnRef idx="1">
            <a:schemeClr val="accent6"/>
          </a:lnRef>
          <a:fillRef idx="2">
            <a:schemeClr val="accent6"/>
          </a:fillRef>
          <a:effectRef idx="1">
            <a:schemeClr val="accent6"/>
          </a:effectRef>
          <a:fontRef idx="minor">
            <a:schemeClr val="dk1"/>
          </a:fontRef>
        </p:style>
        <p:txBody>
          <a:bodyPr>
            <a:normAutofit/>
          </a:bodyPr>
          <a:lstStyle/>
          <a:p>
            <a:pPr algn="just">
              <a:buFont typeface="Arial" pitchFamily="34" charset="0"/>
              <a:buChar char="•"/>
            </a:pPr>
            <a:r>
              <a:rPr lang="en-US" sz="3200" dirty="0" smtClean="0">
                <a:latin typeface="Times New Roman" pitchFamily="18" charset="0"/>
                <a:cs typeface="Times New Roman" pitchFamily="18" charset="0"/>
              </a:rPr>
              <a:t>The Egyptians also knew diet was important - medical procedures included recommended foods.</a:t>
            </a:r>
          </a:p>
          <a:p>
            <a:pPr algn="just">
              <a:buFont typeface="Arial" pitchFamily="34" charset="0"/>
              <a:buChar char="•"/>
            </a:pPr>
            <a:r>
              <a:rPr lang="en-US" sz="3200" dirty="0" smtClean="0">
                <a:latin typeface="Times New Roman" pitchFamily="18" charset="0"/>
                <a:cs typeface="Times New Roman" pitchFamily="18" charset="0"/>
              </a:rPr>
              <a:t>Keeping clean – the Egyptians washed every day. The priests washed three times a day and shaved their whole bodies.</a:t>
            </a:r>
          </a:p>
          <a:p>
            <a:pPr algn="just">
              <a:buFont typeface="Arial" pitchFamily="34" charset="0"/>
              <a:buChar char="•"/>
            </a:pPr>
            <a:endParaRPr lang="ru-RU" sz="3200" dirty="0">
              <a:latin typeface="Times New Roman" pitchFamily="18" charset="0"/>
              <a:cs typeface="Times New Roman" pitchFamily="18"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115328" cy="764704"/>
          </a:xfrm>
        </p:spPr>
        <p:style>
          <a:lnRef idx="1">
            <a:schemeClr val="accent6"/>
          </a:lnRef>
          <a:fillRef idx="2">
            <a:schemeClr val="accent6"/>
          </a:fillRef>
          <a:effectRef idx="1">
            <a:schemeClr val="accent6"/>
          </a:effectRef>
          <a:fontRef idx="minor">
            <a:schemeClr val="dk1"/>
          </a:fontRef>
        </p:style>
        <p:txBody>
          <a:bodyPr>
            <a:normAutofit/>
          </a:bodyPr>
          <a:lstStyle/>
          <a:p>
            <a:pPr algn="ctr"/>
            <a:r>
              <a:rPr lang="en-US" sz="2800" dirty="0" smtClean="0">
                <a:latin typeface="Times New Roman" pitchFamily="18" charset="0"/>
                <a:cs typeface="Times New Roman" pitchFamily="18" charset="0"/>
              </a:rPr>
              <a:t>DELIVERY AND CONTRACEPTION</a:t>
            </a:r>
            <a:endParaRPr lang="ru-RU" sz="2800" dirty="0">
              <a:latin typeface="Times New Roman" pitchFamily="18" charset="0"/>
              <a:cs typeface="Times New Roman" pitchFamily="18" charset="0"/>
            </a:endParaRPr>
          </a:p>
        </p:txBody>
      </p:sp>
      <p:pic>
        <p:nvPicPr>
          <p:cNvPr id="5" name="Содержимое 4" descr="isis_giving_birth.jpg"/>
          <p:cNvPicPr>
            <a:picLocks noGrp="1" noChangeAspect="1"/>
          </p:cNvPicPr>
          <p:nvPr>
            <p:ph idx="1"/>
          </p:nvPr>
        </p:nvPicPr>
        <p:blipFill>
          <a:blip r:embed="rId2" cstate="print"/>
          <a:stretch>
            <a:fillRect/>
          </a:stretch>
        </p:blipFill>
        <p:spPr>
          <a:xfrm>
            <a:off x="5076056" y="1000108"/>
            <a:ext cx="3853662" cy="5569860"/>
          </a:xfrm>
        </p:spPr>
      </p:pic>
      <p:sp>
        <p:nvSpPr>
          <p:cNvPr id="4" name="Текст 3"/>
          <p:cNvSpPr>
            <a:spLocks noGrp="1"/>
          </p:cNvSpPr>
          <p:nvPr>
            <p:ph type="body" sz="half" idx="2"/>
          </p:nvPr>
        </p:nvSpPr>
        <p:spPr>
          <a:xfrm>
            <a:off x="0" y="836712"/>
            <a:ext cx="5148064" cy="5735560"/>
          </a:xfrm>
        </p:spPr>
        <p:style>
          <a:lnRef idx="1">
            <a:schemeClr val="accent2"/>
          </a:lnRef>
          <a:fillRef idx="2">
            <a:schemeClr val="accent2"/>
          </a:fillRef>
          <a:effectRef idx="1">
            <a:schemeClr val="accent2"/>
          </a:effectRef>
          <a:fontRef idx="minor">
            <a:schemeClr val="dk1"/>
          </a:fontRef>
        </p:style>
        <p:txBody>
          <a:bodyPr>
            <a:noAutofit/>
          </a:bodyPr>
          <a:lstStyle/>
          <a:p>
            <a:pPr>
              <a:buFont typeface="Arial" pitchFamily="34" charset="0"/>
              <a:buChar char="•"/>
            </a:pPr>
            <a:r>
              <a:rPr lang="en-US" sz="2800" dirty="0" smtClean="0">
                <a:latin typeface="Times New Roman" pitchFamily="18" charset="0"/>
                <a:cs typeface="Times New Roman" pitchFamily="18" charset="0"/>
              </a:rPr>
              <a:t>Delivery was performed in the squatting position, with the woman supporting her arms on knees and sitting on two bricks. </a:t>
            </a:r>
          </a:p>
          <a:p>
            <a:pPr>
              <a:buFont typeface="Arial" pitchFamily="34" charset="0"/>
              <a:buChar char="•"/>
            </a:pPr>
            <a:r>
              <a:rPr lang="en-US" sz="2800" dirty="0" smtClean="0">
                <a:latin typeface="Times New Roman" pitchFamily="18" charset="0"/>
                <a:cs typeface="Times New Roman" pitchFamily="18" charset="0"/>
              </a:rPr>
              <a:t>Difficult labors were aided by massaging the abdomen by saffron powder and beer.</a:t>
            </a:r>
          </a:p>
          <a:p>
            <a:pPr>
              <a:buFont typeface="Arial" pitchFamily="34" charset="0"/>
              <a:buChar char="•"/>
            </a:pPr>
            <a:r>
              <a:rPr lang="en-US" sz="2800" dirty="0" smtClean="0">
                <a:latin typeface="Times New Roman" pitchFamily="18" charset="0"/>
                <a:cs typeface="Times New Roman" pitchFamily="18" charset="0"/>
              </a:rPr>
              <a:t> Abortions - introduction of warm oil and fat in the vagina. </a:t>
            </a:r>
          </a:p>
          <a:p>
            <a:pPr>
              <a:buFont typeface="Arial" pitchFamily="34" charset="0"/>
              <a:buChar char="•"/>
            </a:pPr>
            <a:r>
              <a:rPr lang="en-US" sz="2800" dirty="0" smtClean="0">
                <a:latin typeface="Times New Roman" pitchFamily="18" charset="0"/>
                <a:cs typeface="Times New Roman" pitchFamily="18" charset="0"/>
              </a:rPr>
              <a:t>Contraception was also performed by the insertion of crocodile oil, gum acacia into the vagina. </a:t>
            </a:r>
            <a:endParaRPr lang="ru-RU" sz="28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329642" cy="995710"/>
          </a:xfrm>
        </p:spPr>
        <p:style>
          <a:lnRef idx="1">
            <a:schemeClr val="accent2"/>
          </a:lnRef>
          <a:fillRef idx="2">
            <a:schemeClr val="accent2"/>
          </a:fillRef>
          <a:effectRef idx="1">
            <a:schemeClr val="accent2"/>
          </a:effectRef>
          <a:fontRef idx="minor">
            <a:schemeClr val="dk1"/>
          </a:fontRef>
        </p:style>
        <p:txBody>
          <a:bodyPr>
            <a:normAutofit/>
          </a:bodyPr>
          <a:lstStyle/>
          <a:p>
            <a:pPr algn="ctr"/>
            <a:r>
              <a:rPr lang="en-US" sz="5400" dirty="0" smtClean="0">
                <a:latin typeface="Times New Roman" pitchFamily="18" charset="0"/>
                <a:cs typeface="Times New Roman" pitchFamily="18" charset="0"/>
              </a:rPr>
              <a:t>BREAST FEEDING</a:t>
            </a:r>
            <a:endParaRPr lang="ru-RU" sz="5400" dirty="0">
              <a:latin typeface="Times New Roman" pitchFamily="18" charset="0"/>
              <a:cs typeface="Times New Roman" pitchFamily="18" charset="0"/>
            </a:endParaRPr>
          </a:p>
        </p:txBody>
      </p:sp>
      <p:pic>
        <p:nvPicPr>
          <p:cNvPr id="5" name="Содержимое 4" descr="ancient egyptian woman breastfeeding her baby_ adam kenawee.JPG"/>
          <p:cNvPicPr>
            <a:picLocks noGrp="1" noChangeAspect="1"/>
          </p:cNvPicPr>
          <p:nvPr>
            <p:ph idx="1"/>
          </p:nvPr>
        </p:nvPicPr>
        <p:blipFill>
          <a:blip r:embed="rId2" cstate="print"/>
          <a:stretch>
            <a:fillRect/>
          </a:stretch>
        </p:blipFill>
        <p:spPr>
          <a:xfrm>
            <a:off x="5049935" y="1428750"/>
            <a:ext cx="3914553" cy="4697413"/>
          </a:xfrm>
        </p:spPr>
      </p:pic>
      <p:sp>
        <p:nvSpPr>
          <p:cNvPr id="4" name="Текст 3"/>
          <p:cNvSpPr>
            <a:spLocks noGrp="1"/>
          </p:cNvSpPr>
          <p:nvPr>
            <p:ph type="body" sz="half" idx="2"/>
          </p:nvPr>
        </p:nvSpPr>
        <p:spPr>
          <a:xfrm>
            <a:off x="214282" y="1285860"/>
            <a:ext cx="4429726" cy="5286412"/>
          </a:xfrm>
        </p:spPr>
        <p:style>
          <a:lnRef idx="1">
            <a:schemeClr val="accent6"/>
          </a:lnRef>
          <a:fillRef idx="2">
            <a:schemeClr val="accent6"/>
          </a:fillRef>
          <a:effectRef idx="1">
            <a:schemeClr val="accent6"/>
          </a:effectRef>
          <a:fontRef idx="minor">
            <a:schemeClr val="dk1"/>
          </a:fontRef>
        </p:style>
        <p:txBody>
          <a:bodyPr>
            <a:normAutofit/>
          </a:bodyPr>
          <a:lstStyle/>
          <a:p>
            <a:pPr>
              <a:buFont typeface="Arial" pitchFamily="34" charset="0"/>
              <a:buChar char="•"/>
            </a:pPr>
            <a:r>
              <a:rPr lang="en-US" sz="3200" dirty="0" smtClean="0">
                <a:latin typeface="Times New Roman" pitchFamily="18" charset="0"/>
                <a:cs typeface="Times New Roman" pitchFamily="18" charset="0"/>
              </a:rPr>
              <a:t>Infants were breast fed for three years, and this was encouraged: “ Nothing is more lawful than one’s mother milk ”. </a:t>
            </a:r>
            <a:endParaRPr lang="ru-RU" sz="3200" dirty="0" smtClean="0">
              <a:latin typeface="Times New Roman" pitchFamily="18" charset="0"/>
              <a:cs typeface="Times New Roman" pitchFamily="18" charset="0"/>
            </a:endParaRPr>
          </a:p>
          <a:p>
            <a:pPr>
              <a:buFont typeface="Arial" pitchFamily="34" charset="0"/>
              <a:buChar char="•"/>
            </a:pPr>
            <a:r>
              <a:rPr lang="en-US" sz="3200" dirty="0" smtClean="0">
                <a:latin typeface="Times New Roman" pitchFamily="18" charset="0"/>
                <a:cs typeface="Times New Roman" pitchFamily="18" charset="0"/>
              </a:rPr>
              <a:t>Only when the mother failed to feed her infant, they resorted to cow milk.</a:t>
            </a:r>
          </a:p>
          <a:p>
            <a:r>
              <a:rPr lang="en-US" dirty="0" smtClean="0"/>
              <a:t/>
            </a:r>
            <a:br>
              <a:rPr lang="en-US" dirty="0" smtClean="0"/>
            </a:br>
            <a:endParaRPr lang="ru-RU"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401080" cy="441306"/>
          </a:xfrm>
        </p:spPr>
        <p:style>
          <a:lnRef idx="1">
            <a:schemeClr val="accent6"/>
          </a:lnRef>
          <a:fillRef idx="2">
            <a:schemeClr val="accent6"/>
          </a:fillRef>
          <a:effectRef idx="1">
            <a:schemeClr val="accent6"/>
          </a:effectRef>
          <a:fontRef idx="minor">
            <a:schemeClr val="dk1"/>
          </a:fontRef>
        </p:style>
        <p:txBody>
          <a:bodyPr>
            <a:noAutofit/>
          </a:bodyPr>
          <a:lstStyle/>
          <a:p>
            <a:pPr algn="ctr"/>
            <a:r>
              <a:rPr lang="en-US" sz="3200" dirty="0" smtClean="0">
                <a:latin typeface="Times New Roman" pitchFamily="18" charset="0"/>
                <a:cs typeface="Times New Roman" pitchFamily="18" charset="0"/>
              </a:rPr>
              <a:t>FERTILITY DIAGNOSIS</a:t>
            </a:r>
            <a:endParaRPr lang="ru-RU" sz="3200" dirty="0">
              <a:latin typeface="Times New Roman" pitchFamily="18" charset="0"/>
              <a:cs typeface="Times New Roman" pitchFamily="18" charset="0"/>
            </a:endParaRPr>
          </a:p>
        </p:txBody>
      </p:sp>
      <p:pic>
        <p:nvPicPr>
          <p:cNvPr id="5" name="Содержимое 4" descr="untitled.bmp"/>
          <p:cNvPicPr>
            <a:picLocks noGrp="1" noChangeAspect="1"/>
          </p:cNvPicPr>
          <p:nvPr>
            <p:ph idx="1"/>
          </p:nvPr>
        </p:nvPicPr>
        <p:blipFill>
          <a:blip r:embed="rId3" cstate="print"/>
          <a:stretch>
            <a:fillRect/>
          </a:stretch>
        </p:blipFill>
        <p:spPr>
          <a:xfrm>
            <a:off x="4860032" y="1052736"/>
            <a:ext cx="4069686" cy="5376659"/>
          </a:xfrm>
        </p:spPr>
      </p:pic>
      <p:sp>
        <p:nvSpPr>
          <p:cNvPr id="4" name="Текст 3"/>
          <p:cNvSpPr>
            <a:spLocks noGrp="1"/>
          </p:cNvSpPr>
          <p:nvPr>
            <p:ph type="body" sz="half" idx="2"/>
          </p:nvPr>
        </p:nvSpPr>
        <p:spPr>
          <a:xfrm>
            <a:off x="214282" y="785794"/>
            <a:ext cx="4573742" cy="5786478"/>
          </a:xfrm>
        </p:spPr>
        <p:style>
          <a:lnRef idx="1">
            <a:schemeClr val="accent2"/>
          </a:lnRef>
          <a:fillRef idx="2">
            <a:schemeClr val="accent2"/>
          </a:fillRef>
          <a:effectRef idx="1">
            <a:schemeClr val="accent2"/>
          </a:effectRef>
          <a:fontRef idx="minor">
            <a:schemeClr val="dk1"/>
          </a:fontRef>
        </p:style>
        <p:txBody>
          <a:bodyPr>
            <a:normAutofit fontScale="92500" lnSpcReduction="20000"/>
          </a:bodyPr>
          <a:lstStyle/>
          <a:p>
            <a:r>
              <a:rPr lang="en-US" sz="3500" dirty="0" smtClean="0">
                <a:latin typeface="Times New Roman" pitchFamily="18" charset="0"/>
                <a:cs typeface="Times New Roman" pitchFamily="18" charset="0"/>
              </a:rPr>
              <a:t>Fertility was diagnosed by placing garlic in the vagina for one night. If the next day the woman can taste or smell it in her mouth, she is fertile. This is based upon the connection between the genital parts and interior of the body. Such connection would be lost in a case of obstructed Fallopian tubes. </a:t>
            </a:r>
          </a:p>
          <a:p>
            <a:r>
              <a:rPr lang="en-US" dirty="0" smtClean="0"/>
              <a:t/>
            </a:r>
            <a:br>
              <a:rPr lang="en-US" dirty="0" smtClean="0"/>
            </a:br>
            <a:endParaRPr lang="ru-RU"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611560" y="188640"/>
            <a:ext cx="8208912" cy="720080"/>
          </a:xfrm>
        </p:spPr>
        <p:style>
          <a:lnRef idx="1">
            <a:schemeClr val="accent2"/>
          </a:lnRef>
          <a:fillRef idx="2">
            <a:schemeClr val="accent2"/>
          </a:fillRef>
          <a:effectRef idx="1">
            <a:schemeClr val="accent2"/>
          </a:effectRef>
          <a:fontRef idx="minor">
            <a:schemeClr val="dk1"/>
          </a:fontRef>
        </p:style>
        <p:txBody>
          <a:bodyPr>
            <a:noAutofit/>
          </a:bodyPr>
          <a:lstStyle/>
          <a:p>
            <a:pPr algn="ctr"/>
            <a:r>
              <a:rPr lang="en-US" sz="3200" dirty="0" smtClean="0">
                <a:latin typeface="Times New Roman" pitchFamily="18" charset="0"/>
                <a:cs typeface="Times New Roman" pitchFamily="18" charset="0"/>
              </a:rPr>
              <a:t>THE MEDICAL PAPYRI</a:t>
            </a:r>
            <a:endParaRPr lang="ru-RU" sz="3200" dirty="0">
              <a:latin typeface="Times New Roman" pitchFamily="18" charset="0"/>
              <a:cs typeface="Times New Roman" pitchFamily="18" charset="0"/>
            </a:endParaRPr>
          </a:p>
        </p:txBody>
      </p:sp>
      <p:pic>
        <p:nvPicPr>
          <p:cNvPr id="10" name="Содержимое 9" descr="images.jpg"/>
          <p:cNvPicPr>
            <a:picLocks noGrp="1" noChangeAspect="1"/>
          </p:cNvPicPr>
          <p:nvPr>
            <p:ph idx="1"/>
          </p:nvPr>
        </p:nvPicPr>
        <p:blipFill>
          <a:blip r:embed="rId2" cstate="print"/>
          <a:stretch>
            <a:fillRect/>
          </a:stretch>
        </p:blipFill>
        <p:spPr>
          <a:xfrm>
            <a:off x="5292080" y="1268760"/>
            <a:ext cx="3528392" cy="5040560"/>
          </a:xfrm>
        </p:spPr>
      </p:pic>
      <p:sp>
        <p:nvSpPr>
          <p:cNvPr id="9" name="Текст 8"/>
          <p:cNvSpPr>
            <a:spLocks noGrp="1"/>
          </p:cNvSpPr>
          <p:nvPr>
            <p:ph type="body" sz="half" idx="2"/>
          </p:nvPr>
        </p:nvSpPr>
        <p:spPr>
          <a:xfrm>
            <a:off x="251520" y="1052736"/>
            <a:ext cx="5040560" cy="5805264"/>
          </a:xfrm>
        </p:spPr>
        <p:style>
          <a:lnRef idx="1">
            <a:schemeClr val="accent6"/>
          </a:lnRef>
          <a:fillRef idx="2">
            <a:schemeClr val="accent6"/>
          </a:fillRef>
          <a:effectRef idx="1">
            <a:schemeClr val="accent6"/>
          </a:effectRef>
          <a:fontRef idx="minor">
            <a:schemeClr val="dk1"/>
          </a:fontRef>
        </p:style>
        <p:txBody>
          <a:bodyPr>
            <a:noAutofit/>
          </a:bodyPr>
          <a:lstStyle/>
          <a:p>
            <a:r>
              <a:rPr lang="en-US" sz="2400" dirty="0" smtClean="0">
                <a:latin typeface="Times New Roman" pitchFamily="18" charset="0"/>
                <a:cs typeface="Times New Roman" pitchFamily="18" charset="0"/>
              </a:rPr>
              <a:t>A few papyri have survived, from which we can learn about Egyptian medicine. </a:t>
            </a:r>
          </a:p>
          <a:p>
            <a:pPr marL="457200" indent="-457200">
              <a:buAutoNum type="arabicPeriod"/>
            </a:pPr>
            <a:r>
              <a:rPr lang="en-US" sz="2400" dirty="0" smtClean="0">
                <a:latin typeface="Times New Roman" pitchFamily="18" charset="0"/>
                <a:cs typeface="Times New Roman" pitchFamily="18" charset="0"/>
              </a:rPr>
              <a:t>The Edwin Smith Papyrus describing surgical diagnosis and treatments.</a:t>
            </a:r>
          </a:p>
          <a:p>
            <a:pPr marL="457200" indent="-457200">
              <a:buAutoNum type="arabicPeriod"/>
            </a:pPr>
            <a:r>
              <a:rPr lang="en-US" sz="2400" dirty="0" smtClean="0">
                <a:latin typeface="Times New Roman" pitchFamily="18" charset="0"/>
                <a:cs typeface="Times New Roman" pitchFamily="18" charset="0"/>
              </a:rPr>
              <a:t> The </a:t>
            </a:r>
            <a:r>
              <a:rPr lang="en-US" sz="2400" dirty="0" err="1" smtClean="0">
                <a:latin typeface="Times New Roman" pitchFamily="18" charset="0"/>
                <a:cs typeface="Times New Roman" pitchFamily="18" charset="0"/>
              </a:rPr>
              <a:t>Ebers</a:t>
            </a:r>
            <a:r>
              <a:rPr lang="en-US" sz="2400" dirty="0" smtClean="0">
                <a:latin typeface="Times New Roman" pitchFamily="18" charset="0"/>
                <a:cs typeface="Times New Roman" pitchFamily="18" charset="0"/>
              </a:rPr>
              <a:t> Papyrus on ophthalmology, diseases of the digestive system, the head, the skin and specific , contains a large number of prescriptions and recipes.</a:t>
            </a:r>
          </a:p>
          <a:p>
            <a:pPr marL="457200" indent="-457200">
              <a:buAutoNum type="arabicPeriod"/>
            </a:pPr>
            <a:r>
              <a:rPr lang="en-US" sz="2400" dirty="0" smtClean="0">
                <a:latin typeface="Times New Roman" pitchFamily="18" charset="0"/>
                <a:cs typeface="Times New Roman" pitchFamily="18" charset="0"/>
              </a:rPr>
              <a:t>The </a:t>
            </a:r>
            <a:r>
              <a:rPr lang="en-US" sz="2400" dirty="0" err="1" smtClean="0">
                <a:latin typeface="Times New Roman" pitchFamily="18" charset="0"/>
                <a:cs typeface="Times New Roman" pitchFamily="18" charset="0"/>
              </a:rPr>
              <a:t>Kahun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Gynaecological</a:t>
            </a:r>
            <a:r>
              <a:rPr lang="en-US" sz="2400" dirty="0" smtClean="0">
                <a:latin typeface="Times New Roman" pitchFamily="18" charset="0"/>
                <a:cs typeface="Times New Roman" pitchFamily="18" charset="0"/>
              </a:rPr>
              <a:t> Papyrus.</a:t>
            </a:r>
          </a:p>
          <a:p>
            <a:pPr marL="457200" indent="-457200">
              <a:buAutoNum type="arabicPeriod"/>
            </a:pPr>
            <a:r>
              <a:rPr lang="en-US" sz="2400" dirty="0" smtClean="0">
                <a:latin typeface="Times New Roman" pitchFamily="18" charset="0"/>
                <a:cs typeface="Times New Roman" pitchFamily="18" charset="0"/>
              </a:rPr>
              <a:t>The </a:t>
            </a:r>
            <a:r>
              <a:rPr lang="en-US" sz="2400" dirty="0" err="1" smtClean="0">
                <a:latin typeface="Times New Roman" pitchFamily="18" charset="0"/>
                <a:cs typeface="Times New Roman" pitchFamily="18" charset="0"/>
              </a:rPr>
              <a:t>Brugsha</a:t>
            </a:r>
            <a:r>
              <a:rPr lang="en-US" sz="2400" dirty="0" smtClean="0">
                <a:latin typeface="Times New Roman" pitchFamily="18" charset="0"/>
                <a:cs typeface="Times New Roman" pitchFamily="18" charset="0"/>
              </a:rPr>
              <a:t> Medical Papyrus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363272" cy="707678"/>
          </a:xfrm>
        </p:spPr>
        <p:style>
          <a:lnRef idx="1">
            <a:schemeClr val="accent2"/>
          </a:lnRef>
          <a:fillRef idx="2">
            <a:schemeClr val="accent2"/>
          </a:fillRef>
          <a:effectRef idx="1">
            <a:schemeClr val="accent2"/>
          </a:effectRef>
          <a:fontRef idx="minor">
            <a:schemeClr val="dk1"/>
          </a:fontRef>
        </p:style>
        <p:txBody>
          <a:bodyPr/>
          <a:lstStyle/>
          <a:p>
            <a:pPr algn="ctr"/>
            <a:r>
              <a:rPr lang="en-US" dirty="0" smtClean="0">
                <a:latin typeface="Times New Roman" pitchFamily="18" charset="0"/>
                <a:cs typeface="Times New Roman" pitchFamily="18" charset="0"/>
              </a:rPr>
              <a:t>MEDICAL PAPYRI</a:t>
            </a:r>
            <a:endParaRPr lang="ru-RU" dirty="0">
              <a:latin typeface="Times New Roman" pitchFamily="18" charset="0"/>
              <a:cs typeface="Times New Roman" pitchFamily="18" charset="0"/>
            </a:endParaRPr>
          </a:p>
        </p:txBody>
      </p:sp>
      <p:pic>
        <p:nvPicPr>
          <p:cNvPr id="5" name="Содержимое 4" descr="ms4575s.jpg"/>
          <p:cNvPicPr>
            <a:picLocks noGrp="1" noChangeAspect="1"/>
          </p:cNvPicPr>
          <p:nvPr>
            <p:ph idx="1"/>
          </p:nvPr>
        </p:nvPicPr>
        <p:blipFill>
          <a:blip r:embed="rId2" cstate="print"/>
          <a:srcRect l="14919" t="6592" r="11935" b="10548"/>
          <a:stretch>
            <a:fillRect/>
          </a:stretch>
        </p:blipFill>
        <p:spPr>
          <a:xfrm>
            <a:off x="4932040" y="1412776"/>
            <a:ext cx="3816424" cy="5184576"/>
          </a:xfrm>
        </p:spPr>
      </p:pic>
      <p:sp>
        <p:nvSpPr>
          <p:cNvPr id="4" name="Текст 3"/>
          <p:cNvSpPr>
            <a:spLocks noGrp="1"/>
          </p:cNvSpPr>
          <p:nvPr>
            <p:ph type="body" sz="half" idx="2"/>
          </p:nvPr>
        </p:nvSpPr>
        <p:spPr>
          <a:xfrm>
            <a:off x="251520" y="1484784"/>
            <a:ext cx="4392488" cy="5112568"/>
          </a:xfrm>
        </p:spPr>
        <p:style>
          <a:lnRef idx="1">
            <a:schemeClr val="accent6"/>
          </a:lnRef>
          <a:fillRef idx="2">
            <a:schemeClr val="accent6"/>
          </a:fillRef>
          <a:effectRef idx="1">
            <a:schemeClr val="accent6"/>
          </a:effectRef>
          <a:fontRef idx="minor">
            <a:schemeClr val="dk1"/>
          </a:fontRef>
        </p:style>
        <p:txBody>
          <a:bodyPr>
            <a:normAutofit lnSpcReduction="10000"/>
          </a:bodyPr>
          <a:lstStyle/>
          <a:p>
            <a:r>
              <a:rPr lang="en-US" sz="2800" dirty="0" smtClean="0">
                <a:latin typeface="Times New Roman" pitchFamily="18" charset="0"/>
                <a:cs typeface="Times New Roman" pitchFamily="18" charset="0"/>
              </a:rPr>
              <a:t>The oldest yet discovered papyrus is the “ </a:t>
            </a:r>
            <a:r>
              <a:rPr lang="en-US" sz="2800" dirty="0" err="1" smtClean="0">
                <a:latin typeface="Times New Roman" pitchFamily="18" charset="0"/>
                <a:cs typeface="Times New Roman" pitchFamily="18" charset="0"/>
              </a:rPr>
              <a:t>Kahun</a:t>
            </a:r>
            <a:r>
              <a:rPr lang="en-US" sz="2800" dirty="0" smtClean="0">
                <a:latin typeface="Times New Roman" pitchFamily="18" charset="0"/>
                <a:cs typeface="Times New Roman" pitchFamily="18" charset="0"/>
              </a:rPr>
              <a:t> Gynecology Papyrus”, dating back to 1825 BC , during the reign of </a:t>
            </a:r>
            <a:r>
              <a:rPr lang="en-US" sz="2800" dirty="0" err="1" smtClean="0">
                <a:latin typeface="Times New Roman" pitchFamily="18" charset="0"/>
                <a:cs typeface="Times New Roman" pitchFamily="18" charset="0"/>
              </a:rPr>
              <a:t>Amnemhat</a:t>
            </a:r>
            <a:r>
              <a:rPr lang="en-US" sz="2800" dirty="0" smtClean="0">
                <a:latin typeface="Times New Roman" pitchFamily="18" charset="0"/>
                <a:cs typeface="Times New Roman" pitchFamily="18" charset="0"/>
              </a:rPr>
              <a:t> III. It describes methods of diagnosing pregnancy and the sex of the fetus, toothache during pregnancy, diseases of women, as well as feminine drugs, pastes and vaginal applications.</a:t>
            </a:r>
          </a:p>
          <a:p>
            <a:endParaRPr lang="ru-RU"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435280" cy="563662"/>
          </a:xfrm>
        </p:spPr>
        <p:style>
          <a:lnRef idx="1">
            <a:schemeClr val="accent2"/>
          </a:lnRef>
          <a:fillRef idx="2">
            <a:schemeClr val="accent2"/>
          </a:fillRef>
          <a:effectRef idx="1">
            <a:schemeClr val="accent2"/>
          </a:effectRef>
          <a:fontRef idx="minor">
            <a:schemeClr val="dk1"/>
          </a:fontRef>
        </p:style>
        <p:txBody>
          <a:bodyPr>
            <a:normAutofit/>
          </a:bodyPr>
          <a:lstStyle/>
          <a:p>
            <a:pPr algn="ctr"/>
            <a:r>
              <a:rPr lang="en-US" sz="2800" dirty="0" smtClean="0">
                <a:latin typeface="Times New Roman" pitchFamily="18" charset="0"/>
                <a:cs typeface="Times New Roman" pitchFamily="18" charset="0"/>
              </a:rPr>
              <a:t>The Edwin Smith Papyrus</a:t>
            </a:r>
            <a:endParaRPr lang="ru-RU" sz="2800" dirty="0">
              <a:latin typeface="Times New Roman" pitchFamily="18" charset="0"/>
              <a:cs typeface="Times New Roman" pitchFamily="18" charset="0"/>
            </a:endParaRPr>
          </a:p>
        </p:txBody>
      </p:sp>
      <p:pic>
        <p:nvPicPr>
          <p:cNvPr id="5" name="Содержимое 4" descr="scroll.jpg"/>
          <p:cNvPicPr>
            <a:picLocks noGrp="1" noChangeAspect="1"/>
          </p:cNvPicPr>
          <p:nvPr>
            <p:ph idx="1"/>
          </p:nvPr>
        </p:nvPicPr>
        <p:blipFill>
          <a:blip r:embed="rId2" cstate="print"/>
          <a:srcRect l="6157" t="4070" b="16281"/>
          <a:stretch>
            <a:fillRect/>
          </a:stretch>
        </p:blipFill>
        <p:spPr>
          <a:xfrm>
            <a:off x="3851920" y="980728"/>
            <a:ext cx="5040560" cy="5877272"/>
          </a:xfrm>
        </p:spPr>
      </p:pic>
      <p:sp>
        <p:nvSpPr>
          <p:cNvPr id="4" name="Текст 3"/>
          <p:cNvSpPr>
            <a:spLocks noGrp="1"/>
          </p:cNvSpPr>
          <p:nvPr>
            <p:ph type="body" sz="half" idx="2"/>
          </p:nvPr>
        </p:nvSpPr>
        <p:spPr>
          <a:xfrm>
            <a:off x="323528" y="908720"/>
            <a:ext cx="3456384" cy="5760640"/>
          </a:xfrm>
        </p:spPr>
        <p:style>
          <a:lnRef idx="1">
            <a:schemeClr val="accent6"/>
          </a:lnRef>
          <a:fillRef idx="2">
            <a:schemeClr val="accent6"/>
          </a:fillRef>
          <a:effectRef idx="1">
            <a:schemeClr val="accent6"/>
          </a:effectRef>
          <a:fontRef idx="minor">
            <a:schemeClr val="dk1"/>
          </a:fontRef>
        </p:style>
        <p:txBody>
          <a:bodyPr>
            <a:noAutofit/>
          </a:bodyPr>
          <a:lstStyle/>
          <a:p>
            <a:r>
              <a:rPr lang="en-US" sz="2400" dirty="0" smtClean="0">
                <a:latin typeface="Times New Roman" pitchFamily="18" charset="0"/>
                <a:cs typeface="Times New Roman" pitchFamily="18" charset="0"/>
              </a:rPr>
              <a:t>The Edwin Smith Papyrus is 5 meters long, and is chiefly concerned with surgery. It described 48 surgical cases of wounds of the head, neck, shoulders, breast and chest. It included a vast experience in fractures that can only be acquired at a site where accidents were extremely numerous, as during the building of the pyramids.</a:t>
            </a:r>
            <a:endParaRPr lang="ru-RU" sz="2400" dirty="0">
              <a:latin typeface="Times New Roman" pitchFamily="18" charset="0"/>
              <a:cs typeface="Times New Roman" pitchFamily="18"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363272" cy="707678"/>
          </a:xfrm>
        </p:spPr>
        <p:style>
          <a:lnRef idx="1">
            <a:schemeClr val="accent2"/>
          </a:lnRef>
          <a:fillRef idx="2">
            <a:schemeClr val="accent2"/>
          </a:fillRef>
          <a:effectRef idx="1">
            <a:schemeClr val="accent2"/>
          </a:effectRef>
          <a:fontRef idx="minor">
            <a:schemeClr val="dk1"/>
          </a:fontRef>
        </p:style>
        <p:txBody>
          <a:bodyPr>
            <a:noAutofit/>
          </a:bodyPr>
          <a:lstStyle/>
          <a:p>
            <a:pPr algn="ctr"/>
            <a:r>
              <a:rPr lang="en-US" sz="3600" dirty="0" smtClean="0">
                <a:latin typeface="Times New Roman" pitchFamily="18" charset="0"/>
                <a:cs typeface="Times New Roman" pitchFamily="18" charset="0"/>
              </a:rPr>
              <a:t>The </a:t>
            </a:r>
            <a:r>
              <a:rPr lang="en-US" sz="3600" dirty="0" err="1" smtClean="0">
                <a:latin typeface="Times New Roman" pitchFamily="18" charset="0"/>
                <a:cs typeface="Times New Roman" pitchFamily="18" charset="0"/>
              </a:rPr>
              <a:t>Ebers</a:t>
            </a:r>
            <a:r>
              <a:rPr lang="en-US" sz="3600" dirty="0" smtClean="0">
                <a:latin typeface="Times New Roman" pitchFamily="18" charset="0"/>
                <a:cs typeface="Times New Roman" pitchFamily="18" charset="0"/>
              </a:rPr>
              <a:t> Papyrus </a:t>
            </a:r>
            <a:endParaRPr lang="ru-RU" sz="3600" dirty="0">
              <a:latin typeface="Times New Roman" pitchFamily="18" charset="0"/>
              <a:cs typeface="Times New Roman" pitchFamily="18" charset="0"/>
            </a:endParaRPr>
          </a:p>
        </p:txBody>
      </p:sp>
      <p:pic>
        <p:nvPicPr>
          <p:cNvPr id="5" name="Содержимое 4" descr="images (1).jpg"/>
          <p:cNvPicPr>
            <a:picLocks noGrp="1" noChangeAspect="1"/>
          </p:cNvPicPr>
          <p:nvPr>
            <p:ph idx="1"/>
          </p:nvPr>
        </p:nvPicPr>
        <p:blipFill>
          <a:blip r:embed="rId2" cstate="print"/>
          <a:srcRect l="11719" t="13568" b="15506"/>
          <a:stretch>
            <a:fillRect/>
          </a:stretch>
        </p:blipFill>
        <p:spPr>
          <a:xfrm>
            <a:off x="3995936" y="1196752"/>
            <a:ext cx="4896544" cy="5328592"/>
          </a:xfrm>
        </p:spPr>
      </p:pic>
      <p:sp>
        <p:nvSpPr>
          <p:cNvPr id="4" name="Текст 3"/>
          <p:cNvSpPr>
            <a:spLocks noGrp="1"/>
          </p:cNvSpPr>
          <p:nvPr>
            <p:ph type="body" sz="half" idx="2"/>
          </p:nvPr>
        </p:nvSpPr>
        <p:spPr>
          <a:xfrm>
            <a:off x="251520" y="1052736"/>
            <a:ext cx="3456384" cy="5544616"/>
          </a:xfrm>
        </p:spPr>
        <p:style>
          <a:lnRef idx="1">
            <a:schemeClr val="accent6"/>
          </a:lnRef>
          <a:fillRef idx="2">
            <a:schemeClr val="accent6"/>
          </a:fillRef>
          <a:effectRef idx="1">
            <a:schemeClr val="accent6"/>
          </a:effectRef>
          <a:fontRef idx="minor">
            <a:schemeClr val="dk1"/>
          </a:fontRef>
        </p:style>
        <p:txBody>
          <a:bodyPr>
            <a:noAutofit/>
          </a:bodyPr>
          <a:lstStyle/>
          <a:p>
            <a:r>
              <a:rPr lang="en-US" sz="2400" dirty="0" smtClean="0">
                <a:latin typeface="Times New Roman" pitchFamily="18" charset="0"/>
                <a:cs typeface="Times New Roman" pitchFamily="18" charset="0"/>
              </a:rPr>
              <a:t>The </a:t>
            </a:r>
            <a:r>
              <a:rPr lang="en-US" sz="2400" dirty="0" err="1" smtClean="0">
                <a:latin typeface="Times New Roman" pitchFamily="18" charset="0"/>
                <a:cs typeface="Times New Roman" pitchFamily="18" charset="0"/>
              </a:rPr>
              <a:t>Ebers</a:t>
            </a:r>
            <a:r>
              <a:rPr lang="en-US" sz="2400" dirty="0" smtClean="0">
                <a:latin typeface="Times New Roman" pitchFamily="18" charset="0"/>
                <a:cs typeface="Times New Roman" pitchFamily="18" charset="0"/>
              </a:rPr>
              <a:t> Papyrus is a huge roll of more than 20 meters long and 30 cm wide. It is chiefly an internal medicine reference, as well as diseases of the eye, skin, extremities, gynecology and some surgical diseases. Anatomical and physiological terminology are also included. For treatment of those diseases, 877 recipes and 400 drugs were described.</a:t>
            </a:r>
            <a:endParaRPr lang="ru-RU" sz="2400" dirty="0">
              <a:latin typeface="Times New Roman" pitchFamily="18" charset="0"/>
              <a:cs typeface="Times New Roman" pitchFamily="18"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329642" cy="655620"/>
          </a:xfrm>
        </p:spPr>
        <p:style>
          <a:lnRef idx="1">
            <a:schemeClr val="accent2"/>
          </a:lnRef>
          <a:fillRef idx="2">
            <a:schemeClr val="accent2"/>
          </a:fillRef>
          <a:effectRef idx="1">
            <a:schemeClr val="accent2"/>
          </a:effectRef>
          <a:fontRef idx="minor">
            <a:schemeClr val="dk1"/>
          </a:fontRef>
        </p:style>
        <p:txBody>
          <a:bodyPr>
            <a:normAutofit/>
          </a:bodyPr>
          <a:lstStyle/>
          <a:p>
            <a:pPr algn="ctr"/>
            <a:r>
              <a:rPr lang="en-US" sz="2400" dirty="0" smtClean="0">
                <a:latin typeface="Times New Roman" pitchFamily="18" charset="0"/>
                <a:cs typeface="Times New Roman" pitchFamily="18" charset="0"/>
              </a:rPr>
              <a:t>DIETARY DEFICIENCIES</a:t>
            </a:r>
            <a:endParaRPr lang="ru-RU" sz="2400" dirty="0">
              <a:latin typeface="Times New Roman" pitchFamily="18" charset="0"/>
              <a:cs typeface="Times New Roman" pitchFamily="18" charset="0"/>
            </a:endParaRPr>
          </a:p>
        </p:txBody>
      </p:sp>
      <p:pic>
        <p:nvPicPr>
          <p:cNvPr id="5" name="Содержимое 4" descr="Nubian-kemsit.jpg"/>
          <p:cNvPicPr>
            <a:picLocks noGrp="1" noChangeAspect="1"/>
          </p:cNvPicPr>
          <p:nvPr>
            <p:ph idx="1"/>
          </p:nvPr>
        </p:nvPicPr>
        <p:blipFill>
          <a:blip r:embed="rId2" cstate="print"/>
          <a:stretch>
            <a:fillRect/>
          </a:stretch>
        </p:blipFill>
        <p:spPr>
          <a:xfrm>
            <a:off x="3857620" y="1285860"/>
            <a:ext cx="5000660" cy="4929222"/>
          </a:xfrm>
        </p:spPr>
      </p:pic>
      <p:sp>
        <p:nvSpPr>
          <p:cNvPr id="4" name="Текст 3"/>
          <p:cNvSpPr>
            <a:spLocks noGrp="1"/>
          </p:cNvSpPr>
          <p:nvPr>
            <p:ph type="body" sz="half" idx="2"/>
          </p:nvPr>
        </p:nvSpPr>
        <p:spPr>
          <a:xfrm>
            <a:off x="285720" y="1071546"/>
            <a:ext cx="3179793" cy="5286412"/>
          </a:xfrm>
        </p:spPr>
        <p:style>
          <a:lnRef idx="1">
            <a:schemeClr val="accent6"/>
          </a:lnRef>
          <a:fillRef idx="2">
            <a:schemeClr val="accent6"/>
          </a:fillRef>
          <a:effectRef idx="1">
            <a:schemeClr val="accent6"/>
          </a:effectRef>
          <a:fontRef idx="minor">
            <a:schemeClr val="dk1"/>
          </a:fontRef>
        </p:style>
        <p:txBody>
          <a:bodyPr>
            <a:noAutofit/>
          </a:bodyPr>
          <a:lstStyle/>
          <a:p>
            <a:r>
              <a:rPr lang="en-US" sz="3200" dirty="0" smtClean="0">
                <a:latin typeface="Times New Roman" pitchFamily="18" charset="0"/>
                <a:cs typeface="Times New Roman" pitchFamily="18" charset="0"/>
              </a:rPr>
              <a:t>Because of vitamin and other deficiencies</a:t>
            </a:r>
            <a:r>
              <a:rPr lang="ru-RU" sz="3200"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rPr>
              <a:t>dental abrasion, and bad mouth hygiene, caries and abscesses were the lot of many ancient Egyptians</a:t>
            </a:r>
            <a:endParaRPr lang="ru-RU" sz="3200" dirty="0">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mesopotamia.jpg"/>
          <p:cNvPicPr>
            <a:picLocks noGrp="1" noChangeAspect="1"/>
          </p:cNvPicPr>
          <p:nvPr>
            <p:ph idx="1"/>
          </p:nvPr>
        </p:nvPicPr>
        <p:blipFill>
          <a:blip r:embed="rId2" cstate="print"/>
          <a:stretch>
            <a:fillRect/>
          </a:stretch>
        </p:blipFill>
        <p:spPr>
          <a:xfrm>
            <a:off x="3707904" y="260648"/>
            <a:ext cx="5111750" cy="6311624"/>
          </a:xfrm>
          <a:ln w="76200">
            <a:solidFill>
              <a:srgbClr val="FFFF00"/>
            </a:solidFill>
          </a:ln>
        </p:spPr>
      </p:pic>
      <p:sp>
        <p:nvSpPr>
          <p:cNvPr id="4" name="Текст 3"/>
          <p:cNvSpPr>
            <a:spLocks noGrp="1"/>
          </p:cNvSpPr>
          <p:nvPr>
            <p:ph type="body" sz="half" idx="2"/>
          </p:nvPr>
        </p:nvSpPr>
        <p:spPr>
          <a:xfrm>
            <a:off x="323528" y="260648"/>
            <a:ext cx="3141985" cy="6336704"/>
          </a:xfrm>
          <a:ln w="76200">
            <a:solidFill>
              <a:srgbClr val="FFFF00"/>
            </a:solidFill>
          </a:ln>
        </p:spPr>
        <p:txBody>
          <a:bodyPr>
            <a:normAutofit/>
          </a:bodyPr>
          <a:lstStyle/>
          <a:p>
            <a:r>
              <a:rPr lang="en-US" sz="3600" dirty="0" smtClean="0">
                <a:latin typeface="Times New Roman" pitchFamily="18" charset="0"/>
                <a:cs typeface="Times New Roman" pitchFamily="18" charset="0"/>
              </a:rPr>
              <a:t>Given the combination of </a:t>
            </a:r>
            <a:r>
              <a:rPr lang="en-US" sz="3600" b="1" i="1" dirty="0" smtClean="0">
                <a:latin typeface="Times New Roman" pitchFamily="18" charset="0"/>
                <a:cs typeface="Times New Roman" pitchFamily="18" charset="0"/>
              </a:rPr>
              <a:t>fertile soil </a:t>
            </a:r>
            <a:r>
              <a:rPr lang="en-US" sz="3600" dirty="0" smtClean="0">
                <a:latin typeface="Times New Roman" pitchFamily="18" charset="0"/>
                <a:cs typeface="Times New Roman" pitchFamily="18" charset="0"/>
              </a:rPr>
              <a:t>and </a:t>
            </a:r>
            <a:r>
              <a:rPr lang="en-US" sz="3600" b="1" i="1" dirty="0" smtClean="0">
                <a:latin typeface="Times New Roman" pitchFamily="18" charset="0"/>
                <a:cs typeface="Times New Roman" pitchFamily="18" charset="0"/>
              </a:rPr>
              <a:t>the need for organized human labor</a:t>
            </a:r>
            <a:r>
              <a:rPr lang="en-US" sz="3600" dirty="0" smtClean="0">
                <a:latin typeface="Times New Roman" pitchFamily="18" charset="0"/>
                <a:cs typeface="Times New Roman" pitchFamily="18" charset="0"/>
              </a:rPr>
              <a:t>, it is not surprising that the first civilization developed in Mesopotamia.</a:t>
            </a:r>
            <a:endParaRPr lang="ru-RU" sz="3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401080" cy="655620"/>
          </a:xfrm>
        </p:spPr>
        <p:style>
          <a:lnRef idx="1">
            <a:schemeClr val="accent2"/>
          </a:lnRef>
          <a:fillRef idx="2">
            <a:schemeClr val="accent2"/>
          </a:fillRef>
          <a:effectRef idx="1">
            <a:schemeClr val="accent2"/>
          </a:effectRef>
          <a:fontRef idx="minor">
            <a:schemeClr val="dk1"/>
          </a:fontRef>
        </p:style>
        <p:txBody>
          <a:bodyPr>
            <a:normAutofit/>
          </a:bodyPr>
          <a:lstStyle/>
          <a:p>
            <a:pPr algn="ctr"/>
            <a:r>
              <a:rPr lang="en-US" sz="2800" dirty="0" smtClean="0"/>
              <a:t>HERBAL MEDICINE</a:t>
            </a:r>
            <a:endParaRPr lang="ru-RU" sz="2800" dirty="0"/>
          </a:p>
        </p:txBody>
      </p:sp>
      <p:pic>
        <p:nvPicPr>
          <p:cNvPr id="5" name="Содержимое 4" descr="Herbs.jpg"/>
          <p:cNvPicPr>
            <a:picLocks noGrp="1" noChangeAspect="1"/>
          </p:cNvPicPr>
          <p:nvPr>
            <p:ph idx="1"/>
          </p:nvPr>
        </p:nvPicPr>
        <p:blipFill>
          <a:blip r:embed="rId3" cstate="print"/>
          <a:stretch>
            <a:fillRect/>
          </a:stretch>
        </p:blipFill>
        <p:spPr>
          <a:xfrm>
            <a:off x="3867150" y="1285861"/>
            <a:ext cx="4810125" cy="4548996"/>
          </a:xfrm>
        </p:spPr>
      </p:pic>
      <p:sp>
        <p:nvSpPr>
          <p:cNvPr id="4" name="Текст 3"/>
          <p:cNvSpPr>
            <a:spLocks noGrp="1"/>
          </p:cNvSpPr>
          <p:nvPr>
            <p:ph type="body" sz="half" idx="2"/>
          </p:nvPr>
        </p:nvSpPr>
        <p:spPr>
          <a:xfrm>
            <a:off x="214282" y="1071546"/>
            <a:ext cx="3357586" cy="5572164"/>
          </a:xfrm>
        </p:spPr>
        <p:style>
          <a:lnRef idx="1">
            <a:schemeClr val="accent6"/>
          </a:lnRef>
          <a:fillRef idx="2">
            <a:schemeClr val="accent6"/>
          </a:fillRef>
          <a:effectRef idx="1">
            <a:schemeClr val="accent6"/>
          </a:effectRef>
          <a:fontRef idx="minor">
            <a:schemeClr val="dk1"/>
          </a:fontRef>
        </p:style>
        <p:txBody>
          <a:bodyPr>
            <a:normAutofit/>
          </a:bodyPr>
          <a:lstStyle/>
          <a:p>
            <a:r>
              <a:rPr lang="en-US" sz="2800" dirty="0" smtClean="0">
                <a:latin typeface="Times New Roman" pitchFamily="18" charset="0"/>
                <a:cs typeface="Times New Roman" pitchFamily="18" charset="0"/>
              </a:rPr>
              <a:t>Herbs played a major part in Egyptian medicine. The plant medicines mentioned in the </a:t>
            </a:r>
            <a:r>
              <a:rPr lang="en-US" sz="2800" dirty="0" err="1" smtClean="0">
                <a:latin typeface="Times New Roman" pitchFamily="18" charset="0"/>
                <a:cs typeface="Times New Roman" pitchFamily="18" charset="0"/>
              </a:rPr>
              <a:t>Ebers</a:t>
            </a:r>
            <a:r>
              <a:rPr lang="en-US" sz="2800" dirty="0" smtClean="0">
                <a:latin typeface="Times New Roman" pitchFamily="18" charset="0"/>
                <a:cs typeface="Times New Roman" pitchFamily="18" charset="0"/>
              </a:rPr>
              <a:t> papyrus for instance include opium, cannabis, myrrh, frankincense, fennel, cassia, </a:t>
            </a:r>
            <a:r>
              <a:rPr lang="en-US" sz="2800" dirty="0" err="1" smtClean="0">
                <a:latin typeface="Times New Roman" pitchFamily="18" charset="0"/>
                <a:cs typeface="Times New Roman" pitchFamily="18" charset="0"/>
              </a:rPr>
              <a:t>senna</a:t>
            </a:r>
            <a:r>
              <a:rPr lang="en-US" sz="2800" dirty="0" smtClean="0">
                <a:latin typeface="Times New Roman" pitchFamily="18" charset="0"/>
                <a:cs typeface="Times New Roman" pitchFamily="18" charset="0"/>
              </a:rPr>
              <a:t> , thyme, henna, juniper, aloe, linseed and castor oil. </a:t>
            </a:r>
            <a:endParaRPr lang="ru-RU" sz="2800"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58204" cy="727058"/>
          </a:xfrm>
        </p:spPr>
        <p:style>
          <a:lnRef idx="1">
            <a:schemeClr val="accent6"/>
          </a:lnRef>
          <a:fillRef idx="2">
            <a:schemeClr val="accent6"/>
          </a:fillRef>
          <a:effectRef idx="1">
            <a:schemeClr val="accent6"/>
          </a:effectRef>
          <a:fontRef idx="minor">
            <a:schemeClr val="dk1"/>
          </a:fontRef>
        </p:style>
        <p:txBody>
          <a:bodyPr>
            <a:normAutofit/>
          </a:bodyPr>
          <a:lstStyle/>
          <a:p>
            <a:pPr algn="ctr"/>
            <a:r>
              <a:rPr lang="en-US" sz="2800" dirty="0" smtClean="0">
                <a:latin typeface="Times New Roman" pitchFamily="18" charset="0"/>
                <a:cs typeface="Times New Roman" pitchFamily="18" charset="0"/>
              </a:rPr>
              <a:t>SURGERY</a:t>
            </a:r>
            <a:endParaRPr lang="ru-RU" sz="2800" dirty="0">
              <a:latin typeface="Times New Roman" pitchFamily="18" charset="0"/>
              <a:cs typeface="Times New Roman" pitchFamily="18" charset="0"/>
            </a:endParaRPr>
          </a:p>
        </p:txBody>
      </p:sp>
      <p:pic>
        <p:nvPicPr>
          <p:cNvPr id="5" name="Содержимое 4" descr="untitled.bmp"/>
          <p:cNvPicPr>
            <a:picLocks noGrp="1" noChangeAspect="1"/>
          </p:cNvPicPr>
          <p:nvPr>
            <p:ph idx="1"/>
          </p:nvPr>
        </p:nvPicPr>
        <p:blipFill>
          <a:blip r:embed="rId2" cstate="print"/>
          <a:stretch>
            <a:fillRect/>
          </a:stretch>
        </p:blipFill>
        <p:spPr>
          <a:xfrm>
            <a:off x="4716016" y="1357298"/>
            <a:ext cx="4142264" cy="5312062"/>
          </a:xfrm>
        </p:spPr>
      </p:pic>
      <p:sp>
        <p:nvSpPr>
          <p:cNvPr id="4" name="Текст 3"/>
          <p:cNvSpPr>
            <a:spLocks noGrp="1"/>
          </p:cNvSpPr>
          <p:nvPr>
            <p:ph type="body" sz="half" idx="2"/>
          </p:nvPr>
        </p:nvSpPr>
        <p:spPr>
          <a:xfrm>
            <a:off x="214282" y="1052736"/>
            <a:ext cx="3997678" cy="5519536"/>
          </a:xfrm>
        </p:spPr>
        <p:style>
          <a:lnRef idx="1">
            <a:schemeClr val="accent2"/>
          </a:lnRef>
          <a:fillRef idx="2">
            <a:schemeClr val="accent2"/>
          </a:fillRef>
          <a:effectRef idx="1">
            <a:schemeClr val="accent2"/>
          </a:effectRef>
          <a:fontRef idx="minor">
            <a:schemeClr val="dk1"/>
          </a:fontRef>
        </p:style>
        <p:txBody>
          <a:bodyPr>
            <a:normAutofit lnSpcReduction="10000"/>
          </a:bodyPr>
          <a:lstStyle/>
          <a:p>
            <a:pPr algn="ctr"/>
            <a:r>
              <a:rPr lang="en-US" sz="3200" dirty="0" smtClean="0">
                <a:latin typeface="Times New Roman" pitchFamily="18" charset="0"/>
                <a:cs typeface="Times New Roman" pitchFamily="18" charset="0"/>
              </a:rPr>
              <a:t>Performance of surgery is seen on the walls of many temples. at </a:t>
            </a:r>
            <a:r>
              <a:rPr lang="en-US" sz="3200" dirty="0" err="1" smtClean="0">
                <a:latin typeface="Times New Roman" pitchFamily="18" charset="0"/>
                <a:cs typeface="Times New Roman" pitchFamily="18" charset="0"/>
              </a:rPr>
              <a:t>saqqara</a:t>
            </a:r>
            <a:r>
              <a:rPr lang="en-US" sz="3200" dirty="0" smtClean="0">
                <a:latin typeface="Times New Roman" pitchFamily="18" charset="0"/>
                <a:cs typeface="Times New Roman" pitchFamily="18" charset="0"/>
              </a:rPr>
              <a:t> there is the tomb of ankh-</a:t>
            </a:r>
            <a:r>
              <a:rPr lang="en-US" sz="3200" dirty="0" err="1" smtClean="0">
                <a:latin typeface="Times New Roman" pitchFamily="18" charset="0"/>
                <a:cs typeface="Times New Roman" pitchFamily="18" charset="0"/>
              </a:rPr>
              <a:t>mahor</a:t>
            </a:r>
            <a:r>
              <a:rPr lang="en-US" sz="3200" dirty="0" smtClean="0">
                <a:latin typeface="Times New Roman" pitchFamily="18" charset="0"/>
                <a:cs typeface="Times New Roman" pitchFamily="18" charset="0"/>
              </a:rPr>
              <a:t>, known as the tomb of the physician . Wall reliefs show amputees and treatment to the stumps </a:t>
            </a:r>
            <a:r>
              <a:rPr lang="en-US" sz="3200" dirty="0" err="1" smtClean="0">
                <a:latin typeface="Times New Roman" pitchFamily="18" charset="0"/>
                <a:cs typeface="Times New Roman" pitchFamily="18" charset="0"/>
              </a:rPr>
              <a:t>trephanation</a:t>
            </a:r>
            <a:r>
              <a:rPr lang="en-US" sz="3200" dirty="0" smtClean="0">
                <a:latin typeface="Times New Roman" pitchFamily="18" charset="0"/>
                <a:cs typeface="Times New Roman" pitchFamily="18" charset="0"/>
              </a:rPr>
              <a:t> was </a:t>
            </a:r>
            <a:r>
              <a:rPr lang="en-US" sz="3200" dirty="0" err="1" smtClean="0">
                <a:latin typeface="Times New Roman" pitchFamily="18" charset="0"/>
                <a:cs typeface="Times New Roman" pitchFamily="18" charset="0"/>
              </a:rPr>
              <a:t>practised</a:t>
            </a:r>
            <a:r>
              <a:rPr lang="en-US" sz="3200" dirty="0" smtClean="0">
                <a:latin typeface="Times New Roman" pitchFamily="18" charset="0"/>
                <a:cs typeface="Times New Roman" pitchFamily="18" charset="0"/>
              </a:rPr>
              <a:t> too</a:t>
            </a:r>
          </a:p>
          <a:p>
            <a:r>
              <a:rPr lang="en-US" dirty="0" smtClean="0"/>
              <a:t/>
            </a:r>
            <a:br>
              <a:rPr lang="en-US" dirty="0" smtClean="0"/>
            </a:br>
            <a:endParaRPr lang="ru-RU"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4290"/>
            <a:ext cx="8329642" cy="642942"/>
          </a:xfrm>
        </p:spPr>
        <p:style>
          <a:lnRef idx="1">
            <a:schemeClr val="accent2"/>
          </a:lnRef>
          <a:fillRef idx="2">
            <a:schemeClr val="accent2"/>
          </a:fillRef>
          <a:effectRef idx="1">
            <a:schemeClr val="accent2"/>
          </a:effectRef>
          <a:fontRef idx="minor">
            <a:schemeClr val="dk1"/>
          </a:fontRef>
        </p:style>
        <p:txBody>
          <a:bodyPr>
            <a:normAutofit/>
          </a:bodyPr>
          <a:lstStyle/>
          <a:p>
            <a:pPr algn="ctr"/>
            <a:r>
              <a:rPr lang="en-US" sz="2800" dirty="0" smtClean="0">
                <a:latin typeface="Times New Roman" pitchFamily="18" charset="0"/>
                <a:cs typeface="Times New Roman" pitchFamily="18" charset="0"/>
              </a:rPr>
              <a:t>SURGERY</a:t>
            </a:r>
            <a:endParaRPr lang="ru-RU" sz="2800" dirty="0"/>
          </a:p>
        </p:txBody>
      </p:sp>
      <p:pic>
        <p:nvPicPr>
          <p:cNvPr id="5" name="Содержимое 4" descr="imagesCA02I4S5.jpg"/>
          <p:cNvPicPr>
            <a:picLocks noGrp="1" noChangeAspect="1"/>
          </p:cNvPicPr>
          <p:nvPr>
            <p:ph idx="1"/>
          </p:nvPr>
        </p:nvPicPr>
        <p:blipFill>
          <a:blip r:embed="rId2" cstate="print"/>
          <a:stretch>
            <a:fillRect/>
          </a:stretch>
        </p:blipFill>
        <p:spPr>
          <a:xfrm>
            <a:off x="5857884" y="1071546"/>
            <a:ext cx="3071834" cy="5429288"/>
          </a:xfrm>
        </p:spPr>
      </p:pic>
      <p:sp>
        <p:nvSpPr>
          <p:cNvPr id="4" name="Текст 3"/>
          <p:cNvSpPr>
            <a:spLocks noGrp="1"/>
          </p:cNvSpPr>
          <p:nvPr>
            <p:ph type="body" sz="half" idx="2"/>
          </p:nvPr>
        </p:nvSpPr>
        <p:spPr>
          <a:xfrm>
            <a:off x="214282" y="928670"/>
            <a:ext cx="5715040" cy="5643602"/>
          </a:xfrm>
        </p:spPr>
        <p:style>
          <a:lnRef idx="1">
            <a:schemeClr val="accent6"/>
          </a:lnRef>
          <a:fillRef idx="2">
            <a:schemeClr val="accent6"/>
          </a:fillRef>
          <a:effectRef idx="1">
            <a:schemeClr val="accent6"/>
          </a:effectRef>
          <a:fontRef idx="minor">
            <a:schemeClr val="dk1"/>
          </a:fontRef>
        </p:style>
        <p:txBody>
          <a:bodyPr>
            <a:noAutofit/>
          </a:bodyPr>
          <a:lstStyle/>
          <a:p>
            <a:pPr>
              <a:buFont typeface="Arial" pitchFamily="34" charset="0"/>
              <a:buChar char="•"/>
            </a:pPr>
            <a:r>
              <a:rPr lang="en-US" sz="2400" dirty="0" smtClean="0">
                <a:latin typeface="Times New Roman" pitchFamily="18" charset="0"/>
                <a:cs typeface="Times New Roman" pitchFamily="18" charset="0"/>
              </a:rPr>
              <a:t>The Edwin Smith Papyrus shows the suturing of non-infected wounds with a needle and thread. </a:t>
            </a:r>
          </a:p>
          <a:p>
            <a:pPr>
              <a:buFont typeface="Arial" pitchFamily="34" charset="0"/>
              <a:buChar char="•"/>
            </a:pPr>
            <a:r>
              <a:rPr lang="en-US" sz="2400" dirty="0" smtClean="0">
                <a:latin typeface="Times New Roman" pitchFamily="18" charset="0"/>
                <a:cs typeface="Times New Roman" pitchFamily="18" charset="0"/>
              </a:rPr>
              <a:t>Raw meat was applied on the first day, subsequently replaced by dressing of astringent herbs, honey and butter or bread. Raw meat is efficient way to prevent bleeding. </a:t>
            </a:r>
          </a:p>
          <a:p>
            <a:pPr>
              <a:buFont typeface="Arial" pitchFamily="34" charset="0"/>
              <a:buChar char="•"/>
            </a:pPr>
            <a:r>
              <a:rPr lang="en-US" sz="2400" dirty="0" smtClean="0">
                <a:latin typeface="Times New Roman" pitchFamily="18" charset="0"/>
                <a:cs typeface="Times New Roman" pitchFamily="18" charset="0"/>
              </a:rPr>
              <a:t>Honey is a potent hygroscopic material (absorbs water) and stimulates the secretion of white blood cells, the natural first body defense mechanism. </a:t>
            </a:r>
          </a:p>
          <a:p>
            <a:pPr>
              <a:buFont typeface="Arial" pitchFamily="34" charset="0"/>
              <a:buChar char="•"/>
            </a:pPr>
            <a:r>
              <a:rPr lang="en-US" sz="2400" dirty="0" smtClean="0">
                <a:latin typeface="Times New Roman" pitchFamily="18" charset="0"/>
                <a:cs typeface="Times New Roman" pitchFamily="18" charset="0"/>
              </a:rPr>
              <a:t>The application of sour or moldy bread was practiced in European medicine until the Renaissance. </a:t>
            </a:r>
            <a:endParaRPr lang="ru-RU" sz="2400" dirty="0">
              <a:latin typeface="Times New Roman" pitchFamily="18" charset="0"/>
              <a:cs typeface="Times New Roman" pitchFamily="18"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401080" cy="655620"/>
          </a:xfrm>
        </p:spPr>
        <p:style>
          <a:lnRef idx="1">
            <a:schemeClr val="accent2"/>
          </a:lnRef>
          <a:fillRef idx="2">
            <a:schemeClr val="accent2"/>
          </a:fillRef>
          <a:effectRef idx="1">
            <a:schemeClr val="accent2"/>
          </a:effectRef>
          <a:fontRef idx="minor">
            <a:schemeClr val="dk1"/>
          </a:fontRef>
        </p:style>
        <p:txBody>
          <a:bodyPr>
            <a:normAutofit/>
          </a:bodyPr>
          <a:lstStyle/>
          <a:p>
            <a:pPr algn="ctr"/>
            <a:r>
              <a:rPr lang="en-US" sz="2800" dirty="0" smtClean="0">
                <a:latin typeface="Times New Roman" pitchFamily="18" charset="0"/>
                <a:cs typeface="Times New Roman" pitchFamily="18" charset="0"/>
              </a:rPr>
              <a:t>CANCER</a:t>
            </a:r>
            <a:endParaRPr lang="ru-RU" sz="2800" dirty="0">
              <a:latin typeface="Times New Roman" pitchFamily="18" charset="0"/>
              <a:cs typeface="Times New Roman" pitchFamily="18" charset="0"/>
            </a:endParaRPr>
          </a:p>
        </p:txBody>
      </p:sp>
      <p:pic>
        <p:nvPicPr>
          <p:cNvPr id="5" name="Содержимое 4" descr="MUMMY.bmp"/>
          <p:cNvPicPr>
            <a:picLocks noGrp="1" noChangeAspect="1"/>
          </p:cNvPicPr>
          <p:nvPr>
            <p:ph idx="1"/>
          </p:nvPr>
        </p:nvPicPr>
        <p:blipFill>
          <a:blip r:embed="rId2" cstate="print"/>
          <a:stretch>
            <a:fillRect/>
          </a:stretch>
        </p:blipFill>
        <p:spPr>
          <a:xfrm>
            <a:off x="4214813" y="1357298"/>
            <a:ext cx="4471987" cy="4857784"/>
          </a:xfrm>
        </p:spPr>
      </p:pic>
      <p:sp>
        <p:nvSpPr>
          <p:cNvPr id="4" name="Текст 3"/>
          <p:cNvSpPr>
            <a:spLocks noGrp="1"/>
          </p:cNvSpPr>
          <p:nvPr>
            <p:ph type="body" sz="half" idx="2"/>
          </p:nvPr>
        </p:nvSpPr>
        <p:spPr>
          <a:xfrm>
            <a:off x="457200" y="1142984"/>
            <a:ext cx="3008313" cy="5429288"/>
          </a:xfrm>
        </p:spPr>
        <p:style>
          <a:lnRef idx="1">
            <a:schemeClr val="accent6"/>
          </a:lnRef>
          <a:fillRef idx="2">
            <a:schemeClr val="accent6"/>
          </a:fillRef>
          <a:effectRef idx="1">
            <a:schemeClr val="accent6"/>
          </a:effectRef>
          <a:fontRef idx="minor">
            <a:schemeClr val="dk1"/>
          </a:fontRef>
        </p:style>
        <p:txBody>
          <a:bodyPr>
            <a:normAutofit fontScale="92500"/>
          </a:bodyPr>
          <a:lstStyle/>
          <a:p>
            <a:r>
              <a:rPr lang="en-US" sz="2800" dirty="0" smtClean="0">
                <a:latin typeface="Times New Roman" pitchFamily="18" charset="0"/>
                <a:cs typeface="Times New Roman" pitchFamily="18" charset="0"/>
              </a:rPr>
              <a:t>At least 39 mummies with cancer have been identified. Cancer of the uterus has been described in the </a:t>
            </a:r>
            <a:r>
              <a:rPr lang="en-US" sz="2800" dirty="0" err="1" smtClean="0">
                <a:latin typeface="Times New Roman" pitchFamily="18" charset="0"/>
                <a:cs typeface="Times New Roman" pitchFamily="18" charset="0"/>
              </a:rPr>
              <a:t>Ebers</a:t>
            </a:r>
            <a:r>
              <a:rPr lang="en-US" sz="2800" dirty="0" smtClean="0">
                <a:latin typeface="Times New Roman" pitchFamily="18" charset="0"/>
                <a:cs typeface="Times New Roman" pitchFamily="18" charset="0"/>
              </a:rPr>
              <a:t> papyrus. “ Another for one in whom there is eating on her uterus in whose vagina ulcers have appeared ”.</a:t>
            </a:r>
          </a:p>
          <a:p>
            <a:r>
              <a:rPr lang="en-US" dirty="0" smtClean="0"/>
              <a:t/>
            </a:r>
            <a:br>
              <a:rPr lang="en-US" dirty="0" smtClean="0"/>
            </a:br>
            <a:endParaRPr lang="ru-RU"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329642" cy="584182"/>
          </a:xfrm>
        </p:spPr>
        <p:style>
          <a:lnRef idx="1">
            <a:schemeClr val="accent2"/>
          </a:lnRef>
          <a:fillRef idx="2">
            <a:schemeClr val="accent2"/>
          </a:fillRef>
          <a:effectRef idx="1">
            <a:schemeClr val="accent2"/>
          </a:effectRef>
          <a:fontRef idx="minor">
            <a:schemeClr val="dk1"/>
          </a:fontRef>
        </p:style>
        <p:txBody>
          <a:bodyPr/>
          <a:lstStyle/>
          <a:p>
            <a:pPr algn="ctr"/>
            <a:r>
              <a:rPr lang="en-US" dirty="0" smtClean="0">
                <a:latin typeface="Times New Roman" pitchFamily="18" charset="0"/>
                <a:cs typeface="Times New Roman" pitchFamily="18" charset="0"/>
              </a:rPr>
              <a:t>SURGICAL INSTRUMENTS</a:t>
            </a:r>
            <a:endParaRPr lang="ru-RU" dirty="0">
              <a:latin typeface="Times New Roman" pitchFamily="18" charset="0"/>
              <a:cs typeface="Times New Roman" pitchFamily="18" charset="0"/>
            </a:endParaRPr>
          </a:p>
        </p:txBody>
      </p:sp>
      <p:pic>
        <p:nvPicPr>
          <p:cNvPr id="5" name="Содержимое 4" descr="769263-fig3.jpg"/>
          <p:cNvPicPr>
            <a:picLocks noGrp="1" noChangeAspect="1"/>
          </p:cNvPicPr>
          <p:nvPr>
            <p:ph idx="1"/>
          </p:nvPr>
        </p:nvPicPr>
        <p:blipFill>
          <a:blip r:embed="rId2" cstate="print"/>
          <a:srcRect t="4935" b="6580"/>
          <a:stretch>
            <a:fillRect/>
          </a:stretch>
        </p:blipFill>
        <p:spPr>
          <a:xfrm>
            <a:off x="4714876" y="1000108"/>
            <a:ext cx="4000528" cy="5143535"/>
          </a:xfrm>
        </p:spPr>
      </p:pic>
      <p:sp>
        <p:nvSpPr>
          <p:cNvPr id="4" name="Текст 3"/>
          <p:cNvSpPr>
            <a:spLocks noGrp="1"/>
          </p:cNvSpPr>
          <p:nvPr>
            <p:ph type="body" sz="half" idx="2"/>
          </p:nvPr>
        </p:nvSpPr>
        <p:spPr>
          <a:xfrm>
            <a:off x="357158" y="1000108"/>
            <a:ext cx="3929090" cy="5643602"/>
          </a:xfrm>
        </p:spPr>
        <p:style>
          <a:lnRef idx="1">
            <a:schemeClr val="accent6"/>
          </a:lnRef>
          <a:fillRef idx="2">
            <a:schemeClr val="accent6"/>
          </a:fillRef>
          <a:effectRef idx="1">
            <a:schemeClr val="accent6"/>
          </a:effectRef>
          <a:fontRef idx="minor">
            <a:schemeClr val="dk1"/>
          </a:fontRef>
        </p:style>
        <p:txBody>
          <a:bodyPr>
            <a:normAutofit/>
          </a:bodyPr>
          <a:lstStyle/>
          <a:p>
            <a:pPr algn="ctr"/>
            <a:r>
              <a:rPr lang="en-US" sz="3600" dirty="0" smtClean="0">
                <a:latin typeface="Times New Roman" pitchFamily="18" charset="0"/>
                <a:cs typeface="Times New Roman" pitchFamily="18" charset="0"/>
              </a:rPr>
              <a:t>Cairo museum has a collection of surgical instruments, including scalpels, scissors, copper needles, forceps, spoons, lancets, hooks, probes and pincers. </a:t>
            </a:r>
            <a:endParaRPr lang="ru-RU" sz="3600"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500034" y="5357826"/>
            <a:ext cx="8001056" cy="1214446"/>
          </a:xfrm>
        </p:spPr>
        <p:style>
          <a:lnRef idx="1">
            <a:schemeClr val="accent2"/>
          </a:lnRef>
          <a:fillRef idx="2">
            <a:schemeClr val="accent2"/>
          </a:fillRef>
          <a:effectRef idx="1">
            <a:schemeClr val="accent2"/>
          </a:effectRef>
          <a:fontRef idx="minor">
            <a:schemeClr val="dk1"/>
          </a:fontRef>
        </p:style>
        <p:txBody>
          <a:bodyPr>
            <a:normAutofit/>
          </a:bodyPr>
          <a:lstStyle/>
          <a:p>
            <a:pPr algn="ctr"/>
            <a:r>
              <a:rPr lang="en-US" sz="4800" dirty="0" smtClean="0">
                <a:latin typeface="Times New Roman" pitchFamily="18" charset="0"/>
                <a:cs typeface="Times New Roman" pitchFamily="18" charset="0"/>
              </a:rPr>
              <a:t>Medicine of Ancient China</a:t>
            </a:r>
            <a:endParaRPr lang="ru-RU" sz="4800" dirty="0"/>
          </a:p>
        </p:txBody>
      </p:sp>
      <p:pic>
        <p:nvPicPr>
          <p:cNvPr id="9" name="Рисунок 8" descr="index.jpg"/>
          <p:cNvPicPr>
            <a:picLocks noGrp="1" noChangeAspect="1"/>
          </p:cNvPicPr>
          <p:nvPr>
            <p:ph type="pic" idx="1"/>
          </p:nvPr>
        </p:nvPicPr>
        <p:blipFill>
          <a:blip r:embed="rId2" cstate="print"/>
          <a:srcRect t="9549" b="9549"/>
          <a:stretch>
            <a:fillRect/>
          </a:stretch>
        </p:blipFill>
        <p:spPr>
          <a:xfrm>
            <a:off x="1000100" y="612774"/>
            <a:ext cx="7000924" cy="4887927"/>
          </a:xfr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214282" y="285728"/>
            <a:ext cx="3857652" cy="6357982"/>
          </a:xfrm>
        </p:spPr>
        <p:style>
          <a:lnRef idx="1">
            <a:schemeClr val="accent2"/>
          </a:lnRef>
          <a:fillRef idx="2">
            <a:schemeClr val="accent2"/>
          </a:fillRef>
          <a:effectRef idx="1">
            <a:schemeClr val="accent2"/>
          </a:effectRef>
          <a:fontRef idx="minor">
            <a:schemeClr val="dk1"/>
          </a:fontRef>
        </p:style>
        <p:txBody>
          <a:bodyPr>
            <a:noAutofit/>
          </a:bodyPr>
          <a:lstStyle/>
          <a:p>
            <a:r>
              <a:rPr lang="en-US" sz="3200" dirty="0" smtClean="0">
                <a:latin typeface="Times New Roman" pitchFamily="18" charset="0"/>
                <a:cs typeface="Times New Roman" pitchFamily="18" charset="0"/>
              </a:rPr>
              <a:t>The Ancient Chinese invented </a:t>
            </a:r>
            <a:r>
              <a:rPr lang="ru-RU" sz="3200" dirty="0" smtClean="0">
                <a:latin typeface="Times New Roman" pitchFamily="18" charset="0"/>
                <a:cs typeface="Times New Roman" pitchFamily="18" charset="0"/>
              </a:rPr>
              <a:t>:</a:t>
            </a:r>
          </a:p>
          <a:p>
            <a:pPr>
              <a:buFont typeface="Arial" pitchFamily="34" charset="0"/>
              <a:buChar char="•"/>
            </a:pPr>
            <a:r>
              <a:rPr lang="ru-RU" sz="3200"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rPr>
              <a:t>paper, </a:t>
            </a:r>
            <a:endParaRPr lang="ru-RU" sz="3200" dirty="0" smtClean="0">
              <a:latin typeface="Times New Roman" pitchFamily="18" charset="0"/>
              <a:cs typeface="Times New Roman" pitchFamily="18" charset="0"/>
            </a:endParaRPr>
          </a:p>
          <a:p>
            <a:pPr>
              <a:buFont typeface="Arial" pitchFamily="34" charset="0"/>
              <a:buChar char="•"/>
            </a:pPr>
            <a:r>
              <a:rPr lang="ru-RU" sz="3200"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rPr>
              <a:t>gunpowder,</a:t>
            </a:r>
            <a:endParaRPr lang="ru-RU" sz="3200" dirty="0" smtClean="0">
              <a:latin typeface="Times New Roman" pitchFamily="18" charset="0"/>
              <a:cs typeface="Times New Roman" pitchFamily="18" charset="0"/>
            </a:endParaRPr>
          </a:p>
          <a:p>
            <a:pPr>
              <a:buFont typeface="Arial" pitchFamily="34" charset="0"/>
              <a:buChar char="•"/>
            </a:pPr>
            <a:r>
              <a:rPr lang="en-US" sz="3200" dirty="0" smtClean="0">
                <a:latin typeface="Times New Roman" pitchFamily="18" charset="0"/>
                <a:cs typeface="Times New Roman" pitchFamily="18" charset="0"/>
              </a:rPr>
              <a:t> matches </a:t>
            </a:r>
            <a:endParaRPr lang="ru-RU" sz="3200" dirty="0" smtClean="0">
              <a:latin typeface="Times New Roman" pitchFamily="18" charset="0"/>
              <a:cs typeface="Times New Roman" pitchFamily="18" charset="0"/>
            </a:endParaRPr>
          </a:p>
          <a:p>
            <a:pPr>
              <a:buFont typeface="Arial" pitchFamily="34" charset="0"/>
              <a:buChar char="•"/>
            </a:pPr>
            <a:r>
              <a:rPr lang="ru-RU" sz="3200"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rPr>
              <a:t>compass.  </a:t>
            </a:r>
            <a:endParaRPr lang="ru-RU" sz="3200" dirty="0" smtClean="0">
              <a:latin typeface="Times New Roman" pitchFamily="18" charset="0"/>
              <a:cs typeface="Times New Roman" pitchFamily="18" charset="0"/>
            </a:endParaRPr>
          </a:p>
          <a:p>
            <a:pPr>
              <a:buFont typeface="Arial" pitchFamily="34" charset="0"/>
              <a:buChar char="•"/>
            </a:pPr>
            <a:r>
              <a:rPr lang="en-US" sz="3200" dirty="0" smtClean="0">
                <a:latin typeface="Times New Roman" pitchFamily="18" charset="0"/>
                <a:cs typeface="Times New Roman" pitchFamily="18" charset="0"/>
              </a:rPr>
              <a:t>They created incredible art, wrote marvelous literature and held splendid festivals. </a:t>
            </a:r>
            <a:endParaRPr lang="ru-RU" sz="3200" dirty="0">
              <a:latin typeface="Times New Roman" pitchFamily="18" charset="0"/>
              <a:cs typeface="Times New Roman" pitchFamily="18" charset="0"/>
            </a:endParaRPr>
          </a:p>
        </p:txBody>
      </p:sp>
      <p:pic>
        <p:nvPicPr>
          <p:cNvPr id="7" name="Содержимое 6" descr="imagesCAPCJEZ9.jpg"/>
          <p:cNvPicPr>
            <a:picLocks noGrp="1" noChangeAspect="1"/>
          </p:cNvPicPr>
          <p:nvPr>
            <p:ph idx="1"/>
          </p:nvPr>
        </p:nvPicPr>
        <p:blipFill>
          <a:blip r:embed="rId2" cstate="print"/>
          <a:stretch>
            <a:fillRect/>
          </a:stretch>
        </p:blipFill>
        <p:spPr>
          <a:xfrm>
            <a:off x="4286248" y="571480"/>
            <a:ext cx="4572032" cy="5715040"/>
          </a:xfr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47106a48c517aa3adff7079845afab52.jpg"/>
          <p:cNvPicPr>
            <a:picLocks noGrp="1" noChangeAspect="1"/>
          </p:cNvPicPr>
          <p:nvPr>
            <p:ph idx="1"/>
          </p:nvPr>
        </p:nvPicPr>
        <p:blipFill>
          <a:blip r:embed="rId2" cstate="print"/>
          <a:stretch>
            <a:fillRect/>
          </a:stretch>
        </p:blipFill>
        <p:spPr>
          <a:xfrm>
            <a:off x="4286248" y="428604"/>
            <a:ext cx="4543428" cy="5786478"/>
          </a:xfrm>
        </p:spPr>
      </p:pic>
      <p:sp>
        <p:nvSpPr>
          <p:cNvPr id="4" name="Текст 3"/>
          <p:cNvSpPr>
            <a:spLocks noGrp="1"/>
          </p:cNvSpPr>
          <p:nvPr>
            <p:ph type="body" sz="half" idx="2"/>
          </p:nvPr>
        </p:nvSpPr>
        <p:spPr>
          <a:xfrm>
            <a:off x="214282" y="285728"/>
            <a:ext cx="4000528" cy="5929354"/>
          </a:xfrm>
        </p:spPr>
        <p:style>
          <a:lnRef idx="1">
            <a:schemeClr val="accent2"/>
          </a:lnRef>
          <a:fillRef idx="2">
            <a:schemeClr val="accent2"/>
          </a:fillRef>
          <a:effectRef idx="1">
            <a:schemeClr val="accent2"/>
          </a:effectRef>
          <a:fontRef idx="minor">
            <a:schemeClr val="dk1"/>
          </a:fontRef>
        </p:style>
        <p:txBody>
          <a:bodyPr>
            <a:noAutofit/>
          </a:bodyPr>
          <a:lstStyle/>
          <a:p>
            <a:pPr>
              <a:buFont typeface="Arial" pitchFamily="34" charset="0"/>
              <a:buChar char="•"/>
            </a:pPr>
            <a:r>
              <a:rPr lang="en-US" sz="4000" dirty="0" smtClean="0">
                <a:latin typeface="Times New Roman" pitchFamily="18" charset="0"/>
                <a:cs typeface="Times New Roman" pitchFamily="18" charset="0"/>
              </a:rPr>
              <a:t>Paper money, Umbrellas, Wheelbarrows, </a:t>
            </a:r>
          </a:p>
          <a:p>
            <a:pPr>
              <a:buFont typeface="Arial" pitchFamily="34" charset="0"/>
              <a:buChar char="•"/>
            </a:pPr>
            <a:r>
              <a:rPr lang="en-US" sz="4000" dirty="0" smtClean="0">
                <a:latin typeface="Times New Roman" pitchFamily="18" charset="0"/>
                <a:cs typeface="Times New Roman" pitchFamily="18" charset="0"/>
              </a:rPr>
              <a:t>Brandy and whiskey, Chess, </a:t>
            </a:r>
          </a:p>
          <a:p>
            <a:pPr>
              <a:buFont typeface="Arial" pitchFamily="34" charset="0"/>
              <a:buChar char="•"/>
            </a:pPr>
            <a:r>
              <a:rPr lang="en-US" sz="4000" dirty="0" smtClean="0">
                <a:latin typeface="Times New Roman" pitchFamily="18" charset="0"/>
                <a:cs typeface="Times New Roman" pitchFamily="18" charset="0"/>
              </a:rPr>
              <a:t>Kites and India Ink, are also masterpieces of Chinese</a:t>
            </a:r>
            <a:r>
              <a:rPr lang="ru-RU" sz="4000" dirty="0" smtClean="0">
                <a:latin typeface="Times New Roman" pitchFamily="18" charset="0"/>
                <a:cs typeface="Times New Roman" pitchFamily="18" charset="0"/>
              </a:rPr>
              <a:t>.</a:t>
            </a:r>
            <a:endParaRPr lang="ru-RU" sz="4000" dirty="0">
              <a:latin typeface="Times New Roman" pitchFamily="18" charset="0"/>
              <a:cs typeface="Times New Roman" pitchFamily="18"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472518" cy="655620"/>
          </a:xfrm>
        </p:spPr>
        <p:style>
          <a:lnRef idx="1">
            <a:schemeClr val="accent2"/>
          </a:lnRef>
          <a:fillRef idx="2">
            <a:schemeClr val="accent2"/>
          </a:fillRef>
          <a:effectRef idx="1">
            <a:schemeClr val="accent2"/>
          </a:effectRef>
          <a:fontRef idx="minor">
            <a:schemeClr val="dk1"/>
          </a:fontRef>
        </p:style>
        <p:txBody>
          <a:bodyPr>
            <a:normAutofit/>
          </a:bodyPr>
          <a:lstStyle/>
          <a:p>
            <a:pPr algn="ctr"/>
            <a:r>
              <a:rPr lang="en-US" sz="3200" dirty="0" smtClean="0">
                <a:latin typeface="Times New Roman" pitchFamily="18" charset="0"/>
                <a:cs typeface="Times New Roman" pitchFamily="18" charset="0"/>
              </a:rPr>
              <a:t>NATURAL     BARRIERS</a:t>
            </a:r>
            <a:endParaRPr lang="ru-RU" sz="3200" dirty="0">
              <a:latin typeface="Times New Roman" pitchFamily="18" charset="0"/>
              <a:cs typeface="Times New Roman" pitchFamily="18" charset="0"/>
            </a:endParaRPr>
          </a:p>
        </p:txBody>
      </p:sp>
      <p:sp>
        <p:nvSpPr>
          <p:cNvPr id="4" name="Текст 3"/>
          <p:cNvSpPr>
            <a:spLocks noGrp="1"/>
          </p:cNvSpPr>
          <p:nvPr>
            <p:ph type="body" sz="half" idx="2"/>
          </p:nvPr>
        </p:nvSpPr>
        <p:spPr>
          <a:xfrm>
            <a:off x="214282" y="1000108"/>
            <a:ext cx="4000528" cy="5643602"/>
          </a:xfrm>
        </p:spPr>
        <p:style>
          <a:lnRef idx="1">
            <a:schemeClr val="accent6"/>
          </a:lnRef>
          <a:fillRef idx="2">
            <a:schemeClr val="accent6"/>
          </a:fillRef>
          <a:effectRef idx="1">
            <a:schemeClr val="accent6"/>
          </a:effectRef>
          <a:fontRef idx="minor">
            <a:schemeClr val="dk1"/>
          </a:fontRef>
        </p:style>
        <p:txBody>
          <a:bodyPr>
            <a:noAutofit/>
          </a:bodyPr>
          <a:lstStyle/>
          <a:p>
            <a:r>
              <a:rPr lang="en-US" sz="3200" dirty="0" smtClean="0">
                <a:latin typeface="Times New Roman" pitchFamily="18" charset="0"/>
                <a:cs typeface="Times New Roman" pitchFamily="18" charset="0"/>
              </a:rPr>
              <a:t>For thousand of years Ancient Chinese thought they were alone on the planet, except to the barbarians to the North, the Mongols. China’s natural barriers to the west, south and east helped to protect these early people from invasions. </a:t>
            </a:r>
            <a:endParaRPr lang="ru-RU" sz="3200" dirty="0">
              <a:latin typeface="Times New Roman" pitchFamily="18" charset="0"/>
              <a:cs typeface="Times New Roman" pitchFamily="18" charset="0"/>
            </a:endParaRPr>
          </a:p>
        </p:txBody>
      </p:sp>
      <p:pic>
        <p:nvPicPr>
          <p:cNvPr id="7" name="Содержимое 6" descr="index.jpg"/>
          <p:cNvPicPr>
            <a:picLocks noGrp="1" noChangeAspect="1"/>
          </p:cNvPicPr>
          <p:nvPr>
            <p:ph idx="1"/>
          </p:nvPr>
        </p:nvPicPr>
        <p:blipFill>
          <a:blip r:embed="rId2" cstate="print"/>
          <a:stretch>
            <a:fillRect/>
          </a:stretch>
        </p:blipFill>
        <p:spPr>
          <a:xfrm>
            <a:off x="4286248" y="1285860"/>
            <a:ext cx="4572031" cy="5286412"/>
          </a:xfrm>
          <a:ln w="76200">
            <a:solidFill>
              <a:srgbClr val="00B050"/>
            </a:solidFill>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57200" y="214290"/>
            <a:ext cx="8229600" cy="857256"/>
          </a:xfrm>
        </p:spPr>
        <p:style>
          <a:lnRef idx="1">
            <a:schemeClr val="accent2"/>
          </a:lnRef>
          <a:fillRef idx="2">
            <a:schemeClr val="accent2"/>
          </a:fillRef>
          <a:effectRef idx="1">
            <a:schemeClr val="accent2"/>
          </a:effectRef>
          <a:fontRef idx="minor">
            <a:schemeClr val="dk1"/>
          </a:fontRef>
        </p:style>
        <p:txBody>
          <a:bodyPr>
            <a:normAutofit/>
          </a:bodyPr>
          <a:lstStyle/>
          <a:p>
            <a:r>
              <a:rPr lang="en-US" dirty="0" smtClean="0"/>
              <a:t>GREAT WALL OF CHINA</a:t>
            </a:r>
            <a:endParaRPr lang="ru-RU" dirty="0"/>
          </a:p>
        </p:txBody>
      </p:sp>
      <p:sp>
        <p:nvSpPr>
          <p:cNvPr id="6" name="Текст 5"/>
          <p:cNvSpPr>
            <a:spLocks noGrp="1"/>
          </p:cNvSpPr>
          <p:nvPr>
            <p:ph type="body" idx="1"/>
          </p:nvPr>
        </p:nvSpPr>
        <p:spPr>
          <a:xfrm>
            <a:off x="214282" y="1285860"/>
            <a:ext cx="8429684" cy="1571636"/>
          </a:xfrm>
        </p:spPr>
        <p:style>
          <a:lnRef idx="1">
            <a:schemeClr val="accent6"/>
          </a:lnRef>
          <a:fillRef idx="2">
            <a:schemeClr val="accent6"/>
          </a:fillRef>
          <a:effectRef idx="1">
            <a:schemeClr val="accent6"/>
          </a:effectRef>
          <a:fontRef idx="minor">
            <a:schemeClr val="dk1"/>
          </a:fontRef>
        </p:style>
        <p:txBody>
          <a:bodyPr>
            <a:normAutofit fontScale="92500" lnSpcReduction="20000"/>
          </a:bodyPr>
          <a:lstStyle/>
          <a:p>
            <a:pPr>
              <a:buFont typeface="Arial" pitchFamily="34" charset="0"/>
              <a:buChar char="•"/>
            </a:pPr>
            <a:r>
              <a:rPr lang="en-US" dirty="0" smtClean="0">
                <a:latin typeface="Times New Roman" pitchFamily="18" charset="0"/>
                <a:cs typeface="Times New Roman" pitchFamily="18" charset="0"/>
              </a:rPr>
              <a:t>Started as many small pieces of wall</a:t>
            </a:r>
          </a:p>
          <a:p>
            <a:pPr>
              <a:buFont typeface="Arial" pitchFamily="34" charset="0"/>
              <a:buChar char="•"/>
            </a:pPr>
            <a:r>
              <a:rPr lang="en-US" dirty="0" smtClean="0">
                <a:latin typeface="Times New Roman" pitchFamily="18" charset="0"/>
                <a:cs typeface="Times New Roman" pitchFamily="18" charset="0"/>
              </a:rPr>
              <a:t>The barrier stretches 5,500 miles, which includes some natural barriers</a:t>
            </a:r>
          </a:p>
          <a:p>
            <a:pPr>
              <a:buFont typeface="Arial" pitchFamily="34" charset="0"/>
              <a:buChar char="•"/>
            </a:pPr>
            <a:r>
              <a:rPr lang="en-US" dirty="0" smtClean="0">
                <a:latin typeface="Times New Roman" pitchFamily="18" charset="0"/>
                <a:cs typeface="Times New Roman" pitchFamily="18" charset="0"/>
              </a:rPr>
              <a:t>Many of the walls are not connected</a:t>
            </a:r>
            <a:r>
              <a:rPr lang="en-US" dirty="0" smtClean="0"/>
              <a:t/>
            </a:r>
            <a:br>
              <a:rPr lang="en-US" dirty="0" smtClean="0"/>
            </a:br>
            <a:endParaRPr lang="ru-RU" dirty="0"/>
          </a:p>
        </p:txBody>
      </p:sp>
      <p:pic>
        <p:nvPicPr>
          <p:cNvPr id="10" name="Содержимое 9" descr="chinawallarge.gif"/>
          <p:cNvPicPr>
            <a:picLocks noGrp="1" noChangeAspect="1"/>
          </p:cNvPicPr>
          <p:nvPr>
            <p:ph sz="half" idx="2"/>
          </p:nvPr>
        </p:nvPicPr>
        <p:blipFill>
          <a:blip r:embed="rId2" cstate="print"/>
          <a:stretch>
            <a:fillRect/>
          </a:stretch>
        </p:blipFill>
        <p:spPr>
          <a:xfrm>
            <a:off x="357158" y="2857496"/>
            <a:ext cx="8358246" cy="3786214"/>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91264" cy="995710"/>
          </a:xfrm>
        </p:spPr>
        <p:style>
          <a:lnRef idx="0">
            <a:schemeClr val="accent5"/>
          </a:lnRef>
          <a:fillRef idx="3">
            <a:schemeClr val="accent5"/>
          </a:fillRef>
          <a:effectRef idx="3">
            <a:schemeClr val="accent5"/>
          </a:effectRef>
          <a:fontRef idx="minor">
            <a:schemeClr val="lt1"/>
          </a:fontRef>
        </p:style>
        <p:txBody>
          <a:bodyPr>
            <a:normAutofit fontScale="90000"/>
          </a:bodyPr>
          <a:lstStyle/>
          <a:p>
            <a:pPr algn="ctr"/>
            <a:r>
              <a:rPr lang="en-US" dirty="0" smtClean="0"/>
              <a:t> </a:t>
            </a:r>
            <a:r>
              <a:rPr lang="en-US" sz="3200" dirty="0" smtClean="0">
                <a:latin typeface="Times New Roman" pitchFamily="18" charset="0"/>
                <a:cs typeface="Times New Roman" pitchFamily="18" charset="0"/>
              </a:rPr>
              <a:t>Features of Mesopotamian civilizations Agriculture.</a:t>
            </a:r>
            <a:endParaRPr lang="ru-RU" sz="3200" dirty="0">
              <a:latin typeface="Times New Roman" pitchFamily="18" charset="0"/>
              <a:cs typeface="Times New Roman" pitchFamily="18" charset="0"/>
            </a:endParaRPr>
          </a:p>
        </p:txBody>
      </p:sp>
      <p:pic>
        <p:nvPicPr>
          <p:cNvPr id="5" name="Содержимое 4" descr="images.jpg"/>
          <p:cNvPicPr>
            <a:picLocks noGrp="1" noChangeAspect="1"/>
          </p:cNvPicPr>
          <p:nvPr>
            <p:ph idx="1"/>
          </p:nvPr>
        </p:nvPicPr>
        <p:blipFill>
          <a:blip r:embed="rId2" cstate="print"/>
          <a:stretch>
            <a:fillRect/>
          </a:stretch>
        </p:blipFill>
        <p:spPr>
          <a:xfrm>
            <a:off x="3275856" y="1556792"/>
            <a:ext cx="2736304" cy="4680520"/>
          </a:xfrm>
        </p:spPr>
      </p:pic>
      <p:sp>
        <p:nvSpPr>
          <p:cNvPr id="4" name="Текст 3"/>
          <p:cNvSpPr>
            <a:spLocks noGrp="1"/>
          </p:cNvSpPr>
          <p:nvPr>
            <p:ph type="body" sz="half" idx="2"/>
          </p:nvPr>
        </p:nvSpPr>
        <p:spPr>
          <a:xfrm>
            <a:off x="179512" y="1435100"/>
            <a:ext cx="3024336" cy="5162252"/>
          </a:xfrm>
        </p:spPr>
        <p:style>
          <a:lnRef idx="1">
            <a:schemeClr val="accent1"/>
          </a:lnRef>
          <a:fillRef idx="2">
            <a:schemeClr val="accent1"/>
          </a:fillRef>
          <a:effectRef idx="1">
            <a:schemeClr val="accent1"/>
          </a:effectRef>
          <a:fontRef idx="minor">
            <a:schemeClr val="dk1"/>
          </a:fontRef>
        </p:style>
        <p:txBody>
          <a:bodyPr>
            <a:noAutofit/>
          </a:bodyPr>
          <a:lstStyle/>
          <a:p>
            <a:pPr algn="just">
              <a:buFont typeface="Arial" pitchFamily="34" charset="0"/>
              <a:buChar char="•"/>
            </a:pPr>
            <a:r>
              <a:rPr lang="en-US" sz="2800" dirty="0" smtClean="0">
                <a:latin typeface="Times New Roman" pitchFamily="18" charset="0"/>
                <a:cs typeface="Times New Roman" pitchFamily="18" charset="0"/>
              </a:rPr>
              <a:t>Towns grew to be cities.</a:t>
            </a:r>
          </a:p>
          <a:p>
            <a:pPr algn="just">
              <a:buFont typeface="Arial" pitchFamily="34" charset="0"/>
              <a:buChar char="•"/>
            </a:pPr>
            <a:r>
              <a:rPr lang="en-US" sz="2800" dirty="0" smtClean="0">
                <a:latin typeface="Times New Roman" pitchFamily="18" charset="0"/>
                <a:cs typeface="Times New Roman" pitchFamily="18" charset="0"/>
              </a:rPr>
              <a:t> Cuneiform writing was used. </a:t>
            </a:r>
          </a:p>
          <a:p>
            <a:pPr algn="just">
              <a:buFont typeface="Arial" pitchFamily="34" charset="0"/>
              <a:buChar char="•"/>
            </a:pPr>
            <a:r>
              <a:rPr lang="en-US" sz="2800" dirty="0" smtClean="0">
                <a:latin typeface="Times New Roman" pitchFamily="18" charset="0"/>
                <a:cs typeface="Times New Roman" pitchFamily="18" charset="0"/>
              </a:rPr>
              <a:t>Metal working had begun. </a:t>
            </a:r>
          </a:p>
          <a:p>
            <a:pPr algn="just">
              <a:buFont typeface="Arial" pitchFamily="34" charset="0"/>
              <a:buChar char="•"/>
            </a:pPr>
            <a:r>
              <a:rPr lang="en-US" sz="2800" dirty="0" smtClean="0">
                <a:latin typeface="Times New Roman" pitchFamily="18" charset="0"/>
                <a:cs typeface="Times New Roman" pitchFamily="18" charset="0"/>
              </a:rPr>
              <a:t>Temples were built on a monumental scale. </a:t>
            </a:r>
          </a:p>
          <a:p>
            <a:pPr algn="just">
              <a:buFont typeface="Arial" pitchFamily="34" charset="0"/>
              <a:buChar char="•"/>
            </a:pPr>
            <a:r>
              <a:rPr lang="en-US" sz="1600" i="1" dirty="0" smtClean="0">
                <a:latin typeface="Times New Roman" pitchFamily="18" charset="0"/>
                <a:cs typeface="Times New Roman" pitchFamily="18" charset="0"/>
              </a:rPr>
              <a:t>The Ur Ziggurat.  In it's day, it was taller.  There was a temple built atop of this structure.</a:t>
            </a:r>
            <a:endParaRPr lang="ru-RU" sz="1600" i="1" dirty="0">
              <a:latin typeface="Times New Roman" pitchFamily="18" charset="0"/>
              <a:cs typeface="Times New Roman" pitchFamily="18" charset="0"/>
            </a:endParaRPr>
          </a:p>
        </p:txBody>
      </p:sp>
      <p:pic>
        <p:nvPicPr>
          <p:cNvPr id="6" name="Рисунок 5" descr="slide-7-728.jpg"/>
          <p:cNvPicPr>
            <a:picLocks noChangeAspect="1"/>
          </p:cNvPicPr>
          <p:nvPr/>
        </p:nvPicPr>
        <p:blipFill>
          <a:blip r:embed="rId3" cstate="print"/>
          <a:srcRect l="59185" t="17998" r="2596" b="11768"/>
          <a:stretch>
            <a:fillRect/>
          </a:stretch>
        </p:blipFill>
        <p:spPr>
          <a:xfrm>
            <a:off x="6300192" y="1571612"/>
            <a:ext cx="2629526" cy="4643470"/>
          </a:xfrm>
          <a:prstGeom prst="rect">
            <a:avLst/>
          </a:prstGeom>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img_1871.jpg"/>
          <p:cNvPicPr>
            <a:picLocks noGrp="1" noChangeAspect="1"/>
          </p:cNvPicPr>
          <p:nvPr>
            <p:ph idx="1"/>
          </p:nvPr>
        </p:nvPicPr>
        <p:blipFill>
          <a:blip r:embed="rId2" cstate="print"/>
          <a:stretch>
            <a:fillRect/>
          </a:stretch>
        </p:blipFill>
        <p:spPr>
          <a:xfrm>
            <a:off x="4643438" y="285728"/>
            <a:ext cx="4329112" cy="6072230"/>
          </a:xfrm>
          <a:ln w="76200">
            <a:solidFill>
              <a:schemeClr val="accent6">
                <a:lumMod val="75000"/>
              </a:schemeClr>
            </a:solidFill>
          </a:ln>
        </p:spPr>
      </p:pic>
      <p:sp>
        <p:nvSpPr>
          <p:cNvPr id="9" name="Текст 8"/>
          <p:cNvSpPr>
            <a:spLocks noGrp="1"/>
          </p:cNvSpPr>
          <p:nvPr>
            <p:ph type="body" sz="half" idx="2"/>
          </p:nvPr>
        </p:nvSpPr>
        <p:spPr>
          <a:xfrm>
            <a:off x="285720" y="357166"/>
            <a:ext cx="4143404" cy="6500834"/>
          </a:xfrm>
        </p:spPr>
        <p:style>
          <a:lnRef idx="1">
            <a:schemeClr val="accent6"/>
          </a:lnRef>
          <a:fillRef idx="2">
            <a:schemeClr val="accent6"/>
          </a:fillRef>
          <a:effectRef idx="1">
            <a:schemeClr val="accent6"/>
          </a:effectRef>
          <a:fontRef idx="minor">
            <a:schemeClr val="dk1"/>
          </a:fontRef>
        </p:style>
        <p:txBody>
          <a:bodyPr>
            <a:noAutofit/>
          </a:bodyPr>
          <a:lstStyle/>
          <a:p>
            <a:r>
              <a:rPr lang="en-US" sz="2800" dirty="0" smtClean="0">
                <a:latin typeface="Times New Roman" pitchFamily="18" charset="0"/>
                <a:cs typeface="Times New Roman" pitchFamily="18" charset="0"/>
              </a:rPr>
              <a:t>Civilization in Ancient China began along Yellow river near 5000  years ago. </a:t>
            </a:r>
            <a:endParaRPr lang="ru-RU"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These people harvested silk and used it to weave fine fabrics. </a:t>
            </a:r>
            <a:endParaRPr lang="ru-RU"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They used a potter’s wheel to make beautiful pottery.</a:t>
            </a:r>
            <a:endParaRPr lang="ru-RU"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 They baked strong bricks and used them to build their homes.  </a:t>
            </a:r>
            <a:endParaRPr lang="ru-RU"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They worked together on flood-control and irrigation projects. </a:t>
            </a:r>
            <a:endParaRPr lang="ru-RU" sz="2800" dirty="0">
              <a:latin typeface="Times New Roman" pitchFamily="18" charset="0"/>
              <a:cs typeface="Times New Roman" pitchFamily="18"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8640"/>
            <a:ext cx="8543956" cy="668592"/>
          </a:xfrm>
        </p:spPr>
        <p:style>
          <a:lnRef idx="1">
            <a:schemeClr val="accent2"/>
          </a:lnRef>
          <a:fillRef idx="2">
            <a:schemeClr val="accent2"/>
          </a:fillRef>
          <a:effectRef idx="1">
            <a:schemeClr val="accent2"/>
          </a:effectRef>
          <a:fontRef idx="minor">
            <a:schemeClr val="dk1"/>
          </a:fontRef>
        </p:style>
        <p:txBody>
          <a:bodyPr>
            <a:noAutofit/>
          </a:bodyPr>
          <a:lstStyle/>
          <a:p>
            <a:pPr algn="ctr"/>
            <a:r>
              <a:rPr lang="en-US" sz="4800" dirty="0" smtClean="0">
                <a:latin typeface="Times New Roman" pitchFamily="18" charset="0"/>
                <a:cs typeface="Times New Roman" pitchFamily="18" charset="0"/>
              </a:rPr>
              <a:t>Medical texts</a:t>
            </a:r>
            <a:endParaRPr lang="ru-RU" sz="4800" dirty="0">
              <a:latin typeface="Times New Roman" pitchFamily="18" charset="0"/>
              <a:cs typeface="Times New Roman" pitchFamily="18" charset="0"/>
            </a:endParaRPr>
          </a:p>
        </p:txBody>
      </p:sp>
      <p:pic>
        <p:nvPicPr>
          <p:cNvPr id="5" name="Содержимое 4" descr="figure1.gif"/>
          <p:cNvPicPr>
            <a:picLocks noGrp="1" noChangeAspect="1"/>
          </p:cNvPicPr>
          <p:nvPr>
            <p:ph idx="1"/>
          </p:nvPr>
        </p:nvPicPr>
        <p:blipFill>
          <a:blip r:embed="rId2" cstate="print"/>
          <a:stretch>
            <a:fillRect/>
          </a:stretch>
        </p:blipFill>
        <p:spPr>
          <a:xfrm>
            <a:off x="4714876" y="857232"/>
            <a:ext cx="4143404" cy="5643602"/>
          </a:xfrm>
          <a:ln w="76200">
            <a:solidFill>
              <a:schemeClr val="tx1">
                <a:lumMod val="95000"/>
                <a:lumOff val="5000"/>
              </a:schemeClr>
            </a:solidFill>
          </a:ln>
        </p:spPr>
      </p:pic>
      <p:sp>
        <p:nvSpPr>
          <p:cNvPr id="4" name="Текст 3"/>
          <p:cNvSpPr>
            <a:spLocks noGrp="1"/>
          </p:cNvSpPr>
          <p:nvPr>
            <p:ph type="body" sz="half" idx="2"/>
          </p:nvPr>
        </p:nvSpPr>
        <p:spPr>
          <a:xfrm>
            <a:off x="0" y="928670"/>
            <a:ext cx="4714876" cy="5643602"/>
          </a:xfrm>
        </p:spPr>
        <p:style>
          <a:lnRef idx="1">
            <a:schemeClr val="accent6"/>
          </a:lnRef>
          <a:fillRef idx="2">
            <a:schemeClr val="accent6"/>
          </a:fillRef>
          <a:effectRef idx="1">
            <a:schemeClr val="accent6"/>
          </a:effectRef>
          <a:fontRef idx="minor">
            <a:schemeClr val="dk1"/>
          </a:fontRef>
        </p:style>
        <p:txBody>
          <a:bodyPr>
            <a:noAutofit/>
          </a:bodyPr>
          <a:lstStyle/>
          <a:p>
            <a:pPr>
              <a:buFont typeface="Arial" pitchFamily="34" charset="0"/>
              <a:buChar char="•"/>
            </a:pPr>
            <a:r>
              <a:rPr lang="en-US" sz="3600" b="1" dirty="0" smtClean="0">
                <a:latin typeface="Times New Roman" pitchFamily="18" charset="0"/>
                <a:cs typeface="Times New Roman" pitchFamily="18" charset="0"/>
              </a:rPr>
              <a:t>The </a:t>
            </a:r>
            <a:r>
              <a:rPr lang="en-US" sz="3600" b="1" i="1" dirty="0" smtClean="0">
                <a:latin typeface="Times New Roman" pitchFamily="18" charset="0"/>
                <a:cs typeface="Times New Roman" pitchFamily="18" charset="0"/>
              </a:rPr>
              <a:t>Yellow Emperor's Inner Canon</a:t>
            </a:r>
            <a:endParaRPr lang="en-US" sz="3600" b="1" dirty="0" smtClean="0">
              <a:latin typeface="Times New Roman" pitchFamily="18" charset="0"/>
              <a:cs typeface="Times New Roman" pitchFamily="18" charset="0"/>
            </a:endParaRPr>
          </a:p>
          <a:p>
            <a:pPr>
              <a:buFont typeface="Arial" pitchFamily="34" charset="0"/>
              <a:buChar char="•"/>
            </a:pPr>
            <a:r>
              <a:rPr lang="en-US" sz="3600" b="1" dirty="0" smtClean="0">
                <a:latin typeface="Times New Roman" pitchFamily="18" charset="0"/>
                <a:cs typeface="Times New Roman" pitchFamily="18" charset="0"/>
              </a:rPr>
              <a:t>The </a:t>
            </a:r>
            <a:r>
              <a:rPr lang="en-US" sz="3600" b="1" i="1" dirty="0" smtClean="0">
                <a:latin typeface="Times New Roman" pitchFamily="18" charset="0"/>
                <a:cs typeface="Times New Roman" pitchFamily="18" charset="0"/>
              </a:rPr>
              <a:t>Canon of Problems</a:t>
            </a:r>
            <a:r>
              <a:rPr lang="en-US" sz="3600" b="1" dirty="0" smtClean="0">
                <a:latin typeface="Times New Roman" pitchFamily="18" charset="0"/>
                <a:cs typeface="Times New Roman" pitchFamily="18" charset="0"/>
              </a:rPr>
              <a:t> </a:t>
            </a:r>
          </a:p>
          <a:p>
            <a:pPr>
              <a:buFont typeface="Arial" pitchFamily="34" charset="0"/>
              <a:buChar char="•"/>
            </a:pPr>
            <a:r>
              <a:rPr lang="en-US" sz="3600" b="1" dirty="0" smtClean="0">
                <a:latin typeface="Times New Roman" pitchFamily="18" charset="0"/>
                <a:cs typeface="Times New Roman" pitchFamily="18" charset="0"/>
              </a:rPr>
              <a:t>The </a:t>
            </a:r>
            <a:r>
              <a:rPr lang="en-US" sz="3600" b="1" i="1" dirty="0" smtClean="0">
                <a:latin typeface="Times New Roman" pitchFamily="18" charset="0"/>
                <a:cs typeface="Times New Roman" pitchFamily="18" charset="0"/>
              </a:rPr>
              <a:t>Canon of Acupuncture and </a:t>
            </a:r>
            <a:r>
              <a:rPr lang="en-US" sz="3600" b="1" i="1" dirty="0" err="1" smtClean="0">
                <a:latin typeface="Times New Roman" pitchFamily="18" charset="0"/>
                <a:cs typeface="Times New Roman" pitchFamily="18" charset="0"/>
              </a:rPr>
              <a:t>Moxibustion</a:t>
            </a:r>
            <a:endParaRPr lang="en-US" altLang="ja-JP" sz="3600" b="1" dirty="0" smtClean="0">
              <a:latin typeface="Times New Roman" pitchFamily="18" charset="0"/>
              <a:cs typeface="Times New Roman" pitchFamily="18" charset="0"/>
            </a:endParaRPr>
          </a:p>
          <a:p>
            <a:pPr>
              <a:buFont typeface="Arial" pitchFamily="34" charset="0"/>
              <a:buChar char="•"/>
            </a:pPr>
            <a:r>
              <a:rPr lang="en-US" altLang="ja-JP" sz="3600" b="1" dirty="0" smtClean="0">
                <a:latin typeface="Times New Roman" pitchFamily="18" charset="0"/>
                <a:cs typeface="Times New Roman" pitchFamily="18" charset="0"/>
              </a:rPr>
              <a:t>The  </a:t>
            </a:r>
            <a:r>
              <a:rPr lang="en-US" sz="3600" b="1" i="1" dirty="0" smtClean="0">
                <a:latin typeface="Times New Roman" pitchFamily="18" charset="0"/>
                <a:cs typeface="Times New Roman" pitchFamily="18" charset="0"/>
              </a:rPr>
              <a:t>Canon of the Pulse</a:t>
            </a:r>
            <a:endParaRPr lang="ru-RU" sz="3600" b="1"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0"/>
            <a:ext cx="8643998" cy="928670"/>
          </a:xfrm>
        </p:spPr>
        <p:style>
          <a:lnRef idx="3">
            <a:schemeClr val="lt1"/>
          </a:lnRef>
          <a:fillRef idx="1">
            <a:schemeClr val="dk1"/>
          </a:fillRef>
          <a:effectRef idx="1">
            <a:schemeClr val="dk1"/>
          </a:effectRef>
          <a:fontRef idx="minor">
            <a:schemeClr val="lt1"/>
          </a:fontRef>
        </p:style>
        <p:txBody>
          <a:bodyPr>
            <a:noAutofit/>
          </a:bodyPr>
          <a:lstStyle/>
          <a:p>
            <a:pPr algn="ctr"/>
            <a:r>
              <a:rPr lang="en-US" sz="5400" dirty="0" smtClean="0">
                <a:latin typeface="Times New Roman" pitchFamily="18" charset="0"/>
                <a:cs typeface="Times New Roman" pitchFamily="18" charset="0"/>
              </a:rPr>
              <a:t>Chinese medicine</a:t>
            </a:r>
            <a:endParaRPr lang="ru-RU" sz="5400" dirty="0">
              <a:latin typeface="Times New Roman" pitchFamily="18" charset="0"/>
              <a:cs typeface="Times New Roman" pitchFamily="18" charset="0"/>
            </a:endParaRPr>
          </a:p>
        </p:txBody>
      </p:sp>
      <p:pic>
        <p:nvPicPr>
          <p:cNvPr id="5" name="Содержимое 4" descr="tcm.jpg"/>
          <p:cNvPicPr>
            <a:picLocks noGrp="1" noChangeAspect="1"/>
          </p:cNvPicPr>
          <p:nvPr>
            <p:ph idx="1"/>
          </p:nvPr>
        </p:nvPicPr>
        <p:blipFill>
          <a:blip r:embed="rId2" cstate="print"/>
          <a:stretch>
            <a:fillRect/>
          </a:stretch>
        </p:blipFill>
        <p:spPr>
          <a:xfrm>
            <a:off x="3643306" y="1071546"/>
            <a:ext cx="5286412" cy="5429288"/>
          </a:xfrm>
          <a:ln w="76200">
            <a:solidFill>
              <a:srgbClr val="FF0000"/>
            </a:solidFill>
          </a:ln>
        </p:spPr>
      </p:pic>
      <p:sp>
        <p:nvSpPr>
          <p:cNvPr id="4" name="Текст 3"/>
          <p:cNvSpPr>
            <a:spLocks noGrp="1"/>
          </p:cNvSpPr>
          <p:nvPr>
            <p:ph type="body" sz="half" idx="2"/>
          </p:nvPr>
        </p:nvSpPr>
        <p:spPr>
          <a:xfrm>
            <a:off x="214282" y="1000108"/>
            <a:ext cx="3286148" cy="5429288"/>
          </a:xfrm>
        </p:spPr>
        <p:style>
          <a:lnRef idx="1">
            <a:schemeClr val="accent2"/>
          </a:lnRef>
          <a:fillRef idx="2">
            <a:schemeClr val="accent2"/>
          </a:fillRef>
          <a:effectRef idx="1">
            <a:schemeClr val="accent2"/>
          </a:effectRef>
          <a:fontRef idx="minor">
            <a:schemeClr val="dk1"/>
          </a:fontRef>
        </p:style>
        <p:txBody>
          <a:bodyPr>
            <a:normAutofit/>
          </a:bodyPr>
          <a:lstStyle/>
          <a:p>
            <a:r>
              <a:rPr lang="en-US" sz="3600" dirty="0" smtClean="0">
                <a:latin typeface="Times New Roman" pitchFamily="18" charset="0"/>
                <a:cs typeface="Times New Roman" pitchFamily="18" charset="0"/>
              </a:rPr>
              <a:t>Traditional Chinese medicine is 2,000 years old.</a:t>
            </a:r>
          </a:p>
          <a:p>
            <a:endParaRPr lang="en-US" sz="3600" dirty="0" smtClean="0">
              <a:latin typeface="Times New Roman" pitchFamily="18" charset="0"/>
              <a:cs typeface="Times New Roman" pitchFamily="18" charset="0"/>
            </a:endParaRPr>
          </a:p>
          <a:p>
            <a:r>
              <a:rPr lang="en-US" sz="3600" dirty="0" smtClean="0">
                <a:latin typeface="Times New Roman" pitchFamily="18" charset="0"/>
                <a:cs typeface="Times New Roman" pitchFamily="18" charset="0"/>
              </a:rPr>
              <a:t>It focuses on the interconnectedness of mind, body and spirit</a:t>
            </a:r>
            <a:endParaRPr lang="ru-RU"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3230050407058.png"/>
          <p:cNvPicPr>
            <a:picLocks noGrp="1" noChangeAspect="1"/>
          </p:cNvPicPr>
          <p:nvPr>
            <p:ph idx="1"/>
          </p:nvPr>
        </p:nvPicPr>
        <p:blipFill>
          <a:blip r:embed="rId2" cstate="print"/>
          <a:stretch>
            <a:fillRect/>
          </a:stretch>
        </p:blipFill>
        <p:spPr>
          <a:xfrm>
            <a:off x="4429124" y="571480"/>
            <a:ext cx="4357718" cy="5786478"/>
          </a:xfrm>
          <a:ln w="76200">
            <a:solidFill>
              <a:schemeClr val="tx1">
                <a:lumMod val="85000"/>
                <a:lumOff val="15000"/>
              </a:schemeClr>
            </a:solidFill>
          </a:ln>
        </p:spPr>
      </p:pic>
      <p:sp>
        <p:nvSpPr>
          <p:cNvPr id="4" name="Текст 3"/>
          <p:cNvSpPr>
            <a:spLocks noGrp="1"/>
          </p:cNvSpPr>
          <p:nvPr>
            <p:ph type="body" sz="half" idx="2"/>
          </p:nvPr>
        </p:nvSpPr>
        <p:spPr>
          <a:xfrm>
            <a:off x="214282" y="285728"/>
            <a:ext cx="4286280" cy="6286544"/>
          </a:xfrm>
        </p:spPr>
        <p:style>
          <a:lnRef idx="1">
            <a:schemeClr val="accent2"/>
          </a:lnRef>
          <a:fillRef idx="2">
            <a:schemeClr val="accent2"/>
          </a:fillRef>
          <a:effectRef idx="1">
            <a:schemeClr val="accent2"/>
          </a:effectRef>
          <a:fontRef idx="minor">
            <a:schemeClr val="dk1"/>
          </a:fontRef>
        </p:style>
        <p:txBody>
          <a:bodyPr>
            <a:normAutofit fontScale="92500"/>
          </a:bodyPr>
          <a:lstStyle/>
          <a:p>
            <a:r>
              <a:rPr lang="en-US" sz="4000" dirty="0" smtClean="0">
                <a:latin typeface="Times New Roman" pitchFamily="18" charset="0"/>
                <a:cs typeface="Times New Roman" pitchFamily="18" charset="0"/>
              </a:rPr>
              <a:t>At the heart is the belief that two opposing principles, </a:t>
            </a:r>
          </a:p>
          <a:p>
            <a:r>
              <a:rPr lang="en-US" sz="6000" b="1" i="1" dirty="0" smtClean="0">
                <a:latin typeface="Times New Roman" pitchFamily="18" charset="0"/>
                <a:cs typeface="Times New Roman" pitchFamily="18" charset="0"/>
              </a:rPr>
              <a:t>yin and yang </a:t>
            </a:r>
          </a:p>
          <a:p>
            <a:r>
              <a:rPr lang="en-US" sz="4000" dirty="0" smtClean="0">
                <a:latin typeface="Times New Roman" pitchFamily="18" charset="0"/>
                <a:cs typeface="Times New Roman" pitchFamily="18" charset="0"/>
              </a:rPr>
              <a:t>must remain in balance within a person's body, and that an imbalance promotes disease. </a:t>
            </a:r>
            <a:r>
              <a:rPr lang="en-US" sz="4000" dirty="0" smtClean="0"/>
              <a:t/>
            </a:r>
            <a:br>
              <a:rPr lang="en-US" sz="4000" dirty="0" smtClean="0"/>
            </a:br>
            <a:r>
              <a:rPr lang="en-US" dirty="0" smtClean="0"/>
              <a:t/>
            </a:r>
            <a:br>
              <a:rPr lang="en-US" dirty="0" smtClean="0"/>
            </a:br>
            <a:endParaRPr lang="en-US" dirty="0" smtClean="0"/>
          </a:p>
          <a:p>
            <a:endParaRPr lang="ru-RU"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401080" cy="1012810"/>
          </a:xfrm>
        </p:spPr>
        <p:style>
          <a:lnRef idx="1">
            <a:schemeClr val="accent2"/>
          </a:lnRef>
          <a:fillRef idx="2">
            <a:schemeClr val="accent2"/>
          </a:fillRef>
          <a:effectRef idx="1">
            <a:schemeClr val="accent2"/>
          </a:effectRef>
          <a:fontRef idx="minor">
            <a:schemeClr val="dk1"/>
          </a:fontRef>
        </p:style>
        <p:txBody>
          <a:bodyPr>
            <a:normAutofit fontScale="90000"/>
          </a:bodyPr>
          <a:lstStyle/>
          <a:p>
            <a:pPr algn="ctr"/>
            <a:r>
              <a:rPr lang="en-US" sz="6000" dirty="0" smtClean="0">
                <a:latin typeface="Times New Roman" pitchFamily="18" charset="0"/>
                <a:cs typeface="Times New Roman" pitchFamily="18" charset="0"/>
              </a:rPr>
              <a:t>Five Elements</a:t>
            </a:r>
            <a:r>
              <a:rPr lang="en-US" dirty="0" smtClean="0"/>
              <a:t/>
            </a:r>
            <a:br>
              <a:rPr lang="en-US" dirty="0" smtClean="0"/>
            </a:br>
            <a:endParaRPr lang="ru-RU" dirty="0"/>
          </a:p>
        </p:txBody>
      </p:sp>
      <p:pic>
        <p:nvPicPr>
          <p:cNvPr id="5" name="Содержимое 4" descr="imagesCA8E96NR.jpg"/>
          <p:cNvPicPr>
            <a:picLocks noGrp="1" noChangeAspect="1"/>
          </p:cNvPicPr>
          <p:nvPr>
            <p:ph idx="1"/>
          </p:nvPr>
        </p:nvPicPr>
        <p:blipFill>
          <a:blip r:embed="rId2" cstate="print"/>
          <a:stretch>
            <a:fillRect/>
          </a:stretch>
        </p:blipFill>
        <p:spPr>
          <a:xfrm>
            <a:off x="4571968" y="1500174"/>
            <a:ext cx="4286312" cy="5143536"/>
          </a:xfrm>
          <a:ln w="57150">
            <a:solidFill>
              <a:srgbClr val="00B050"/>
            </a:solidFill>
          </a:ln>
        </p:spPr>
      </p:pic>
      <p:sp>
        <p:nvSpPr>
          <p:cNvPr id="4" name="Текст 3"/>
          <p:cNvSpPr>
            <a:spLocks noGrp="1"/>
          </p:cNvSpPr>
          <p:nvPr>
            <p:ph type="body" sz="half" idx="2"/>
          </p:nvPr>
        </p:nvSpPr>
        <p:spPr>
          <a:xfrm>
            <a:off x="428596" y="1500174"/>
            <a:ext cx="3643338" cy="5357826"/>
          </a:xfrm>
          <a:ln/>
        </p:spPr>
        <p:style>
          <a:lnRef idx="1">
            <a:schemeClr val="accent6"/>
          </a:lnRef>
          <a:fillRef idx="2">
            <a:schemeClr val="accent6"/>
          </a:fillRef>
          <a:effectRef idx="1">
            <a:schemeClr val="accent6"/>
          </a:effectRef>
          <a:fontRef idx="minor">
            <a:schemeClr val="dk1"/>
          </a:fontRef>
        </p:style>
        <p:txBody>
          <a:bodyPr>
            <a:noAutofit/>
          </a:bodyPr>
          <a:lstStyle/>
          <a:p>
            <a:pPr algn="ctr"/>
            <a:r>
              <a:rPr lang="en-US" sz="3600" dirty="0" smtClean="0">
                <a:latin typeface="Times New Roman" pitchFamily="18" charset="0"/>
                <a:cs typeface="Times New Roman" pitchFamily="18" charset="0"/>
              </a:rPr>
              <a:t>In traditional Chinese medicine, five elements-wood, fire, earth, metal and water-relate to the </a:t>
            </a:r>
            <a:endParaRPr lang="ru-RU" sz="3600" dirty="0" smtClean="0">
              <a:latin typeface="Times New Roman" pitchFamily="18" charset="0"/>
              <a:cs typeface="Times New Roman" pitchFamily="18" charset="0"/>
            </a:endParaRPr>
          </a:p>
          <a:p>
            <a:pPr algn="ctr"/>
            <a:r>
              <a:rPr lang="en-US" sz="3600" dirty="0" smtClean="0">
                <a:latin typeface="Times New Roman" pitchFamily="18" charset="0"/>
                <a:cs typeface="Times New Roman" pitchFamily="18" charset="0"/>
              </a:rPr>
              <a:t>organs and tissues</a:t>
            </a:r>
            <a:endParaRPr lang="ru-RU" sz="3600" dirty="0" smtClean="0">
              <a:latin typeface="Times New Roman" pitchFamily="18" charset="0"/>
              <a:cs typeface="Times New Roman" pitchFamily="18" charset="0"/>
            </a:endParaRPr>
          </a:p>
          <a:p>
            <a:pPr algn="ctr"/>
            <a:r>
              <a:rPr lang="en-US" sz="3600" dirty="0" smtClean="0">
                <a:latin typeface="Times New Roman" pitchFamily="18" charset="0"/>
                <a:cs typeface="Times New Roman" pitchFamily="18" charset="0"/>
              </a:rPr>
              <a:t> of the human </a:t>
            </a:r>
            <a:endParaRPr lang="ru-RU" sz="3600" dirty="0" smtClean="0">
              <a:latin typeface="Times New Roman" pitchFamily="18" charset="0"/>
              <a:cs typeface="Times New Roman" pitchFamily="18" charset="0"/>
            </a:endParaRPr>
          </a:p>
          <a:p>
            <a:pPr algn="ctr"/>
            <a:r>
              <a:rPr lang="en-US" sz="3600" dirty="0" smtClean="0">
                <a:latin typeface="Times New Roman" pitchFamily="18" charset="0"/>
                <a:cs typeface="Times New Roman" pitchFamily="18" charset="0"/>
              </a:rPr>
              <a:t>body. </a:t>
            </a:r>
            <a:endParaRPr lang="ru-RU" sz="3600"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329642" cy="1084248"/>
          </a:xfrm>
          <a:ln/>
        </p:spPr>
        <p:style>
          <a:lnRef idx="1">
            <a:schemeClr val="accent2"/>
          </a:lnRef>
          <a:fillRef idx="2">
            <a:schemeClr val="accent2"/>
          </a:fillRef>
          <a:effectRef idx="1">
            <a:schemeClr val="accent2"/>
          </a:effectRef>
          <a:fontRef idx="minor">
            <a:schemeClr val="dk1"/>
          </a:fontRef>
        </p:style>
        <p:txBody>
          <a:bodyPr>
            <a:normAutofit fontScale="90000"/>
          </a:bodyPr>
          <a:lstStyle/>
          <a:p>
            <a:pPr algn="ctr"/>
            <a:r>
              <a:rPr lang="en-US" sz="4900" dirty="0" smtClean="0">
                <a:latin typeface="Times New Roman" pitchFamily="18" charset="0"/>
                <a:cs typeface="Times New Roman" pitchFamily="18" charset="0"/>
              </a:rPr>
              <a:t>Acupuncture</a:t>
            </a:r>
            <a:br>
              <a:rPr lang="en-US" sz="4900" dirty="0" smtClean="0">
                <a:latin typeface="Times New Roman" pitchFamily="18" charset="0"/>
                <a:cs typeface="Times New Roman" pitchFamily="18" charset="0"/>
              </a:rPr>
            </a:br>
            <a:r>
              <a:rPr lang="en-US" dirty="0" smtClean="0"/>
              <a:t/>
            </a:r>
            <a:br>
              <a:rPr lang="en-US" dirty="0" smtClean="0"/>
            </a:br>
            <a:endParaRPr lang="ru-RU" dirty="0"/>
          </a:p>
        </p:txBody>
      </p:sp>
      <p:pic>
        <p:nvPicPr>
          <p:cNvPr id="5" name="Содержимое 4" descr="acupuncture_1248178c.jpg"/>
          <p:cNvPicPr>
            <a:picLocks noGrp="1" noChangeAspect="1"/>
          </p:cNvPicPr>
          <p:nvPr>
            <p:ph idx="1"/>
          </p:nvPr>
        </p:nvPicPr>
        <p:blipFill>
          <a:blip r:embed="rId2" cstate="print"/>
          <a:stretch>
            <a:fillRect/>
          </a:stretch>
        </p:blipFill>
        <p:spPr>
          <a:xfrm>
            <a:off x="4500562" y="1785926"/>
            <a:ext cx="4286280" cy="4643470"/>
          </a:xfrm>
          <a:ln w="76200">
            <a:solidFill>
              <a:schemeClr val="tx1"/>
            </a:solidFill>
          </a:ln>
        </p:spPr>
      </p:pic>
      <p:sp>
        <p:nvSpPr>
          <p:cNvPr id="4" name="Текст 3"/>
          <p:cNvSpPr>
            <a:spLocks noGrp="1"/>
          </p:cNvSpPr>
          <p:nvPr>
            <p:ph type="body" sz="half" idx="2"/>
          </p:nvPr>
        </p:nvSpPr>
        <p:spPr>
          <a:xfrm>
            <a:off x="285720" y="1785926"/>
            <a:ext cx="3857652" cy="4714908"/>
          </a:xfrm>
          <a:ln/>
        </p:spPr>
        <p:style>
          <a:lnRef idx="1">
            <a:schemeClr val="accent6"/>
          </a:lnRef>
          <a:fillRef idx="2">
            <a:schemeClr val="accent6"/>
          </a:fillRef>
          <a:effectRef idx="1">
            <a:schemeClr val="accent6"/>
          </a:effectRef>
          <a:fontRef idx="minor">
            <a:schemeClr val="dk1"/>
          </a:fontRef>
        </p:style>
        <p:txBody>
          <a:bodyPr>
            <a:normAutofit fontScale="92500"/>
          </a:bodyPr>
          <a:lstStyle/>
          <a:p>
            <a:pPr>
              <a:buFont typeface="Arial" pitchFamily="34" charset="0"/>
              <a:buChar char="•"/>
            </a:pPr>
            <a:r>
              <a:rPr lang="en-US" sz="3200" dirty="0" smtClean="0">
                <a:latin typeface="Times New Roman" pitchFamily="18" charset="0"/>
                <a:cs typeface="Times New Roman" pitchFamily="18" charset="0"/>
              </a:rPr>
              <a:t>Acupuncture is the stimulation of certain parts of the exterior body, called </a:t>
            </a:r>
            <a:r>
              <a:rPr lang="en-US" sz="3200" dirty="0" err="1" smtClean="0">
                <a:latin typeface="Times New Roman" pitchFamily="18" charset="0"/>
                <a:cs typeface="Times New Roman" pitchFamily="18" charset="0"/>
              </a:rPr>
              <a:t>acupoints</a:t>
            </a:r>
            <a:r>
              <a:rPr lang="en-US" sz="3200" dirty="0" smtClean="0">
                <a:latin typeface="Times New Roman" pitchFamily="18" charset="0"/>
                <a:cs typeface="Times New Roman" pitchFamily="18" charset="0"/>
              </a:rPr>
              <a:t>. </a:t>
            </a:r>
          </a:p>
          <a:p>
            <a:pPr>
              <a:buFont typeface="Arial" pitchFamily="34" charset="0"/>
              <a:buChar char="•"/>
            </a:pPr>
            <a:r>
              <a:rPr lang="en-US" sz="3200" dirty="0" smtClean="0">
                <a:latin typeface="Times New Roman" pitchFamily="18" charset="0"/>
                <a:cs typeface="Times New Roman" pitchFamily="18" charset="0"/>
              </a:rPr>
              <a:t>Each of the over 300 identified </a:t>
            </a:r>
            <a:r>
              <a:rPr lang="en-US" sz="3200" dirty="0" err="1" smtClean="0">
                <a:latin typeface="Times New Roman" pitchFamily="18" charset="0"/>
                <a:cs typeface="Times New Roman" pitchFamily="18" charset="0"/>
              </a:rPr>
              <a:t>acupoints</a:t>
            </a:r>
            <a:r>
              <a:rPr lang="en-US" sz="3200" dirty="0" smtClean="0">
                <a:latin typeface="Times New Roman" pitchFamily="18" charset="0"/>
                <a:cs typeface="Times New Roman" pitchFamily="18" charset="0"/>
              </a:rPr>
              <a:t> corresponds to a particular health problem.</a:t>
            </a:r>
            <a:r>
              <a:rPr lang="en-US" dirty="0" smtClean="0"/>
              <a:t/>
            </a:r>
            <a:br>
              <a:rPr lang="en-US" dirty="0" smtClean="0"/>
            </a:br>
            <a:r>
              <a:rPr lang="en-US" dirty="0" smtClean="0"/>
              <a:t/>
            </a:r>
            <a:br>
              <a:rPr lang="en-US" dirty="0" smtClean="0"/>
            </a:br>
            <a:endParaRPr lang="ru-RU"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214290"/>
            <a:ext cx="8643998" cy="500066"/>
          </a:xfrm>
        </p:spPr>
        <p:style>
          <a:lnRef idx="1">
            <a:schemeClr val="accent2"/>
          </a:lnRef>
          <a:fillRef idx="2">
            <a:schemeClr val="accent2"/>
          </a:fillRef>
          <a:effectRef idx="1">
            <a:schemeClr val="accent2"/>
          </a:effectRef>
          <a:fontRef idx="minor">
            <a:schemeClr val="dk1"/>
          </a:fontRef>
        </p:style>
        <p:txBody>
          <a:bodyPr>
            <a:noAutofit/>
          </a:bodyPr>
          <a:lstStyle/>
          <a:p>
            <a:pPr algn="ctr"/>
            <a:r>
              <a:rPr lang="en-US" sz="3200" dirty="0" err="1" smtClean="0">
                <a:latin typeface="Times New Roman" pitchFamily="18" charset="0"/>
                <a:cs typeface="Times New Roman" pitchFamily="18" charset="0"/>
              </a:rPr>
              <a:t>Moxibustion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Cautery</a:t>
            </a:r>
            <a:r>
              <a:rPr lang="en-US" sz="3200" dirty="0" smtClean="0">
                <a:latin typeface="Times New Roman" pitchFamily="18" charset="0"/>
                <a:cs typeface="Times New Roman" pitchFamily="18" charset="0"/>
              </a:rPr>
              <a:t> </a:t>
            </a:r>
            <a:endParaRPr lang="ru-RU" sz="3200" dirty="0">
              <a:latin typeface="Times New Roman" pitchFamily="18" charset="0"/>
              <a:cs typeface="Times New Roman" pitchFamily="18" charset="0"/>
            </a:endParaRPr>
          </a:p>
        </p:txBody>
      </p:sp>
      <p:sp>
        <p:nvSpPr>
          <p:cNvPr id="4" name="Текст 3"/>
          <p:cNvSpPr>
            <a:spLocks noGrp="1"/>
          </p:cNvSpPr>
          <p:nvPr>
            <p:ph type="body" sz="half" idx="2"/>
          </p:nvPr>
        </p:nvSpPr>
        <p:spPr>
          <a:xfrm>
            <a:off x="142844" y="1000108"/>
            <a:ext cx="4143404" cy="5857892"/>
          </a:xfrm>
          <a:ln/>
        </p:spPr>
        <p:style>
          <a:lnRef idx="1">
            <a:schemeClr val="accent6"/>
          </a:lnRef>
          <a:fillRef idx="2">
            <a:schemeClr val="accent6"/>
          </a:fillRef>
          <a:effectRef idx="1">
            <a:schemeClr val="accent6"/>
          </a:effectRef>
          <a:fontRef idx="minor">
            <a:schemeClr val="dk1"/>
          </a:fontRef>
        </p:style>
        <p:txBody>
          <a:bodyPr>
            <a:noAutofit/>
          </a:bodyPr>
          <a:lstStyle/>
          <a:p>
            <a:r>
              <a:rPr lang="en-US" sz="3200" dirty="0" smtClean="0">
                <a:latin typeface="Times New Roman" pitchFamily="18" charset="0"/>
                <a:cs typeface="Times New Roman" pitchFamily="18" charset="0"/>
              </a:rPr>
              <a:t>There are different methods of </a:t>
            </a:r>
            <a:r>
              <a:rPr lang="en-US" sz="3200" dirty="0" err="1" smtClean="0">
                <a:latin typeface="Times New Roman" pitchFamily="18" charset="0"/>
                <a:cs typeface="Times New Roman" pitchFamily="18" charset="0"/>
              </a:rPr>
              <a:t>moxibustion</a:t>
            </a:r>
            <a:r>
              <a:rPr lang="en-US" sz="3200" dirty="0" smtClean="0">
                <a:latin typeface="Times New Roman" pitchFamily="18" charset="0"/>
                <a:cs typeface="Times New Roman" pitchFamily="18" charset="0"/>
              </a:rPr>
              <a:t>.</a:t>
            </a:r>
          </a:p>
          <a:p>
            <a:r>
              <a:rPr lang="en-US" sz="3200" b="1" dirty="0" smtClean="0">
                <a:latin typeface="Times New Roman" pitchFamily="18" charset="0"/>
                <a:cs typeface="Times New Roman" pitchFamily="18" charset="0"/>
              </a:rPr>
              <a:t> Direct </a:t>
            </a:r>
            <a:r>
              <a:rPr lang="en-US" sz="3200" b="1" dirty="0" err="1" smtClean="0">
                <a:latin typeface="Times New Roman" pitchFamily="18" charset="0"/>
                <a:cs typeface="Times New Roman" pitchFamily="18" charset="0"/>
              </a:rPr>
              <a:t>moxibustion</a:t>
            </a:r>
            <a:r>
              <a:rPr lang="en-US" sz="3200" b="1"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rPr>
              <a:t>is when a cone or cigar-like piece of compacted </a:t>
            </a:r>
            <a:r>
              <a:rPr lang="en-US" sz="3200" dirty="0" err="1" smtClean="0">
                <a:latin typeface="Times New Roman" pitchFamily="18" charset="0"/>
                <a:cs typeface="Times New Roman" pitchFamily="18" charset="0"/>
              </a:rPr>
              <a:t>mugwort</a:t>
            </a:r>
            <a:r>
              <a:rPr lang="en-US" sz="3200" dirty="0" smtClean="0">
                <a:latin typeface="Times New Roman" pitchFamily="18" charset="0"/>
                <a:cs typeface="Times New Roman" pitchFamily="18" charset="0"/>
              </a:rPr>
              <a:t> is lit and then pressed into a pressure point, burning all the way to the skin where it may blister or burn the skin. </a:t>
            </a:r>
            <a:endParaRPr lang="ru-RU" sz="3200" dirty="0">
              <a:latin typeface="Times New Roman" pitchFamily="18" charset="0"/>
              <a:cs typeface="Times New Roman" pitchFamily="18" charset="0"/>
            </a:endParaRPr>
          </a:p>
        </p:txBody>
      </p:sp>
      <p:pic>
        <p:nvPicPr>
          <p:cNvPr id="7" name="Содержимое 6" descr="image9.jpg"/>
          <p:cNvPicPr>
            <a:picLocks noGrp="1" noChangeAspect="1"/>
          </p:cNvPicPr>
          <p:nvPr>
            <p:ph idx="1"/>
          </p:nvPr>
        </p:nvPicPr>
        <p:blipFill>
          <a:blip r:embed="rId2" cstate="print"/>
          <a:stretch>
            <a:fillRect/>
          </a:stretch>
        </p:blipFill>
        <p:spPr>
          <a:xfrm>
            <a:off x="4500562" y="1000108"/>
            <a:ext cx="4429156" cy="5857892"/>
          </a:xfrm>
          <a:ln w="57150">
            <a:solidFill>
              <a:schemeClr val="tx1"/>
            </a:solidFill>
          </a:ln>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214290"/>
            <a:ext cx="8643998" cy="857256"/>
          </a:xfrm>
        </p:spPr>
        <p:style>
          <a:lnRef idx="1">
            <a:schemeClr val="accent2"/>
          </a:lnRef>
          <a:fillRef idx="2">
            <a:schemeClr val="accent2"/>
          </a:fillRef>
          <a:effectRef idx="1">
            <a:schemeClr val="accent2"/>
          </a:effectRef>
          <a:fontRef idx="minor">
            <a:schemeClr val="dk1"/>
          </a:fontRef>
        </p:style>
        <p:txBody>
          <a:bodyPr>
            <a:noAutofit/>
          </a:bodyPr>
          <a:lstStyle/>
          <a:p>
            <a:pPr algn="ctr"/>
            <a:r>
              <a:rPr lang="en-US" sz="4800" dirty="0" err="1" smtClean="0">
                <a:latin typeface="Times New Roman" pitchFamily="18" charset="0"/>
                <a:cs typeface="Times New Roman" pitchFamily="18" charset="0"/>
              </a:rPr>
              <a:t>Moxibustion</a:t>
            </a:r>
            <a:r>
              <a:rPr lang="en-US" sz="4800" dirty="0" smtClean="0">
                <a:latin typeface="Times New Roman" pitchFamily="18" charset="0"/>
                <a:cs typeface="Times New Roman" pitchFamily="18" charset="0"/>
              </a:rPr>
              <a:t> </a:t>
            </a:r>
            <a:r>
              <a:rPr lang="en-US" sz="4800" dirty="0" err="1" smtClean="0">
                <a:latin typeface="Times New Roman" pitchFamily="18" charset="0"/>
                <a:cs typeface="Times New Roman" pitchFamily="18" charset="0"/>
              </a:rPr>
              <a:t>Cautery</a:t>
            </a:r>
            <a:r>
              <a:rPr lang="en-US" sz="4800" dirty="0" smtClean="0">
                <a:latin typeface="Times New Roman" pitchFamily="18" charset="0"/>
                <a:cs typeface="Times New Roman" pitchFamily="18" charset="0"/>
              </a:rPr>
              <a:t> </a:t>
            </a:r>
            <a:endParaRPr lang="ru-RU" sz="4800" dirty="0">
              <a:latin typeface="Times New Roman" pitchFamily="18" charset="0"/>
              <a:cs typeface="Times New Roman" pitchFamily="18" charset="0"/>
            </a:endParaRPr>
          </a:p>
        </p:txBody>
      </p:sp>
      <p:sp>
        <p:nvSpPr>
          <p:cNvPr id="4" name="Текст 3"/>
          <p:cNvSpPr>
            <a:spLocks noGrp="1"/>
          </p:cNvSpPr>
          <p:nvPr>
            <p:ph type="body" sz="half" idx="2"/>
          </p:nvPr>
        </p:nvSpPr>
        <p:spPr>
          <a:xfrm>
            <a:off x="142844" y="1357298"/>
            <a:ext cx="4357718" cy="5500702"/>
          </a:xfrm>
          <a:ln/>
        </p:spPr>
        <p:style>
          <a:lnRef idx="1">
            <a:schemeClr val="accent6"/>
          </a:lnRef>
          <a:fillRef idx="2">
            <a:schemeClr val="accent6"/>
          </a:fillRef>
          <a:effectRef idx="1">
            <a:schemeClr val="accent6"/>
          </a:effectRef>
          <a:fontRef idx="minor">
            <a:schemeClr val="dk1"/>
          </a:fontRef>
        </p:style>
        <p:txBody>
          <a:bodyPr>
            <a:noAutofit/>
          </a:bodyPr>
          <a:lstStyle/>
          <a:p>
            <a:r>
              <a:rPr lang="en-US" sz="3200" dirty="0" smtClean="0">
                <a:latin typeface="Times New Roman" pitchFamily="18" charset="0"/>
                <a:cs typeface="Times New Roman" pitchFamily="18" charset="0"/>
              </a:rPr>
              <a:t>Yet another form of </a:t>
            </a:r>
            <a:r>
              <a:rPr lang="en-US" sz="3200" dirty="0" err="1" smtClean="0">
                <a:latin typeface="Times New Roman" pitchFamily="18" charset="0"/>
                <a:cs typeface="Times New Roman" pitchFamily="18" charset="0"/>
              </a:rPr>
              <a:t>moxibustion</a:t>
            </a:r>
            <a:r>
              <a:rPr lang="en-US" sz="3200" dirty="0" smtClean="0">
                <a:latin typeface="Times New Roman" pitchFamily="18" charset="0"/>
                <a:cs typeface="Times New Roman" pitchFamily="18" charset="0"/>
              </a:rPr>
              <a:t> involves the use of an acupuncture needle. The </a:t>
            </a:r>
            <a:r>
              <a:rPr lang="en-US" sz="3200" dirty="0" err="1" smtClean="0">
                <a:latin typeface="Times New Roman" pitchFamily="18" charset="0"/>
                <a:cs typeface="Times New Roman" pitchFamily="18" charset="0"/>
              </a:rPr>
              <a:t>moxi</a:t>
            </a:r>
            <a:r>
              <a:rPr lang="en-US" sz="3200" dirty="0" smtClean="0">
                <a:latin typeface="Times New Roman" pitchFamily="18" charset="0"/>
                <a:cs typeface="Times New Roman" pitchFamily="18" charset="0"/>
              </a:rPr>
              <a:t>-coated needle is inserted into the pressure point and the </a:t>
            </a:r>
            <a:r>
              <a:rPr lang="en-US" sz="3200" dirty="0" err="1" smtClean="0">
                <a:latin typeface="Times New Roman" pitchFamily="18" charset="0"/>
                <a:cs typeface="Times New Roman" pitchFamily="18" charset="0"/>
              </a:rPr>
              <a:t>moxi</a:t>
            </a:r>
            <a:r>
              <a:rPr lang="en-US" sz="3200" dirty="0" smtClean="0">
                <a:latin typeface="Times New Roman" pitchFamily="18" charset="0"/>
                <a:cs typeface="Times New Roman" pitchFamily="18" charset="0"/>
              </a:rPr>
              <a:t> is lit and burns, causing a warm sensation to radiate down the needle, warming the pressure point.</a:t>
            </a:r>
            <a:endParaRPr lang="ru-RU" sz="3200" dirty="0">
              <a:latin typeface="Times New Roman" pitchFamily="18" charset="0"/>
              <a:cs typeface="Times New Roman" pitchFamily="18" charset="0"/>
            </a:endParaRPr>
          </a:p>
        </p:txBody>
      </p:sp>
      <p:pic>
        <p:nvPicPr>
          <p:cNvPr id="7" name="Содержимое 6" descr="images.jpg"/>
          <p:cNvPicPr>
            <a:picLocks noGrp="1" noChangeAspect="1"/>
          </p:cNvPicPr>
          <p:nvPr>
            <p:ph idx="1"/>
          </p:nvPr>
        </p:nvPicPr>
        <p:blipFill>
          <a:blip r:embed="rId2" cstate="print"/>
          <a:stretch>
            <a:fillRect/>
          </a:stretch>
        </p:blipFill>
        <p:spPr>
          <a:xfrm>
            <a:off x="4643438" y="1357298"/>
            <a:ext cx="4286280" cy="5500702"/>
          </a:xfrm>
          <a:ln w="57150">
            <a:solidFill>
              <a:schemeClr val="tx1"/>
            </a:solidFill>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58204" cy="655620"/>
          </a:xfrm>
        </p:spPr>
        <p:style>
          <a:lnRef idx="1">
            <a:schemeClr val="accent2"/>
          </a:lnRef>
          <a:fillRef idx="2">
            <a:schemeClr val="accent2"/>
          </a:fillRef>
          <a:effectRef idx="1">
            <a:schemeClr val="accent2"/>
          </a:effectRef>
          <a:fontRef idx="minor">
            <a:schemeClr val="dk1"/>
          </a:fontRef>
        </p:style>
        <p:txBody>
          <a:bodyPr>
            <a:noAutofit/>
          </a:bodyPr>
          <a:lstStyle/>
          <a:p>
            <a:pPr algn="ctr"/>
            <a:r>
              <a:rPr lang="en-US" sz="4400" dirty="0" smtClean="0"/>
              <a:t>Anatomy and Physiology</a:t>
            </a:r>
            <a:endParaRPr lang="ru-RU" sz="4400" dirty="0">
              <a:latin typeface="Times New Roman" pitchFamily="18" charset="0"/>
              <a:cs typeface="Times New Roman" pitchFamily="18" charset="0"/>
            </a:endParaRPr>
          </a:p>
        </p:txBody>
      </p:sp>
      <p:pic>
        <p:nvPicPr>
          <p:cNvPr id="5" name="Содержимое 4" descr="index.jpg"/>
          <p:cNvPicPr>
            <a:picLocks noGrp="1" noChangeAspect="1"/>
          </p:cNvPicPr>
          <p:nvPr>
            <p:ph idx="1"/>
          </p:nvPr>
        </p:nvPicPr>
        <p:blipFill>
          <a:blip r:embed="rId2" cstate="print"/>
          <a:stretch>
            <a:fillRect/>
          </a:stretch>
        </p:blipFill>
        <p:spPr>
          <a:xfrm>
            <a:off x="7000892" y="857232"/>
            <a:ext cx="1838325" cy="2486025"/>
          </a:xfrm>
        </p:spPr>
      </p:pic>
      <p:sp>
        <p:nvSpPr>
          <p:cNvPr id="4" name="Текст 3"/>
          <p:cNvSpPr>
            <a:spLocks noGrp="1"/>
          </p:cNvSpPr>
          <p:nvPr>
            <p:ph type="body" sz="half" idx="2"/>
          </p:nvPr>
        </p:nvSpPr>
        <p:spPr>
          <a:xfrm>
            <a:off x="214282" y="1142984"/>
            <a:ext cx="4214842" cy="5500726"/>
          </a:xfrm>
          <a:ln/>
        </p:spPr>
        <p:style>
          <a:lnRef idx="1">
            <a:schemeClr val="accent6"/>
          </a:lnRef>
          <a:fillRef idx="2">
            <a:schemeClr val="accent6"/>
          </a:fillRef>
          <a:effectRef idx="1">
            <a:schemeClr val="accent6"/>
          </a:effectRef>
          <a:fontRef idx="minor">
            <a:schemeClr val="dk1"/>
          </a:fontRef>
        </p:style>
        <p:txBody>
          <a:bodyPr>
            <a:normAutofit fontScale="85000" lnSpcReduction="10000"/>
          </a:bodyPr>
          <a:lstStyle/>
          <a:p>
            <a:pPr>
              <a:buFont typeface="Arial" pitchFamily="34" charset="0"/>
              <a:buChar char="•"/>
            </a:pPr>
            <a:r>
              <a:rPr lang="en-US" sz="2800" dirty="0" smtClean="0">
                <a:latin typeface="Times New Roman" pitchFamily="18" charset="0"/>
                <a:cs typeface="Times New Roman" pitchFamily="18" charset="0"/>
              </a:rPr>
              <a:t>Confucius forbade violation of the body</a:t>
            </a:r>
            <a:r>
              <a:rPr lang="ru-RU" sz="2800" dirty="0" smtClean="0">
                <a:latin typeface="Times New Roman" pitchFamily="18" charset="0"/>
                <a:cs typeface="Times New Roman" pitchFamily="18" charset="0"/>
              </a:rPr>
              <a:t> - </a:t>
            </a:r>
            <a:r>
              <a:rPr lang="en-US" sz="2800" dirty="0" smtClean="0">
                <a:latin typeface="Times New Roman" pitchFamily="18" charset="0"/>
                <a:cs typeface="Times New Roman" pitchFamily="18" charset="0"/>
              </a:rPr>
              <a:t>until the eighteenth century, no anatomy/direct anatomical studies.</a:t>
            </a:r>
          </a:p>
          <a:p>
            <a:pPr>
              <a:buFont typeface="Arial" pitchFamily="34" charset="0"/>
              <a:buChar char="•"/>
            </a:pPr>
            <a:r>
              <a:rPr lang="en-US" sz="2800" dirty="0" smtClean="0">
                <a:latin typeface="Times New Roman" pitchFamily="18" charset="0"/>
                <a:cs typeface="Times New Roman" pitchFamily="18" charset="0"/>
              </a:rPr>
              <a:t>Physiological functions were constructed into a </a:t>
            </a:r>
            <a:r>
              <a:rPr lang="en-US" sz="2800" dirty="0" err="1" smtClean="0">
                <a:latin typeface="Times New Roman" pitchFamily="18" charset="0"/>
                <a:cs typeface="Times New Roman" pitchFamily="18" charset="0"/>
              </a:rPr>
              <a:t>humoral</a:t>
            </a:r>
            <a:r>
              <a:rPr lang="en-US" sz="2800" dirty="0" smtClean="0">
                <a:latin typeface="Times New Roman" pitchFamily="18" charset="0"/>
                <a:cs typeface="Times New Roman" pitchFamily="18" charset="0"/>
              </a:rPr>
              <a:t> system much like Greek concepts .</a:t>
            </a:r>
          </a:p>
          <a:p>
            <a:pPr>
              <a:buFont typeface="Arial" pitchFamily="34" charset="0"/>
              <a:buChar char="•"/>
            </a:pPr>
            <a:r>
              <a:rPr lang="en-US" sz="2800" dirty="0" smtClean="0">
                <a:latin typeface="Times New Roman" pitchFamily="18" charset="0"/>
                <a:cs typeface="Times New Roman" pitchFamily="18" charset="0"/>
              </a:rPr>
              <a:t>The medical compendium </a:t>
            </a:r>
            <a:r>
              <a:rPr lang="en-US" sz="2800" dirty="0" err="1" smtClean="0">
                <a:latin typeface="Times New Roman" pitchFamily="18" charset="0"/>
                <a:cs typeface="Times New Roman" pitchFamily="18" charset="0"/>
              </a:rPr>
              <a:t>Nei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Ching</a:t>
            </a:r>
            <a:r>
              <a:rPr lang="en-US" sz="2800" dirty="0" smtClean="0">
                <a:latin typeface="Times New Roman" pitchFamily="18" charset="0"/>
                <a:cs typeface="Times New Roman" pitchFamily="18" charset="0"/>
              </a:rPr>
              <a:t> – each emotion had its seat in a particular organ. Happiness dwelt in the heart, thought in the spleen, sorrow in the lungs, and the liver housed anger as well as the soul. </a:t>
            </a:r>
          </a:p>
          <a:p>
            <a:endParaRPr lang="ru-RU" dirty="0"/>
          </a:p>
        </p:txBody>
      </p:sp>
      <p:pic>
        <p:nvPicPr>
          <p:cNvPr id="6" name="Рисунок 5" descr="index.jpg"/>
          <p:cNvPicPr>
            <a:picLocks noChangeAspect="1"/>
          </p:cNvPicPr>
          <p:nvPr/>
        </p:nvPicPr>
        <p:blipFill>
          <a:blip r:embed="rId3" cstate="print"/>
          <a:stretch>
            <a:fillRect/>
          </a:stretch>
        </p:blipFill>
        <p:spPr>
          <a:xfrm>
            <a:off x="4857752" y="2643182"/>
            <a:ext cx="2328861" cy="1800225"/>
          </a:xfrm>
          <a:prstGeom prst="rect">
            <a:avLst/>
          </a:prstGeom>
          <a:ln w="76200">
            <a:solidFill>
              <a:schemeClr val="tx1"/>
            </a:solidFill>
          </a:ln>
        </p:spPr>
      </p:pic>
      <p:pic>
        <p:nvPicPr>
          <p:cNvPr id="7" name="Рисунок 6" descr="index.jpg"/>
          <p:cNvPicPr>
            <a:picLocks noChangeAspect="1"/>
          </p:cNvPicPr>
          <p:nvPr/>
        </p:nvPicPr>
        <p:blipFill>
          <a:blip r:embed="rId4" cstate="print"/>
          <a:stretch>
            <a:fillRect/>
          </a:stretch>
        </p:blipFill>
        <p:spPr>
          <a:xfrm>
            <a:off x="6786578" y="3857628"/>
            <a:ext cx="2357422" cy="1800225"/>
          </a:xfrm>
          <a:prstGeom prst="rect">
            <a:avLst/>
          </a:prstGeom>
          <a:ln w="76200">
            <a:solidFill>
              <a:schemeClr val="tx1"/>
            </a:solidFill>
          </a:ln>
        </p:spPr>
      </p:pic>
      <p:pic>
        <p:nvPicPr>
          <p:cNvPr id="8" name="Рисунок 7" descr="images.jpg"/>
          <p:cNvPicPr>
            <a:picLocks noChangeAspect="1"/>
          </p:cNvPicPr>
          <p:nvPr/>
        </p:nvPicPr>
        <p:blipFill>
          <a:blip r:embed="rId5" cstate="print"/>
          <a:stretch>
            <a:fillRect/>
          </a:stretch>
        </p:blipFill>
        <p:spPr>
          <a:xfrm>
            <a:off x="4500562" y="4857760"/>
            <a:ext cx="2543175" cy="1800225"/>
          </a:xfrm>
          <a:prstGeom prst="rect">
            <a:avLst/>
          </a:prstGeom>
          <a:ln w="76200">
            <a:solidFill>
              <a:schemeClr val="tx1"/>
            </a:solidFill>
          </a:ln>
        </p:spPr>
        <p:style>
          <a:lnRef idx="1">
            <a:schemeClr val="accent3"/>
          </a:lnRef>
          <a:fillRef idx="3">
            <a:schemeClr val="accent3"/>
          </a:fillRef>
          <a:effectRef idx="2">
            <a:schemeClr val="accent3"/>
          </a:effectRef>
          <a:fontRef idx="minor">
            <a:schemeClr val="lt1"/>
          </a:fontRef>
        </p:style>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186766" cy="1142984"/>
          </a:xfrm>
        </p:spPr>
        <p:style>
          <a:lnRef idx="1">
            <a:schemeClr val="accent6"/>
          </a:lnRef>
          <a:fillRef idx="2">
            <a:schemeClr val="accent6"/>
          </a:fillRef>
          <a:effectRef idx="1">
            <a:schemeClr val="accent6"/>
          </a:effectRef>
          <a:fontRef idx="minor">
            <a:schemeClr val="dk1"/>
          </a:fontRef>
        </p:style>
        <p:txBody>
          <a:bodyPr>
            <a:normAutofit fontScale="90000"/>
          </a:bodyPr>
          <a:lstStyle/>
          <a:p>
            <a:pPr algn="ctr"/>
            <a:r>
              <a:rPr lang="en-US" sz="6000" dirty="0" smtClean="0">
                <a:latin typeface="Times New Roman" pitchFamily="18" charset="0"/>
                <a:cs typeface="Times New Roman" pitchFamily="18" charset="0"/>
              </a:rPr>
              <a:t>Diagnosis</a:t>
            </a:r>
            <a:r>
              <a:rPr lang="en-US" dirty="0" smtClean="0"/>
              <a:t/>
            </a:r>
            <a:br>
              <a:rPr lang="en-US" dirty="0" smtClean="0"/>
            </a:br>
            <a:endParaRPr lang="ru-RU" dirty="0"/>
          </a:p>
        </p:txBody>
      </p:sp>
      <p:sp>
        <p:nvSpPr>
          <p:cNvPr id="4" name="Текст 3"/>
          <p:cNvSpPr>
            <a:spLocks noGrp="1"/>
          </p:cNvSpPr>
          <p:nvPr>
            <p:ph type="body" sz="half" idx="2"/>
          </p:nvPr>
        </p:nvSpPr>
        <p:spPr>
          <a:xfrm>
            <a:off x="214282" y="1357298"/>
            <a:ext cx="4857784" cy="5500702"/>
          </a:xfrm>
        </p:spPr>
        <p:style>
          <a:lnRef idx="1">
            <a:schemeClr val="accent2"/>
          </a:lnRef>
          <a:fillRef idx="2">
            <a:schemeClr val="accent2"/>
          </a:fillRef>
          <a:effectRef idx="1">
            <a:schemeClr val="accent2"/>
          </a:effectRef>
          <a:fontRef idx="minor">
            <a:schemeClr val="dk1"/>
          </a:fontRef>
        </p:style>
        <p:txBody>
          <a:bodyPr>
            <a:normAutofit/>
          </a:bodyPr>
          <a:lstStyle/>
          <a:p>
            <a:r>
              <a:rPr lang="en-US" sz="3600" dirty="0" smtClean="0">
                <a:latin typeface="Times New Roman" pitchFamily="18" charset="0"/>
                <a:cs typeface="Times New Roman" pitchFamily="18" charset="0"/>
              </a:rPr>
              <a:t>The Chinese methods of diagnosis included :</a:t>
            </a:r>
          </a:p>
          <a:p>
            <a:pPr>
              <a:buFont typeface="Arial" pitchFamily="34" charset="0"/>
              <a:buChar char="•"/>
            </a:pPr>
            <a:r>
              <a:rPr lang="en-US" sz="3600" dirty="0" smtClean="0">
                <a:latin typeface="Times New Roman" pitchFamily="18" charset="0"/>
                <a:cs typeface="Times New Roman" pitchFamily="18" charset="0"/>
              </a:rPr>
              <a:t>questioning, </a:t>
            </a:r>
          </a:p>
          <a:p>
            <a:pPr>
              <a:buFont typeface="Arial" pitchFamily="34" charset="0"/>
              <a:buChar char="•"/>
            </a:pPr>
            <a:r>
              <a:rPr lang="en-US" sz="3600" dirty="0" smtClean="0">
                <a:latin typeface="Times New Roman" pitchFamily="18" charset="0"/>
                <a:cs typeface="Times New Roman" pitchFamily="18" charset="0"/>
              </a:rPr>
              <a:t>feeling the pulse,</a:t>
            </a:r>
          </a:p>
          <a:p>
            <a:pPr>
              <a:buFont typeface="Arial" pitchFamily="34" charset="0"/>
              <a:buChar char="•"/>
            </a:pPr>
            <a:r>
              <a:rPr lang="en-US" sz="3600" dirty="0" smtClean="0">
                <a:latin typeface="Times New Roman" pitchFamily="18" charset="0"/>
                <a:cs typeface="Times New Roman" pitchFamily="18" charset="0"/>
              </a:rPr>
              <a:t> observing the voice and body, </a:t>
            </a:r>
          </a:p>
          <a:p>
            <a:pPr>
              <a:buFont typeface="Arial" pitchFamily="34" charset="0"/>
              <a:buChar char="•"/>
            </a:pPr>
            <a:r>
              <a:rPr lang="en-US" sz="3600" dirty="0" smtClean="0">
                <a:latin typeface="Times New Roman" pitchFamily="18" charset="0"/>
                <a:cs typeface="Times New Roman" pitchFamily="18" charset="0"/>
              </a:rPr>
              <a:t>and in some circumstances touching the affected parts. </a:t>
            </a:r>
          </a:p>
          <a:p>
            <a:endParaRPr lang="ru-RU" dirty="0"/>
          </a:p>
        </p:txBody>
      </p:sp>
      <p:pic>
        <p:nvPicPr>
          <p:cNvPr id="7" name="Содержимое 6" descr="8-120RQ00K4158.jpg"/>
          <p:cNvPicPr>
            <a:picLocks noGrp="1" noChangeAspect="1"/>
          </p:cNvPicPr>
          <p:nvPr>
            <p:ph idx="1"/>
          </p:nvPr>
        </p:nvPicPr>
        <p:blipFill>
          <a:blip r:embed="rId2" cstate="print"/>
          <a:stretch>
            <a:fillRect/>
          </a:stretch>
        </p:blipFill>
        <p:spPr>
          <a:xfrm>
            <a:off x="5143504" y="1500174"/>
            <a:ext cx="3786214" cy="5143536"/>
          </a:xfrm>
          <a:ln w="76200">
            <a:solidFill>
              <a:schemeClr val="accent6">
                <a:lumMod val="75000"/>
              </a:schemeClr>
            </a:solid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482372"/>
            <a:ext cx="8507288" cy="622422"/>
          </a:xfrm>
        </p:spPr>
        <p:style>
          <a:lnRef idx="1">
            <a:schemeClr val="accent6"/>
          </a:lnRef>
          <a:fillRef idx="2">
            <a:schemeClr val="accent6"/>
          </a:fillRef>
          <a:effectRef idx="1">
            <a:schemeClr val="accent6"/>
          </a:effectRef>
          <a:fontRef idx="minor">
            <a:schemeClr val="dk1"/>
          </a:fontRef>
        </p:style>
        <p:txBody>
          <a:bodyPr>
            <a:noAutofit/>
          </a:bodyPr>
          <a:lstStyle/>
          <a:p>
            <a:pPr algn="ctr"/>
            <a:r>
              <a:rPr lang="en-US" sz="4400" dirty="0" smtClean="0">
                <a:latin typeface="Times New Roman" pitchFamily="18" charset="0"/>
                <a:cs typeface="Times New Roman" pitchFamily="18" charset="0"/>
              </a:rPr>
              <a:t>Cuneiform writing </a:t>
            </a:r>
            <a:endParaRPr lang="ru-RU" sz="4400" dirty="0">
              <a:latin typeface="Times New Roman" pitchFamily="18" charset="0"/>
              <a:cs typeface="Times New Roman" pitchFamily="18" charset="0"/>
            </a:endParaRPr>
          </a:p>
        </p:txBody>
      </p:sp>
      <p:pic>
        <p:nvPicPr>
          <p:cNvPr id="5" name="Содержимое 4" descr="images (1).jpg"/>
          <p:cNvPicPr>
            <a:picLocks noGrp="1" noChangeAspect="1"/>
          </p:cNvPicPr>
          <p:nvPr>
            <p:ph idx="1"/>
          </p:nvPr>
        </p:nvPicPr>
        <p:blipFill>
          <a:blip r:embed="rId3" cstate="print"/>
          <a:stretch>
            <a:fillRect/>
          </a:stretch>
        </p:blipFill>
        <p:spPr>
          <a:xfrm>
            <a:off x="0" y="3429000"/>
            <a:ext cx="4536505" cy="3429000"/>
          </a:xfrm>
        </p:spPr>
      </p:pic>
      <p:sp>
        <p:nvSpPr>
          <p:cNvPr id="4" name="Текст 3"/>
          <p:cNvSpPr>
            <a:spLocks noGrp="1"/>
          </p:cNvSpPr>
          <p:nvPr>
            <p:ph type="body" sz="half" idx="2"/>
          </p:nvPr>
        </p:nvSpPr>
        <p:spPr>
          <a:xfrm>
            <a:off x="0" y="1196752"/>
            <a:ext cx="9144000" cy="2037469"/>
          </a:xfrm>
        </p:spPr>
        <p:style>
          <a:lnRef idx="1">
            <a:schemeClr val="accent2"/>
          </a:lnRef>
          <a:fillRef idx="2">
            <a:schemeClr val="accent2"/>
          </a:fillRef>
          <a:effectRef idx="1">
            <a:schemeClr val="accent2"/>
          </a:effectRef>
          <a:fontRef idx="minor">
            <a:schemeClr val="dk1"/>
          </a:fontRef>
        </p:style>
        <p:txBody>
          <a:bodyPr>
            <a:noAutofit/>
          </a:bodyPr>
          <a:lstStyle/>
          <a:p>
            <a:pPr>
              <a:buFont typeface="Arial" pitchFamily="34" charset="0"/>
              <a:buChar char="•"/>
            </a:pPr>
            <a:r>
              <a:rPr lang="en-US" sz="2400" dirty="0" smtClean="0">
                <a:latin typeface="Times New Roman" pitchFamily="18" charset="0"/>
                <a:cs typeface="Times New Roman" pitchFamily="18" charset="0"/>
              </a:rPr>
              <a:t>A system of writing established by the Sumerians (c.3100 BC), which required the use of a stylus in order to make wedge-shaped marks on wet clay tablets. </a:t>
            </a:r>
            <a:endParaRPr lang="ru-RU" sz="2400" dirty="0" smtClean="0">
              <a:latin typeface="Times New Roman" pitchFamily="18" charset="0"/>
              <a:cs typeface="Times New Roman" pitchFamily="18" charset="0"/>
            </a:endParaRPr>
          </a:p>
          <a:p>
            <a:pPr>
              <a:buFont typeface="Arial" pitchFamily="34" charset="0"/>
              <a:buChar char="•"/>
            </a:pPr>
            <a:r>
              <a:rPr lang="en-US" sz="2400" dirty="0" smtClean="0">
                <a:latin typeface="Times New Roman" pitchFamily="18" charset="0"/>
                <a:cs typeface="Times New Roman" pitchFamily="18" charset="0"/>
              </a:rPr>
              <a:t>Once the tablets were dry they could be stored, transported, etc. </a:t>
            </a:r>
            <a:endParaRPr lang="ru-RU" sz="2400" dirty="0" smtClean="0">
              <a:latin typeface="Times New Roman" pitchFamily="18" charset="0"/>
              <a:cs typeface="Times New Roman" pitchFamily="18" charset="0"/>
            </a:endParaRPr>
          </a:p>
          <a:p>
            <a:pPr>
              <a:buFont typeface="Arial" pitchFamily="34" charset="0"/>
              <a:buChar char="•"/>
            </a:pPr>
            <a:r>
              <a:rPr lang="en-US" sz="2400" dirty="0" smtClean="0">
                <a:latin typeface="Times New Roman" pitchFamily="18" charset="0"/>
                <a:cs typeface="Times New Roman" pitchFamily="18" charset="0"/>
              </a:rPr>
              <a:t>Became the dominant system of writing in Mesopotamia for over 2000 years.</a:t>
            </a:r>
            <a:endParaRPr lang="ru-RU" sz="2400" dirty="0">
              <a:latin typeface="Times New Roman" pitchFamily="18" charset="0"/>
              <a:cs typeface="Times New Roman" pitchFamily="18" charset="0"/>
            </a:endParaRPr>
          </a:p>
        </p:txBody>
      </p:sp>
      <p:pic>
        <p:nvPicPr>
          <p:cNvPr id="6" name="Рисунок 5" descr="slide-8-728.jpg"/>
          <p:cNvPicPr>
            <a:picLocks noChangeAspect="1"/>
          </p:cNvPicPr>
          <p:nvPr/>
        </p:nvPicPr>
        <p:blipFill>
          <a:blip r:embed="rId4" cstate="print"/>
          <a:srcRect l="60742" t="17998" r="2077" b="15229"/>
          <a:stretch>
            <a:fillRect/>
          </a:stretch>
        </p:blipFill>
        <p:spPr>
          <a:xfrm>
            <a:off x="4500562" y="3429000"/>
            <a:ext cx="4643438" cy="3429000"/>
          </a:xfrm>
          <a:prstGeom prst="rect">
            <a:avLst/>
          </a:prstGeom>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472518" cy="941372"/>
          </a:xfrm>
        </p:spPr>
        <p:style>
          <a:lnRef idx="1">
            <a:schemeClr val="accent6"/>
          </a:lnRef>
          <a:fillRef idx="2">
            <a:schemeClr val="accent6"/>
          </a:fillRef>
          <a:effectRef idx="1">
            <a:schemeClr val="accent6"/>
          </a:effectRef>
          <a:fontRef idx="minor">
            <a:schemeClr val="dk1"/>
          </a:fontRef>
        </p:style>
        <p:txBody>
          <a:bodyPr>
            <a:normAutofit fontScale="90000"/>
          </a:bodyPr>
          <a:lstStyle/>
          <a:p>
            <a:pPr algn="ctr"/>
            <a:r>
              <a:rPr lang="en-US" sz="4000" dirty="0" smtClean="0">
                <a:latin typeface="Times New Roman" pitchFamily="18" charset="0"/>
                <a:cs typeface="Times New Roman" pitchFamily="18" charset="0"/>
              </a:rPr>
              <a:t>Diagnosis</a:t>
            </a:r>
            <a:r>
              <a:rPr lang="en-US" dirty="0" smtClean="0"/>
              <a:t/>
            </a:r>
            <a:br>
              <a:rPr lang="en-US" dirty="0" smtClean="0"/>
            </a:br>
            <a:endParaRPr lang="ru-RU" dirty="0"/>
          </a:p>
        </p:txBody>
      </p:sp>
      <p:sp>
        <p:nvSpPr>
          <p:cNvPr id="4" name="Текст 3"/>
          <p:cNvSpPr>
            <a:spLocks noGrp="1"/>
          </p:cNvSpPr>
          <p:nvPr>
            <p:ph type="body" sz="half" idx="2"/>
          </p:nvPr>
        </p:nvSpPr>
        <p:spPr>
          <a:xfrm>
            <a:off x="214282" y="1428736"/>
            <a:ext cx="4572032" cy="5429264"/>
          </a:xfrm>
          <a:ln/>
        </p:spPr>
        <p:style>
          <a:lnRef idx="1">
            <a:schemeClr val="accent2"/>
          </a:lnRef>
          <a:fillRef idx="2">
            <a:schemeClr val="accent2"/>
          </a:fillRef>
          <a:effectRef idx="1">
            <a:schemeClr val="accent2"/>
          </a:effectRef>
          <a:fontRef idx="minor">
            <a:schemeClr val="dk1"/>
          </a:fontRef>
        </p:style>
        <p:txBody>
          <a:bodyPr>
            <a:normAutofit fontScale="70000" lnSpcReduction="20000"/>
          </a:bodyPr>
          <a:lstStyle/>
          <a:p>
            <a:pPr algn="ctr"/>
            <a:r>
              <a:rPr lang="en-US" sz="3600" dirty="0" smtClean="0">
                <a:latin typeface="Times New Roman" pitchFamily="18" charset="0"/>
                <a:cs typeface="Times New Roman" pitchFamily="18" charset="0"/>
              </a:rPr>
              <a:t>EXAMINATION OF THE PULSE:</a:t>
            </a:r>
            <a:endParaRPr lang="ru-RU" sz="3600" dirty="0" smtClean="0">
              <a:latin typeface="Times New Roman" pitchFamily="18" charset="0"/>
              <a:cs typeface="Times New Roman" pitchFamily="18" charset="0"/>
            </a:endParaRPr>
          </a:p>
          <a:p>
            <a:pPr>
              <a:buFont typeface="Arial" pitchFamily="34" charset="0"/>
              <a:buChar char="•"/>
            </a:pPr>
            <a:r>
              <a:rPr lang="en-US" sz="3600" dirty="0" smtClean="0">
                <a:latin typeface="Times New Roman" pitchFamily="18" charset="0"/>
                <a:cs typeface="Times New Roman" pitchFamily="18" charset="0"/>
              </a:rPr>
              <a:t>The physician felt the right wrist and then the left.</a:t>
            </a:r>
            <a:endParaRPr lang="ru-RU" sz="3600" dirty="0" smtClean="0">
              <a:latin typeface="Times New Roman" pitchFamily="18" charset="0"/>
              <a:cs typeface="Times New Roman" pitchFamily="18" charset="0"/>
            </a:endParaRPr>
          </a:p>
          <a:p>
            <a:pPr>
              <a:buFont typeface="Arial" pitchFamily="34" charset="0"/>
              <a:buChar char="•"/>
            </a:pPr>
            <a:r>
              <a:rPr lang="en-US" sz="3600" dirty="0" smtClean="0">
                <a:latin typeface="Times New Roman" pitchFamily="18" charset="0"/>
                <a:cs typeface="Times New Roman" pitchFamily="18" charset="0"/>
              </a:rPr>
              <a:t> He compared the beats with his own</a:t>
            </a:r>
            <a:r>
              <a:rPr lang="ru-RU" sz="3600" dirty="0" smtClean="0">
                <a:latin typeface="Times New Roman" pitchFamily="18" charset="0"/>
                <a:cs typeface="Times New Roman" pitchFamily="18" charset="0"/>
              </a:rPr>
              <a:t>.</a:t>
            </a:r>
          </a:p>
          <a:p>
            <a:pPr>
              <a:buFont typeface="Arial" pitchFamily="34" charset="0"/>
              <a:buChar char="•"/>
            </a:pPr>
            <a:r>
              <a:rPr lang="en-US" sz="3600" dirty="0" smtClean="0">
                <a:latin typeface="Times New Roman" pitchFamily="18" charset="0"/>
                <a:cs typeface="Times New Roman" pitchFamily="18" charset="0"/>
              </a:rPr>
              <a:t> Physician determined the symptoms, diagnosis, prognosis, and proper treatment by intensive palpation of the pulse. </a:t>
            </a:r>
            <a:endParaRPr lang="ru-RU" sz="3600" dirty="0" smtClean="0">
              <a:latin typeface="Times New Roman" pitchFamily="18" charset="0"/>
              <a:cs typeface="Times New Roman" pitchFamily="18" charset="0"/>
            </a:endParaRPr>
          </a:p>
          <a:p>
            <a:pPr>
              <a:buFont typeface="Arial" pitchFamily="34" charset="0"/>
              <a:buChar char="•"/>
            </a:pPr>
            <a:r>
              <a:rPr lang="en-US" sz="3600" dirty="0" smtClean="0">
                <a:latin typeface="Times New Roman" pitchFamily="18" charset="0"/>
                <a:cs typeface="Times New Roman" pitchFamily="18" charset="0"/>
              </a:rPr>
              <a:t> It was considered bad for a man to intimately examine a woman, so special ceramic, ivory, and wooden dolls were pointed to indicate where discomfort was felt. </a:t>
            </a:r>
          </a:p>
          <a:p>
            <a:endParaRPr lang="ru-RU" dirty="0"/>
          </a:p>
        </p:txBody>
      </p:sp>
      <p:pic>
        <p:nvPicPr>
          <p:cNvPr id="5" name="Содержимое 4" descr="pulse.png"/>
          <p:cNvPicPr>
            <a:picLocks noGrp="1" noChangeAspect="1"/>
          </p:cNvPicPr>
          <p:nvPr>
            <p:ph idx="1"/>
          </p:nvPr>
        </p:nvPicPr>
        <p:blipFill>
          <a:blip r:embed="rId2" cstate="print"/>
          <a:stretch>
            <a:fillRect/>
          </a:stretch>
        </p:blipFill>
        <p:spPr>
          <a:xfrm>
            <a:off x="4929190" y="1428736"/>
            <a:ext cx="3929089" cy="5429264"/>
          </a:xfrm>
          <a:ln w="76200">
            <a:solidFill>
              <a:srgbClr val="002060"/>
            </a:solidFill>
          </a:ln>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4290"/>
            <a:ext cx="8401080" cy="857256"/>
          </a:xfrm>
        </p:spPr>
        <p:style>
          <a:lnRef idx="1">
            <a:schemeClr val="accent6"/>
          </a:lnRef>
          <a:fillRef idx="2">
            <a:schemeClr val="accent6"/>
          </a:fillRef>
          <a:effectRef idx="1">
            <a:schemeClr val="accent6"/>
          </a:effectRef>
          <a:fontRef idx="minor">
            <a:schemeClr val="dk1"/>
          </a:fontRef>
        </p:style>
        <p:txBody>
          <a:bodyPr>
            <a:noAutofit/>
          </a:bodyPr>
          <a:lstStyle/>
          <a:p>
            <a:pPr algn="ctr"/>
            <a:r>
              <a:rPr lang="en-US" sz="3600" dirty="0" smtClean="0">
                <a:latin typeface="Times New Roman" pitchFamily="18" charset="0"/>
                <a:cs typeface="Times New Roman" pitchFamily="18" charset="0"/>
              </a:rPr>
              <a:t>Medications</a:t>
            </a:r>
            <a:endParaRPr lang="ru-RU" sz="3600" dirty="0">
              <a:latin typeface="Times New Roman" pitchFamily="18" charset="0"/>
              <a:cs typeface="Times New Roman" pitchFamily="18" charset="0"/>
            </a:endParaRPr>
          </a:p>
        </p:txBody>
      </p:sp>
      <p:pic>
        <p:nvPicPr>
          <p:cNvPr id="5" name="Содержимое 4" descr="china.jpg"/>
          <p:cNvPicPr>
            <a:picLocks noGrp="1" noChangeAspect="1"/>
          </p:cNvPicPr>
          <p:nvPr>
            <p:ph idx="1"/>
          </p:nvPr>
        </p:nvPicPr>
        <p:blipFill>
          <a:blip r:embed="rId2" cstate="print"/>
          <a:stretch>
            <a:fillRect/>
          </a:stretch>
        </p:blipFill>
        <p:spPr>
          <a:xfrm>
            <a:off x="5143504" y="1357298"/>
            <a:ext cx="3714776" cy="5286412"/>
          </a:xfrm>
          <a:ln w="76200">
            <a:solidFill>
              <a:schemeClr val="accent6">
                <a:lumMod val="75000"/>
              </a:schemeClr>
            </a:solidFill>
          </a:ln>
        </p:spPr>
      </p:pic>
      <p:sp>
        <p:nvSpPr>
          <p:cNvPr id="4" name="Текст 3"/>
          <p:cNvSpPr>
            <a:spLocks noGrp="1"/>
          </p:cNvSpPr>
          <p:nvPr>
            <p:ph type="body" sz="half" idx="2"/>
          </p:nvPr>
        </p:nvSpPr>
        <p:spPr>
          <a:xfrm>
            <a:off x="214282" y="1285860"/>
            <a:ext cx="4643470" cy="5429288"/>
          </a:xfrm>
          <a:ln/>
        </p:spPr>
        <p:style>
          <a:lnRef idx="1">
            <a:schemeClr val="accent2"/>
          </a:lnRef>
          <a:fillRef idx="2">
            <a:schemeClr val="accent2"/>
          </a:fillRef>
          <a:effectRef idx="1">
            <a:schemeClr val="accent2"/>
          </a:effectRef>
          <a:fontRef idx="minor">
            <a:schemeClr val="dk1"/>
          </a:fontRef>
        </p:style>
        <p:txBody>
          <a:bodyPr>
            <a:normAutofit/>
          </a:bodyPr>
          <a:lstStyle/>
          <a:p>
            <a:pPr>
              <a:buFont typeface="Arial" pitchFamily="34" charset="0"/>
              <a:buChar char="•"/>
            </a:pPr>
            <a:r>
              <a:rPr lang="en-US" sz="2400" dirty="0" smtClean="0">
                <a:latin typeface="Times New Roman" pitchFamily="18" charset="0"/>
                <a:cs typeface="Times New Roman" pitchFamily="18" charset="0"/>
              </a:rPr>
              <a:t>The Chinese pharmacopoeia was always rich.</a:t>
            </a:r>
          </a:p>
          <a:p>
            <a:pPr>
              <a:buFont typeface="Arial" pitchFamily="34" charset="0"/>
              <a:buChar char="•"/>
            </a:pPr>
            <a:r>
              <a:rPr lang="en-US" sz="2400" dirty="0" smtClean="0">
                <a:latin typeface="Times New Roman" pitchFamily="18" charset="0"/>
                <a:cs typeface="Times New Roman" pitchFamily="18" charset="0"/>
              </a:rPr>
              <a:t>Drugs were considered more likely to be good if they tasted bad. </a:t>
            </a:r>
          </a:p>
          <a:p>
            <a:pPr>
              <a:buFont typeface="Arial" pitchFamily="34" charset="0"/>
              <a:buChar char="•"/>
            </a:pPr>
            <a:r>
              <a:rPr lang="en-US" sz="2400" dirty="0" smtClean="0">
                <a:latin typeface="Times New Roman" pitchFamily="18" charset="0"/>
                <a:cs typeface="Times New Roman" pitchFamily="18" charset="0"/>
              </a:rPr>
              <a:t>Five categories: herbs, trees, insects, stones, and grains. The therapeutic minerals and metals included compounds of mercury arsenic, and magnetic stones. </a:t>
            </a:r>
          </a:p>
          <a:p>
            <a:pPr>
              <a:buFont typeface="Arial" pitchFamily="34" charset="0"/>
              <a:buChar char="•"/>
            </a:pPr>
            <a:r>
              <a:rPr lang="en-US" sz="2400" dirty="0" smtClean="0">
                <a:latin typeface="Times New Roman" pitchFamily="18" charset="0"/>
                <a:cs typeface="Times New Roman" pitchFamily="18" charset="0"/>
              </a:rPr>
              <a:t>Animal-derived </a:t>
            </a:r>
            <a:r>
              <a:rPr lang="en-US" sz="2400" dirty="0" err="1" smtClean="0">
                <a:latin typeface="Times New Roman" pitchFamily="18" charset="0"/>
                <a:cs typeface="Times New Roman" pitchFamily="18" charset="0"/>
              </a:rPr>
              <a:t>remediesincluded</a:t>
            </a:r>
            <a:r>
              <a:rPr lang="en-US" sz="2400" dirty="0" smtClean="0">
                <a:latin typeface="Times New Roman" pitchFamily="18" charset="0"/>
                <a:cs typeface="Times New Roman" pitchFamily="18" charset="0"/>
              </a:rPr>
              <a:t> virtually anything obtainable from living creatures: whole parts, segments of organs, urine, dung. </a:t>
            </a:r>
          </a:p>
          <a:p>
            <a:endParaRPr lang="ru-RU"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85728"/>
            <a:ext cx="8401080" cy="857256"/>
          </a:xfrm>
        </p:spPr>
        <p:style>
          <a:lnRef idx="1">
            <a:schemeClr val="accent6"/>
          </a:lnRef>
          <a:fillRef idx="2">
            <a:schemeClr val="accent6"/>
          </a:fillRef>
          <a:effectRef idx="1">
            <a:schemeClr val="accent6"/>
          </a:effectRef>
          <a:fontRef idx="minor">
            <a:schemeClr val="dk1"/>
          </a:fontRef>
        </p:style>
        <p:txBody>
          <a:bodyPr>
            <a:normAutofit fontScale="90000"/>
          </a:bodyPr>
          <a:lstStyle/>
          <a:p>
            <a:pPr algn="ctr"/>
            <a:r>
              <a:rPr lang="en-US" sz="4000" dirty="0" smtClean="0">
                <a:latin typeface="Times New Roman" pitchFamily="18" charset="0"/>
                <a:cs typeface="Times New Roman" pitchFamily="18" charset="0"/>
              </a:rPr>
              <a:t>Herbs</a:t>
            </a:r>
            <a:r>
              <a:rPr lang="en-US" dirty="0" smtClean="0"/>
              <a:t/>
            </a:r>
            <a:br>
              <a:rPr lang="en-US" dirty="0" smtClean="0"/>
            </a:br>
            <a:endParaRPr lang="ru-RU" dirty="0"/>
          </a:p>
        </p:txBody>
      </p:sp>
      <p:pic>
        <p:nvPicPr>
          <p:cNvPr id="5" name="Содержимое 4" descr="iStock_ginseng_comp-capsroots.jpg"/>
          <p:cNvPicPr>
            <a:picLocks noGrp="1" noChangeAspect="1"/>
          </p:cNvPicPr>
          <p:nvPr>
            <p:ph idx="1"/>
          </p:nvPr>
        </p:nvPicPr>
        <p:blipFill>
          <a:blip r:embed="rId2" cstate="print"/>
          <a:stretch>
            <a:fillRect/>
          </a:stretch>
        </p:blipFill>
        <p:spPr>
          <a:xfrm>
            <a:off x="4857752" y="1285860"/>
            <a:ext cx="4143404" cy="4786346"/>
          </a:xfrm>
        </p:spPr>
      </p:pic>
      <p:sp>
        <p:nvSpPr>
          <p:cNvPr id="4" name="Текст 3"/>
          <p:cNvSpPr>
            <a:spLocks noGrp="1"/>
          </p:cNvSpPr>
          <p:nvPr>
            <p:ph type="body" sz="half" idx="2"/>
          </p:nvPr>
        </p:nvSpPr>
        <p:spPr>
          <a:xfrm>
            <a:off x="214282" y="1142984"/>
            <a:ext cx="4643470" cy="5715016"/>
          </a:xfrm>
        </p:spPr>
        <p:style>
          <a:lnRef idx="1">
            <a:schemeClr val="accent2"/>
          </a:lnRef>
          <a:fillRef idx="2">
            <a:schemeClr val="accent2"/>
          </a:fillRef>
          <a:effectRef idx="1">
            <a:schemeClr val="accent2"/>
          </a:effectRef>
          <a:fontRef idx="minor">
            <a:schemeClr val="dk1"/>
          </a:fontRef>
        </p:style>
        <p:txBody>
          <a:bodyPr>
            <a:noAutofit/>
          </a:bodyPr>
          <a:lstStyle/>
          <a:p>
            <a:r>
              <a:rPr lang="en-US" sz="2800" b="1" dirty="0" smtClean="0">
                <a:latin typeface="Times New Roman" pitchFamily="18" charset="0"/>
                <a:cs typeface="Times New Roman" pitchFamily="18" charset="0"/>
              </a:rPr>
              <a:t>EPHEDRA </a:t>
            </a:r>
            <a:r>
              <a:rPr lang="en-US" sz="2800" dirty="0" smtClean="0">
                <a:latin typeface="Times New Roman" pitchFamily="18" charset="0"/>
                <a:cs typeface="Times New Roman" pitchFamily="18" charset="0"/>
              </a:rPr>
              <a:t>- was used for thousands of years as a stimulant, as a remedy for respiratory -diseases, to induce fevers and perspiration, and to depress coughs. </a:t>
            </a:r>
          </a:p>
          <a:p>
            <a:r>
              <a:rPr lang="en-US" sz="2800" b="1" dirty="0" smtClean="0">
                <a:latin typeface="Times New Roman" pitchFamily="18" charset="0"/>
                <a:cs typeface="Times New Roman" pitchFamily="18" charset="0"/>
              </a:rPr>
              <a:t>GINSENG </a:t>
            </a:r>
            <a:r>
              <a:rPr lang="en-US" sz="2800" dirty="0" smtClean="0">
                <a:latin typeface="Times New Roman" pitchFamily="18" charset="0"/>
                <a:cs typeface="Times New Roman" pitchFamily="18" charset="0"/>
              </a:rPr>
              <a:t>("man-shaped root").</a:t>
            </a:r>
            <a:r>
              <a:rPr lang="ru-RU" sz="2800" dirty="0" smtClean="0">
                <a:latin typeface="Times New Roman" pitchFamily="18" charset="0"/>
                <a:cs typeface="Times New Roman" pitchFamily="18" charset="0"/>
              </a:rPr>
              <a:t> - </a:t>
            </a:r>
            <a:r>
              <a:rPr lang="en-US" sz="2800" dirty="0" smtClean="0">
                <a:latin typeface="Times New Roman" pitchFamily="18" charset="0"/>
                <a:cs typeface="Times New Roman" pitchFamily="18" charset="0"/>
              </a:rPr>
              <a:t>delaying old age, restoring sexual powers, improving diabetes and stabilizing blood pressure. </a:t>
            </a:r>
            <a:endParaRPr lang="en-US" sz="2800" dirty="0">
              <a:latin typeface="Times New Roman" pitchFamily="18" charset="0"/>
              <a:cs typeface="Times New Roman" pitchFamily="18" charset="0"/>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85728"/>
            <a:ext cx="8186766" cy="785818"/>
          </a:xfrm>
        </p:spPr>
        <p:style>
          <a:lnRef idx="1">
            <a:schemeClr val="accent2"/>
          </a:lnRef>
          <a:fillRef idx="2">
            <a:schemeClr val="accent2"/>
          </a:fillRef>
          <a:effectRef idx="1">
            <a:schemeClr val="accent2"/>
          </a:effectRef>
          <a:fontRef idx="minor">
            <a:schemeClr val="dk1"/>
          </a:fontRef>
        </p:style>
        <p:txBody>
          <a:bodyPr>
            <a:normAutofit fontScale="90000"/>
          </a:bodyPr>
          <a:lstStyle/>
          <a:p>
            <a:pPr algn="ctr"/>
            <a:r>
              <a:rPr lang="en-US" sz="3600" dirty="0" smtClean="0">
                <a:latin typeface="Times New Roman" pitchFamily="18" charset="0"/>
                <a:cs typeface="Times New Roman" pitchFamily="18" charset="0"/>
              </a:rPr>
              <a:t>Qigong</a:t>
            </a:r>
            <a:r>
              <a:rPr lang="en-US" dirty="0" smtClean="0"/>
              <a:t/>
            </a:r>
            <a:br>
              <a:rPr lang="en-US" dirty="0" smtClean="0"/>
            </a:br>
            <a:endParaRPr lang="ru-RU" dirty="0"/>
          </a:p>
        </p:txBody>
      </p:sp>
      <p:pic>
        <p:nvPicPr>
          <p:cNvPr id="5" name="Содержимое 4" descr="QiGongEyeTraining.jpg"/>
          <p:cNvPicPr>
            <a:picLocks noGrp="1" noChangeAspect="1"/>
          </p:cNvPicPr>
          <p:nvPr>
            <p:ph idx="1"/>
          </p:nvPr>
        </p:nvPicPr>
        <p:blipFill>
          <a:blip r:embed="rId2" cstate="print"/>
          <a:stretch>
            <a:fillRect/>
          </a:stretch>
        </p:blipFill>
        <p:spPr>
          <a:xfrm>
            <a:off x="5572132" y="1285860"/>
            <a:ext cx="3071833" cy="5214974"/>
          </a:xfrm>
          <a:ln w="76200">
            <a:solidFill>
              <a:srgbClr val="7030A0"/>
            </a:solidFill>
          </a:ln>
        </p:spPr>
      </p:pic>
      <p:sp>
        <p:nvSpPr>
          <p:cNvPr id="4" name="Текст 3"/>
          <p:cNvSpPr>
            <a:spLocks noGrp="1"/>
          </p:cNvSpPr>
          <p:nvPr>
            <p:ph type="body" sz="half" idx="2"/>
          </p:nvPr>
        </p:nvSpPr>
        <p:spPr>
          <a:xfrm>
            <a:off x="428596" y="1285860"/>
            <a:ext cx="4786346" cy="5286412"/>
          </a:xfrm>
          <a:ln/>
        </p:spPr>
        <p:style>
          <a:lnRef idx="1">
            <a:schemeClr val="accent6"/>
          </a:lnRef>
          <a:fillRef idx="2">
            <a:schemeClr val="accent6"/>
          </a:fillRef>
          <a:effectRef idx="1">
            <a:schemeClr val="accent6"/>
          </a:effectRef>
          <a:fontRef idx="minor">
            <a:schemeClr val="dk1"/>
          </a:fontRef>
        </p:style>
        <p:txBody>
          <a:bodyPr>
            <a:normAutofit fontScale="77500" lnSpcReduction="20000"/>
          </a:bodyPr>
          <a:lstStyle/>
          <a:p>
            <a:pPr>
              <a:buFont typeface="Arial" pitchFamily="34" charset="0"/>
              <a:buChar char="•"/>
            </a:pPr>
            <a:r>
              <a:rPr lang="en-US" sz="3300" dirty="0" smtClean="0">
                <a:latin typeface="Times New Roman" pitchFamily="18" charset="0"/>
                <a:cs typeface="Times New Roman" pitchFamily="18" charset="0"/>
              </a:rPr>
              <a:t> Qigong is an ancient series of movement postures </a:t>
            </a:r>
            <a:r>
              <a:rPr lang="en-US" sz="3300" dirty="0" err="1" smtClean="0">
                <a:latin typeface="Times New Roman" pitchFamily="18" charset="0"/>
                <a:cs typeface="Times New Roman" pitchFamily="18" charset="0"/>
              </a:rPr>
              <a:t>practi</a:t>
            </a:r>
            <a:r>
              <a:rPr lang="en-US" sz="3300" dirty="0" smtClean="0">
                <a:latin typeface="Times New Roman" pitchFamily="18" charset="0"/>
                <a:cs typeface="Times New Roman" pitchFamily="18" charset="0"/>
              </a:rPr>
              <a:t> </a:t>
            </a:r>
            <a:r>
              <a:rPr lang="en-US" sz="3300" dirty="0" err="1" smtClean="0">
                <a:latin typeface="Times New Roman" pitchFamily="18" charset="0"/>
                <a:cs typeface="Times New Roman" pitchFamily="18" charset="0"/>
              </a:rPr>
              <a:t>ced</a:t>
            </a:r>
            <a:r>
              <a:rPr lang="en-US" sz="3300" dirty="0" smtClean="0">
                <a:latin typeface="Times New Roman" pitchFamily="18" charset="0"/>
                <a:cs typeface="Times New Roman" pitchFamily="18" charset="0"/>
              </a:rPr>
              <a:t> to create the flow of good </a:t>
            </a:r>
            <a:r>
              <a:rPr lang="en-US" sz="3300" dirty="0" err="1" smtClean="0">
                <a:latin typeface="Times New Roman" pitchFamily="18" charset="0"/>
                <a:cs typeface="Times New Roman" pitchFamily="18" charset="0"/>
              </a:rPr>
              <a:t>qi</a:t>
            </a:r>
            <a:r>
              <a:rPr lang="en-US" sz="3300" dirty="0" smtClean="0">
                <a:latin typeface="Times New Roman" pitchFamily="18" charset="0"/>
                <a:cs typeface="Times New Roman" pitchFamily="18" charset="0"/>
              </a:rPr>
              <a:t>, or vital energy. </a:t>
            </a:r>
          </a:p>
          <a:p>
            <a:pPr>
              <a:buFont typeface="Arial" pitchFamily="34" charset="0"/>
              <a:buChar char="•"/>
            </a:pPr>
            <a:r>
              <a:rPr lang="en-US" sz="3300" dirty="0" smtClean="0">
                <a:latin typeface="Times New Roman" pitchFamily="18" charset="0"/>
                <a:cs typeface="Times New Roman" pitchFamily="18" charset="0"/>
              </a:rPr>
              <a:t>Medical qigong may be internal or external. </a:t>
            </a:r>
          </a:p>
          <a:p>
            <a:pPr>
              <a:buFont typeface="Arial" pitchFamily="34" charset="0"/>
              <a:buChar char="•"/>
            </a:pPr>
            <a:r>
              <a:rPr lang="en-US" sz="3300" dirty="0" smtClean="0">
                <a:latin typeface="Times New Roman" pitchFamily="18" charset="0"/>
                <a:cs typeface="Times New Roman" pitchFamily="18" charset="0"/>
              </a:rPr>
              <a:t>Internal qigong relies on movement, breathing and visualization, and is practiced by the patient himself. </a:t>
            </a:r>
          </a:p>
          <a:p>
            <a:pPr>
              <a:buFont typeface="Arial" pitchFamily="34" charset="0"/>
              <a:buChar char="•"/>
            </a:pPr>
            <a:r>
              <a:rPr lang="en-US" sz="3300" dirty="0" smtClean="0">
                <a:latin typeface="Times New Roman" pitchFamily="18" charset="0"/>
                <a:cs typeface="Times New Roman" pitchFamily="18" charset="0"/>
              </a:rPr>
              <a:t>In external qigong, similar to therapeutic touch, a qigong master heals an ill person through </a:t>
            </a:r>
            <a:r>
              <a:rPr lang="en-US" sz="3300" dirty="0" err="1" smtClean="0">
                <a:latin typeface="Times New Roman" pitchFamily="18" charset="0"/>
                <a:cs typeface="Times New Roman" pitchFamily="18" charset="0"/>
              </a:rPr>
              <a:t>qi</a:t>
            </a:r>
            <a:r>
              <a:rPr lang="en-US" sz="3300" dirty="0" smtClean="0">
                <a:latin typeface="Times New Roman" pitchFamily="18" charset="0"/>
                <a:cs typeface="Times New Roman" pitchFamily="18" charset="0"/>
              </a:rPr>
              <a:t> transfer.</a:t>
            </a:r>
          </a:p>
          <a:p>
            <a:r>
              <a:rPr lang="en-US" dirty="0" smtClean="0"/>
              <a:t/>
            </a:r>
            <a:br>
              <a:rPr lang="en-US" dirty="0" smtClean="0"/>
            </a:br>
            <a:r>
              <a:rPr lang="en-US" dirty="0" smtClean="0"/>
              <a:t/>
            </a:r>
            <a:br>
              <a:rPr lang="en-US" dirty="0" smtClean="0"/>
            </a:br>
            <a:endParaRPr lang="ru-RU"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285720" y="5643578"/>
            <a:ext cx="8501122" cy="1000132"/>
          </a:xfrm>
        </p:spPr>
        <p:style>
          <a:lnRef idx="1">
            <a:schemeClr val="accent2"/>
          </a:lnRef>
          <a:fillRef idx="2">
            <a:schemeClr val="accent2"/>
          </a:fillRef>
          <a:effectRef idx="1">
            <a:schemeClr val="accent2"/>
          </a:effectRef>
          <a:fontRef idx="minor">
            <a:schemeClr val="dk1"/>
          </a:fontRef>
        </p:style>
        <p:txBody>
          <a:bodyPr>
            <a:noAutofit/>
          </a:bodyPr>
          <a:lstStyle/>
          <a:p>
            <a:r>
              <a:rPr lang="en-US" sz="4400" dirty="0" smtClean="0">
                <a:latin typeface="Times New Roman" pitchFamily="18" charset="0"/>
                <a:cs typeface="Times New Roman" pitchFamily="18" charset="0"/>
              </a:rPr>
              <a:t>MEDICINE OF ANCIENT INDIA</a:t>
            </a:r>
            <a:endParaRPr lang="ru-RU" sz="4400" dirty="0"/>
          </a:p>
        </p:txBody>
      </p:sp>
      <p:pic>
        <p:nvPicPr>
          <p:cNvPr id="8" name="Рисунок 7" descr="загруженное.jpg"/>
          <p:cNvPicPr>
            <a:picLocks noGrp="1" noChangeAspect="1"/>
          </p:cNvPicPr>
          <p:nvPr>
            <p:ph type="pic" idx="1"/>
          </p:nvPr>
        </p:nvPicPr>
        <p:blipFill>
          <a:blip r:embed="rId2" cstate="print"/>
          <a:srcRect l="2201" r="2201" b="19892"/>
          <a:stretch>
            <a:fillRect/>
          </a:stretch>
        </p:blipFill>
        <p:spPr>
          <a:xfrm>
            <a:off x="357158" y="357166"/>
            <a:ext cx="8286808" cy="4857784"/>
          </a:xfrm>
          <a:ln w="76200">
            <a:solidFill>
              <a:schemeClr val="tx2">
                <a:lumMod val="60000"/>
                <a:lumOff val="40000"/>
              </a:schemeClr>
            </a:solidFill>
          </a:ln>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57200" y="273050"/>
            <a:ext cx="8472518" cy="655620"/>
          </a:xfrm>
        </p:spPr>
        <p:style>
          <a:lnRef idx="1">
            <a:schemeClr val="accent2"/>
          </a:lnRef>
          <a:fillRef idx="2">
            <a:schemeClr val="accent2"/>
          </a:fillRef>
          <a:effectRef idx="1">
            <a:schemeClr val="accent2"/>
          </a:effectRef>
          <a:fontRef idx="minor">
            <a:schemeClr val="dk1"/>
          </a:fontRef>
        </p:style>
        <p:txBody>
          <a:bodyPr>
            <a:normAutofit/>
          </a:bodyPr>
          <a:lstStyle/>
          <a:p>
            <a:pPr algn="ctr"/>
            <a:r>
              <a:rPr lang="en-US" sz="3600" dirty="0" smtClean="0">
                <a:latin typeface="Times New Roman" pitchFamily="18" charset="0"/>
                <a:cs typeface="Times New Roman" pitchFamily="18" charset="0"/>
              </a:rPr>
              <a:t>MEDICINE OF ANCIENT INDIA</a:t>
            </a:r>
            <a:endParaRPr lang="ru-RU" sz="3600" dirty="0">
              <a:latin typeface="Times New Roman" pitchFamily="18" charset="0"/>
              <a:cs typeface="Times New Roman" pitchFamily="18" charset="0"/>
            </a:endParaRPr>
          </a:p>
        </p:txBody>
      </p:sp>
      <p:pic>
        <p:nvPicPr>
          <p:cNvPr id="8" name="Содержимое 7" descr="mohe.jpg"/>
          <p:cNvPicPr>
            <a:picLocks noGrp="1" noChangeAspect="1"/>
          </p:cNvPicPr>
          <p:nvPr>
            <p:ph idx="1"/>
          </p:nvPr>
        </p:nvPicPr>
        <p:blipFill>
          <a:blip r:embed="rId2" cstate="print"/>
          <a:stretch>
            <a:fillRect/>
          </a:stretch>
        </p:blipFill>
        <p:spPr>
          <a:xfrm>
            <a:off x="5286380" y="1285860"/>
            <a:ext cx="3686175" cy="5072098"/>
          </a:xfrm>
        </p:spPr>
      </p:pic>
      <p:sp>
        <p:nvSpPr>
          <p:cNvPr id="7" name="Текст 6"/>
          <p:cNvSpPr>
            <a:spLocks noGrp="1"/>
          </p:cNvSpPr>
          <p:nvPr>
            <p:ph type="body" sz="half" idx="2"/>
          </p:nvPr>
        </p:nvSpPr>
        <p:spPr>
          <a:xfrm>
            <a:off x="142844" y="1285860"/>
            <a:ext cx="4786346" cy="5357850"/>
          </a:xfrm>
          <a:ln/>
        </p:spPr>
        <p:style>
          <a:lnRef idx="1">
            <a:schemeClr val="accent6"/>
          </a:lnRef>
          <a:fillRef idx="2">
            <a:schemeClr val="accent6"/>
          </a:fillRef>
          <a:effectRef idx="1">
            <a:schemeClr val="accent6"/>
          </a:effectRef>
          <a:fontRef idx="minor">
            <a:schemeClr val="dk1"/>
          </a:fontRef>
        </p:style>
        <p:txBody>
          <a:bodyPr>
            <a:normAutofit/>
          </a:bodyPr>
          <a:lstStyle/>
          <a:p>
            <a:pPr>
              <a:buFont typeface="Arial" pitchFamily="34" charset="0"/>
              <a:buChar char="•"/>
            </a:pPr>
            <a:r>
              <a:rPr lang="en-US" sz="2400" dirty="0" smtClean="0">
                <a:latin typeface="Times New Roman" pitchFamily="18" charset="0"/>
                <a:cs typeface="Times New Roman" pitchFamily="18" charset="0"/>
              </a:rPr>
              <a:t>The earliest culture in India centered on Mohenjo-Daro and Harappa, chief cities of the Indus valley civilization, which flourished from about 2500 to 1500 B.C. </a:t>
            </a:r>
          </a:p>
          <a:p>
            <a:pPr>
              <a:buFont typeface="Arial" pitchFamily="34" charset="0"/>
              <a:buChar char="•"/>
            </a:pPr>
            <a:r>
              <a:rPr lang="en-US" sz="2400" dirty="0" smtClean="0">
                <a:latin typeface="Times New Roman" pitchFamily="18" charset="0"/>
                <a:cs typeface="Times New Roman" pitchFamily="18" charset="0"/>
              </a:rPr>
              <a:t>Advanced system of public sanitation. </a:t>
            </a:r>
          </a:p>
          <a:p>
            <a:pPr>
              <a:buFont typeface="Arial" pitchFamily="34" charset="0"/>
              <a:buChar char="•"/>
            </a:pPr>
            <a:r>
              <a:rPr lang="en-US" sz="2400" dirty="0" smtClean="0">
                <a:latin typeface="Times New Roman" pitchFamily="18" charset="0"/>
                <a:cs typeface="Times New Roman" pitchFamily="18" charset="0"/>
              </a:rPr>
              <a:t>Numerous wells, bathrooms, public baths, sewers, and chutes for collecting trash. </a:t>
            </a:r>
          </a:p>
          <a:p>
            <a:pPr>
              <a:buFont typeface="Arial" pitchFamily="34" charset="0"/>
              <a:buChar char="•"/>
            </a:pPr>
            <a:r>
              <a:rPr lang="en-US" sz="2400" dirty="0" smtClean="0">
                <a:latin typeface="Times New Roman" pitchFamily="18" charset="0"/>
                <a:cs typeface="Times New Roman" pitchFamily="18" charset="0"/>
              </a:rPr>
              <a:t>Streets were laid out in regular fashion, and houses were well built and ventilated. </a:t>
            </a:r>
          </a:p>
          <a:p>
            <a:endParaRPr lang="ru-RU"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186766" cy="1162050"/>
          </a:xfrm>
        </p:spPr>
        <p:style>
          <a:lnRef idx="1">
            <a:schemeClr val="accent6"/>
          </a:lnRef>
          <a:fillRef idx="2">
            <a:schemeClr val="accent6"/>
          </a:fillRef>
          <a:effectRef idx="1">
            <a:schemeClr val="accent6"/>
          </a:effectRef>
          <a:fontRef idx="minor">
            <a:schemeClr val="dk1"/>
          </a:fontRef>
        </p:style>
        <p:txBody>
          <a:bodyPr>
            <a:normAutofit/>
          </a:bodyPr>
          <a:lstStyle/>
          <a:p>
            <a:pPr algn="ctr"/>
            <a:r>
              <a:rPr lang="en-US" sz="4800" dirty="0" smtClean="0"/>
              <a:t>Around 1500 B.C.</a:t>
            </a:r>
            <a:endParaRPr lang="ru-RU" sz="4800" dirty="0"/>
          </a:p>
        </p:txBody>
      </p:sp>
      <p:pic>
        <p:nvPicPr>
          <p:cNvPr id="5" name="Содержимое 4" descr="img048.GIF"/>
          <p:cNvPicPr>
            <a:picLocks noGrp="1" noChangeAspect="1"/>
          </p:cNvPicPr>
          <p:nvPr>
            <p:ph idx="1"/>
          </p:nvPr>
        </p:nvPicPr>
        <p:blipFill>
          <a:blip r:embed="rId2" cstate="print"/>
          <a:stretch>
            <a:fillRect/>
          </a:stretch>
        </p:blipFill>
        <p:spPr>
          <a:xfrm>
            <a:off x="428596" y="1571612"/>
            <a:ext cx="8429684" cy="5072098"/>
          </a:xfrm>
        </p:spPr>
      </p:pic>
      <p:sp>
        <p:nvSpPr>
          <p:cNvPr id="4" name="Текст 3"/>
          <p:cNvSpPr>
            <a:spLocks noGrp="1"/>
          </p:cNvSpPr>
          <p:nvPr>
            <p:ph type="body" sz="half" idx="2"/>
          </p:nvPr>
        </p:nvSpPr>
        <p:spPr/>
        <p:txBody>
          <a:bodyPr/>
          <a:lstStyle/>
          <a:p>
            <a:endParaRPr lang="ru-RU"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mari.jpg"/>
          <p:cNvPicPr>
            <a:picLocks noGrp="1" noChangeAspect="1"/>
          </p:cNvPicPr>
          <p:nvPr>
            <p:ph idx="1"/>
          </p:nvPr>
        </p:nvPicPr>
        <p:blipFill>
          <a:blip r:embed="rId2" cstate="print"/>
          <a:stretch>
            <a:fillRect/>
          </a:stretch>
        </p:blipFill>
        <p:spPr>
          <a:xfrm>
            <a:off x="4786314" y="214290"/>
            <a:ext cx="4071965" cy="6286544"/>
          </a:xfrm>
          <a:ln w="76200">
            <a:solidFill>
              <a:srgbClr val="FF0000"/>
            </a:solidFill>
          </a:ln>
        </p:spPr>
      </p:pic>
      <p:sp>
        <p:nvSpPr>
          <p:cNvPr id="4" name="Текст 3"/>
          <p:cNvSpPr>
            <a:spLocks noGrp="1"/>
          </p:cNvSpPr>
          <p:nvPr>
            <p:ph type="body" sz="half" idx="2"/>
          </p:nvPr>
        </p:nvSpPr>
        <p:spPr>
          <a:xfrm>
            <a:off x="285720" y="214290"/>
            <a:ext cx="4071966" cy="6429420"/>
          </a:xfrm>
          <a:ln/>
        </p:spPr>
        <p:style>
          <a:lnRef idx="1">
            <a:schemeClr val="accent6"/>
          </a:lnRef>
          <a:fillRef idx="2">
            <a:schemeClr val="accent6"/>
          </a:fillRef>
          <a:effectRef idx="1">
            <a:schemeClr val="accent6"/>
          </a:effectRef>
          <a:fontRef idx="minor">
            <a:schemeClr val="dk1"/>
          </a:fontRef>
        </p:style>
        <p:txBody>
          <a:bodyPr>
            <a:noAutofit/>
          </a:bodyPr>
          <a:lstStyle/>
          <a:p>
            <a:pPr>
              <a:buFont typeface="Arial" pitchFamily="34" charset="0"/>
              <a:buChar char="•"/>
            </a:pPr>
            <a:r>
              <a:rPr lang="en-US" sz="2800" dirty="0" smtClean="0">
                <a:latin typeface="Times New Roman" pitchFamily="18" charset="0"/>
                <a:cs typeface="Times New Roman" pitchFamily="18" charset="0"/>
              </a:rPr>
              <a:t>The Indus civilization relied on agriculture.</a:t>
            </a:r>
          </a:p>
          <a:p>
            <a:pPr>
              <a:buFont typeface="Arial" pitchFamily="34" charset="0"/>
              <a:buChar char="•"/>
            </a:pPr>
            <a:r>
              <a:rPr lang="en-US" sz="2800" dirty="0" smtClean="0">
                <a:latin typeface="Times New Roman" pitchFamily="18" charset="0"/>
                <a:cs typeface="Times New Roman" pitchFamily="18" charset="0"/>
              </a:rPr>
              <a:t>The majority of the people lived in villages.</a:t>
            </a:r>
          </a:p>
          <a:p>
            <a:pPr>
              <a:buFont typeface="Arial" pitchFamily="34" charset="0"/>
              <a:buChar char="•"/>
            </a:pPr>
            <a:r>
              <a:rPr lang="en-US" sz="2800" dirty="0" smtClean="0">
                <a:latin typeface="Times New Roman" pitchFamily="18" charset="0"/>
                <a:cs typeface="Times New Roman" pitchFamily="18" charset="0"/>
              </a:rPr>
              <a:t>Farmers cultivated wheat, barley, vegetables and fruits.</a:t>
            </a:r>
          </a:p>
          <a:p>
            <a:pPr>
              <a:buFont typeface="Arial" pitchFamily="34" charset="0"/>
              <a:buChar char="•"/>
            </a:pPr>
            <a:r>
              <a:rPr lang="en-US" sz="2800" dirty="0" smtClean="0">
                <a:latin typeface="Times New Roman" pitchFamily="18" charset="0"/>
                <a:cs typeface="Times New Roman" pitchFamily="18" charset="0"/>
              </a:rPr>
              <a:t>People had variety of beliefs.</a:t>
            </a:r>
          </a:p>
          <a:p>
            <a:pPr>
              <a:buFont typeface="Arial" pitchFamily="34" charset="0"/>
              <a:buChar char="•"/>
            </a:pPr>
            <a:r>
              <a:rPr lang="en-US" sz="2800" dirty="0" smtClean="0">
                <a:latin typeface="Times New Roman" pitchFamily="18" charset="0"/>
                <a:cs typeface="Times New Roman" pitchFamily="18" charset="0"/>
              </a:rPr>
              <a:t>Mother Goddess was believed to exist and as universal mother she bestowed fertility  on plants, animals and men.</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hinduism.jpg"/>
          <p:cNvPicPr>
            <a:picLocks noGrp="1" noChangeAspect="1"/>
          </p:cNvPicPr>
          <p:nvPr>
            <p:ph idx="1"/>
          </p:nvPr>
        </p:nvPicPr>
        <p:blipFill>
          <a:blip r:embed="rId2" cstate="print"/>
          <a:stretch>
            <a:fillRect/>
          </a:stretch>
        </p:blipFill>
        <p:spPr>
          <a:xfrm>
            <a:off x="4716016" y="260648"/>
            <a:ext cx="4213702" cy="6192688"/>
          </a:xfrm>
          <a:ln w="76200">
            <a:solidFill>
              <a:schemeClr val="tx1"/>
            </a:solidFill>
          </a:ln>
        </p:spPr>
      </p:pic>
      <p:sp>
        <p:nvSpPr>
          <p:cNvPr id="4" name="Текст 3"/>
          <p:cNvSpPr>
            <a:spLocks noGrp="1"/>
          </p:cNvSpPr>
          <p:nvPr>
            <p:ph type="body" sz="half" idx="2"/>
          </p:nvPr>
        </p:nvSpPr>
        <p:spPr>
          <a:xfrm>
            <a:off x="214282" y="260648"/>
            <a:ext cx="4143404" cy="6240186"/>
          </a:xfrm>
          <a:ln/>
        </p:spPr>
        <p:style>
          <a:lnRef idx="1">
            <a:schemeClr val="accent6"/>
          </a:lnRef>
          <a:fillRef idx="2">
            <a:schemeClr val="accent6"/>
          </a:fillRef>
          <a:effectRef idx="1">
            <a:schemeClr val="accent6"/>
          </a:effectRef>
          <a:fontRef idx="minor">
            <a:schemeClr val="dk1"/>
          </a:fontRef>
        </p:style>
        <p:txBody>
          <a:bodyPr>
            <a:noAutofit/>
          </a:bodyPr>
          <a:lstStyle/>
          <a:p>
            <a:pPr>
              <a:buFont typeface="Arial" pitchFamily="34" charset="0"/>
              <a:buChar char="•"/>
            </a:pPr>
            <a:r>
              <a:rPr lang="en-US" sz="3600" dirty="0" smtClean="0">
                <a:latin typeface="Times New Roman" pitchFamily="18" charset="0"/>
                <a:cs typeface="Times New Roman" pitchFamily="18" charset="0"/>
              </a:rPr>
              <a:t>Hinduism is one of the oldest living religions </a:t>
            </a:r>
            <a:r>
              <a:rPr lang="ru-RU" sz="3600" dirty="0" smtClean="0">
                <a:latin typeface="Times New Roman" pitchFamily="18" charset="0"/>
                <a:cs typeface="Times New Roman" pitchFamily="18" charset="0"/>
              </a:rPr>
              <a:t>-  </a:t>
            </a:r>
            <a:r>
              <a:rPr lang="en-US" sz="3600" dirty="0" smtClean="0">
                <a:latin typeface="Times New Roman" pitchFamily="18" charset="0"/>
                <a:cs typeface="Times New Roman" pitchFamily="18" charset="0"/>
              </a:rPr>
              <a:t>4000 years</a:t>
            </a:r>
            <a:r>
              <a:rPr lang="ru-RU" sz="3600" dirty="0" smtClean="0">
                <a:latin typeface="Times New Roman" pitchFamily="18" charset="0"/>
                <a:cs typeface="Times New Roman" pitchFamily="18" charset="0"/>
              </a:rPr>
              <a:t> </a:t>
            </a:r>
            <a:r>
              <a:rPr lang="en-US" sz="3600" dirty="0" smtClean="0">
                <a:latin typeface="Times New Roman" pitchFamily="18" charset="0"/>
                <a:cs typeface="Times New Roman" pitchFamily="18" charset="0"/>
              </a:rPr>
              <a:t>old. </a:t>
            </a:r>
          </a:p>
          <a:p>
            <a:pPr>
              <a:buFont typeface="Arial" pitchFamily="34" charset="0"/>
              <a:buChar char="•"/>
            </a:pPr>
            <a:r>
              <a:rPr lang="en-US" sz="3600" dirty="0" smtClean="0">
                <a:latin typeface="Times New Roman" pitchFamily="18" charset="0"/>
                <a:cs typeface="Times New Roman" pitchFamily="18" charset="0"/>
              </a:rPr>
              <a:t>Veda -the oldest scripture of Hinduism. </a:t>
            </a:r>
          </a:p>
          <a:p>
            <a:pPr>
              <a:buFont typeface="Arial" pitchFamily="34" charset="0"/>
              <a:buChar char="•"/>
            </a:pPr>
            <a:r>
              <a:rPr lang="en-US" sz="3600" dirty="0" smtClean="0">
                <a:latin typeface="Times New Roman" pitchFamily="18" charset="0"/>
                <a:cs typeface="Times New Roman" pitchFamily="18" charset="0"/>
              </a:rPr>
              <a:t>The foundations of traditional Indian healing is called </a:t>
            </a:r>
            <a:r>
              <a:rPr lang="en-US" sz="3600" dirty="0" err="1" smtClean="0">
                <a:latin typeface="Times New Roman" pitchFamily="18" charset="0"/>
                <a:cs typeface="Times New Roman" pitchFamily="18" charset="0"/>
              </a:rPr>
              <a:t>Ayurvedic</a:t>
            </a:r>
            <a:r>
              <a:rPr lang="en-US" sz="3600" dirty="0" smtClean="0">
                <a:latin typeface="Times New Roman" pitchFamily="18" charset="0"/>
                <a:cs typeface="Times New Roman" pitchFamily="18" charset="0"/>
              </a:rPr>
              <a:t> medicine.</a:t>
            </a:r>
            <a:endParaRPr lang="ru-RU" sz="3600"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329642" cy="584182"/>
          </a:xfrm>
        </p:spPr>
        <p:style>
          <a:lnRef idx="1">
            <a:schemeClr val="accent2"/>
          </a:lnRef>
          <a:fillRef idx="2">
            <a:schemeClr val="accent2"/>
          </a:fillRef>
          <a:effectRef idx="1">
            <a:schemeClr val="accent2"/>
          </a:effectRef>
          <a:fontRef idx="minor">
            <a:schemeClr val="dk1"/>
          </a:fontRef>
        </p:style>
        <p:txBody>
          <a:bodyPr>
            <a:normAutofit/>
          </a:bodyPr>
          <a:lstStyle/>
          <a:p>
            <a:pPr algn="ctr"/>
            <a:r>
              <a:rPr lang="en-US" sz="2800" dirty="0" smtClean="0">
                <a:latin typeface="Times New Roman" pitchFamily="18" charset="0"/>
                <a:cs typeface="Times New Roman" pitchFamily="18" charset="0"/>
              </a:rPr>
              <a:t>Medical texts</a:t>
            </a:r>
            <a:endParaRPr lang="ru-RU" sz="2800" dirty="0">
              <a:latin typeface="Times New Roman" pitchFamily="18" charset="0"/>
              <a:cs typeface="Times New Roman" pitchFamily="18" charset="0"/>
            </a:endParaRPr>
          </a:p>
        </p:txBody>
      </p:sp>
      <p:pic>
        <p:nvPicPr>
          <p:cNvPr id="5" name="Содержимое 4" descr="imagesCA7IJRLW.jpg"/>
          <p:cNvPicPr>
            <a:picLocks noGrp="1" noChangeAspect="1"/>
          </p:cNvPicPr>
          <p:nvPr>
            <p:ph idx="1"/>
          </p:nvPr>
        </p:nvPicPr>
        <p:blipFill>
          <a:blip r:embed="rId2" cstate="print"/>
          <a:stretch>
            <a:fillRect/>
          </a:stretch>
        </p:blipFill>
        <p:spPr>
          <a:xfrm>
            <a:off x="5004048" y="1052736"/>
            <a:ext cx="3854232" cy="5616624"/>
          </a:xfrm>
          <a:ln w="76200">
            <a:solidFill>
              <a:srgbClr val="FF9999"/>
            </a:solidFill>
          </a:ln>
        </p:spPr>
      </p:pic>
      <p:sp>
        <p:nvSpPr>
          <p:cNvPr id="4" name="Текст 3"/>
          <p:cNvSpPr>
            <a:spLocks noGrp="1"/>
          </p:cNvSpPr>
          <p:nvPr>
            <p:ph type="body" sz="half" idx="2"/>
          </p:nvPr>
        </p:nvSpPr>
        <p:spPr>
          <a:xfrm>
            <a:off x="285720" y="1000108"/>
            <a:ext cx="4502304" cy="5715040"/>
          </a:xfrm>
          <a:ln/>
        </p:spPr>
        <p:style>
          <a:lnRef idx="1">
            <a:schemeClr val="accent6"/>
          </a:lnRef>
          <a:fillRef idx="2">
            <a:schemeClr val="accent6"/>
          </a:fillRef>
          <a:effectRef idx="1">
            <a:schemeClr val="accent6"/>
          </a:effectRef>
          <a:fontRef idx="minor">
            <a:schemeClr val="dk1"/>
          </a:fontRef>
        </p:style>
        <p:txBody>
          <a:bodyPr>
            <a:normAutofit fontScale="62500" lnSpcReduction="20000"/>
          </a:bodyPr>
          <a:lstStyle/>
          <a:p>
            <a:r>
              <a:rPr lang="en-US" sz="3200" b="1" dirty="0" err="1" smtClean="0">
                <a:latin typeface="Times New Roman" pitchFamily="18" charset="0"/>
                <a:cs typeface="Times New Roman" pitchFamily="18" charset="0"/>
              </a:rPr>
              <a:t>Ayurveda</a:t>
            </a:r>
            <a:r>
              <a:rPr lang="en-US" sz="3200" b="1"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rPr>
              <a:t>-"The Science of Life.“</a:t>
            </a:r>
          </a:p>
          <a:p>
            <a:r>
              <a:rPr lang="en-US" sz="3200" dirty="0" smtClean="0">
                <a:latin typeface="Times New Roman" pitchFamily="18" charset="0"/>
                <a:cs typeface="Times New Roman" pitchFamily="18" charset="0"/>
              </a:rPr>
              <a:t> (: </a:t>
            </a:r>
            <a:r>
              <a:rPr lang="en-US" sz="3200" dirty="0" err="1" smtClean="0">
                <a:latin typeface="Times New Roman" pitchFamily="18" charset="0"/>
                <a:cs typeface="Times New Roman" pitchFamily="18" charset="0"/>
              </a:rPr>
              <a:t>ayur</a:t>
            </a:r>
            <a:r>
              <a:rPr lang="en-US" sz="3200" dirty="0" smtClean="0">
                <a:latin typeface="Times New Roman" pitchFamily="18" charset="0"/>
                <a:cs typeface="Times New Roman" pitchFamily="18" charset="0"/>
              </a:rPr>
              <a:t>, - life, and </a:t>
            </a:r>
            <a:r>
              <a:rPr lang="en-US" sz="3200" dirty="0" err="1" smtClean="0">
                <a:latin typeface="Times New Roman" pitchFamily="18" charset="0"/>
                <a:cs typeface="Times New Roman" pitchFamily="18" charset="0"/>
              </a:rPr>
              <a:t>veda</a:t>
            </a:r>
            <a:r>
              <a:rPr lang="en-US" sz="3200" dirty="0" smtClean="0">
                <a:latin typeface="Times New Roman" pitchFamily="18" charset="0"/>
                <a:cs typeface="Times New Roman" pitchFamily="18" charset="0"/>
              </a:rPr>
              <a:t>, -knowledge.) </a:t>
            </a:r>
          </a:p>
          <a:p>
            <a:r>
              <a:rPr lang="en-US" sz="3200" dirty="0" smtClean="0">
                <a:latin typeface="Times New Roman" pitchFamily="18" charset="0"/>
                <a:cs typeface="Times New Roman" pitchFamily="18" charset="0"/>
              </a:rPr>
              <a:t>Its origin is traced back to the Vedic times about 5000 BC.</a:t>
            </a:r>
            <a:endParaRPr lang="en-US" sz="3200" baseline="30000" dirty="0" smtClean="0">
              <a:latin typeface="Times New Roman" pitchFamily="18" charset="0"/>
              <a:cs typeface="Times New Roman" pitchFamily="18" charset="0"/>
            </a:endParaRPr>
          </a:p>
          <a:p>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Ayurveda</a:t>
            </a:r>
            <a:r>
              <a:rPr lang="en-US" sz="3200" dirty="0" smtClean="0">
                <a:latin typeface="Times New Roman" pitchFamily="18" charset="0"/>
                <a:cs typeface="Times New Roman" pitchFamily="18" charset="0"/>
              </a:rPr>
              <a:t> is a part of the </a:t>
            </a:r>
            <a:r>
              <a:rPr lang="en-US" sz="3200" dirty="0" err="1" smtClean="0">
                <a:latin typeface="Times New Roman" pitchFamily="18" charset="0"/>
                <a:cs typeface="Times New Roman" pitchFamily="18" charset="0"/>
              </a:rPr>
              <a:t>Atharva</a:t>
            </a:r>
            <a:r>
              <a:rPr lang="en-US" sz="3200" dirty="0" smtClean="0">
                <a:latin typeface="Times New Roman" pitchFamily="18" charset="0"/>
                <a:cs typeface="Times New Roman" pitchFamily="18" charset="0"/>
              </a:rPr>
              <a:t> Veda which solely deals with medicine. </a:t>
            </a:r>
          </a:p>
          <a:p>
            <a:r>
              <a:rPr lang="en-US" sz="3200" dirty="0" smtClean="0">
                <a:latin typeface="Times New Roman" pitchFamily="18" charset="0"/>
                <a:cs typeface="Times New Roman" pitchFamily="18" charset="0"/>
              </a:rPr>
              <a:t/>
            </a:r>
            <a:br>
              <a:rPr lang="en-US" sz="3200" dirty="0" smtClean="0">
                <a:latin typeface="Times New Roman" pitchFamily="18" charset="0"/>
                <a:cs typeface="Times New Roman" pitchFamily="18" charset="0"/>
              </a:rPr>
            </a:br>
            <a:r>
              <a:rPr lang="en-US" sz="3200" dirty="0" err="1" smtClean="0">
                <a:latin typeface="Times New Roman" pitchFamily="18" charset="0"/>
                <a:cs typeface="Times New Roman" pitchFamily="18" charset="0"/>
              </a:rPr>
              <a:t>Atharva</a:t>
            </a:r>
            <a:r>
              <a:rPr lang="en-US" sz="3200" dirty="0" smtClean="0">
                <a:latin typeface="Times New Roman" pitchFamily="18" charset="0"/>
                <a:cs typeface="Times New Roman" pitchFamily="18" charset="0"/>
              </a:rPr>
              <a:t> Veda includes eight divisions of </a:t>
            </a:r>
            <a:r>
              <a:rPr lang="en-US" sz="3200" dirty="0" err="1" smtClean="0">
                <a:latin typeface="Times New Roman" pitchFamily="18" charset="0"/>
                <a:cs typeface="Times New Roman" pitchFamily="18" charset="0"/>
              </a:rPr>
              <a:t>Ayurveda</a:t>
            </a:r>
            <a:r>
              <a:rPr lang="en-US" sz="3200" dirty="0" smtClean="0">
                <a:latin typeface="Times New Roman" pitchFamily="18" charset="0"/>
                <a:cs typeface="Times New Roman" pitchFamily="18" charset="0"/>
              </a:rPr>
              <a:t>: </a:t>
            </a:r>
          </a:p>
          <a:p>
            <a:r>
              <a:rPr lang="en-US" sz="3200" dirty="0" smtClean="0">
                <a:latin typeface="Times New Roman" pitchFamily="18" charset="0"/>
                <a:cs typeface="Times New Roman" pitchFamily="18" charset="0"/>
              </a:rPr>
              <a:t>1. </a:t>
            </a:r>
            <a:r>
              <a:rPr lang="en-US" sz="3200" dirty="0" err="1" smtClean="0">
                <a:latin typeface="Times New Roman" pitchFamily="18" charset="0"/>
                <a:cs typeface="Times New Roman" pitchFamily="18" charset="0"/>
              </a:rPr>
              <a:t>Kayachikitsa</a:t>
            </a:r>
            <a:r>
              <a:rPr lang="en-US" sz="3200" dirty="0" smtClean="0">
                <a:latin typeface="Times New Roman" pitchFamily="18" charset="0"/>
                <a:cs typeface="Times New Roman" pitchFamily="18" charset="0"/>
              </a:rPr>
              <a:t> (Internal Medicine) </a:t>
            </a:r>
          </a:p>
          <a:p>
            <a:r>
              <a:rPr lang="en-US" sz="3200" dirty="0" smtClean="0">
                <a:latin typeface="Times New Roman" pitchFamily="18" charset="0"/>
                <a:cs typeface="Times New Roman" pitchFamily="18" charset="0"/>
              </a:rPr>
              <a:t>2. </a:t>
            </a:r>
            <a:r>
              <a:rPr lang="en-US" sz="3200" dirty="0" err="1" smtClean="0">
                <a:latin typeface="Times New Roman" pitchFamily="18" charset="0"/>
                <a:cs typeface="Times New Roman" pitchFamily="18" charset="0"/>
              </a:rPr>
              <a:t>Salakya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Tantra</a:t>
            </a:r>
            <a:r>
              <a:rPr lang="en-US" sz="3200" dirty="0" smtClean="0">
                <a:latin typeface="Times New Roman" pitchFamily="18" charset="0"/>
                <a:cs typeface="Times New Roman" pitchFamily="18" charset="0"/>
              </a:rPr>
              <a:t> (Surgery of Head &amp; neck, Ophthalmology and Otolaryngology) </a:t>
            </a:r>
          </a:p>
          <a:p>
            <a:r>
              <a:rPr lang="en-US" sz="3200" dirty="0" smtClean="0">
                <a:latin typeface="Times New Roman" pitchFamily="18" charset="0"/>
                <a:cs typeface="Times New Roman" pitchFamily="18" charset="0"/>
              </a:rPr>
              <a:t>3. </a:t>
            </a:r>
            <a:r>
              <a:rPr lang="en-US" sz="3200" dirty="0" err="1" smtClean="0">
                <a:latin typeface="Times New Roman" pitchFamily="18" charset="0"/>
                <a:cs typeface="Times New Roman" pitchFamily="18" charset="0"/>
              </a:rPr>
              <a:t>Shalya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Tantra</a:t>
            </a:r>
            <a:r>
              <a:rPr lang="en-US" sz="3200" dirty="0" smtClean="0">
                <a:latin typeface="Times New Roman" pitchFamily="18" charset="0"/>
                <a:cs typeface="Times New Roman" pitchFamily="18" charset="0"/>
              </a:rPr>
              <a:t> (Surgery) </a:t>
            </a:r>
          </a:p>
          <a:p>
            <a:r>
              <a:rPr lang="en-US" sz="3200" dirty="0" smtClean="0">
                <a:latin typeface="Times New Roman" pitchFamily="18" charset="0"/>
                <a:cs typeface="Times New Roman" pitchFamily="18" charset="0"/>
              </a:rPr>
              <a:t>4. </a:t>
            </a:r>
            <a:r>
              <a:rPr lang="en-US" sz="3200" dirty="0" err="1" smtClean="0">
                <a:latin typeface="Times New Roman" pitchFamily="18" charset="0"/>
                <a:cs typeface="Times New Roman" pitchFamily="18" charset="0"/>
              </a:rPr>
              <a:t>Agada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Tantra</a:t>
            </a:r>
            <a:r>
              <a:rPr lang="en-US" sz="3200" dirty="0" smtClean="0">
                <a:latin typeface="Times New Roman" pitchFamily="18" charset="0"/>
                <a:cs typeface="Times New Roman" pitchFamily="18" charset="0"/>
              </a:rPr>
              <a:t> (Toxicology) </a:t>
            </a:r>
          </a:p>
          <a:p>
            <a:r>
              <a:rPr lang="en-US" sz="3200" dirty="0" smtClean="0">
                <a:latin typeface="Times New Roman" pitchFamily="18" charset="0"/>
                <a:cs typeface="Times New Roman" pitchFamily="18" charset="0"/>
              </a:rPr>
              <a:t>5. </a:t>
            </a:r>
            <a:r>
              <a:rPr lang="en-US" sz="3200" dirty="0" err="1" smtClean="0">
                <a:latin typeface="Times New Roman" pitchFamily="18" charset="0"/>
                <a:cs typeface="Times New Roman" pitchFamily="18" charset="0"/>
              </a:rPr>
              <a:t>Bhuta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Vidya</a:t>
            </a:r>
            <a:r>
              <a:rPr lang="en-US" sz="3200" dirty="0" smtClean="0">
                <a:latin typeface="Times New Roman" pitchFamily="18" charset="0"/>
                <a:cs typeface="Times New Roman" pitchFamily="18" charset="0"/>
              </a:rPr>
              <a:t> (Psychiatry) </a:t>
            </a:r>
          </a:p>
          <a:p>
            <a:r>
              <a:rPr lang="en-US" sz="3200" dirty="0" smtClean="0">
                <a:latin typeface="Times New Roman" pitchFamily="18" charset="0"/>
                <a:cs typeface="Times New Roman" pitchFamily="18" charset="0"/>
              </a:rPr>
              <a:t>6. </a:t>
            </a:r>
            <a:r>
              <a:rPr lang="en-US" sz="3200" dirty="0" err="1" smtClean="0">
                <a:latin typeface="Times New Roman" pitchFamily="18" charset="0"/>
                <a:cs typeface="Times New Roman" pitchFamily="18" charset="0"/>
              </a:rPr>
              <a:t>Kaumarabhrity</a:t>
            </a:r>
            <a:r>
              <a:rPr lang="en-US" sz="3200" dirty="0" smtClean="0">
                <a:latin typeface="Times New Roman" pitchFamily="18" charset="0"/>
                <a:cs typeface="Times New Roman" pitchFamily="18" charset="0"/>
              </a:rPr>
              <a:t> (Pediatric) </a:t>
            </a:r>
          </a:p>
          <a:p>
            <a:r>
              <a:rPr lang="en-US" sz="3200" dirty="0" smtClean="0">
                <a:latin typeface="Times New Roman" pitchFamily="18" charset="0"/>
                <a:cs typeface="Times New Roman" pitchFamily="18" charset="0"/>
              </a:rPr>
              <a:t>7. </a:t>
            </a:r>
            <a:r>
              <a:rPr lang="en-US" sz="3200" dirty="0" err="1" smtClean="0">
                <a:latin typeface="Times New Roman" pitchFamily="18" charset="0"/>
                <a:cs typeface="Times New Roman" pitchFamily="18" charset="0"/>
              </a:rPr>
              <a:t>Rasayana</a:t>
            </a:r>
            <a:r>
              <a:rPr lang="en-US" sz="3200" dirty="0" smtClean="0">
                <a:latin typeface="Times New Roman" pitchFamily="18" charset="0"/>
                <a:cs typeface="Times New Roman" pitchFamily="18" charset="0"/>
              </a:rPr>
              <a:t> (Anti-aging or Gerontology or Science of Rejuvenation) </a:t>
            </a:r>
          </a:p>
          <a:p>
            <a:r>
              <a:rPr lang="en-US" sz="3200" dirty="0" smtClean="0">
                <a:latin typeface="Times New Roman" pitchFamily="18" charset="0"/>
                <a:cs typeface="Times New Roman" pitchFamily="18" charset="0"/>
              </a:rPr>
              <a:t>8. </a:t>
            </a:r>
            <a:r>
              <a:rPr lang="en-US" sz="3200" dirty="0" err="1" smtClean="0">
                <a:latin typeface="Times New Roman" pitchFamily="18" charset="0"/>
                <a:cs typeface="Times New Roman" pitchFamily="18" charset="0"/>
              </a:rPr>
              <a:t>Vajkarana</a:t>
            </a:r>
            <a:r>
              <a:rPr lang="en-US" sz="3200" dirty="0" smtClean="0">
                <a:latin typeface="Times New Roman" pitchFamily="18" charset="0"/>
                <a:cs typeface="Times New Roman" pitchFamily="18" charset="0"/>
              </a:rPr>
              <a:t> (The Science of Fertility) </a:t>
            </a:r>
          </a:p>
          <a:p>
            <a:endParaRPr lang="ru-R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692696"/>
          </a:xfrm>
        </p:spPr>
        <p:style>
          <a:lnRef idx="1">
            <a:schemeClr val="accent3"/>
          </a:lnRef>
          <a:fillRef idx="2">
            <a:schemeClr val="accent3"/>
          </a:fillRef>
          <a:effectRef idx="1">
            <a:schemeClr val="accent3"/>
          </a:effectRef>
          <a:fontRef idx="minor">
            <a:schemeClr val="dk1"/>
          </a:fontRef>
        </p:style>
        <p:txBody>
          <a:bodyPr>
            <a:normAutofit/>
          </a:bodyPr>
          <a:lstStyle/>
          <a:p>
            <a:pPr algn="ctr"/>
            <a:r>
              <a:rPr lang="en-US" sz="3200" dirty="0" smtClean="0">
                <a:latin typeface="Times New Roman" pitchFamily="18" charset="0"/>
                <a:cs typeface="Times New Roman" pitchFamily="18" charset="0"/>
              </a:rPr>
              <a:t>Mesopotamian concepts of disease and healing</a:t>
            </a:r>
            <a:endParaRPr lang="ru-RU" sz="3200" dirty="0">
              <a:latin typeface="Times New Roman" pitchFamily="18" charset="0"/>
              <a:cs typeface="Times New Roman" pitchFamily="18" charset="0"/>
            </a:endParaRPr>
          </a:p>
        </p:txBody>
      </p:sp>
      <p:pic>
        <p:nvPicPr>
          <p:cNvPr id="5" name="Содержимое 4" descr="загруженное (2).jpg"/>
          <p:cNvPicPr>
            <a:picLocks noGrp="1" noChangeAspect="1"/>
          </p:cNvPicPr>
          <p:nvPr>
            <p:ph idx="1"/>
          </p:nvPr>
        </p:nvPicPr>
        <p:blipFill>
          <a:blip r:embed="rId3" cstate="print"/>
          <a:stretch>
            <a:fillRect/>
          </a:stretch>
        </p:blipFill>
        <p:spPr>
          <a:xfrm>
            <a:off x="214282" y="2857496"/>
            <a:ext cx="4357718" cy="3755816"/>
          </a:xfrm>
        </p:spPr>
      </p:pic>
      <p:sp>
        <p:nvSpPr>
          <p:cNvPr id="4" name="Текст 3"/>
          <p:cNvSpPr>
            <a:spLocks noGrp="1"/>
          </p:cNvSpPr>
          <p:nvPr>
            <p:ph type="body" sz="half" idx="2"/>
          </p:nvPr>
        </p:nvSpPr>
        <p:spPr>
          <a:xfrm>
            <a:off x="0" y="714356"/>
            <a:ext cx="8929718" cy="1994564"/>
          </a:xfrm>
        </p:spPr>
        <p:style>
          <a:lnRef idx="1">
            <a:schemeClr val="accent2"/>
          </a:lnRef>
          <a:fillRef idx="2">
            <a:schemeClr val="accent2"/>
          </a:fillRef>
          <a:effectRef idx="1">
            <a:schemeClr val="accent2"/>
          </a:effectRef>
          <a:fontRef idx="minor">
            <a:schemeClr val="dk1"/>
          </a:fontRef>
        </p:style>
        <p:txBody>
          <a:bodyPr>
            <a:noAutofit/>
          </a:bodyPr>
          <a:lstStyle/>
          <a:p>
            <a:pPr algn="just">
              <a:buFont typeface="Arial" pitchFamily="34" charset="0"/>
              <a:buChar char="•"/>
            </a:pPr>
            <a:r>
              <a:rPr lang="en-US" sz="2800" dirty="0" smtClean="0">
                <a:latin typeface="Times New Roman" pitchFamily="18" charset="0"/>
                <a:cs typeface="Times New Roman" pitchFamily="18" charset="0"/>
              </a:rPr>
              <a:t>Spirits were blamed. </a:t>
            </a:r>
          </a:p>
          <a:p>
            <a:pPr algn="just">
              <a:buFont typeface="Arial" pitchFamily="34" charset="0"/>
              <a:buChar char="•"/>
            </a:pPr>
            <a:r>
              <a:rPr lang="en-US" sz="2800" dirty="0" smtClean="0">
                <a:latin typeface="Times New Roman" pitchFamily="18" charset="0"/>
                <a:cs typeface="Times New Roman" pitchFamily="18" charset="0"/>
              </a:rPr>
              <a:t>Each spirit or god was held responsible for only one disease. </a:t>
            </a:r>
          </a:p>
          <a:p>
            <a:pPr algn="just">
              <a:buFont typeface="Arial" pitchFamily="34" charset="0"/>
              <a:buChar char="•"/>
            </a:pPr>
            <a:r>
              <a:rPr lang="en-US" sz="2800" dirty="0" smtClean="0">
                <a:latin typeface="Times New Roman" pitchFamily="18" charset="0"/>
                <a:cs typeface="Times New Roman" pitchFamily="18" charset="0"/>
              </a:rPr>
              <a:t>Specific offerings were made to a particular god or ghost when it was considered to be a causative factor</a:t>
            </a:r>
            <a:r>
              <a:rPr lang="en-US" sz="3200" dirty="0" smtClean="0">
                <a:latin typeface="Times New Roman" pitchFamily="18" charset="0"/>
                <a:cs typeface="Times New Roman" pitchFamily="18" charset="0"/>
              </a:rPr>
              <a:t>.</a:t>
            </a:r>
          </a:p>
          <a:p>
            <a:pPr algn="just"/>
            <a:r>
              <a:rPr lang="en-US" sz="3200" dirty="0" smtClean="0">
                <a:latin typeface="Times New Roman" pitchFamily="18" charset="0"/>
                <a:cs typeface="Times New Roman" pitchFamily="18" charset="0"/>
              </a:rPr>
              <a:t> </a:t>
            </a:r>
          </a:p>
        </p:txBody>
      </p:sp>
      <p:pic>
        <p:nvPicPr>
          <p:cNvPr id="6" name="Рисунок 5" descr="slide-10-728.jpg"/>
          <p:cNvPicPr>
            <a:picLocks noChangeAspect="1"/>
          </p:cNvPicPr>
          <p:nvPr/>
        </p:nvPicPr>
        <p:blipFill>
          <a:blip r:embed="rId4" cstate="print"/>
          <a:srcRect l="43091" t="47763" r="4153" b="7614"/>
          <a:stretch>
            <a:fillRect/>
          </a:stretch>
        </p:blipFill>
        <p:spPr>
          <a:xfrm>
            <a:off x="4786314" y="2857496"/>
            <a:ext cx="4157946" cy="3786214"/>
          </a:xfrm>
          <a:prstGeom prst="rect">
            <a:avLst/>
          </a:prstGeom>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401080" cy="727058"/>
          </a:xfrm>
        </p:spPr>
        <p:style>
          <a:lnRef idx="1">
            <a:schemeClr val="accent2"/>
          </a:lnRef>
          <a:fillRef idx="2">
            <a:schemeClr val="accent2"/>
          </a:fillRef>
          <a:effectRef idx="1">
            <a:schemeClr val="accent2"/>
          </a:effectRef>
          <a:fontRef idx="minor">
            <a:schemeClr val="dk1"/>
          </a:fontRef>
        </p:style>
        <p:txBody>
          <a:bodyPr>
            <a:normAutofit/>
          </a:bodyPr>
          <a:lstStyle/>
          <a:p>
            <a:pPr algn="ctr"/>
            <a:r>
              <a:rPr lang="en-US" sz="3200" dirty="0" err="1" smtClean="0">
                <a:latin typeface="Times New Roman" pitchFamily="18" charset="0"/>
                <a:cs typeface="Times New Roman" pitchFamily="18" charset="0"/>
              </a:rPr>
              <a:t>Charaka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Samhita</a:t>
            </a:r>
            <a:endParaRPr lang="ru-RU" sz="3200" dirty="0">
              <a:latin typeface="Times New Roman" pitchFamily="18" charset="0"/>
              <a:cs typeface="Times New Roman" pitchFamily="18" charset="0"/>
            </a:endParaRPr>
          </a:p>
        </p:txBody>
      </p:sp>
      <p:pic>
        <p:nvPicPr>
          <p:cNvPr id="5" name="Содержимое 4" descr="untitled.bmp"/>
          <p:cNvPicPr>
            <a:picLocks noGrp="1" noChangeAspect="1"/>
          </p:cNvPicPr>
          <p:nvPr>
            <p:ph idx="1"/>
          </p:nvPr>
        </p:nvPicPr>
        <p:blipFill>
          <a:blip r:embed="rId2" cstate="print"/>
          <a:stretch>
            <a:fillRect/>
          </a:stretch>
        </p:blipFill>
        <p:spPr>
          <a:xfrm>
            <a:off x="5214910" y="1052736"/>
            <a:ext cx="3929090" cy="5805264"/>
          </a:xfrm>
        </p:spPr>
      </p:pic>
      <p:sp>
        <p:nvSpPr>
          <p:cNvPr id="4" name="Текст 3"/>
          <p:cNvSpPr>
            <a:spLocks noGrp="1"/>
          </p:cNvSpPr>
          <p:nvPr>
            <p:ph type="body" sz="half" idx="2"/>
          </p:nvPr>
        </p:nvSpPr>
        <p:spPr>
          <a:xfrm>
            <a:off x="467544" y="980728"/>
            <a:ext cx="4464496" cy="5877272"/>
          </a:xfrm>
          <a:ln/>
        </p:spPr>
        <p:style>
          <a:lnRef idx="1">
            <a:schemeClr val="accent6"/>
          </a:lnRef>
          <a:fillRef idx="2">
            <a:schemeClr val="accent6"/>
          </a:fillRef>
          <a:effectRef idx="1">
            <a:schemeClr val="accent6"/>
          </a:effectRef>
          <a:fontRef idx="minor">
            <a:schemeClr val="dk1"/>
          </a:fontRef>
        </p:style>
        <p:txBody>
          <a:bodyPr>
            <a:noAutofit/>
          </a:bodyPr>
          <a:lstStyle/>
          <a:p>
            <a:pPr>
              <a:buFont typeface="Arial" pitchFamily="34" charset="0"/>
              <a:buChar char="•"/>
            </a:pPr>
            <a:r>
              <a:rPr lang="en-US" sz="3600" dirty="0" smtClean="0">
                <a:latin typeface="Times New Roman" pitchFamily="18" charset="0"/>
                <a:cs typeface="Times New Roman" pitchFamily="18" charset="0"/>
              </a:rPr>
              <a:t>Anatomy and Physiology. </a:t>
            </a:r>
          </a:p>
          <a:p>
            <a:pPr>
              <a:buFont typeface="Arial" pitchFamily="34" charset="0"/>
              <a:buChar char="•"/>
            </a:pPr>
            <a:r>
              <a:rPr lang="en-US" sz="3600" dirty="0" smtClean="0">
                <a:latin typeface="Times New Roman" pitchFamily="18" charset="0"/>
                <a:cs typeface="Times New Roman" pitchFamily="18" charset="0"/>
              </a:rPr>
              <a:t>Symptoms, signs, diagnosis and treatment of diseases of the heart, chest, abdomen, genital organs and extremities.</a:t>
            </a:r>
          </a:p>
          <a:p>
            <a:pPr>
              <a:buFont typeface="Arial" pitchFamily="34" charset="0"/>
              <a:buChar char="•"/>
            </a:pPr>
            <a:r>
              <a:rPr lang="en-US" sz="3600" dirty="0" smtClean="0">
                <a:latin typeface="Times New Roman" pitchFamily="18" charset="0"/>
                <a:cs typeface="Times New Roman" pitchFamily="18" charset="0"/>
              </a:rPr>
              <a:t>2 cases of disease: </a:t>
            </a:r>
          </a:p>
          <a:p>
            <a:r>
              <a:rPr lang="en-US" sz="3600" dirty="0" smtClean="0">
                <a:latin typeface="Times New Roman" pitchFamily="18" charset="0"/>
                <a:cs typeface="Times New Roman" pitchFamily="18" charset="0"/>
              </a:rPr>
              <a:t>1. Internal. </a:t>
            </a:r>
          </a:p>
          <a:p>
            <a:r>
              <a:rPr lang="en-US" sz="3600" dirty="0" smtClean="0">
                <a:latin typeface="Times New Roman" pitchFamily="18" charset="0"/>
                <a:cs typeface="Times New Roman" pitchFamily="18" charset="0"/>
              </a:rPr>
              <a:t>2. External.</a:t>
            </a:r>
            <a:endParaRPr lang="ru-RU" sz="3600"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8401080" cy="668592"/>
          </a:xfrm>
        </p:spPr>
        <p:style>
          <a:lnRef idx="1">
            <a:schemeClr val="accent2"/>
          </a:lnRef>
          <a:fillRef idx="2">
            <a:schemeClr val="accent2"/>
          </a:fillRef>
          <a:effectRef idx="1">
            <a:schemeClr val="accent2"/>
          </a:effectRef>
          <a:fontRef idx="minor">
            <a:schemeClr val="dk1"/>
          </a:fontRef>
        </p:style>
        <p:txBody>
          <a:bodyPr>
            <a:noAutofit/>
          </a:bodyPr>
          <a:lstStyle/>
          <a:p>
            <a:pPr algn="ctr"/>
            <a:r>
              <a:rPr lang="en-US" sz="4000" dirty="0" err="1" smtClean="0">
                <a:latin typeface="Times New Roman" pitchFamily="18" charset="0"/>
                <a:cs typeface="Times New Roman" pitchFamily="18" charset="0"/>
              </a:rPr>
              <a:t>Sushruta</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Samhita</a:t>
            </a:r>
            <a:endParaRPr lang="ru-RU" sz="4000" dirty="0">
              <a:latin typeface="Times New Roman" pitchFamily="18" charset="0"/>
              <a:cs typeface="Times New Roman" pitchFamily="18" charset="0"/>
            </a:endParaRPr>
          </a:p>
        </p:txBody>
      </p:sp>
      <p:pic>
        <p:nvPicPr>
          <p:cNvPr id="5" name="Содержимое 4" descr="sushruta.jpg"/>
          <p:cNvPicPr>
            <a:picLocks noGrp="1" noChangeAspect="1"/>
          </p:cNvPicPr>
          <p:nvPr>
            <p:ph idx="1"/>
          </p:nvPr>
        </p:nvPicPr>
        <p:blipFill>
          <a:blip r:embed="rId2" cstate="print"/>
          <a:srcRect l="1292" t="1668" r="1292" b="1668"/>
          <a:stretch>
            <a:fillRect/>
          </a:stretch>
        </p:blipFill>
        <p:spPr>
          <a:xfrm>
            <a:off x="4932040" y="1007979"/>
            <a:ext cx="4157522" cy="5750762"/>
          </a:xfrm>
          <a:ln w="76200">
            <a:solidFill>
              <a:schemeClr val="accent3">
                <a:lumMod val="40000"/>
                <a:lumOff val="60000"/>
              </a:schemeClr>
            </a:solidFill>
          </a:ln>
        </p:spPr>
      </p:pic>
      <p:sp>
        <p:nvSpPr>
          <p:cNvPr id="4" name="Текст 3"/>
          <p:cNvSpPr>
            <a:spLocks noGrp="1"/>
          </p:cNvSpPr>
          <p:nvPr>
            <p:ph type="body" sz="half" idx="2"/>
          </p:nvPr>
        </p:nvSpPr>
        <p:spPr>
          <a:xfrm>
            <a:off x="323528" y="908720"/>
            <a:ext cx="4680520" cy="5949280"/>
          </a:xfrm>
          <a:ln/>
        </p:spPr>
        <p:style>
          <a:lnRef idx="1">
            <a:schemeClr val="accent6"/>
          </a:lnRef>
          <a:fillRef idx="2">
            <a:schemeClr val="accent6"/>
          </a:fillRef>
          <a:effectRef idx="1">
            <a:schemeClr val="accent6"/>
          </a:effectRef>
          <a:fontRef idx="minor">
            <a:schemeClr val="dk1"/>
          </a:fontRef>
        </p:style>
        <p:txBody>
          <a:bodyPr>
            <a:normAutofit fontScale="40000" lnSpcReduction="20000"/>
          </a:bodyPr>
          <a:lstStyle/>
          <a:p>
            <a:pPr>
              <a:buFont typeface="Arial" pitchFamily="34" charset="0"/>
              <a:buChar char="•"/>
            </a:pPr>
            <a:r>
              <a:rPr lang="en-US" sz="6000" dirty="0" smtClean="0">
                <a:latin typeface="Times New Roman" pitchFamily="18" charset="0"/>
                <a:cs typeface="Times New Roman" pitchFamily="18" charset="0"/>
              </a:rPr>
              <a:t>1surgeon to perform </a:t>
            </a:r>
            <a:r>
              <a:rPr lang="en-US" sz="6000" dirty="0" err="1" smtClean="0">
                <a:latin typeface="Times New Roman" pitchFamily="18" charset="0"/>
                <a:cs typeface="Times New Roman" pitchFamily="18" charset="0"/>
              </a:rPr>
              <a:t>rhinoplasty</a:t>
            </a:r>
            <a:r>
              <a:rPr lang="en-US" sz="6000" dirty="0" smtClean="0">
                <a:latin typeface="Times New Roman" pitchFamily="18" charset="0"/>
                <a:cs typeface="Times New Roman" pitchFamily="18" charset="0"/>
              </a:rPr>
              <a:t> </a:t>
            </a:r>
          </a:p>
          <a:p>
            <a:pPr>
              <a:buFont typeface="Arial" pitchFamily="34" charset="0"/>
              <a:buChar char="•"/>
            </a:pPr>
            <a:r>
              <a:rPr lang="en-US" sz="6000" dirty="0" smtClean="0">
                <a:latin typeface="Times New Roman" pitchFamily="18" charset="0"/>
                <a:cs typeface="Times New Roman" pitchFamily="18" charset="0"/>
              </a:rPr>
              <a:t>Wrote a medical compendium called '</a:t>
            </a:r>
            <a:r>
              <a:rPr lang="en-US" sz="6000" dirty="0" err="1" smtClean="0">
                <a:latin typeface="Times New Roman" pitchFamily="18" charset="0"/>
                <a:cs typeface="Times New Roman" pitchFamily="18" charset="0"/>
              </a:rPr>
              <a:t>Shushruta-Samahita</a:t>
            </a:r>
            <a:r>
              <a:rPr lang="en-US" sz="6000" dirty="0" smtClean="0">
                <a:latin typeface="Times New Roman" pitchFamily="18" charset="0"/>
                <a:cs typeface="Times New Roman" pitchFamily="18" charset="0"/>
              </a:rPr>
              <a:t>.</a:t>
            </a:r>
          </a:p>
          <a:p>
            <a:pPr>
              <a:buFont typeface="Arial" pitchFamily="34" charset="0"/>
              <a:buChar char="•"/>
            </a:pPr>
            <a:r>
              <a:rPr lang="en-US" sz="6000" dirty="0" smtClean="0">
                <a:latin typeface="Times New Roman" pitchFamily="18" charset="0"/>
                <a:cs typeface="Times New Roman" pitchFamily="18" charset="0"/>
              </a:rPr>
              <a:t>7 branches of surgery: Excision, Scarification, Puncturing, Exploration, Extraction, Evacuation, and Suturing. </a:t>
            </a:r>
          </a:p>
          <a:p>
            <a:pPr>
              <a:buFont typeface="Arial" pitchFamily="34" charset="0"/>
              <a:buChar char="•"/>
            </a:pPr>
            <a:r>
              <a:rPr lang="en-US" sz="6000" dirty="0" smtClean="0">
                <a:latin typeface="Times New Roman" pitchFamily="18" charset="0"/>
                <a:cs typeface="Times New Roman" pitchFamily="18" charset="0"/>
              </a:rPr>
              <a:t>The compendium also deals with matters like </a:t>
            </a:r>
            <a:r>
              <a:rPr lang="en-US" sz="6000" dirty="0" err="1" smtClean="0">
                <a:latin typeface="Times New Roman" pitchFamily="18" charset="0"/>
                <a:cs typeface="Times New Roman" pitchFamily="18" charset="0"/>
              </a:rPr>
              <a:t>rhinoplasty</a:t>
            </a:r>
            <a:r>
              <a:rPr lang="en-US" sz="6000" dirty="0" smtClean="0">
                <a:latin typeface="Times New Roman" pitchFamily="18" charset="0"/>
                <a:cs typeface="Times New Roman" pitchFamily="18" charset="0"/>
              </a:rPr>
              <a:t> and ophthalmology (ejection of cataracts). </a:t>
            </a:r>
          </a:p>
          <a:p>
            <a:pPr>
              <a:buFont typeface="Arial" pitchFamily="34" charset="0"/>
              <a:buChar char="•"/>
            </a:pPr>
            <a:r>
              <a:rPr lang="en-US" sz="6000" dirty="0" smtClean="0">
                <a:latin typeface="Times New Roman" pitchFamily="18" charset="0"/>
                <a:cs typeface="Times New Roman" pitchFamily="18" charset="0"/>
              </a:rPr>
              <a:t>The compendium also focuses on the study of the human anatomy by using dead bodies. </a:t>
            </a:r>
          </a:p>
          <a:p>
            <a:pPr>
              <a:buFont typeface="Arial" pitchFamily="34" charset="0"/>
              <a:buChar char="•"/>
            </a:pPr>
            <a:r>
              <a:rPr lang="en-US" sz="6000" dirty="0" smtClean="0">
                <a:latin typeface="Times New Roman" pitchFamily="18" charset="0"/>
                <a:cs typeface="Times New Roman" pitchFamily="18" charset="0"/>
              </a:rPr>
              <a:t>The early Indians also set fractures, performed amputations, excised tumors, repaired hernia and did couching for cataract.</a:t>
            </a:r>
          </a:p>
          <a:p>
            <a:r>
              <a:rPr lang="en-US" dirty="0" smtClean="0"/>
              <a:t/>
            </a:r>
            <a:br>
              <a:rPr lang="en-US" dirty="0" smtClean="0"/>
            </a:br>
            <a:endParaRPr lang="en-US" dirty="0" smtClean="0"/>
          </a:p>
          <a:p>
            <a:endParaRPr lang="ru-RU"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401080" cy="798496"/>
          </a:xfrm>
        </p:spPr>
        <p:style>
          <a:lnRef idx="1">
            <a:schemeClr val="accent2"/>
          </a:lnRef>
          <a:fillRef idx="2">
            <a:schemeClr val="accent2"/>
          </a:fillRef>
          <a:effectRef idx="1">
            <a:schemeClr val="accent2"/>
          </a:effectRef>
          <a:fontRef idx="minor">
            <a:schemeClr val="dk1"/>
          </a:fontRef>
        </p:style>
        <p:txBody>
          <a:bodyPr>
            <a:noAutofit/>
          </a:bodyPr>
          <a:lstStyle/>
          <a:p>
            <a:pPr algn="ctr"/>
            <a:r>
              <a:rPr lang="en-US" sz="4800" dirty="0" err="1" smtClean="0">
                <a:latin typeface="Times New Roman" pitchFamily="18" charset="0"/>
                <a:cs typeface="Times New Roman" pitchFamily="18" charset="0"/>
              </a:rPr>
              <a:t>Sushruta</a:t>
            </a:r>
            <a:r>
              <a:rPr lang="en-US" sz="4800" dirty="0" smtClean="0">
                <a:latin typeface="Times New Roman" pitchFamily="18" charset="0"/>
                <a:cs typeface="Times New Roman" pitchFamily="18" charset="0"/>
              </a:rPr>
              <a:t> </a:t>
            </a:r>
            <a:r>
              <a:rPr lang="en-US" sz="4800" dirty="0" err="1" smtClean="0">
                <a:latin typeface="Times New Roman" pitchFamily="18" charset="0"/>
                <a:cs typeface="Times New Roman" pitchFamily="18" charset="0"/>
              </a:rPr>
              <a:t>Samhita</a:t>
            </a:r>
            <a:endParaRPr lang="ru-RU" sz="4800" dirty="0">
              <a:latin typeface="Times New Roman" pitchFamily="18" charset="0"/>
              <a:cs typeface="Times New Roman" pitchFamily="18" charset="0"/>
            </a:endParaRPr>
          </a:p>
        </p:txBody>
      </p:sp>
      <p:sp>
        <p:nvSpPr>
          <p:cNvPr id="4" name="Текст 3"/>
          <p:cNvSpPr>
            <a:spLocks noGrp="1"/>
          </p:cNvSpPr>
          <p:nvPr>
            <p:ph type="body" sz="half" idx="2"/>
          </p:nvPr>
        </p:nvSpPr>
        <p:spPr>
          <a:xfrm>
            <a:off x="323528" y="1268760"/>
            <a:ext cx="4819976" cy="5328592"/>
          </a:xfrm>
          <a:ln/>
        </p:spPr>
        <p:style>
          <a:lnRef idx="1">
            <a:schemeClr val="accent6"/>
          </a:lnRef>
          <a:fillRef idx="2">
            <a:schemeClr val="accent6"/>
          </a:fillRef>
          <a:effectRef idx="1">
            <a:schemeClr val="accent6"/>
          </a:effectRef>
          <a:fontRef idx="minor">
            <a:schemeClr val="dk1"/>
          </a:fontRef>
        </p:style>
        <p:txBody>
          <a:bodyPr>
            <a:normAutofit fontScale="85000" lnSpcReduction="20000"/>
          </a:bodyPr>
          <a:lstStyle/>
          <a:p>
            <a:pPr>
              <a:buFont typeface="Arial" pitchFamily="34" charset="0"/>
              <a:buChar char="•"/>
            </a:pPr>
            <a:r>
              <a:rPr lang="en-US" sz="3200" dirty="0" smtClean="0">
                <a:latin typeface="Times New Roman" pitchFamily="18" charset="0"/>
                <a:cs typeface="Times New Roman" pitchFamily="18" charset="0"/>
              </a:rPr>
              <a:t>121 different steel instruments to drain fluids, to remove kidney stones, to sew up wounds and to perform plastic surgery. </a:t>
            </a:r>
          </a:p>
          <a:p>
            <a:pPr>
              <a:buFont typeface="Arial" pitchFamily="34" charset="0"/>
              <a:buChar char="•"/>
            </a:pPr>
            <a:r>
              <a:rPr lang="en-US" sz="3200" dirty="0" smtClean="0">
                <a:latin typeface="Times New Roman" pitchFamily="18" charset="0"/>
                <a:cs typeface="Times New Roman" pitchFamily="18" charset="0"/>
              </a:rPr>
              <a:t>The dead bodies in cases of homicide, suicide or those who died of accidents, were kept in an examination room, which was set apart for the purpose and the cause of death, which had to be reported after post-mortem examination to higher authorities. </a:t>
            </a:r>
          </a:p>
          <a:p>
            <a:pPr>
              <a:buFont typeface="Arial" pitchFamily="34" charset="0"/>
              <a:buChar char="•"/>
            </a:pPr>
            <a:r>
              <a:rPr lang="en-US" sz="3200" dirty="0" smtClean="0">
                <a:latin typeface="Times New Roman" pitchFamily="18" charset="0"/>
                <a:cs typeface="Times New Roman" pitchFamily="18" charset="0"/>
              </a:rPr>
              <a:t>To prevent decomposition dead bodies were preserved by immersion in oil.</a:t>
            </a:r>
          </a:p>
          <a:p>
            <a:endParaRPr lang="ru-RU" dirty="0"/>
          </a:p>
        </p:txBody>
      </p:sp>
      <p:pic>
        <p:nvPicPr>
          <p:cNvPr id="7" name="Содержимое 6" descr="images (1).jpg"/>
          <p:cNvPicPr>
            <a:picLocks noGrp="1" noChangeAspect="1"/>
          </p:cNvPicPr>
          <p:nvPr>
            <p:ph idx="1"/>
          </p:nvPr>
        </p:nvPicPr>
        <p:blipFill>
          <a:blip r:embed="rId2" cstate="print"/>
          <a:stretch>
            <a:fillRect/>
          </a:stretch>
        </p:blipFill>
        <p:spPr>
          <a:xfrm>
            <a:off x="5076056" y="1268760"/>
            <a:ext cx="3816424" cy="5328592"/>
          </a:xfrm>
          <a:ln w="76200">
            <a:solidFill>
              <a:schemeClr val="bg1">
                <a:lumMod val="85000"/>
              </a:schemeClr>
            </a:solidFill>
          </a:ln>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79512" y="260648"/>
            <a:ext cx="4892554" cy="6311624"/>
          </a:xfrm>
          <a:ln/>
        </p:spPr>
        <p:style>
          <a:lnRef idx="1">
            <a:schemeClr val="accent6"/>
          </a:lnRef>
          <a:fillRef idx="2">
            <a:schemeClr val="accent6"/>
          </a:fillRef>
          <a:effectRef idx="1">
            <a:schemeClr val="accent6"/>
          </a:effectRef>
          <a:fontRef idx="minor">
            <a:schemeClr val="dk1"/>
          </a:fontRef>
        </p:style>
        <p:txBody>
          <a:bodyPr>
            <a:noAutofit/>
          </a:bodyPr>
          <a:lstStyle/>
          <a:p>
            <a:pPr algn="ctr">
              <a:buFont typeface="Arial" pitchFamily="34" charset="0"/>
              <a:buChar char="•"/>
            </a:pPr>
            <a:r>
              <a:rPr lang="en-US" sz="4000" dirty="0" smtClean="0">
                <a:latin typeface="Times New Roman" pitchFamily="18" charset="0"/>
                <a:cs typeface="Times New Roman" pitchFamily="18" charset="0"/>
              </a:rPr>
              <a:t>Cataract was treated by couching. </a:t>
            </a:r>
          </a:p>
          <a:p>
            <a:pPr algn="ctr">
              <a:buFont typeface="Arial" pitchFamily="34" charset="0"/>
              <a:buChar char="•"/>
            </a:pPr>
            <a:r>
              <a:rPr lang="en-US" sz="4000" dirty="0" smtClean="0">
                <a:latin typeface="Times New Roman" pitchFamily="18" charset="0"/>
                <a:cs typeface="Times New Roman" pitchFamily="18" charset="0"/>
              </a:rPr>
              <a:t>Amputations were a regular part of surgical practice, and a large and varied number of instruments (over a hundred) were available to the surgeon.</a:t>
            </a:r>
          </a:p>
        </p:txBody>
      </p:sp>
      <p:pic>
        <p:nvPicPr>
          <p:cNvPr id="3" name="Рисунок 2" descr="загруженное.jpg"/>
          <p:cNvPicPr>
            <a:picLocks noChangeAspect="1"/>
          </p:cNvPicPr>
          <p:nvPr/>
        </p:nvPicPr>
        <p:blipFill>
          <a:blip r:embed="rId2" cstate="print"/>
          <a:stretch>
            <a:fillRect/>
          </a:stretch>
        </p:blipFill>
        <p:spPr>
          <a:xfrm>
            <a:off x="5004048" y="260648"/>
            <a:ext cx="3744415" cy="6408712"/>
          </a:xfrm>
          <a:prstGeom prst="rect">
            <a:avLst/>
          </a:prstGeom>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401080" cy="512744"/>
          </a:xfrm>
        </p:spPr>
        <p:style>
          <a:lnRef idx="1">
            <a:schemeClr val="accent2"/>
          </a:lnRef>
          <a:fillRef idx="2">
            <a:schemeClr val="accent2"/>
          </a:fillRef>
          <a:effectRef idx="1">
            <a:schemeClr val="accent2"/>
          </a:effectRef>
          <a:fontRef idx="minor">
            <a:schemeClr val="dk1"/>
          </a:fontRef>
        </p:style>
        <p:txBody>
          <a:bodyPr>
            <a:noAutofit/>
          </a:bodyPr>
          <a:lstStyle/>
          <a:p>
            <a:pPr algn="ctr"/>
            <a:r>
              <a:rPr lang="en-US" sz="3600" dirty="0" smtClean="0">
                <a:latin typeface="Times New Roman" pitchFamily="18" charset="0"/>
                <a:cs typeface="Times New Roman" pitchFamily="18" charset="0"/>
              </a:rPr>
              <a:t>Diagnosis</a:t>
            </a:r>
            <a:endParaRPr lang="ru-RU" sz="3600" dirty="0">
              <a:latin typeface="Times New Roman" pitchFamily="18" charset="0"/>
              <a:cs typeface="Times New Roman" pitchFamily="18" charset="0"/>
            </a:endParaRPr>
          </a:p>
        </p:txBody>
      </p:sp>
      <p:pic>
        <p:nvPicPr>
          <p:cNvPr id="5" name="Содержимое 4" descr="ayurvedic_pulse-diagnosis-art.jpg"/>
          <p:cNvPicPr>
            <a:picLocks noGrp="1" noChangeAspect="1"/>
          </p:cNvPicPr>
          <p:nvPr>
            <p:ph idx="1"/>
          </p:nvPr>
        </p:nvPicPr>
        <p:blipFill>
          <a:blip r:embed="rId2" cstate="print"/>
          <a:stretch>
            <a:fillRect/>
          </a:stretch>
        </p:blipFill>
        <p:spPr>
          <a:xfrm>
            <a:off x="5356456" y="908720"/>
            <a:ext cx="3536024" cy="5688632"/>
          </a:xfrm>
          <a:ln w="76200">
            <a:solidFill>
              <a:schemeClr val="accent1">
                <a:lumMod val="40000"/>
                <a:lumOff val="60000"/>
              </a:schemeClr>
            </a:solidFill>
          </a:ln>
        </p:spPr>
      </p:pic>
      <p:sp>
        <p:nvSpPr>
          <p:cNvPr id="4" name="Текст 3"/>
          <p:cNvSpPr>
            <a:spLocks noGrp="1"/>
          </p:cNvSpPr>
          <p:nvPr>
            <p:ph type="body" sz="half" idx="2"/>
          </p:nvPr>
        </p:nvSpPr>
        <p:spPr>
          <a:xfrm>
            <a:off x="214282" y="928670"/>
            <a:ext cx="4929222" cy="5715040"/>
          </a:xfrm>
          <a:ln/>
        </p:spPr>
        <p:style>
          <a:lnRef idx="1">
            <a:schemeClr val="accent6"/>
          </a:lnRef>
          <a:fillRef idx="2">
            <a:schemeClr val="accent6"/>
          </a:fillRef>
          <a:effectRef idx="1">
            <a:schemeClr val="accent6"/>
          </a:effectRef>
          <a:fontRef idx="minor">
            <a:schemeClr val="dk1"/>
          </a:fontRef>
        </p:style>
        <p:txBody>
          <a:bodyPr>
            <a:normAutofit/>
          </a:bodyPr>
          <a:lstStyle/>
          <a:p>
            <a:pPr>
              <a:buFont typeface="Arial" pitchFamily="34" charset="0"/>
              <a:buChar char="•"/>
            </a:pPr>
            <a:r>
              <a:rPr lang="en-US" sz="2800" dirty="0" smtClean="0">
                <a:latin typeface="Times New Roman" pitchFamily="18" charset="0"/>
                <a:cs typeface="Times New Roman" pitchFamily="18" charset="0"/>
              </a:rPr>
              <a:t>Magical and rational approaches. </a:t>
            </a:r>
          </a:p>
          <a:p>
            <a:pPr>
              <a:buFont typeface="Arial" pitchFamily="34" charset="0"/>
              <a:buChar char="•"/>
            </a:pPr>
            <a:r>
              <a:rPr lang="en-US" sz="2800" dirty="0" smtClean="0">
                <a:latin typeface="Times New Roman" pitchFamily="18" charset="0"/>
                <a:cs typeface="Times New Roman" pitchFamily="18" charset="0"/>
              </a:rPr>
              <a:t>Omens played an important role. </a:t>
            </a:r>
          </a:p>
          <a:p>
            <a:pPr>
              <a:buFont typeface="Arial" pitchFamily="34" charset="0"/>
              <a:buChar char="•"/>
            </a:pPr>
            <a:r>
              <a:rPr lang="en-US" sz="2800" dirty="0" smtClean="0">
                <a:latin typeface="Times New Roman" pitchFamily="18" charset="0"/>
                <a:cs typeface="Times New Roman" pitchFamily="18" charset="0"/>
              </a:rPr>
              <a:t>The flight of birds, the sounds of nature, and many other observations were interpreted by the Indian physician as clues to the severity of the illness. </a:t>
            </a:r>
          </a:p>
          <a:p>
            <a:pPr>
              <a:buFont typeface="Arial" pitchFamily="34" charset="0"/>
              <a:buChar char="•"/>
            </a:pPr>
            <a:r>
              <a:rPr lang="en-US" sz="2800" dirty="0" smtClean="0">
                <a:latin typeface="Times New Roman" pitchFamily="18" charset="0"/>
                <a:cs typeface="Times New Roman" pitchFamily="18" charset="0"/>
              </a:rPr>
              <a:t>The patient was given intensive scrutiny, especially his sputum, urine, stool, and </a:t>
            </a:r>
            <a:r>
              <a:rPr lang="en-US" sz="2800" dirty="0" err="1" smtClean="0">
                <a:latin typeface="Times New Roman" pitchFamily="18" charset="0"/>
                <a:cs typeface="Times New Roman" pitchFamily="18" charset="0"/>
              </a:rPr>
              <a:t>vomitus</a:t>
            </a:r>
            <a:r>
              <a:rPr lang="en-US" sz="2800" dirty="0" smtClean="0">
                <a:latin typeface="Times New Roman" pitchFamily="18" charset="0"/>
                <a:cs typeface="Times New Roman" pitchFamily="18" charset="0"/>
              </a:rPr>
              <a:t>. </a:t>
            </a:r>
            <a:endParaRPr lang="ru-RU"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401080" cy="655620"/>
          </a:xfrm>
        </p:spPr>
        <p:style>
          <a:lnRef idx="1">
            <a:schemeClr val="accent2"/>
          </a:lnRef>
          <a:fillRef idx="2">
            <a:schemeClr val="accent2"/>
          </a:fillRef>
          <a:effectRef idx="1">
            <a:schemeClr val="accent2"/>
          </a:effectRef>
          <a:fontRef idx="minor">
            <a:schemeClr val="dk1"/>
          </a:fontRef>
        </p:style>
        <p:txBody>
          <a:bodyPr>
            <a:noAutofit/>
          </a:bodyPr>
          <a:lstStyle/>
          <a:p>
            <a:pPr algn="ctr"/>
            <a:r>
              <a:rPr lang="en-US" sz="4000" dirty="0" smtClean="0">
                <a:latin typeface="Times New Roman" pitchFamily="18" charset="0"/>
                <a:cs typeface="Times New Roman" pitchFamily="18" charset="0"/>
              </a:rPr>
              <a:t>Medicines</a:t>
            </a:r>
            <a:endParaRPr lang="ru-RU" sz="4000" dirty="0">
              <a:latin typeface="Times New Roman" pitchFamily="18" charset="0"/>
              <a:cs typeface="Times New Roman" pitchFamily="18" charset="0"/>
            </a:endParaRPr>
          </a:p>
        </p:txBody>
      </p:sp>
      <p:pic>
        <p:nvPicPr>
          <p:cNvPr id="5" name="Содержимое 4" descr="505526733_a43e4966ba_z.jpg"/>
          <p:cNvPicPr>
            <a:picLocks noGrp="1" noChangeAspect="1"/>
          </p:cNvPicPr>
          <p:nvPr>
            <p:ph idx="1"/>
          </p:nvPr>
        </p:nvPicPr>
        <p:blipFill>
          <a:blip r:embed="rId2" cstate="print"/>
          <a:stretch>
            <a:fillRect/>
          </a:stretch>
        </p:blipFill>
        <p:spPr>
          <a:xfrm>
            <a:off x="4932040" y="1124744"/>
            <a:ext cx="3960440" cy="5544616"/>
          </a:xfrm>
        </p:spPr>
      </p:pic>
      <p:sp>
        <p:nvSpPr>
          <p:cNvPr id="4" name="Текст 3"/>
          <p:cNvSpPr>
            <a:spLocks noGrp="1"/>
          </p:cNvSpPr>
          <p:nvPr>
            <p:ph type="body" sz="half" idx="2"/>
          </p:nvPr>
        </p:nvSpPr>
        <p:spPr>
          <a:xfrm>
            <a:off x="214282" y="1071546"/>
            <a:ext cx="4501734" cy="5597814"/>
          </a:xfrm>
          <a:ln/>
        </p:spPr>
        <p:style>
          <a:lnRef idx="1">
            <a:schemeClr val="accent6"/>
          </a:lnRef>
          <a:fillRef idx="2">
            <a:schemeClr val="accent6"/>
          </a:fillRef>
          <a:effectRef idx="1">
            <a:schemeClr val="accent6"/>
          </a:effectRef>
          <a:fontRef idx="minor">
            <a:schemeClr val="dk1"/>
          </a:fontRef>
        </p:style>
        <p:txBody>
          <a:bodyPr>
            <a:noAutofit/>
          </a:bodyPr>
          <a:lstStyle/>
          <a:p>
            <a:pPr algn="ctr"/>
            <a:r>
              <a:rPr lang="en-US" sz="3600" dirty="0" err="1" smtClean="0">
                <a:latin typeface="Times New Roman" pitchFamily="18" charset="0"/>
                <a:cs typeface="Times New Roman" pitchFamily="18" charset="0"/>
              </a:rPr>
              <a:t>Charaka</a:t>
            </a:r>
            <a:r>
              <a:rPr lang="en-US" sz="3600" dirty="0" smtClean="0">
                <a:latin typeface="Times New Roman" pitchFamily="18" charset="0"/>
                <a:cs typeface="Times New Roman" pitchFamily="18" charset="0"/>
              </a:rPr>
              <a:t> listed 500 remedies and </a:t>
            </a:r>
            <a:r>
              <a:rPr lang="en-US" sz="3600" dirty="0" err="1" smtClean="0">
                <a:latin typeface="Times New Roman" pitchFamily="18" charset="0"/>
                <a:cs typeface="Times New Roman" pitchFamily="18" charset="0"/>
              </a:rPr>
              <a:t>Sushruta</a:t>
            </a:r>
            <a:r>
              <a:rPr lang="en-US" sz="3600" dirty="0" smtClean="0">
                <a:latin typeface="Times New Roman" pitchFamily="18" charset="0"/>
                <a:cs typeface="Times New Roman" pitchFamily="18" charset="0"/>
              </a:rPr>
              <a:t> over 700 vegetable medicines. The plant now called </a:t>
            </a:r>
            <a:r>
              <a:rPr lang="en-US" sz="3600" dirty="0" err="1" smtClean="0">
                <a:latin typeface="Times New Roman" pitchFamily="18" charset="0"/>
                <a:cs typeface="Times New Roman" pitchFamily="18" charset="0"/>
              </a:rPr>
              <a:t>Rauwolfia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serpentina</a:t>
            </a:r>
            <a:r>
              <a:rPr lang="en-US" sz="3600" dirty="0" smtClean="0">
                <a:latin typeface="Times New Roman" pitchFamily="18" charset="0"/>
                <a:cs typeface="Times New Roman" pitchFamily="18" charset="0"/>
              </a:rPr>
              <a:t> was considered to be especially potent against headache, anxiety, and snakebite. </a:t>
            </a:r>
            <a:endParaRPr lang="ru-RU" sz="3600" dirty="0">
              <a:latin typeface="Times New Roman" pitchFamily="18" charset="0"/>
              <a:cs typeface="Times New Roman" pitchFamily="18" charset="0"/>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large-p-16-a.jpg"/>
          <p:cNvPicPr>
            <a:picLocks noGrp="1" noChangeAspect="1"/>
          </p:cNvPicPr>
          <p:nvPr>
            <p:ph idx="1"/>
          </p:nvPr>
        </p:nvPicPr>
        <p:blipFill>
          <a:blip r:embed="rId2" cstate="print"/>
          <a:srcRect t="12702"/>
          <a:stretch>
            <a:fillRect/>
          </a:stretch>
        </p:blipFill>
        <p:spPr>
          <a:xfrm>
            <a:off x="5004048" y="0"/>
            <a:ext cx="4139952" cy="6858000"/>
          </a:xfrm>
        </p:spPr>
      </p:pic>
      <p:sp>
        <p:nvSpPr>
          <p:cNvPr id="4" name="Текст 3"/>
          <p:cNvSpPr>
            <a:spLocks noGrp="1"/>
          </p:cNvSpPr>
          <p:nvPr>
            <p:ph type="body" sz="half" idx="2"/>
          </p:nvPr>
        </p:nvSpPr>
        <p:spPr>
          <a:xfrm>
            <a:off x="0" y="0"/>
            <a:ext cx="5004048" cy="6858000"/>
          </a:xfrm>
        </p:spPr>
        <p:style>
          <a:lnRef idx="1">
            <a:schemeClr val="accent2"/>
          </a:lnRef>
          <a:fillRef idx="2">
            <a:schemeClr val="accent2"/>
          </a:fillRef>
          <a:effectRef idx="1">
            <a:schemeClr val="accent2"/>
          </a:effectRef>
          <a:fontRef idx="minor">
            <a:schemeClr val="dk1"/>
          </a:fontRef>
        </p:style>
        <p:txBody>
          <a:bodyPr>
            <a:noAutofit/>
          </a:bodyPr>
          <a:lstStyle/>
          <a:p>
            <a:pPr>
              <a:buFont typeface="Arial" pitchFamily="34" charset="0"/>
              <a:buChar char="•"/>
            </a:pPr>
            <a:r>
              <a:rPr lang="en-US" sz="3200" dirty="0" smtClean="0">
                <a:latin typeface="Times New Roman" pitchFamily="18" charset="0"/>
                <a:cs typeface="Times New Roman" pitchFamily="18" charset="0"/>
              </a:rPr>
              <a:t>The physicians of India had a widespread reputation for being expert in treating poisonous snakebite. </a:t>
            </a:r>
          </a:p>
          <a:p>
            <a:pPr>
              <a:buFont typeface="Arial" pitchFamily="34" charset="0"/>
              <a:buChar char="•"/>
            </a:pPr>
            <a:r>
              <a:rPr lang="en-US" sz="3200" dirty="0" smtClean="0">
                <a:latin typeface="Times New Roman" pitchFamily="18" charset="0"/>
                <a:cs typeface="Times New Roman" pitchFamily="18" charset="0"/>
              </a:rPr>
              <a:t>Certainly the prevalence of dangerous snakes, especially cobras, must have given the doctors considerable experience. </a:t>
            </a:r>
          </a:p>
          <a:p>
            <a:pPr>
              <a:buFont typeface="Arial" pitchFamily="34" charset="0"/>
              <a:buChar char="•"/>
            </a:pPr>
            <a:r>
              <a:rPr lang="en-US" sz="3200" dirty="0" smtClean="0">
                <a:latin typeface="Times New Roman" pitchFamily="18" charset="0"/>
                <a:cs typeface="Times New Roman" pitchFamily="18" charset="0"/>
              </a:rPr>
              <a:t>Their procedures are illustrative of the therapeutic methods of </a:t>
            </a:r>
            <a:r>
              <a:rPr lang="en-US" sz="3200" dirty="0" err="1" smtClean="0">
                <a:latin typeface="Times New Roman" pitchFamily="18" charset="0"/>
                <a:cs typeface="Times New Roman" pitchFamily="18" charset="0"/>
              </a:rPr>
              <a:t>Ayurvedic</a:t>
            </a:r>
            <a:r>
              <a:rPr lang="en-US" sz="3200" dirty="0" smtClean="0">
                <a:latin typeface="Times New Roman" pitchFamily="18" charset="0"/>
                <a:cs typeface="Times New Roman" pitchFamily="18" charset="0"/>
              </a:rPr>
              <a:t> medicine. </a:t>
            </a:r>
            <a:endParaRPr lang="ru-RU" sz="3200" dirty="0">
              <a:latin typeface="Times New Roman" pitchFamily="18" charset="0"/>
              <a:cs typeface="Times New Roman" pitchFamily="18" charset="0"/>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401080" cy="512744"/>
          </a:xfrm>
        </p:spPr>
        <p:style>
          <a:lnRef idx="1">
            <a:schemeClr val="accent2"/>
          </a:lnRef>
          <a:fillRef idx="2">
            <a:schemeClr val="accent2"/>
          </a:fillRef>
          <a:effectRef idx="1">
            <a:schemeClr val="accent2"/>
          </a:effectRef>
          <a:fontRef idx="minor">
            <a:schemeClr val="dk1"/>
          </a:fontRef>
        </p:style>
        <p:txBody>
          <a:bodyPr>
            <a:noAutofit/>
          </a:bodyPr>
          <a:lstStyle/>
          <a:p>
            <a:pPr algn="ctr"/>
            <a:r>
              <a:rPr lang="en-US" sz="3600" dirty="0" smtClean="0">
                <a:latin typeface="Times New Roman" pitchFamily="18" charset="0"/>
                <a:cs typeface="Times New Roman" pitchFamily="18" charset="0"/>
              </a:rPr>
              <a:t>Public Health and Hygiene</a:t>
            </a:r>
            <a:endParaRPr lang="ru-RU" sz="3600" dirty="0">
              <a:latin typeface="Times New Roman" pitchFamily="18" charset="0"/>
              <a:cs typeface="Times New Roman" pitchFamily="18" charset="0"/>
            </a:endParaRPr>
          </a:p>
        </p:txBody>
      </p:sp>
      <p:sp>
        <p:nvSpPr>
          <p:cNvPr id="4" name="Текст 3"/>
          <p:cNvSpPr>
            <a:spLocks noGrp="1"/>
          </p:cNvSpPr>
          <p:nvPr>
            <p:ph type="body" sz="half" idx="2"/>
          </p:nvPr>
        </p:nvSpPr>
        <p:spPr>
          <a:xfrm>
            <a:off x="214282" y="1052736"/>
            <a:ext cx="4141694" cy="5519536"/>
          </a:xfrm>
          <a:ln/>
        </p:spPr>
        <p:style>
          <a:lnRef idx="1">
            <a:schemeClr val="accent6"/>
          </a:lnRef>
          <a:fillRef idx="2">
            <a:schemeClr val="accent6"/>
          </a:fillRef>
          <a:effectRef idx="1">
            <a:schemeClr val="accent6"/>
          </a:effectRef>
          <a:fontRef idx="minor">
            <a:schemeClr val="dk1"/>
          </a:fontRef>
        </p:style>
        <p:txBody>
          <a:bodyPr>
            <a:normAutofit lnSpcReduction="10000"/>
          </a:bodyPr>
          <a:lstStyle/>
          <a:p>
            <a:pPr>
              <a:buFont typeface="Arial" pitchFamily="34" charset="0"/>
              <a:buChar char="•"/>
            </a:pPr>
            <a:r>
              <a:rPr lang="en-US" sz="3200" dirty="0" smtClean="0">
                <a:latin typeface="Times New Roman" pitchFamily="18" charset="0"/>
                <a:cs typeface="Times New Roman" pitchFamily="18" charset="0"/>
              </a:rPr>
              <a:t>There is evidence for malaria, dysenteries, cholera, smallpox, typhoid fever, plague, leprosy, tuberculosis, </a:t>
            </a:r>
          </a:p>
          <a:p>
            <a:pPr>
              <a:buFont typeface="Arial" pitchFamily="34" charset="0"/>
              <a:buChar char="•"/>
            </a:pPr>
            <a:r>
              <a:rPr lang="en-US" sz="3200" dirty="0" smtClean="0">
                <a:latin typeface="Times New Roman" pitchFamily="18" charset="0"/>
                <a:cs typeface="Times New Roman" pitchFamily="18" charset="0"/>
              </a:rPr>
              <a:t>Smallpox was countered by inoculating people with pus from a smallpox skin boil by puncture or scarification to prevent the full-blown illness.</a:t>
            </a:r>
          </a:p>
          <a:p>
            <a:endParaRPr lang="ru-RU" dirty="0"/>
          </a:p>
        </p:txBody>
      </p:sp>
      <p:pic>
        <p:nvPicPr>
          <p:cNvPr id="5" name="Рисунок 4" descr="images.jpg"/>
          <p:cNvPicPr>
            <a:picLocks noChangeAspect="1"/>
          </p:cNvPicPr>
          <p:nvPr/>
        </p:nvPicPr>
        <p:blipFill>
          <a:blip r:embed="rId2" cstate="print"/>
          <a:stretch>
            <a:fillRect/>
          </a:stretch>
        </p:blipFill>
        <p:spPr>
          <a:xfrm>
            <a:off x="4427984" y="980728"/>
            <a:ext cx="4392487" cy="5616624"/>
          </a:xfrm>
          <a:prstGeom prst="rect">
            <a:avLst/>
          </a:prstGeom>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endParaRPr lang="ru-RU"/>
          </a:p>
        </p:txBody>
      </p:sp>
      <p:pic>
        <p:nvPicPr>
          <p:cNvPr id="7" name="Содержимое 6" descr="images (1).jpg"/>
          <p:cNvPicPr>
            <a:picLocks noGrp="1" noChangeAspect="1"/>
          </p:cNvPicPr>
          <p:nvPr>
            <p:ph idx="1"/>
          </p:nvPr>
        </p:nvPicPr>
        <p:blipFill>
          <a:blip r:embed="rId2" cstate="print"/>
          <a:stretch>
            <a:fillRect/>
          </a:stretch>
        </p:blipFill>
        <p:spPr>
          <a:xfrm>
            <a:off x="827584" y="620688"/>
            <a:ext cx="7296811" cy="5472608"/>
          </a:xfrm>
        </p:spPr>
        <p:style>
          <a:lnRef idx="1">
            <a:schemeClr val="accent2"/>
          </a:lnRef>
          <a:fillRef idx="2">
            <a:schemeClr val="accent2"/>
          </a:fillRef>
          <a:effectRef idx="1">
            <a:schemeClr val="accent2"/>
          </a:effectRef>
          <a:fontRef idx="minor">
            <a:schemeClr val="dk1"/>
          </a:fontRef>
        </p:style>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435280" cy="779686"/>
          </a:xfrm>
        </p:spPr>
        <p:style>
          <a:lnRef idx="1">
            <a:schemeClr val="accent6"/>
          </a:lnRef>
          <a:fillRef idx="2">
            <a:schemeClr val="accent6"/>
          </a:fillRef>
          <a:effectRef idx="1">
            <a:schemeClr val="accent6"/>
          </a:effectRef>
          <a:fontRef idx="minor">
            <a:schemeClr val="dk1"/>
          </a:fontRef>
        </p:style>
        <p:txBody>
          <a:bodyPr>
            <a:normAutofit/>
          </a:bodyPr>
          <a:lstStyle/>
          <a:p>
            <a:pPr algn="ctr"/>
            <a:r>
              <a:rPr lang="en-US" sz="3200" dirty="0" smtClean="0">
                <a:latin typeface="Times New Roman" pitchFamily="18" charset="0"/>
                <a:cs typeface="Times New Roman" pitchFamily="18" charset="0"/>
              </a:rPr>
              <a:t>Mesopotamian concepts of disease and healing</a:t>
            </a:r>
            <a:endParaRPr lang="ru-RU" sz="3200" dirty="0">
              <a:latin typeface="Times New Roman" pitchFamily="18" charset="0"/>
              <a:cs typeface="Times New Roman" pitchFamily="18" charset="0"/>
            </a:endParaRPr>
          </a:p>
        </p:txBody>
      </p:sp>
      <p:pic>
        <p:nvPicPr>
          <p:cNvPr id="5" name="Содержимое 4" descr="загруженное (3).jpg"/>
          <p:cNvPicPr>
            <a:picLocks noGrp="1" noChangeAspect="1"/>
          </p:cNvPicPr>
          <p:nvPr>
            <p:ph idx="1"/>
          </p:nvPr>
        </p:nvPicPr>
        <p:blipFill>
          <a:blip r:embed="rId2" cstate="print"/>
          <a:srcRect b="7559"/>
          <a:stretch>
            <a:fillRect/>
          </a:stretch>
        </p:blipFill>
        <p:spPr>
          <a:xfrm>
            <a:off x="2843808" y="1268760"/>
            <a:ext cx="6084168" cy="5192068"/>
          </a:xfrm>
        </p:spPr>
      </p:pic>
      <p:sp>
        <p:nvSpPr>
          <p:cNvPr id="4" name="Текст 3"/>
          <p:cNvSpPr>
            <a:spLocks noGrp="1"/>
          </p:cNvSpPr>
          <p:nvPr>
            <p:ph type="body" sz="half" idx="2"/>
          </p:nvPr>
        </p:nvSpPr>
        <p:spPr>
          <a:xfrm>
            <a:off x="251519" y="1340768"/>
            <a:ext cx="2448273" cy="5256584"/>
          </a:xfrm>
        </p:spPr>
        <p:style>
          <a:lnRef idx="1">
            <a:schemeClr val="accent2"/>
          </a:lnRef>
          <a:fillRef idx="2">
            <a:schemeClr val="accent2"/>
          </a:fillRef>
          <a:effectRef idx="1">
            <a:schemeClr val="accent2"/>
          </a:effectRef>
          <a:fontRef idx="minor">
            <a:schemeClr val="dk1"/>
          </a:fontRef>
        </p:style>
        <p:txBody>
          <a:bodyPr>
            <a:normAutofit/>
          </a:bodyPr>
          <a:lstStyle/>
          <a:p>
            <a:r>
              <a:rPr lang="en-US" sz="3200" dirty="0" smtClean="0">
                <a:latin typeface="Times New Roman" pitchFamily="18" charset="0"/>
                <a:cs typeface="Times New Roman" pitchFamily="18" charset="0"/>
              </a:rPr>
              <a:t>Assyrian palace gateways were flanked by protective winged bulls to drive away illness carrying demons.</a:t>
            </a:r>
            <a:endParaRPr lang="ru-RU" sz="3200" dirty="0">
              <a:latin typeface="Times New Roman" pitchFamily="18" charset="0"/>
              <a:cs typeface="Times New Roman" pitchFamily="18" charset="0"/>
            </a:endParaRPr>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1794</TotalTime>
  <Words>4514</Words>
  <Application>Microsoft Office PowerPoint</Application>
  <PresentationFormat>Экран (4:3)</PresentationFormat>
  <Paragraphs>340</Paragraphs>
  <Slides>88</Slides>
  <Notes>16</Notes>
  <HiddenSlides>0</HiddenSlides>
  <MMClips>0</MMClips>
  <ScaleCrop>false</ScaleCrop>
  <HeadingPairs>
    <vt:vector size="4" baseType="variant">
      <vt:variant>
        <vt:lpstr>Тема</vt:lpstr>
      </vt:variant>
      <vt:variant>
        <vt:i4>1</vt:i4>
      </vt:variant>
      <vt:variant>
        <vt:lpstr>Заголовки слайдов</vt:lpstr>
      </vt:variant>
      <vt:variant>
        <vt:i4>88</vt:i4>
      </vt:variant>
    </vt:vector>
  </HeadingPairs>
  <TitlesOfParts>
    <vt:vector size="89" baseType="lpstr">
      <vt:lpstr>Тема Office</vt:lpstr>
      <vt:lpstr>Medicine of Ancient China, India, Mesopotamia and Egypt.</vt:lpstr>
      <vt:lpstr>PLAN</vt:lpstr>
      <vt:lpstr> Mesopotamia - the name means “the land between the rivers”. Refers to the geographic region which lies near the Tigris and Euphrates Rivers. Many civilizations developed, collapsed, and were replaced.</vt:lpstr>
      <vt:lpstr>Cradle of civilizations</vt:lpstr>
      <vt:lpstr>Слайд 5</vt:lpstr>
      <vt:lpstr> Features of Mesopotamian civilizations Agriculture.</vt:lpstr>
      <vt:lpstr>Cuneiform writing </vt:lpstr>
      <vt:lpstr>Mesopotamian concepts of disease and healing</vt:lpstr>
      <vt:lpstr>Mesopotamian concepts of disease and healing</vt:lpstr>
      <vt:lpstr>Mesopotamian medical practitioners</vt:lpstr>
      <vt:lpstr>Слайд 11</vt:lpstr>
      <vt:lpstr>Mesopotamian medical practitioners</vt:lpstr>
      <vt:lpstr> Other health providers</vt:lpstr>
      <vt:lpstr>Other health providers</vt:lpstr>
      <vt:lpstr>Sources of Mesopotamian medicine</vt:lpstr>
      <vt:lpstr>The library of Ashurbanipal</vt:lpstr>
      <vt:lpstr>“Treatise of Medical Diagnosis and Prognoses“</vt:lpstr>
      <vt:lpstr>Law Code of Hammurabi</vt:lpstr>
      <vt:lpstr> Law Code of Hammurabi</vt:lpstr>
      <vt:lpstr>Law Code of Hammurabi</vt:lpstr>
      <vt:lpstr>Spiritual methods of treatment  Charm</vt:lpstr>
      <vt:lpstr>Empirical methods of treatment</vt:lpstr>
      <vt:lpstr>Surgery</vt:lpstr>
      <vt:lpstr>Pharmaceuticals</vt:lpstr>
      <vt:lpstr>Medicine of Ancient Egypt</vt:lpstr>
      <vt:lpstr>ANCIENT EGYPTIAN SOCIETY</vt:lpstr>
      <vt:lpstr>Слайд 27</vt:lpstr>
      <vt:lpstr>Слайд 28</vt:lpstr>
      <vt:lpstr>Слайд 29</vt:lpstr>
      <vt:lpstr>INVENTIONS OF ANCIENT EGYPT</vt:lpstr>
      <vt:lpstr>The Pyramids of Egypt </vt:lpstr>
      <vt:lpstr>Слайд 32</vt:lpstr>
      <vt:lpstr>HIGH DEGREE OF SPECIALIZATION.</vt:lpstr>
      <vt:lpstr>PAPYRUS and HIEROGLIPHCS</vt:lpstr>
      <vt:lpstr>HIEROGLIPHCS</vt:lpstr>
      <vt:lpstr>Mummies.</vt:lpstr>
      <vt:lpstr>Gods  of medicine of Egypt </vt:lpstr>
      <vt:lpstr>Thoth</vt:lpstr>
      <vt:lpstr>NATURAL      BELIEFS      AND TREATMENT</vt:lpstr>
      <vt:lpstr>The Channel Theory </vt:lpstr>
      <vt:lpstr>Слайд 41</vt:lpstr>
      <vt:lpstr>DELIVERY AND CONTRACEPTION</vt:lpstr>
      <vt:lpstr>BREAST FEEDING</vt:lpstr>
      <vt:lpstr>FERTILITY DIAGNOSIS</vt:lpstr>
      <vt:lpstr>THE MEDICAL PAPYRI</vt:lpstr>
      <vt:lpstr>MEDICAL PAPYRI</vt:lpstr>
      <vt:lpstr>The Edwin Smith Papyrus</vt:lpstr>
      <vt:lpstr>The Ebers Papyrus </vt:lpstr>
      <vt:lpstr>DIETARY DEFICIENCIES</vt:lpstr>
      <vt:lpstr>HERBAL MEDICINE</vt:lpstr>
      <vt:lpstr>SURGERY</vt:lpstr>
      <vt:lpstr>SURGERY</vt:lpstr>
      <vt:lpstr>CANCER</vt:lpstr>
      <vt:lpstr>SURGICAL INSTRUMENTS</vt:lpstr>
      <vt:lpstr>Medicine of Ancient China</vt:lpstr>
      <vt:lpstr>Слайд 56</vt:lpstr>
      <vt:lpstr>Слайд 57</vt:lpstr>
      <vt:lpstr>NATURAL     BARRIERS</vt:lpstr>
      <vt:lpstr>GREAT WALL OF CHINA</vt:lpstr>
      <vt:lpstr>Слайд 60</vt:lpstr>
      <vt:lpstr>Medical texts</vt:lpstr>
      <vt:lpstr>Chinese medicine</vt:lpstr>
      <vt:lpstr>Слайд 63</vt:lpstr>
      <vt:lpstr>Five Elements </vt:lpstr>
      <vt:lpstr>Acupuncture  </vt:lpstr>
      <vt:lpstr>Moxibustion Cautery </vt:lpstr>
      <vt:lpstr>Moxibustion Cautery </vt:lpstr>
      <vt:lpstr>Anatomy and Physiology</vt:lpstr>
      <vt:lpstr>Diagnosis </vt:lpstr>
      <vt:lpstr>Diagnosis </vt:lpstr>
      <vt:lpstr>Medications</vt:lpstr>
      <vt:lpstr>Herbs </vt:lpstr>
      <vt:lpstr>Qigong </vt:lpstr>
      <vt:lpstr>MEDICINE OF ANCIENT INDIA</vt:lpstr>
      <vt:lpstr>MEDICINE OF ANCIENT INDIA</vt:lpstr>
      <vt:lpstr>Around 1500 B.C.</vt:lpstr>
      <vt:lpstr>Слайд 77</vt:lpstr>
      <vt:lpstr>Слайд 78</vt:lpstr>
      <vt:lpstr>Medical texts</vt:lpstr>
      <vt:lpstr>Charaka Samhita</vt:lpstr>
      <vt:lpstr>Sushruta Samhita</vt:lpstr>
      <vt:lpstr>Sushruta Samhita</vt:lpstr>
      <vt:lpstr>Слайд 83</vt:lpstr>
      <vt:lpstr>Diagnosis</vt:lpstr>
      <vt:lpstr>Medicines</vt:lpstr>
      <vt:lpstr>Слайд 86</vt:lpstr>
      <vt:lpstr>Public Health and Hygiene</vt:lpstr>
      <vt:lpstr>Слайд 88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EdBas</dc:creator>
  <cp:lastModifiedBy>Edward</cp:lastModifiedBy>
  <cp:revision>173</cp:revision>
  <dcterms:created xsi:type="dcterms:W3CDTF">2013-02-09T12:14:41Z</dcterms:created>
  <dcterms:modified xsi:type="dcterms:W3CDTF">2016-01-10T14:58:40Z</dcterms:modified>
</cp:coreProperties>
</file>