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0"/>
  </p:notesMasterIdLst>
  <p:sldIdLst>
    <p:sldId id="388" r:id="rId2"/>
    <p:sldId id="389" r:id="rId3"/>
    <p:sldId id="390" r:id="rId4"/>
    <p:sldId id="259" r:id="rId5"/>
    <p:sldId id="393" r:id="rId6"/>
    <p:sldId id="396" r:id="rId7"/>
    <p:sldId id="397" r:id="rId8"/>
    <p:sldId id="453" r:id="rId9"/>
    <p:sldId id="506" r:id="rId10"/>
    <p:sldId id="468" r:id="rId11"/>
    <p:sldId id="459" r:id="rId12"/>
    <p:sldId id="460" r:id="rId13"/>
    <p:sldId id="461" r:id="rId14"/>
    <p:sldId id="473" r:id="rId15"/>
    <p:sldId id="475" r:id="rId16"/>
    <p:sldId id="532" r:id="rId17"/>
    <p:sldId id="477" r:id="rId18"/>
    <p:sldId id="478" r:id="rId19"/>
    <p:sldId id="479" r:id="rId20"/>
    <p:sldId id="480" r:id="rId21"/>
    <p:sldId id="482" r:id="rId22"/>
    <p:sldId id="484" r:id="rId23"/>
    <p:sldId id="485" r:id="rId24"/>
    <p:sldId id="486" r:id="rId25"/>
    <p:sldId id="533" r:id="rId26"/>
    <p:sldId id="534" r:id="rId27"/>
    <p:sldId id="535" r:id="rId28"/>
    <p:sldId id="537" r:id="rId29"/>
    <p:sldId id="538" r:id="rId30"/>
    <p:sldId id="547" r:id="rId31"/>
    <p:sldId id="540" r:id="rId32"/>
    <p:sldId id="536" r:id="rId33"/>
    <p:sldId id="539" r:id="rId34"/>
    <p:sldId id="541" r:id="rId35"/>
    <p:sldId id="492" r:id="rId36"/>
    <p:sldId id="549" r:id="rId37"/>
    <p:sldId id="543" r:id="rId38"/>
    <p:sldId id="542" r:id="rId39"/>
    <p:sldId id="544" r:id="rId40"/>
    <p:sldId id="545" r:id="rId41"/>
    <p:sldId id="546" r:id="rId42"/>
    <p:sldId id="494" r:id="rId43"/>
    <p:sldId id="500" r:id="rId44"/>
    <p:sldId id="503" r:id="rId45"/>
    <p:sldId id="526" r:id="rId46"/>
    <p:sldId id="529" r:id="rId47"/>
    <p:sldId id="530" r:id="rId48"/>
    <p:sldId id="352" r:id="rId4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86025" autoAdjust="0"/>
  </p:normalViewPr>
  <p:slideViewPr>
    <p:cSldViewPr>
      <p:cViewPr>
        <p:scale>
          <a:sx n="60" d="100"/>
          <a:sy n="60" d="100"/>
        </p:scale>
        <p:origin x="-1382" y="43"/>
      </p:cViewPr>
      <p:guideLst>
        <p:guide orient="horz" pos="2160"/>
        <p:guide pos="2880"/>
      </p:guideLst>
    </p:cSldViewPr>
  </p:slideViewPr>
  <p:outlineViewPr>
    <p:cViewPr>
      <p:scale>
        <a:sx n="33" d="100"/>
        <a:sy n="33" d="100"/>
      </p:scale>
      <p:origin x="108" y="566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A1372-02C5-4BC7-BE22-04B43001F86F}" type="datetimeFigureOut">
              <a:rPr lang="ru-RU" smtClean="0"/>
              <a:pPr/>
              <a:t>16.09.2015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C77C3-1C32-453A-A2A6-CE8F52D5E296}" type="slidenum">
              <a:rPr lang="ru-RU" smtClean="0"/>
              <a:pPr/>
              <a:t>‹#›</a:t>
            </a:fld>
            <a:endParaRPr lang="ru-RU"/>
          </a:p>
        </p:txBody>
      </p:sp>
    </p:spTree>
    <p:extLst>
      <p:ext uri="{BB962C8B-B14F-4D97-AF65-F5344CB8AC3E}">
        <p14:creationId xmlns:p14="http://schemas.microsoft.com/office/powerpoint/2010/main" xmlns="" val="582190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eaLnBrk="1" hangingPunct="1">
              <a:lnSpc>
                <a:spcPct val="90000"/>
              </a:lnSpc>
              <a:buFont typeface="Wingdings" pitchFamily="2" charset="2"/>
              <a:buNone/>
            </a:pPr>
            <a:r>
              <a:rPr lang="en-US"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The</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professional</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carries</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additional</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moral</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responsibilities</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t</a:t>
            </a:r>
            <a:r>
              <a:rPr lang="en-US" sz="1200" b="1" dirty="0" err="1" smtClean="0">
                <a:latin typeface="Times New Roman" panose="02020603050405020304" pitchFamily="18" charset="0"/>
                <a:cs typeface="Times New Roman" panose="02020603050405020304" pitchFamily="18" charset="0"/>
              </a:rPr>
              <a:t>han</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those</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held</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by</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the</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population</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in</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general</a:t>
            </a:r>
            <a:r>
              <a:rPr lang="ru-RU" sz="1200" b="1" dirty="0" smtClean="0">
                <a:latin typeface="Times New Roman" panose="02020603050405020304" pitchFamily="18" charset="0"/>
                <a:cs typeface="Times New Roman" panose="02020603050405020304" pitchFamily="18" charset="0"/>
              </a:rPr>
              <a:t>.</a:t>
            </a:r>
          </a:p>
          <a:p>
            <a:pPr algn="ctr" eaLnBrk="1" hangingPunct="1">
              <a:lnSpc>
                <a:spcPct val="90000"/>
              </a:lnSpc>
              <a:buFont typeface="Wingdings" pitchFamily="2" charset="2"/>
              <a:buNone/>
            </a:pPr>
            <a:r>
              <a:rPr lang="en-US" sz="1200" b="1" dirty="0" smtClean="0">
                <a:latin typeface="Times New Roman" panose="02020603050405020304" pitchFamily="18" charset="0"/>
                <a:cs typeface="Times New Roman" panose="02020603050405020304" pitchFamily="18" charset="0"/>
              </a:rPr>
              <a:t>The</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professionals</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are</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capable</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of</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making</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and</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acting</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on</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an</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informed</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decision</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in</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situations</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that</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the</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general</a:t>
            </a:r>
            <a:r>
              <a:rPr lang="ru-RU" sz="1200" b="1" dirty="0" smtClean="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citizens</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cannot</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because</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they</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have</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not</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received</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the</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relevant</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training</a:t>
            </a:r>
            <a:endParaRPr lang="ru-RU" dirty="0"/>
          </a:p>
        </p:txBody>
      </p:sp>
      <p:sp>
        <p:nvSpPr>
          <p:cNvPr id="4" name="Номер слайда 3"/>
          <p:cNvSpPr>
            <a:spLocks noGrp="1"/>
          </p:cNvSpPr>
          <p:nvPr>
            <p:ph type="sldNum" sz="quarter" idx="10"/>
          </p:nvPr>
        </p:nvSpPr>
        <p:spPr/>
        <p:txBody>
          <a:bodyPr/>
          <a:lstStyle/>
          <a:p>
            <a:fld id="{61BC77C3-1C32-453A-A2A6-CE8F52D5E296}"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en-US" sz="1200" b="1" i="1" dirty="0" smtClean="0">
                <a:latin typeface="Times New Roman" pitchFamily="18" charset="0"/>
                <a:cs typeface="Times New Roman" pitchFamily="18" charset="0"/>
              </a:rPr>
              <a:t>Disciplinary codes allow the profession to draw a standard of conduct and ensure that individual practitioners meet this standard, by disciplining them from the professional body if they do not practice accordingly. </a:t>
            </a:r>
          </a:p>
          <a:p>
            <a:pPr algn="ctr"/>
            <a:r>
              <a:rPr lang="en-US" sz="1200" b="1" i="1" dirty="0" smtClean="0">
                <a:latin typeface="Times New Roman" pitchFamily="18" charset="0"/>
                <a:cs typeface="Times New Roman" pitchFamily="18" charset="0"/>
              </a:rPr>
              <a:t>    </a:t>
            </a:r>
            <a:endParaRPr lang="ru-RU" sz="1200" i="1" dirty="0" smtClean="0"/>
          </a:p>
          <a:p>
            <a:endParaRPr lang="ru-RU" dirty="0"/>
          </a:p>
        </p:txBody>
      </p:sp>
      <p:sp>
        <p:nvSpPr>
          <p:cNvPr id="4" name="Номер слайда 3"/>
          <p:cNvSpPr>
            <a:spLocks noGrp="1"/>
          </p:cNvSpPr>
          <p:nvPr>
            <p:ph type="sldNum" sz="quarter" idx="10"/>
          </p:nvPr>
        </p:nvSpPr>
        <p:spPr/>
        <p:txBody>
          <a:bodyPr/>
          <a:lstStyle/>
          <a:p>
            <a:fld id="{61BC77C3-1C32-453A-A2A6-CE8F52D5E296}"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Times New Roman" pitchFamily="18" charset="0"/>
                <a:cs typeface="Times New Roman" pitchFamily="18" charset="0"/>
              </a:rPr>
              <a:t>Professional responsibility is the area of legal practice that encompasses the duties of </a:t>
            </a:r>
            <a:r>
              <a:rPr lang="ru-RU" sz="1200" b="1" i="1" dirty="0" smtClean="0">
                <a:latin typeface="Times New Roman" pitchFamily="18" charset="0"/>
                <a:cs typeface="Times New Roman" pitchFamily="18" charset="0"/>
              </a:rPr>
              <a:t> </a:t>
            </a:r>
            <a:r>
              <a:rPr lang="en-US" sz="1200" b="1" i="1" dirty="0" smtClean="0">
                <a:latin typeface="Times New Roman" pitchFamily="18" charset="0"/>
                <a:cs typeface="Times New Roman" pitchFamily="18" charset="0"/>
              </a:rPr>
              <a:t>doctors  to act in a professional manner, obey the law, avoid conflicts of interest, and put the interests of patients ahead of their own interests.</a:t>
            </a:r>
          </a:p>
          <a:p>
            <a:endParaRPr lang="ru-RU" dirty="0"/>
          </a:p>
        </p:txBody>
      </p:sp>
      <p:sp>
        <p:nvSpPr>
          <p:cNvPr id="4" name="Номер слайда 3"/>
          <p:cNvSpPr>
            <a:spLocks noGrp="1"/>
          </p:cNvSpPr>
          <p:nvPr>
            <p:ph type="sldNum" sz="quarter" idx="10"/>
          </p:nvPr>
        </p:nvSpPr>
        <p:spPr/>
        <p:txBody>
          <a:bodyPr/>
          <a:lstStyle/>
          <a:p>
            <a:fld id="{61BC77C3-1C32-453A-A2A6-CE8F52D5E296}"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Why are such relationships frowned upon? The professional is in a privileged position and there is a profound power differential between the patient and the doctor. Although current 'politically correct' thinking dictates that the doctor and patient are 'partners' in diagnosis and treatment, in reality the patient is very dependent and vulnerable. Although it would be politically incorrect to say so, in this aspect the professional is responsible for the conduct of the relationship, in something almost of a parental role.</a:t>
            </a:r>
          </a:p>
          <a:p>
            <a:endParaRPr lang="ru-RU" dirty="0"/>
          </a:p>
        </p:txBody>
      </p:sp>
      <p:sp>
        <p:nvSpPr>
          <p:cNvPr id="4" name="Номер слайда 3"/>
          <p:cNvSpPr>
            <a:spLocks noGrp="1"/>
          </p:cNvSpPr>
          <p:nvPr>
            <p:ph type="sldNum" sz="quarter" idx="10"/>
          </p:nvPr>
        </p:nvSpPr>
        <p:spPr/>
        <p:txBody>
          <a:bodyPr/>
          <a:lstStyle/>
          <a:p>
            <a:fld id="{61BC77C3-1C32-453A-A2A6-CE8F52D5E296}" type="slidenum">
              <a:rPr lang="ru-RU" smtClean="0"/>
              <a:pPr/>
              <a:t>9</a:t>
            </a:fld>
            <a:endParaRPr lang="ru-RU"/>
          </a:p>
        </p:txBody>
      </p:sp>
    </p:spTree>
    <p:extLst>
      <p:ext uri="{BB962C8B-B14F-4D97-AF65-F5344CB8AC3E}">
        <p14:creationId xmlns:p14="http://schemas.microsoft.com/office/powerpoint/2010/main" xmlns="" val="424545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Many of the questions raised by modern biology and genetic engineering are well worn in other areas. Who should control technology? What should be banned or permitted and who should decide? Who should profit? Should access to novel and expensive technology be provided to those who cannot afford it? If so, who should pay, the government or private individuals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 related issue is that of access to technology for those who live in poor Third World nations. Over the past half century, the gap between the rich and poor has widened. This is partly due to advancing technology. Mechanization has made unskilled human labor less necessary .</a:t>
            </a: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61BC77C3-1C32-453A-A2A6-CE8F52D5E296}" type="slidenum">
              <a:rPr lang="ru-RU" smtClean="0"/>
              <a:pPr/>
              <a:t>11</a:t>
            </a:fld>
            <a:endParaRPr lang="ru-RU"/>
          </a:p>
        </p:txBody>
      </p:sp>
    </p:spTree>
    <p:extLst>
      <p:ext uri="{BB962C8B-B14F-4D97-AF65-F5344CB8AC3E}">
        <p14:creationId xmlns:p14="http://schemas.microsoft.com/office/powerpoint/2010/main" xmlns="" val="55141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just">
              <a:buNone/>
            </a:pPr>
            <a:r>
              <a:rPr lang="en-US" sz="1200" dirty="0" smtClean="0">
                <a:latin typeface="Times New Roman" pitchFamily="18" charset="0"/>
                <a:cs typeface="Times New Roman" pitchFamily="18" charset="0"/>
              </a:rPr>
              <a:t> For example, less than 5% of the population is needed to grow food for everyone in the advanced nations (compared to some 90% in medieval times). Automation has also reduced the number of people needed to produce industrial goods. Many clinical procedures involving novel technology are expensive and are beyond the reach of the poor. This is the old question of the distribution of wealth, in a technological guise, and has no special link to genetic engineering. The rich have always had greater access to expensive health care, whether drugs, surgery, or simply high-quality nursing. </a:t>
            </a:r>
            <a:endParaRPr lang="ru-RU" sz="1200" dirty="0" smtClean="0">
              <a:latin typeface="Times New Roman" pitchFamily="18" charset="0"/>
              <a:cs typeface="Times New Roman" pitchFamily="18" charset="0"/>
            </a:endParaRPr>
          </a:p>
          <a:p>
            <a:pPr marL="0" indent="0" algn="just">
              <a:buNone/>
            </a:pPr>
            <a:r>
              <a:rPr lang="en-US" sz="1200" b="1" i="1" dirty="0" smtClean="0">
                <a:latin typeface="Times New Roman" pitchFamily="18" charset="0"/>
                <a:cs typeface="Times New Roman" pitchFamily="18" charset="0"/>
              </a:rPr>
              <a:t>For example, treatment with botulinum toxin (Botox) is now used to remove wrinkles from the skin of the old and ugly. Botox injections cost from $300 to $500 (more than a month’s wages in many Third World nations). More than 1.6 million people received injections in 2011. The toxin blocks the release of the neurotransmitter acetylcholine by nerve cells that control muscle contraction; hence its use in very low amounts to inhibit the muscle contraction responsible for wrinkles and frown lines.</a:t>
            </a:r>
          </a:p>
          <a:p>
            <a:endParaRPr lang="ru-RU" dirty="0"/>
          </a:p>
        </p:txBody>
      </p:sp>
      <p:sp>
        <p:nvSpPr>
          <p:cNvPr id="4" name="Номер слайда 3"/>
          <p:cNvSpPr>
            <a:spLocks noGrp="1"/>
          </p:cNvSpPr>
          <p:nvPr>
            <p:ph type="sldNum" sz="quarter" idx="10"/>
          </p:nvPr>
        </p:nvSpPr>
        <p:spPr/>
        <p:txBody>
          <a:bodyPr/>
          <a:lstStyle/>
          <a:p>
            <a:fld id="{61BC77C3-1C32-453A-A2A6-CE8F52D5E296}" type="slidenum">
              <a:rPr lang="ru-RU" smtClean="0"/>
              <a:pPr/>
              <a:t>12</a:t>
            </a:fld>
            <a:endParaRPr lang="ru-RU"/>
          </a:p>
        </p:txBody>
      </p:sp>
    </p:spTree>
    <p:extLst>
      <p:ext uri="{BB962C8B-B14F-4D97-AF65-F5344CB8AC3E}">
        <p14:creationId xmlns:p14="http://schemas.microsoft.com/office/powerpoint/2010/main" xmlns="" val="28197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1BC77C3-1C32-453A-A2A6-CE8F52D5E296}" type="slidenum">
              <a:rPr lang="ru-RU" smtClean="0"/>
              <a:pPr/>
              <a:t>14</a:t>
            </a:fld>
            <a:endParaRPr lang="ru-RU"/>
          </a:p>
        </p:txBody>
      </p:sp>
    </p:spTree>
    <p:extLst>
      <p:ext uri="{BB962C8B-B14F-4D97-AF65-F5344CB8AC3E}">
        <p14:creationId xmlns:p14="http://schemas.microsoft.com/office/powerpoint/2010/main" xmlns="" val="80696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However, all these options are some what futuristic, and at present, stem cells seem the most likely basis for organ regeneration</a:t>
            </a: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61BC77C3-1C32-453A-A2A6-CE8F52D5E296}" type="slidenum">
              <a:rPr lang="ru-RU" smtClean="0"/>
              <a:pPr/>
              <a:t>17</a:t>
            </a:fld>
            <a:endParaRPr lang="ru-RU"/>
          </a:p>
        </p:txBody>
      </p:sp>
    </p:spTree>
    <p:extLst>
      <p:ext uri="{BB962C8B-B14F-4D97-AF65-F5344CB8AC3E}">
        <p14:creationId xmlns:p14="http://schemas.microsoft.com/office/powerpoint/2010/main" xmlns="" val="1769132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smtClean="0">
                <a:latin typeface="Times New Roman" pitchFamily="18" charset="0"/>
                <a:cs typeface="Times New Roman" pitchFamily="18" charset="0"/>
              </a:rPr>
              <a:t>Although the term </a:t>
            </a:r>
            <a:r>
              <a:rPr lang="en-US" sz="1200" i="1" dirty="0" smtClean="0">
                <a:latin typeface="Times New Roman" pitchFamily="18" charset="0"/>
                <a:cs typeface="Times New Roman" pitchFamily="18" charset="0"/>
              </a:rPr>
              <a:t>genetically modified organism (GMO) is often used, we should remember </a:t>
            </a:r>
            <a:r>
              <a:rPr lang="en-US" sz="1200" dirty="0" smtClean="0">
                <a:latin typeface="Times New Roman" pitchFamily="18" charset="0"/>
                <a:cs typeface="Times New Roman" pitchFamily="18" charset="0"/>
              </a:rPr>
              <a:t>that all domesticated plants and animals have been genetically modified by more traditional methods and consequently differ greatly from their wild ancestors</a:t>
            </a:r>
            <a:endParaRPr lang="ru-RU" dirty="0"/>
          </a:p>
        </p:txBody>
      </p:sp>
      <p:sp>
        <p:nvSpPr>
          <p:cNvPr id="4" name="Номер слайда 3"/>
          <p:cNvSpPr>
            <a:spLocks noGrp="1"/>
          </p:cNvSpPr>
          <p:nvPr>
            <p:ph type="sldNum" sz="quarter" idx="10"/>
          </p:nvPr>
        </p:nvSpPr>
        <p:spPr/>
        <p:txBody>
          <a:bodyPr/>
          <a:lstStyle/>
          <a:p>
            <a:fld id="{61BC77C3-1C32-453A-A2A6-CE8F52D5E296}" type="slidenum">
              <a:rPr lang="ru-RU" smtClean="0"/>
              <a:pPr/>
              <a:t>21</a:t>
            </a:fld>
            <a:endParaRPr lang="ru-RU"/>
          </a:p>
        </p:txBody>
      </p:sp>
    </p:spTree>
    <p:extLst>
      <p:ext uri="{BB962C8B-B14F-4D97-AF65-F5344CB8AC3E}">
        <p14:creationId xmlns:p14="http://schemas.microsoft.com/office/powerpoint/2010/main" xmlns="" val="26447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5B6E1FD-5801-4CD5-B73E-EE9C9FC8854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321B2BD-C0AE-418A-9532-A10B04EDAF7F}"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35B2E93-A76D-4DF1-948A-CDA509221C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34F0B43-DE66-413D-9755-86F3484B229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AD33504-9F86-494E-8624-04363B676F25}"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469AFA2-0B2D-4E95-8A41-02E2B6B63155}"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39596710-A79C-4801-A5D7-EEA7488C275C}"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88084ADE-10DB-4B5E-BB77-567F0320792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7717D0F-E614-4836-BF3E-E3E78D503DDC}"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0DC1FCE-71CB-4E79-967C-DA6A34ED9F01}"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0EBEB22-7C3C-432E-998E-C61891F5B34C}"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35F1FF4-E956-461E-8114-5580B66A635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00600"/>
            <a:ext cx="8352928" cy="1580728"/>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3100" dirty="0" smtClean="0">
                <a:latin typeface="Times New Roman" pitchFamily="18" charset="0"/>
                <a:cs typeface="Times New Roman" pitchFamily="18" charset="0"/>
              </a:rPr>
              <a:t> </a:t>
            </a:r>
            <a:br>
              <a:rPr lang="en-US" sz="3100" dirty="0" smtClean="0">
                <a:latin typeface="Times New Roman" pitchFamily="18" charset="0"/>
                <a:cs typeface="Times New Roman" pitchFamily="18" charset="0"/>
              </a:rPr>
            </a:br>
            <a:r>
              <a:rPr lang="en-US" sz="3100" dirty="0">
                <a:latin typeface="Times New Roman" pitchFamily="18" charset="0"/>
                <a:cs typeface="Times New Roman" pitchFamily="18" charset="0"/>
              </a:rPr>
              <a:t/>
            </a:r>
            <a:br>
              <a:rPr lang="en-US" sz="3100" dirty="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a:latin typeface="Times New Roman" pitchFamily="18" charset="0"/>
                <a:cs typeface="Times New Roman" pitchFamily="18" charset="0"/>
              </a:rPr>
              <a:t/>
            </a:r>
            <a:br>
              <a:rPr lang="en-US" sz="3100" dirty="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a:latin typeface="Times New Roman" pitchFamily="18" charset="0"/>
                <a:cs typeface="Times New Roman" pitchFamily="18" charset="0"/>
              </a:rPr>
              <a:t/>
            </a:r>
            <a:br>
              <a:rPr lang="en-US" sz="3100" dirty="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a:latin typeface="Times New Roman" pitchFamily="18" charset="0"/>
                <a:cs typeface="Times New Roman" pitchFamily="18" charset="0"/>
              </a:rPr>
              <a:t/>
            </a:r>
            <a:br>
              <a:rPr lang="en-US" sz="3100" dirty="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a:latin typeface="Times New Roman" pitchFamily="18" charset="0"/>
                <a:cs typeface="Times New Roman" pitchFamily="18" charset="0"/>
              </a:rPr>
              <a:t/>
            </a:r>
            <a:br>
              <a:rPr lang="en-US" sz="3100" dirty="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i="1" dirty="0" smtClean="0">
                <a:latin typeface="Times New Roman" pitchFamily="18" charset="0"/>
                <a:cs typeface="Times New Roman" pitchFamily="18" charset="0"/>
              </a:rPr>
              <a:t>    THE </a:t>
            </a:r>
            <a:r>
              <a:rPr lang="ru-RU" sz="2700" i="1" dirty="0" smtClean="0">
                <a:latin typeface="Times New Roman" pitchFamily="18" charset="0"/>
                <a:cs typeface="Times New Roman" pitchFamily="18" charset="0"/>
              </a:rPr>
              <a:t> </a:t>
            </a:r>
            <a:r>
              <a:rPr lang="en-US" sz="2700" i="1" dirty="0" smtClean="0">
                <a:latin typeface="Times New Roman" pitchFamily="18" charset="0"/>
                <a:cs typeface="Times New Roman" pitchFamily="18" charset="0"/>
              </a:rPr>
              <a:t>BIOETHICAL </a:t>
            </a:r>
            <a:r>
              <a:rPr lang="ru-RU" sz="2700" i="1" dirty="0" smtClean="0">
                <a:latin typeface="Times New Roman" pitchFamily="18" charset="0"/>
                <a:cs typeface="Times New Roman" pitchFamily="18" charset="0"/>
              </a:rPr>
              <a:t>  </a:t>
            </a:r>
            <a:r>
              <a:rPr lang="en-US" sz="2700" i="1" dirty="0" smtClean="0">
                <a:latin typeface="Times New Roman" pitchFamily="18" charset="0"/>
                <a:cs typeface="Times New Roman" pitchFamily="18" charset="0"/>
              </a:rPr>
              <a:t>BASIS OF THE DOCTOR’S ACTIVITY.</a:t>
            </a:r>
            <a:r>
              <a:rPr lang="uk-UA" sz="2700" i="1" dirty="0" smtClean="0">
                <a:latin typeface="Times New Roman" pitchFamily="18" charset="0"/>
                <a:cs typeface="Times New Roman" pitchFamily="18" charset="0"/>
              </a:rPr>
              <a:t/>
            </a:r>
            <a:br>
              <a:rPr lang="uk-UA" sz="2700" i="1" dirty="0" smtClean="0">
                <a:latin typeface="Times New Roman" pitchFamily="18" charset="0"/>
                <a:cs typeface="Times New Roman" pitchFamily="18" charset="0"/>
              </a:rPr>
            </a:br>
            <a:r>
              <a:rPr lang="en-US" sz="2700" i="1" dirty="0" smtClean="0">
                <a:latin typeface="Times New Roman" pitchFamily="18" charset="0"/>
                <a:cs typeface="Times New Roman" pitchFamily="18" charset="0"/>
              </a:rPr>
              <a:t>BIOETHICS </a:t>
            </a:r>
            <a:r>
              <a:rPr lang="en-US" sz="2700" i="1" dirty="0">
                <a:latin typeface="Times New Roman" pitchFamily="18" charset="0"/>
                <a:cs typeface="Times New Roman" pitchFamily="18" charset="0"/>
              </a:rPr>
              <a:t>OF BIOTECHNOLOGIES.</a:t>
            </a:r>
            <a:r>
              <a:rPr lang="ru-RU" sz="2400" i="1" dirty="0">
                <a:latin typeface="Times New Roman" pitchFamily="18" charset="0"/>
                <a:cs typeface="Times New Roman" pitchFamily="18" charset="0"/>
              </a:rPr>
              <a:t/>
            </a:r>
            <a:br>
              <a:rPr lang="ru-RU" sz="2400" i="1" dirty="0">
                <a:latin typeface="Times New Roman" pitchFamily="18" charset="0"/>
                <a:cs typeface="Times New Roman" pitchFamily="18" charset="0"/>
              </a:rPr>
            </a:br>
            <a:endParaRPr lang="ru-RU" sz="2200" dirty="0"/>
          </a:p>
        </p:txBody>
      </p:sp>
      <p:pic>
        <p:nvPicPr>
          <p:cNvPr id="5" name="Рисунок 4" descr="etika.jpg"/>
          <p:cNvPicPr>
            <a:picLocks noGrp="1" noChangeAspect="1"/>
          </p:cNvPicPr>
          <p:nvPr>
            <p:ph type="pic" idx="1"/>
          </p:nvPr>
        </p:nvPicPr>
        <p:blipFill>
          <a:blip r:embed="rId2" cstate="print"/>
          <a:srcRect t="12500" b="12500"/>
          <a:stretch>
            <a:fillRect/>
          </a:stretch>
        </p:blipFill>
        <p:spPr>
          <a:xfrm>
            <a:off x="467544" y="260649"/>
            <a:ext cx="8352928" cy="4248472"/>
          </a:xfrm>
        </p:spPr>
      </p:pic>
      <p:sp>
        <p:nvSpPr>
          <p:cNvPr id="4" name="Текст 3"/>
          <p:cNvSpPr>
            <a:spLocks noGrp="1"/>
          </p:cNvSpPr>
          <p:nvPr>
            <p:ph type="body" sz="half" idx="2"/>
          </p:nvPr>
        </p:nvSpPr>
        <p:spPr>
          <a:xfrm>
            <a:off x="5076056" y="5949280"/>
            <a:ext cx="3853662" cy="720080"/>
          </a:xfrm>
        </p:spPr>
        <p:txBody>
          <a:bodyPr>
            <a:noAutofit/>
          </a:bodyPr>
          <a:lstStyle/>
          <a:p>
            <a:pPr algn="r"/>
            <a:endParaRPr lang="en-US" sz="2800" b="1" i="1" dirty="0" smtClean="0">
              <a:latin typeface="Times New Roman" pitchFamily="18" charset="0"/>
              <a:cs typeface="Times New Roman" pitchFamily="18" charset="0"/>
            </a:endParaRPr>
          </a:p>
          <a:p>
            <a:pPr algn="r"/>
            <a:r>
              <a:rPr lang="en-US" sz="2800" b="1" i="1" dirty="0" smtClean="0">
                <a:latin typeface="Times New Roman" pitchFamily="18" charset="0"/>
                <a:cs typeface="Times New Roman" pitchFamily="18" charset="0"/>
              </a:rPr>
              <a:t>Lecturer – </a:t>
            </a:r>
            <a:r>
              <a:rPr lang="en-US" sz="2800" b="1" i="1" dirty="0" err="1" smtClean="0">
                <a:latin typeface="Times New Roman" pitchFamily="18" charset="0"/>
                <a:cs typeface="Times New Roman" pitchFamily="18" charset="0"/>
              </a:rPr>
              <a:t>Pushina</a:t>
            </a:r>
            <a:r>
              <a:rPr lang="en-US" sz="2800" b="1" i="1" dirty="0" smtClean="0">
                <a:latin typeface="Times New Roman" pitchFamily="18" charset="0"/>
                <a:cs typeface="Times New Roman" pitchFamily="18" charset="0"/>
              </a:rPr>
              <a:t> O.S.</a:t>
            </a:r>
            <a:endParaRPr lang="ru-RU" sz="28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0"/>
            <a:ext cx="8568952" cy="764704"/>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latin typeface="Times New Roman" panose="02020603050405020304" pitchFamily="18" charset="0"/>
                <a:cs typeface="Times New Roman" panose="02020603050405020304" pitchFamily="18" charset="0"/>
              </a:rPr>
              <a:t>Declaration</a:t>
            </a:r>
            <a:r>
              <a:rPr lang="en-US" dirty="0" smtClean="0"/>
              <a:t> of Helsinki</a:t>
            </a:r>
            <a:endParaRPr lang="ru-RU" dirty="0"/>
          </a:p>
        </p:txBody>
      </p:sp>
      <p:sp>
        <p:nvSpPr>
          <p:cNvPr id="6" name="Содержимое 5"/>
          <p:cNvSpPr>
            <a:spLocks noGrp="1"/>
          </p:cNvSpPr>
          <p:nvPr>
            <p:ph idx="1"/>
          </p:nvPr>
        </p:nvSpPr>
        <p:spPr>
          <a:xfrm>
            <a:off x="323528" y="980728"/>
            <a:ext cx="5040560" cy="5616624"/>
          </a:xfrm>
        </p:spPr>
        <p:style>
          <a:lnRef idx="1">
            <a:schemeClr val="accent2"/>
          </a:lnRef>
          <a:fillRef idx="2">
            <a:schemeClr val="accent2"/>
          </a:fillRef>
          <a:effectRef idx="1">
            <a:schemeClr val="accent2"/>
          </a:effectRef>
          <a:fontRef idx="minor">
            <a:schemeClr val="dk1"/>
          </a:fontRef>
        </p:style>
        <p:txBody>
          <a:bodyPr>
            <a:noAutofit/>
          </a:bodyPr>
          <a:lstStyle/>
          <a:p>
            <a:pPr marL="0" indent="0" algn="just">
              <a:buNone/>
            </a:pPr>
            <a:r>
              <a:rPr lang="en-US" sz="2800" dirty="0" smtClean="0">
                <a:latin typeface="Times New Roman" pitchFamily="18" charset="0"/>
                <a:cs typeface="Times New Roman" pitchFamily="18" charset="0"/>
              </a:rPr>
              <a:t>In 1964, the World Medical Association established recommendations guiding medical doctors in biomedical research involving human participants. The Declaration governs international research ethics and defines rules for "research combined with clinical care" and "non-therapeutic research." The Declaration of Helsinki was revised in 1975, 1983, 1989 and 1996, etc</a:t>
            </a:r>
          </a:p>
        </p:txBody>
      </p:sp>
      <p:pic>
        <p:nvPicPr>
          <p:cNvPr id="4" name="Рисунок 3" descr="slide-1-728.jpg"/>
          <p:cNvPicPr>
            <a:picLocks noChangeAspect="1"/>
          </p:cNvPicPr>
          <p:nvPr/>
        </p:nvPicPr>
        <p:blipFill>
          <a:blip r:embed="rId2" cstate="print"/>
          <a:stretch>
            <a:fillRect/>
          </a:stretch>
        </p:blipFill>
        <p:spPr>
          <a:xfrm>
            <a:off x="5580112" y="980728"/>
            <a:ext cx="3312368" cy="56166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79690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latin typeface="Times New Roman" pitchFamily="18" charset="0"/>
                <a:cs typeface="Times New Roman" pitchFamily="18" charset="0"/>
              </a:rPr>
              <a:t>BIOETHICS IN BIOTECHNOLOGY</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51520" y="1199922"/>
            <a:ext cx="4824536" cy="5658078"/>
          </a:xfrm>
        </p:spPr>
        <p:style>
          <a:lnRef idx="1">
            <a:schemeClr val="accent2"/>
          </a:lnRef>
          <a:fillRef idx="2">
            <a:schemeClr val="accent2"/>
          </a:fillRef>
          <a:effectRef idx="1">
            <a:schemeClr val="accent2"/>
          </a:effectRef>
          <a:fontRef idx="minor">
            <a:schemeClr val="dk1"/>
          </a:fontRef>
        </p:style>
        <p:txBody>
          <a:bodyPr>
            <a:noAutofit/>
          </a:bodyPr>
          <a:lstStyle/>
          <a:p>
            <a:pPr algn="r">
              <a:buNone/>
            </a:pPr>
            <a:r>
              <a:rPr lang="en-US" sz="2000" dirty="0" smtClean="0">
                <a:latin typeface="Times New Roman" pitchFamily="18" charset="0"/>
                <a:cs typeface="Times New Roman" pitchFamily="18" charset="0"/>
              </a:rPr>
              <a:t>                                                  “Morality is a private and costly luxury.”                                                                                         Henry B. Adams,                         </a:t>
            </a:r>
          </a:p>
          <a:p>
            <a:pPr algn="just"/>
            <a:r>
              <a:rPr lang="en-US" sz="2800" dirty="0" smtClean="0">
                <a:latin typeface="Times New Roman" pitchFamily="18" charset="0"/>
                <a:cs typeface="Times New Roman" pitchFamily="18" charset="0"/>
              </a:rPr>
              <a:t>Who should control technology? </a:t>
            </a:r>
          </a:p>
          <a:p>
            <a:pPr algn="just"/>
            <a:r>
              <a:rPr lang="en-US" sz="2800" dirty="0" smtClean="0">
                <a:latin typeface="Times New Roman" pitchFamily="18" charset="0"/>
                <a:cs typeface="Times New Roman" pitchFamily="18" charset="0"/>
              </a:rPr>
              <a:t>What should be banned or permitted and who should decide? </a:t>
            </a:r>
          </a:p>
          <a:p>
            <a:pPr algn="just"/>
            <a:r>
              <a:rPr lang="en-US" sz="2800" dirty="0" smtClean="0">
                <a:latin typeface="Times New Roman" pitchFamily="18" charset="0"/>
                <a:cs typeface="Times New Roman" pitchFamily="18" charset="0"/>
              </a:rPr>
              <a:t>Who should profit? </a:t>
            </a:r>
          </a:p>
          <a:p>
            <a:pPr algn="just"/>
            <a:r>
              <a:rPr lang="en-US" sz="2800" dirty="0" smtClean="0">
                <a:latin typeface="Times New Roman" pitchFamily="18" charset="0"/>
                <a:cs typeface="Times New Roman" pitchFamily="18" charset="0"/>
              </a:rPr>
              <a:t>Should access to novel and expensive technology be provided to those who cannot afford it?</a:t>
            </a:r>
            <a:endParaRPr lang="ru-RU" sz="2800" dirty="0">
              <a:latin typeface="Times New Roman" pitchFamily="18" charset="0"/>
              <a:cs typeface="Times New Roman" pitchFamily="18" charset="0"/>
            </a:endParaRPr>
          </a:p>
        </p:txBody>
      </p:sp>
      <p:pic>
        <p:nvPicPr>
          <p:cNvPr id="4" name="Рисунок 3" descr="images.jpg"/>
          <p:cNvPicPr>
            <a:picLocks noChangeAspect="1"/>
          </p:cNvPicPr>
          <p:nvPr/>
        </p:nvPicPr>
        <p:blipFill>
          <a:blip r:embed="rId3" cstate="print"/>
          <a:stretch>
            <a:fillRect/>
          </a:stretch>
        </p:blipFill>
        <p:spPr>
          <a:xfrm>
            <a:off x="5429256" y="4000504"/>
            <a:ext cx="3390905" cy="2857496"/>
          </a:xfrm>
          <a:prstGeom prst="rect">
            <a:avLst/>
          </a:prstGeom>
        </p:spPr>
      </p:pic>
      <p:pic>
        <p:nvPicPr>
          <p:cNvPr id="5" name="Рисунок 4" descr="загруженное (1).jpg"/>
          <p:cNvPicPr>
            <a:picLocks noChangeAspect="1"/>
          </p:cNvPicPr>
          <p:nvPr/>
        </p:nvPicPr>
        <p:blipFill>
          <a:blip r:embed="rId4" cstate="print"/>
          <a:stretch>
            <a:fillRect/>
          </a:stretch>
        </p:blipFill>
        <p:spPr>
          <a:xfrm>
            <a:off x="5357818" y="1142984"/>
            <a:ext cx="3500462" cy="25717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85728"/>
            <a:ext cx="5214974" cy="6429420"/>
          </a:xfrm>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en-US" sz="2800" b="1" i="1" dirty="0" smtClean="0">
                <a:latin typeface="Times New Roman" pitchFamily="18" charset="0"/>
                <a:cs typeface="Times New Roman" pitchFamily="18" charset="0"/>
              </a:rPr>
              <a:t>For example, treatment with botulinum toxin (Botox) is now used to remove wrinkles from the skin of the old and ugly. Botox injections cost from $300 to $500 (more than a month’s wages in many Third World nations). More than 1.6 million people received injections in 2011. </a:t>
            </a:r>
          </a:p>
          <a:p>
            <a:pPr marL="0" indent="0" algn="just">
              <a:buNone/>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rich have always had greater access to expensive health care, whether drugs, surgery, or simply high-quality nursing. </a:t>
            </a:r>
            <a:endParaRPr lang="ru-RU" sz="2800" dirty="0">
              <a:latin typeface="Times New Roman" pitchFamily="18" charset="0"/>
              <a:cs typeface="Times New Roman" pitchFamily="18" charset="0"/>
            </a:endParaRPr>
          </a:p>
          <a:p>
            <a:pPr marL="0" indent="0" algn="just">
              <a:buNone/>
            </a:pPr>
            <a:endParaRPr lang="en-US" sz="1800" b="1" i="1" dirty="0" smtClean="0">
              <a:latin typeface="Times New Roman" pitchFamily="18" charset="0"/>
              <a:cs typeface="Times New Roman" pitchFamily="18" charset="0"/>
            </a:endParaRPr>
          </a:p>
        </p:txBody>
      </p:sp>
      <p:pic>
        <p:nvPicPr>
          <p:cNvPr id="5" name="Рисунок 4" descr="restylane-rachel-large.jpg"/>
          <p:cNvPicPr>
            <a:picLocks noChangeAspect="1"/>
          </p:cNvPicPr>
          <p:nvPr/>
        </p:nvPicPr>
        <p:blipFill>
          <a:blip r:embed="rId3" cstate="print"/>
          <a:stretch>
            <a:fillRect/>
          </a:stretch>
        </p:blipFill>
        <p:spPr>
          <a:xfrm>
            <a:off x="5500694" y="285728"/>
            <a:ext cx="3500462" cy="2928958"/>
          </a:xfrm>
          <a:prstGeom prst="rect">
            <a:avLst/>
          </a:prstGeom>
        </p:spPr>
      </p:pic>
      <p:pic>
        <p:nvPicPr>
          <p:cNvPr id="6" name="Рисунок 5" descr="poverty1.jpg"/>
          <p:cNvPicPr>
            <a:picLocks noChangeAspect="1"/>
          </p:cNvPicPr>
          <p:nvPr/>
        </p:nvPicPr>
        <p:blipFill>
          <a:blip r:embed="rId4" cstate="print"/>
          <a:srcRect l="10548" t="18312" r="15821" b="8057"/>
          <a:stretch>
            <a:fillRect/>
          </a:stretch>
        </p:blipFill>
        <p:spPr>
          <a:xfrm>
            <a:off x="5643570" y="3714752"/>
            <a:ext cx="3357586" cy="30003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4573742" cy="6858000"/>
          </a:xfrm>
        </p:spPr>
        <p:style>
          <a:lnRef idx="1">
            <a:schemeClr val="accent6"/>
          </a:lnRef>
          <a:fillRef idx="2">
            <a:schemeClr val="accent6"/>
          </a:fillRef>
          <a:effectRef idx="1">
            <a:schemeClr val="accent6"/>
          </a:effectRef>
          <a:fontRef idx="minor">
            <a:schemeClr val="dk1"/>
          </a:fontRef>
        </p:style>
        <p:txBody>
          <a:bodyPr>
            <a:noAutofit/>
          </a:bodyPr>
          <a:lstStyle/>
          <a:p>
            <a:pPr algn="just"/>
            <a:r>
              <a:rPr lang="en-US" sz="2400" i="1" dirty="0" smtClean="0">
                <a:latin typeface="Times New Roman" pitchFamily="18" charset="0"/>
                <a:cs typeface="Times New Roman" pitchFamily="18" charset="0"/>
              </a:rPr>
              <a:t>Most inhabitants of Third World nations cannot afford basic antimalarial drugs. </a:t>
            </a:r>
          </a:p>
          <a:p>
            <a:pPr algn="just"/>
            <a:r>
              <a:rPr lang="en-US" sz="2400" i="1" dirty="0" smtClean="0">
                <a:latin typeface="Times New Roman" pitchFamily="18" charset="0"/>
                <a:cs typeface="Times New Roman" pitchFamily="18" charset="0"/>
              </a:rPr>
              <a:t>Many do not even have pure drinking water. </a:t>
            </a:r>
          </a:p>
          <a:p>
            <a:pPr algn="just"/>
            <a:r>
              <a:rPr lang="en-US" sz="2400" i="1" dirty="0" smtClean="0">
                <a:latin typeface="Times New Roman" pitchFamily="18" charset="0"/>
                <a:cs typeface="Times New Roman" pitchFamily="18" charset="0"/>
              </a:rPr>
              <a:t>Mass immunization against infections with cheaper, more effective vaccines benefits poor people.</a:t>
            </a:r>
          </a:p>
          <a:p>
            <a:pPr algn="just"/>
            <a:r>
              <a:rPr lang="en-US" sz="2400" i="1" dirty="0" smtClean="0">
                <a:latin typeface="Times New Roman" pitchFamily="18" charset="0"/>
                <a:cs typeface="Times New Roman" pitchFamily="18" charset="0"/>
              </a:rPr>
              <a:t> Transgenic crops able to grow in poor soils and give higher yields without fertilizers may also help.</a:t>
            </a:r>
          </a:p>
          <a:p>
            <a:pPr algn="just"/>
            <a:r>
              <a:rPr lang="en-US" sz="2400" i="1" dirty="0" smtClean="0">
                <a:latin typeface="Times New Roman" pitchFamily="18" charset="0"/>
                <a:cs typeface="Times New Roman" pitchFamily="18" charset="0"/>
              </a:rPr>
              <a:t> But merely saving lives from starvation causes population expansion and overcrowding, thus promoting the spread of infections. </a:t>
            </a:r>
            <a:endParaRPr lang="ru-RU" sz="2400" i="1" dirty="0">
              <a:latin typeface="Times New Roman" pitchFamily="18" charset="0"/>
              <a:cs typeface="Times New Roman" pitchFamily="18" charset="0"/>
            </a:endParaRPr>
          </a:p>
        </p:txBody>
      </p:sp>
      <p:pic>
        <p:nvPicPr>
          <p:cNvPr id="5" name="Рисунок 4" descr="ca-prison1_0.jpg"/>
          <p:cNvPicPr>
            <a:picLocks noChangeAspect="1"/>
          </p:cNvPicPr>
          <p:nvPr/>
        </p:nvPicPr>
        <p:blipFill>
          <a:blip r:embed="rId2" cstate="print"/>
          <a:stretch>
            <a:fillRect/>
          </a:stretch>
        </p:blipFill>
        <p:spPr>
          <a:xfrm>
            <a:off x="4932040" y="0"/>
            <a:ext cx="4104456" cy="674136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3050"/>
            <a:ext cx="8640960" cy="63567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Bioterrorism and germ warfare</a:t>
            </a:r>
            <a:endParaRPr lang="ru-RU" sz="3600" dirty="0">
              <a:latin typeface="Times New Roman" pitchFamily="18" charset="0"/>
              <a:cs typeface="Times New Roman" pitchFamily="18" charset="0"/>
            </a:endParaRPr>
          </a:p>
        </p:txBody>
      </p:sp>
      <p:pic>
        <p:nvPicPr>
          <p:cNvPr id="5" name="Содержимое 4" descr="T9800181-Bioterrorism-SPL.jpg"/>
          <p:cNvPicPr>
            <a:picLocks noGrp="1" noChangeAspect="1"/>
          </p:cNvPicPr>
          <p:nvPr>
            <p:ph idx="1"/>
          </p:nvPr>
        </p:nvPicPr>
        <p:blipFill>
          <a:blip r:embed="rId3" cstate="print"/>
          <a:srcRect b="5348"/>
          <a:stretch>
            <a:fillRect/>
          </a:stretch>
        </p:blipFill>
        <p:spPr>
          <a:xfrm>
            <a:off x="5652120" y="980728"/>
            <a:ext cx="3240360" cy="5616624"/>
          </a:xfrm>
        </p:spPr>
      </p:pic>
      <p:sp>
        <p:nvSpPr>
          <p:cNvPr id="4" name="Текст 3"/>
          <p:cNvSpPr>
            <a:spLocks noGrp="1"/>
          </p:cNvSpPr>
          <p:nvPr>
            <p:ph type="body" sz="half" idx="2"/>
          </p:nvPr>
        </p:nvSpPr>
        <p:spPr>
          <a:xfrm>
            <a:off x="251520" y="980728"/>
            <a:ext cx="5328592" cy="5616624"/>
          </a:xfrm>
        </p:spPr>
        <p:style>
          <a:lnRef idx="1">
            <a:schemeClr val="accent2"/>
          </a:lnRef>
          <a:fillRef idx="2">
            <a:schemeClr val="accent2"/>
          </a:fillRef>
          <a:effectRef idx="1">
            <a:schemeClr val="accent2"/>
          </a:effectRef>
          <a:fontRef idx="minor">
            <a:schemeClr val="dk1"/>
          </a:fontRef>
        </p:style>
        <p:txBody>
          <a:bodyPr>
            <a:noAutofit/>
          </a:bodyPr>
          <a:lstStyle/>
          <a:p>
            <a:pPr marL="342900" indent="-342900">
              <a:buFont typeface="Arial" panose="020B0604020202020204" pitchFamily="34" charset="0"/>
              <a:buChar char="•"/>
            </a:pPr>
            <a:r>
              <a:rPr lang="en-US" sz="2800" dirty="0">
                <a:latin typeface="Times New Roman" pitchFamily="18" charset="0"/>
                <a:cs typeface="Times New Roman" pitchFamily="18" charset="0"/>
              </a:rPr>
              <a:t>T</a:t>
            </a:r>
            <a:r>
              <a:rPr lang="en-US" sz="2800" dirty="0" smtClean="0">
                <a:latin typeface="Times New Roman" pitchFamily="18" charset="0"/>
                <a:cs typeface="Times New Roman" pitchFamily="18" charset="0"/>
              </a:rPr>
              <a:t>he anthrax attacks of 2001–2002 that followed the terrorist destruction of the World Trade Center in </a:t>
            </a:r>
            <a:r>
              <a:rPr lang="en-US" sz="2800" dirty="0">
                <a:latin typeface="Times New Roman" pitchFamily="18" charset="0"/>
                <a:cs typeface="Times New Roman" pitchFamily="18" charset="0"/>
              </a:rPr>
              <a:t>United States </a:t>
            </a:r>
            <a:r>
              <a:rPr lang="en-US" sz="2800" dirty="0" smtClean="0">
                <a:latin typeface="Times New Roman" pitchFamily="18" charset="0"/>
                <a:cs typeface="Times New Roman" pitchFamily="18" charset="0"/>
              </a:rPr>
              <a:t>. </a:t>
            </a:r>
          </a:p>
          <a:p>
            <a:pPr marL="342900" indent="-342900">
              <a:buFont typeface="Arial" panose="020B0604020202020204" pitchFamily="34" charset="0"/>
              <a:buChar char="•"/>
            </a:pPr>
            <a:r>
              <a:rPr lang="en-US" sz="2800" dirty="0" smtClean="0">
                <a:latin typeface="Times New Roman" pitchFamily="18" charset="0"/>
                <a:cs typeface="Times New Roman" pitchFamily="18" charset="0"/>
              </a:rPr>
              <a:t>The actual number of casualties was low, yet the associated fear was widespread and became a hot media topic.</a:t>
            </a:r>
          </a:p>
          <a:p>
            <a:pPr marL="342900" indent="-342900">
              <a:buFont typeface="Arial" panose="020B0604020202020204" pitchFamily="34" charset="0"/>
              <a:buChar char="•"/>
            </a:pPr>
            <a:r>
              <a:rPr lang="en-US" sz="2800" dirty="0" smtClean="0">
                <a:latin typeface="Times New Roman" pitchFamily="18" charset="0"/>
                <a:cs typeface="Times New Roman" pitchFamily="18" charset="0"/>
              </a:rPr>
              <a:t> Guns and bombs are highly visible. </a:t>
            </a:r>
          </a:p>
          <a:p>
            <a:pPr marL="342900" indent="-342900">
              <a:buFont typeface="Arial" panose="020B0604020202020204" pitchFamily="34" charset="0"/>
              <a:buChar char="•"/>
            </a:pPr>
            <a:r>
              <a:rPr lang="en-US" sz="2800" dirty="0" smtClean="0">
                <a:latin typeface="Times New Roman" pitchFamily="18" charset="0"/>
                <a:cs typeface="Times New Roman" pitchFamily="18" charset="0"/>
              </a:rPr>
              <a:t>Infectious microbial agents are invisible to the naked eye.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bioterrorist-biohazard.jpg"/>
          <p:cNvPicPr>
            <a:picLocks noGrp="1" noChangeAspect="1"/>
          </p:cNvPicPr>
          <p:nvPr>
            <p:ph type="pic" idx="1"/>
          </p:nvPr>
        </p:nvPicPr>
        <p:blipFill>
          <a:blip r:embed="rId2" cstate="print"/>
          <a:srcRect l="15937" r="15937"/>
          <a:stretch>
            <a:fillRect/>
          </a:stretch>
        </p:blipFill>
        <p:spPr>
          <a:xfrm>
            <a:off x="0" y="0"/>
            <a:ext cx="9036496" cy="3253919"/>
          </a:xfrm>
        </p:spPr>
      </p:pic>
      <p:sp>
        <p:nvSpPr>
          <p:cNvPr id="4" name="Текст 3"/>
          <p:cNvSpPr>
            <a:spLocks noGrp="1"/>
          </p:cNvSpPr>
          <p:nvPr>
            <p:ph type="body" sz="half" idx="2"/>
          </p:nvPr>
        </p:nvSpPr>
        <p:spPr>
          <a:xfrm>
            <a:off x="0" y="3284984"/>
            <a:ext cx="9144000" cy="3456384"/>
          </a:xfrm>
        </p:spPr>
        <p:style>
          <a:lnRef idx="1">
            <a:schemeClr val="accent2"/>
          </a:lnRef>
          <a:fillRef idx="2">
            <a:schemeClr val="accent2"/>
          </a:fillRef>
          <a:effectRef idx="1">
            <a:schemeClr val="accent2"/>
          </a:effectRef>
          <a:fontRef idx="minor">
            <a:schemeClr val="dk1"/>
          </a:fontRef>
        </p:style>
        <p:txBody>
          <a:bodyPr>
            <a:noAutofit/>
          </a:bodyPr>
          <a:lstStyle/>
          <a:p>
            <a:pPr marL="457200" indent="-457200" algn="ctr">
              <a:buFont typeface="Arial" panose="020B0604020202020204" pitchFamily="34" charset="0"/>
              <a:buChar char="•"/>
            </a:pPr>
            <a:r>
              <a:rPr lang="en-US" sz="2400" dirty="0" smtClean="0">
                <a:latin typeface="Times New Roman" pitchFamily="18" charset="0"/>
                <a:cs typeface="Times New Roman" pitchFamily="18" charset="0"/>
              </a:rPr>
              <a:t>Whether or not research on germ warfare should be done is hotly debated.</a:t>
            </a:r>
          </a:p>
          <a:p>
            <a:pPr marL="457200" indent="-457200" algn="ctr">
              <a:buFont typeface="Arial" panose="020B0604020202020204" pitchFamily="34" charset="0"/>
              <a:buChar char="•"/>
            </a:pPr>
            <a:r>
              <a:rPr lang="en-US" sz="2400" dirty="0" smtClean="0">
                <a:latin typeface="Times New Roman" pitchFamily="18" charset="0"/>
                <a:cs typeface="Times New Roman" pitchFamily="18" charset="0"/>
              </a:rPr>
              <a:t> Germ warfare has been described as the “poor man’s nuclear weapon.”</a:t>
            </a:r>
          </a:p>
          <a:p>
            <a:pPr marL="457200" indent="-457200" algn="ctr">
              <a:buFont typeface="Arial" panose="020B0604020202020204" pitchFamily="34" charset="0"/>
              <a:buChar char="•"/>
            </a:pPr>
            <a:r>
              <a:rPr lang="en-US" sz="2400" dirty="0" smtClean="0">
                <a:latin typeface="Times New Roman" pitchFamily="18" charset="0"/>
                <a:cs typeface="Times New Roman" pitchFamily="18" charset="0"/>
              </a:rPr>
              <a:t> Nations too poor to develop costly high-tech weapons could throw together crude biological weapons relatively easily and cheaply. </a:t>
            </a:r>
          </a:p>
          <a:p>
            <a:pPr marL="457200" indent="-457200" algn="ctr">
              <a:buFont typeface="Arial" panose="020B0604020202020204" pitchFamily="34" charset="0"/>
              <a:buChar char="•"/>
            </a:pPr>
            <a:r>
              <a:rPr lang="en-US" sz="2400" dirty="0" smtClean="0">
                <a:latin typeface="Times New Roman" pitchFamily="18" charset="0"/>
                <a:cs typeface="Times New Roman" pitchFamily="18" charset="0"/>
              </a:rPr>
              <a:t>Germ warfare thus represents a possible means by which Third World nations could protect themselves against the rich nations invader.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40960" cy="72008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4000" dirty="0">
                <a:latin typeface="Times New Roman" pitchFamily="18" charset="0"/>
                <a:cs typeface="Times New Roman" pitchFamily="18" charset="0"/>
              </a:rPr>
              <a:t>Organ Donation </a:t>
            </a:r>
            <a:endParaRPr lang="ru-RU" sz="4000" dirty="0">
              <a:latin typeface="Times New Roman" pitchFamily="18" charset="0"/>
              <a:cs typeface="Times New Roman" pitchFamily="18" charset="0"/>
            </a:endParaRPr>
          </a:p>
        </p:txBody>
      </p:sp>
      <p:pic>
        <p:nvPicPr>
          <p:cNvPr id="5" name="Содержимое 4" descr="Organ-Donation.jpg"/>
          <p:cNvPicPr>
            <a:picLocks noGrp="1" noChangeAspect="1"/>
          </p:cNvPicPr>
          <p:nvPr>
            <p:ph idx="1"/>
          </p:nvPr>
        </p:nvPicPr>
        <p:blipFill>
          <a:blip r:embed="rId2" cstate="print"/>
          <a:stretch>
            <a:fillRect/>
          </a:stretch>
        </p:blipFill>
        <p:spPr>
          <a:xfrm>
            <a:off x="5360473" y="980728"/>
            <a:ext cx="3600400" cy="5616624"/>
          </a:xfrm>
        </p:spPr>
      </p:pic>
      <p:sp>
        <p:nvSpPr>
          <p:cNvPr id="4" name="Текст 3"/>
          <p:cNvSpPr>
            <a:spLocks noGrp="1"/>
          </p:cNvSpPr>
          <p:nvPr>
            <p:ph type="body" sz="half" idx="2"/>
          </p:nvPr>
        </p:nvSpPr>
        <p:spPr>
          <a:xfrm>
            <a:off x="323528" y="980728"/>
            <a:ext cx="4896544" cy="5616624"/>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marL="342900" indent="-342900" algn="ctr">
              <a:buFont typeface="Arial" panose="020B0604020202020204" pitchFamily="34" charset="0"/>
              <a:buChar char="•"/>
            </a:pPr>
            <a:r>
              <a:rPr lang="en-US" sz="20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 donor can save or help as many as 50 people. </a:t>
            </a:r>
          </a:p>
          <a:p>
            <a:pPr marL="457200" indent="-457200" algn="ctr">
              <a:buFont typeface="Arial" panose="020B0604020202020204" pitchFamily="34" charset="0"/>
              <a:buChar char="•"/>
            </a:pPr>
            <a:r>
              <a:rPr lang="en-US" sz="2800" dirty="0" smtClean="0">
                <a:latin typeface="Times New Roman" pitchFamily="18" charset="0"/>
                <a:cs typeface="Times New Roman" pitchFamily="18" charset="0"/>
              </a:rPr>
              <a:t>Organs you can donate include</a:t>
            </a:r>
          </a:p>
          <a:p>
            <a:pPr marL="457200" indent="-457200" algn="ctr">
              <a:buFont typeface="Arial" panose="020B0604020202020204" pitchFamily="34" charset="0"/>
              <a:buChar char="•"/>
            </a:pPr>
            <a:r>
              <a:rPr lang="en-US" sz="2800" dirty="0" smtClean="0">
                <a:latin typeface="Times New Roman" pitchFamily="18" charset="0"/>
                <a:cs typeface="Times New Roman" pitchFamily="18" charset="0"/>
              </a:rPr>
              <a:t>Internal organs: Kidneys, heart, liver, pancreas, intestines, lungs </a:t>
            </a:r>
          </a:p>
          <a:p>
            <a:pPr marL="457200" indent="-457200" algn="ctr">
              <a:buFont typeface="Arial" panose="020B0604020202020204" pitchFamily="34" charset="0"/>
              <a:buChar char="•"/>
            </a:pPr>
            <a:r>
              <a:rPr lang="en-US" sz="2800" dirty="0" smtClean="0">
                <a:latin typeface="Times New Roman" pitchFamily="18" charset="0"/>
                <a:cs typeface="Times New Roman" pitchFamily="18" charset="0"/>
              </a:rPr>
              <a:t>Skin </a:t>
            </a:r>
          </a:p>
          <a:p>
            <a:pPr marL="457200" indent="-457200" algn="ctr">
              <a:buFont typeface="Arial" panose="020B0604020202020204" pitchFamily="34" charset="0"/>
              <a:buChar char="•"/>
            </a:pPr>
            <a:r>
              <a:rPr lang="en-US" sz="2800" dirty="0" smtClean="0">
                <a:latin typeface="Times New Roman" pitchFamily="18" charset="0"/>
                <a:cs typeface="Times New Roman" pitchFamily="18" charset="0"/>
              </a:rPr>
              <a:t>Bone and bone marrow </a:t>
            </a:r>
          </a:p>
          <a:p>
            <a:pPr marL="457200" indent="-457200" algn="ctr">
              <a:buFont typeface="Arial" panose="020B0604020202020204" pitchFamily="34" charset="0"/>
              <a:buChar char="•"/>
            </a:pPr>
            <a:r>
              <a:rPr lang="en-US" sz="2800" dirty="0" smtClean="0">
                <a:latin typeface="Times New Roman" pitchFamily="18" charset="0"/>
                <a:cs typeface="Times New Roman" pitchFamily="18" charset="0"/>
              </a:rPr>
              <a:t>Cornea </a:t>
            </a:r>
          </a:p>
          <a:p>
            <a:pPr marL="457200" indent="-457200" algn="ctr">
              <a:buFont typeface="Arial" panose="020B0604020202020204" pitchFamily="34" charset="0"/>
              <a:buChar char="•"/>
            </a:pPr>
            <a:r>
              <a:rPr lang="en-US" sz="2800" dirty="0" smtClean="0">
                <a:latin typeface="Times New Roman" pitchFamily="18" charset="0"/>
                <a:cs typeface="Times New Roman" pitchFamily="18" charset="0"/>
              </a:rPr>
              <a:t>Most organ and tissue donations occur after the donor has died. But some organs and tissues can be donated while the donor is alive.</a:t>
            </a:r>
          </a:p>
          <a:p>
            <a:pPr marL="457200" indent="-457200" algn="ctr">
              <a:buFont typeface="Arial" panose="020B0604020202020204" pitchFamily="34" charset="0"/>
              <a:buChar char="•"/>
            </a:pPr>
            <a:r>
              <a:rPr lang="en-US" sz="2800" dirty="0" smtClean="0">
                <a:latin typeface="Times New Roman" pitchFamily="18" charset="0"/>
                <a:cs typeface="Times New Roman" pitchFamily="18" charset="0"/>
              </a:rPr>
              <a:t>People of all ages and background can be organ donors. </a:t>
            </a:r>
            <a:endParaRPr lang="ru-RU" sz="2800" dirty="0"/>
          </a:p>
        </p:txBody>
      </p:sp>
    </p:spTree>
    <p:extLst>
      <p:ext uri="{BB962C8B-B14F-4D97-AF65-F5344CB8AC3E}">
        <p14:creationId xmlns:p14="http://schemas.microsoft.com/office/powerpoint/2010/main" xmlns="" val="1828487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74" y="72691"/>
            <a:ext cx="8875806" cy="1052736"/>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2800" dirty="0" smtClean="0">
                <a:latin typeface="Times New Roman" pitchFamily="18" charset="0"/>
                <a:cs typeface="Times New Roman" pitchFamily="18" charset="0"/>
              </a:rPr>
              <a:t>Organ replacement, artificial parts, and the Bionic Man</a:t>
            </a:r>
            <a:endParaRPr lang="ru-RU" sz="2800" dirty="0">
              <a:latin typeface="Times New Roman" pitchFamily="18" charset="0"/>
              <a:cs typeface="Times New Roman" pitchFamily="18" charset="0"/>
            </a:endParaRPr>
          </a:p>
        </p:txBody>
      </p:sp>
      <p:sp>
        <p:nvSpPr>
          <p:cNvPr id="4" name="Текст 3"/>
          <p:cNvSpPr>
            <a:spLocks noGrp="1"/>
          </p:cNvSpPr>
          <p:nvPr>
            <p:ph type="body" sz="half" idx="2"/>
          </p:nvPr>
        </p:nvSpPr>
        <p:spPr>
          <a:xfrm>
            <a:off x="0" y="1124744"/>
            <a:ext cx="4860032" cy="5544616"/>
          </a:xfrm>
        </p:spPr>
        <p:style>
          <a:lnRef idx="1">
            <a:schemeClr val="accent2"/>
          </a:lnRef>
          <a:fillRef idx="2">
            <a:schemeClr val="accent2"/>
          </a:fillRef>
          <a:effectRef idx="1">
            <a:schemeClr val="accent2"/>
          </a:effectRef>
          <a:fontRef idx="minor">
            <a:schemeClr val="dk1"/>
          </a:fontRef>
        </p:style>
        <p:txBody>
          <a:bodyPr>
            <a:noAutofit/>
          </a:bodyPr>
          <a:lstStyle/>
          <a:p>
            <a:pPr marL="285750" indent="-285750">
              <a:buFont typeface="Arial" panose="020B0604020202020204" pitchFamily="34" charset="0"/>
              <a:buChar char="•"/>
            </a:pPr>
            <a:r>
              <a:rPr lang="en-US" sz="2400" dirty="0" smtClean="0">
                <a:latin typeface="Times New Roman" pitchFamily="18" charset="0"/>
                <a:cs typeface="Times New Roman" pitchFamily="18" charset="0"/>
              </a:rPr>
              <a:t>Too few people volunteer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to donate </a:t>
            </a:r>
            <a:r>
              <a:rPr lang="en-US" sz="2400" dirty="0">
                <a:latin typeface="Times New Roman" pitchFamily="18" charset="0"/>
                <a:cs typeface="Times New Roman" pitchFamily="18" charset="0"/>
              </a:rPr>
              <a:t>their organs </a:t>
            </a:r>
            <a:r>
              <a:rPr lang="en-US" sz="2400" dirty="0" smtClean="0">
                <a:latin typeface="Times New Roman" pitchFamily="18" charset="0"/>
                <a:cs typeface="Times New Roman" pitchFamily="18" charset="0"/>
              </a:rPr>
              <a:t>resulting in a shortage. </a:t>
            </a:r>
          </a:p>
          <a:p>
            <a:pPr marL="285750" indent="-285750">
              <a:buFont typeface="Arial" panose="020B0604020202020204" pitchFamily="34" charset="0"/>
              <a:buChar char="•"/>
            </a:pPr>
            <a:r>
              <a:rPr lang="en-US" sz="2400" dirty="0" smtClean="0">
                <a:latin typeface="Times New Roman" pitchFamily="18" charset="0"/>
                <a:cs typeface="Times New Roman" pitchFamily="18" charset="0"/>
              </a:rPr>
              <a:t>It has been proposed to develop human clones as a source of replacement organs.</a:t>
            </a:r>
          </a:p>
          <a:p>
            <a:pPr marL="285750" indent="-285750">
              <a:buFont typeface="Arial" panose="020B0604020202020204" pitchFamily="34" charset="0"/>
              <a:buChar char="•"/>
            </a:pPr>
            <a:r>
              <a:rPr lang="en-US" sz="2400" dirty="0" smtClean="0">
                <a:latin typeface="Times New Roman" pitchFamily="18" charset="0"/>
                <a:cs typeface="Times New Roman" pitchFamily="18" charset="0"/>
              </a:rPr>
              <a:t> Artificial tissues (non-biological) are also being developed.</a:t>
            </a:r>
          </a:p>
          <a:p>
            <a:pPr marL="285750" indent="-285750">
              <a:buFont typeface="Arial" panose="020B0604020202020204" pitchFamily="34" charset="0"/>
              <a:buChar char="•"/>
            </a:pPr>
            <a:r>
              <a:rPr lang="en-US" sz="2400" dirty="0" smtClean="0">
                <a:latin typeface="Times New Roman" pitchFamily="18" charset="0"/>
                <a:cs typeface="Times New Roman" pitchFamily="18" charset="0"/>
              </a:rPr>
              <a:t>Another alternative is nanotechnology, the use of engineering on a microscopic scale ( miniature filtration units to replace defective kidneys, or </a:t>
            </a:r>
            <a:r>
              <a:rPr lang="en-US" sz="2400" dirty="0" err="1" smtClean="0">
                <a:latin typeface="Times New Roman" pitchFamily="18" charset="0"/>
                <a:cs typeface="Times New Roman" pitchFamily="18" charset="0"/>
              </a:rPr>
              <a:t>photosensors</a:t>
            </a:r>
            <a:r>
              <a:rPr lang="en-US" sz="2400" dirty="0" smtClean="0">
                <a:latin typeface="Times New Roman" pitchFamily="18" charset="0"/>
                <a:cs typeface="Times New Roman" pitchFamily="18" charset="0"/>
              </a:rPr>
              <a:t> for defective vision).</a:t>
            </a:r>
          </a:p>
        </p:txBody>
      </p:sp>
      <p:pic>
        <p:nvPicPr>
          <p:cNvPr id="5" name="Содержимое 4" descr="Bionic_Man.jpg"/>
          <p:cNvPicPr>
            <a:picLocks noGrp="1" noChangeAspect="1"/>
          </p:cNvPicPr>
          <p:nvPr>
            <p:ph idx="1"/>
          </p:nvPr>
        </p:nvPicPr>
        <p:blipFill>
          <a:blip r:embed="rId3" cstate="print"/>
          <a:stretch>
            <a:fillRect/>
          </a:stretch>
        </p:blipFill>
        <p:spPr>
          <a:xfrm>
            <a:off x="5004048" y="1124744"/>
            <a:ext cx="3888432" cy="547260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e3sfe (1).jpg"/>
          <p:cNvPicPr>
            <a:picLocks noGrp="1" noChangeAspect="1"/>
          </p:cNvPicPr>
          <p:nvPr>
            <p:ph idx="1"/>
          </p:nvPr>
        </p:nvPicPr>
        <p:blipFill>
          <a:blip r:embed="rId2" cstate="print"/>
          <a:stretch>
            <a:fillRect/>
          </a:stretch>
        </p:blipFill>
        <p:spPr>
          <a:xfrm>
            <a:off x="5148064" y="116632"/>
            <a:ext cx="3816424" cy="6741368"/>
          </a:xfrm>
        </p:spPr>
      </p:pic>
      <p:sp>
        <p:nvSpPr>
          <p:cNvPr id="5" name="Заголовок 1"/>
          <p:cNvSpPr>
            <a:spLocks noGrp="1"/>
          </p:cNvSpPr>
          <p:nvPr>
            <p:ph type="body" sz="half" idx="2"/>
          </p:nvPr>
        </p:nvSpPr>
        <p:spPr>
          <a:xfrm>
            <a:off x="179512" y="116632"/>
            <a:ext cx="4824536" cy="6741368"/>
          </a:xfrm>
        </p:spPr>
        <p:style>
          <a:lnRef idx="1">
            <a:schemeClr val="accent6"/>
          </a:lnRef>
          <a:fillRef idx="2">
            <a:schemeClr val="accent6"/>
          </a:fillRef>
          <a:effectRef idx="1">
            <a:schemeClr val="accent6"/>
          </a:effectRef>
          <a:fontRef idx="minor">
            <a:schemeClr val="dk1"/>
          </a:fontRef>
        </p:style>
        <p:txBody>
          <a:bodyPr>
            <a:noAutofit/>
          </a:bodyPr>
          <a:lstStyle/>
          <a:p>
            <a:pPr marL="457200" indent="-457200" algn="ctr">
              <a:buFont typeface="Arial" panose="020B0604020202020204" pitchFamily="34" charset="0"/>
              <a:buChar char="•"/>
            </a:pPr>
            <a:r>
              <a:rPr lang="en-US" sz="3200" dirty="0" smtClean="0">
                <a:latin typeface="Times New Roman" pitchFamily="18" charset="0"/>
                <a:cs typeface="Times New Roman" pitchFamily="18" charset="0"/>
              </a:rPr>
              <a:t>Organs are distributed on a first-come-first-served basis combined with urgency. </a:t>
            </a:r>
          </a:p>
          <a:p>
            <a:pPr marL="457200" indent="-457200" algn="ctr">
              <a:buFont typeface="Arial" panose="020B0604020202020204" pitchFamily="34" charset="0"/>
              <a:buChar char="•"/>
            </a:pPr>
            <a:r>
              <a:rPr lang="en-US" sz="3200" dirty="0">
                <a:latin typeface="Times New Roman" pitchFamily="18" charset="0"/>
                <a:cs typeface="Times New Roman" pitchFamily="18" charset="0"/>
              </a:rPr>
              <a:t>I</a:t>
            </a:r>
            <a:r>
              <a:rPr lang="en-US" sz="3200" dirty="0" smtClean="0">
                <a:latin typeface="Times New Roman" pitchFamily="18" charset="0"/>
                <a:cs typeface="Times New Roman" pitchFamily="18" charset="0"/>
              </a:rPr>
              <a:t>n Europe - </a:t>
            </a:r>
            <a:r>
              <a:rPr lang="en-US" sz="3200" b="1" dirty="0" smtClean="0">
                <a:latin typeface="Times New Roman" pitchFamily="18" charset="0"/>
                <a:cs typeface="Times New Roman" pitchFamily="18" charset="0"/>
              </a:rPr>
              <a:t>presumed consent laws </a:t>
            </a:r>
            <a:r>
              <a:rPr lang="en-US" sz="3200" dirty="0" smtClean="0">
                <a:latin typeface="Times New Roman" pitchFamily="18" charset="0"/>
                <a:cs typeface="Times New Roman" pitchFamily="18" charset="0"/>
              </a:rPr>
              <a:t>for organ donation (an individual is willing to contribute organs upon death, unless he or she has registered as a </a:t>
            </a:r>
            <a:r>
              <a:rPr lang="en-US" sz="3200" dirty="0" err="1" smtClean="0">
                <a:latin typeface="Times New Roman" pitchFamily="18" charset="0"/>
                <a:cs typeface="Times New Roman" pitchFamily="18" charset="0"/>
              </a:rPr>
              <a:t>nondonor</a:t>
            </a:r>
            <a:r>
              <a:rPr lang="en-US" sz="3200" dirty="0" smtClean="0">
                <a:latin typeface="Times New Roman" pitchFamily="18" charset="0"/>
                <a:cs typeface="Times New Roman" pitchFamily="18" charset="0"/>
              </a:rPr>
              <a:t> or there is other evidence to the contrary.</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334" y="12402"/>
            <a:ext cx="8868022" cy="63567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Antibiotics </a:t>
            </a:r>
            <a:endParaRPr lang="ru-RU" sz="2800" dirty="0">
              <a:latin typeface="Times New Roman" pitchFamily="18" charset="0"/>
              <a:cs typeface="Times New Roman" pitchFamily="18" charset="0"/>
            </a:endParaRPr>
          </a:p>
        </p:txBody>
      </p:sp>
      <p:pic>
        <p:nvPicPr>
          <p:cNvPr id="5" name="Содержимое 4" descr="antibispread.jpg"/>
          <p:cNvPicPr>
            <a:picLocks noGrp="1" noChangeAspect="1"/>
          </p:cNvPicPr>
          <p:nvPr>
            <p:ph idx="1"/>
          </p:nvPr>
        </p:nvPicPr>
        <p:blipFill>
          <a:blip r:embed="rId2" cstate="print"/>
          <a:stretch>
            <a:fillRect/>
          </a:stretch>
        </p:blipFill>
        <p:spPr>
          <a:xfrm>
            <a:off x="3203848" y="836712"/>
            <a:ext cx="5771678" cy="6021288"/>
          </a:xfrm>
        </p:spPr>
      </p:pic>
      <p:sp>
        <p:nvSpPr>
          <p:cNvPr id="4" name="Текст 3"/>
          <p:cNvSpPr>
            <a:spLocks noGrp="1"/>
          </p:cNvSpPr>
          <p:nvPr>
            <p:ph type="body" sz="half" idx="2"/>
          </p:nvPr>
        </p:nvSpPr>
        <p:spPr>
          <a:xfrm>
            <a:off x="0" y="836712"/>
            <a:ext cx="3203848" cy="6021288"/>
          </a:xfrm>
        </p:spPr>
        <p:style>
          <a:lnRef idx="1">
            <a:schemeClr val="accent2"/>
          </a:lnRef>
          <a:fillRef idx="2">
            <a:schemeClr val="accent2"/>
          </a:fillRef>
          <a:effectRef idx="1">
            <a:schemeClr val="accent2"/>
          </a:effectRef>
          <a:fontRef idx="minor">
            <a:schemeClr val="dk1"/>
          </a:fontRef>
        </p:style>
        <p:txBody>
          <a:bodyPr>
            <a:noAutofit/>
          </a:bodyPr>
          <a:lstStyle/>
          <a:p>
            <a:pPr marL="342900" indent="-342900" algn="ctr">
              <a:buFont typeface="Arial" panose="020B0604020202020204" pitchFamily="34" charset="0"/>
              <a:buChar char="•"/>
            </a:pPr>
            <a:r>
              <a:rPr lang="en-US" sz="2400" dirty="0" smtClean="0">
                <a:latin typeface="Times New Roman" pitchFamily="18" charset="0"/>
                <a:cs typeface="Times New Roman" pitchFamily="18" charset="0"/>
              </a:rPr>
              <a:t>When bacteria are exposed to antibiotics, they may gain resistance. Overuse and improper use of antibiotics have led to the spread of antibiotic resistance. </a:t>
            </a:r>
          </a:p>
          <a:p>
            <a:pPr marL="342900" indent="-342900" algn="ctr">
              <a:buFont typeface="Arial" panose="020B0604020202020204" pitchFamily="34" charset="0"/>
              <a:buChar char="•"/>
            </a:pPr>
            <a:r>
              <a:rPr lang="en-US" sz="2400" dirty="0" smtClean="0">
                <a:latin typeface="Times New Roman" pitchFamily="18" charset="0"/>
                <a:cs typeface="Times New Roman" pitchFamily="18" charset="0"/>
              </a:rPr>
              <a:t>It is difficult to find effective antibiotics to treat simple infections.</a:t>
            </a:r>
          </a:p>
          <a:p>
            <a:pPr marL="342900" indent="-342900" algn="ctr">
              <a:buFont typeface="Arial" panose="020B0604020202020204" pitchFamily="34" charset="0"/>
              <a:buChar char="•"/>
            </a:pPr>
            <a:r>
              <a:rPr lang="en-US" sz="2400" dirty="0" smtClean="0">
                <a:latin typeface="Times New Roman" pitchFamily="18" charset="0"/>
                <a:cs typeface="Times New Roman" pitchFamily="18" charset="0"/>
              </a:rPr>
              <a:t>Certain antibiotics are widely used in agriculture.</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style>
          <a:lnRef idx="1">
            <a:schemeClr val="accent6"/>
          </a:lnRef>
          <a:fillRef idx="2">
            <a:schemeClr val="accent6"/>
          </a:fillRef>
          <a:effectRef idx="1">
            <a:schemeClr val="accent6"/>
          </a:effectRef>
          <a:fontRef idx="minor">
            <a:schemeClr val="dk1"/>
          </a:fontRef>
        </p:style>
        <p:txBody>
          <a:bodyPr>
            <a:normAutofit/>
          </a:bodyPr>
          <a:lstStyle/>
          <a:p>
            <a:r>
              <a:rPr lang="en-US" sz="3200" b="1" i="1" dirty="0"/>
              <a:t>P</a:t>
            </a:r>
            <a:r>
              <a:rPr lang="en-US" sz="3200" b="1" i="1" dirty="0" smtClean="0"/>
              <a:t>rofessional ethics  - the ethical norms, values, and principles that guide a profession and the ethics of decisions made within the profession</a:t>
            </a:r>
            <a:endParaRPr lang="ru-RU" sz="3200" b="1" i="1" dirty="0"/>
          </a:p>
        </p:txBody>
      </p:sp>
      <p:pic>
        <p:nvPicPr>
          <p:cNvPr id="4" name="Содержимое 3" descr="professional ethics 2 hour.png"/>
          <p:cNvPicPr>
            <a:picLocks noGrp="1" noChangeAspect="1"/>
          </p:cNvPicPr>
          <p:nvPr>
            <p:ph idx="1"/>
          </p:nvPr>
        </p:nvPicPr>
        <p:blipFill>
          <a:blip r:embed="rId2" cstate="print"/>
          <a:stretch>
            <a:fillRect/>
          </a:stretch>
        </p:blipFill>
        <p:spPr>
          <a:xfrm>
            <a:off x="457200" y="1988840"/>
            <a:ext cx="8229600" cy="468052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ages.jpg"/>
          <p:cNvPicPr>
            <a:picLocks noGrp="1" noChangeAspect="1"/>
          </p:cNvPicPr>
          <p:nvPr>
            <p:ph idx="1"/>
          </p:nvPr>
        </p:nvPicPr>
        <p:blipFill>
          <a:blip r:embed="rId2" cstate="print"/>
          <a:stretch>
            <a:fillRect/>
          </a:stretch>
        </p:blipFill>
        <p:spPr>
          <a:xfrm>
            <a:off x="3563888" y="232464"/>
            <a:ext cx="5400600" cy="6508904"/>
          </a:xfrm>
        </p:spPr>
      </p:pic>
      <p:sp>
        <p:nvSpPr>
          <p:cNvPr id="4" name="Текст 3"/>
          <p:cNvSpPr>
            <a:spLocks noGrp="1"/>
          </p:cNvSpPr>
          <p:nvPr>
            <p:ph type="body" sz="half" idx="4294967295"/>
          </p:nvPr>
        </p:nvSpPr>
        <p:spPr>
          <a:xfrm>
            <a:off x="0" y="260648"/>
            <a:ext cx="3419872" cy="6597352"/>
          </a:xfrm>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US" sz="2400" dirty="0" smtClean="0">
                <a:latin typeface="Times New Roman" pitchFamily="18" charset="0"/>
                <a:cs typeface="Times New Roman" pitchFamily="18" charset="0"/>
              </a:rPr>
              <a:t>Another problem is that antibiotic treatment is often discontinued too early. </a:t>
            </a:r>
          </a:p>
          <a:p>
            <a:r>
              <a:rPr lang="en-US" sz="2400" dirty="0" smtClean="0">
                <a:latin typeface="Times New Roman" pitchFamily="18" charset="0"/>
                <a:cs typeface="Times New Roman" pitchFamily="18" charset="0"/>
              </a:rPr>
              <a:t>If the infecting bacteria are not totally destroyed by completing the course of antibiotic treatment, the survivors may gain resistance and spread. </a:t>
            </a:r>
          </a:p>
          <a:p>
            <a:r>
              <a:rPr lang="en-US" sz="2400" dirty="0" smtClean="0">
                <a:latin typeface="Times New Roman" pitchFamily="18" charset="0"/>
                <a:cs typeface="Times New Roman" pitchFamily="18" charset="0"/>
              </a:rPr>
              <a:t>Poorly educated patients tend to stop taking medication as soon as the symptoms disappear. </a:t>
            </a:r>
          </a:p>
          <a:p>
            <a:r>
              <a:rPr lang="en-US" sz="2400" dirty="0" smtClean="0">
                <a:latin typeface="Times New Roman" pitchFamily="18" charset="0"/>
                <a:cs typeface="Times New Roman" pitchFamily="18" charset="0"/>
              </a:rPr>
              <a:t>The dosage and length of antibiotic treatment are decreased in order to save money.</a:t>
            </a:r>
            <a:endParaRPr lang="ru-RU" sz="2400" dirty="0" smtClean="0">
              <a:latin typeface="Times New Roman" pitchFamily="18" charset="0"/>
              <a:cs typeface="Times New Roman" pitchFamily="18" charset="0"/>
            </a:endParaRPr>
          </a:p>
          <a:p>
            <a:pPr marL="0" indent="0">
              <a:buNone/>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79296" cy="72008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Transgenic Crop plants</a:t>
            </a:r>
            <a:endParaRPr lang="ru-RU" sz="2800" dirty="0">
              <a:latin typeface="Times New Roman" pitchFamily="18" charset="0"/>
              <a:cs typeface="Times New Roman" pitchFamily="18" charset="0"/>
            </a:endParaRPr>
          </a:p>
        </p:txBody>
      </p:sp>
      <p:sp>
        <p:nvSpPr>
          <p:cNvPr id="4" name="Текст 3"/>
          <p:cNvSpPr>
            <a:spLocks noGrp="1"/>
          </p:cNvSpPr>
          <p:nvPr>
            <p:ph type="body" sz="half" idx="2"/>
          </p:nvPr>
        </p:nvSpPr>
        <p:spPr>
          <a:xfrm>
            <a:off x="179512" y="980728"/>
            <a:ext cx="4464496" cy="568863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2400" dirty="0" smtClean="0">
                <a:latin typeface="Times New Roman" pitchFamily="18" charset="0"/>
                <a:cs typeface="Times New Roman" pitchFamily="18" charset="0"/>
              </a:rPr>
              <a:t>There are 3 main issues to consider for transgenic crops. </a:t>
            </a:r>
          </a:p>
          <a:p>
            <a:pPr algn="ctr"/>
            <a:r>
              <a:rPr lang="en-US" sz="2400" dirty="0" smtClean="0">
                <a:latin typeface="Times New Roman" pitchFamily="18" charset="0"/>
                <a:cs typeface="Times New Roman" pitchFamily="18" charset="0"/>
              </a:rPr>
              <a:t>1 - is whether the food product is safe for human consumption. </a:t>
            </a:r>
          </a:p>
          <a:p>
            <a:pPr algn="ctr"/>
            <a:r>
              <a:rPr lang="en-US" sz="2400" dirty="0" smtClean="0">
                <a:latin typeface="Times New Roman" pitchFamily="18" charset="0"/>
                <a:cs typeface="Times New Roman" pitchFamily="18" charset="0"/>
              </a:rPr>
              <a:t>2 -  is the question of containment. </a:t>
            </a:r>
          </a:p>
          <a:p>
            <a:pPr algn="ctr"/>
            <a:r>
              <a:rPr lang="en-US" sz="2400" dirty="0" smtClean="0">
                <a:latin typeface="Times New Roman" pitchFamily="18" charset="0"/>
                <a:cs typeface="Times New Roman" pitchFamily="18" charset="0"/>
              </a:rPr>
              <a:t>3 -  is the question of hazard to the environment.</a:t>
            </a:r>
          </a:p>
          <a:p>
            <a:pPr algn="ctr"/>
            <a:r>
              <a:rPr lang="en-US" sz="2400" dirty="0" smtClean="0">
                <a:latin typeface="Times New Roman" pitchFamily="18" charset="0"/>
                <a:cs typeface="Times New Roman" pitchFamily="18" charset="0"/>
              </a:rPr>
              <a:t>In practice, seeds from different batches of corn are impossible to keep wholly separate, and mixing of GMO with natural corn has occurred. DNA of transgenic</a:t>
            </a:r>
          </a:p>
          <a:p>
            <a:pPr algn="ctr"/>
            <a:r>
              <a:rPr lang="en-US" sz="2400" dirty="0" smtClean="0">
                <a:latin typeface="Times New Roman" pitchFamily="18" charset="0"/>
                <a:cs typeface="Times New Roman" pitchFamily="18" charset="0"/>
              </a:rPr>
              <a:t>origin has been detected in wild plants.</a:t>
            </a:r>
            <a:endParaRPr lang="ru-RU" sz="2400" dirty="0">
              <a:latin typeface="Times New Roman" pitchFamily="18" charset="0"/>
              <a:cs typeface="Times New Roman" pitchFamily="18" charset="0"/>
            </a:endParaRPr>
          </a:p>
        </p:txBody>
      </p:sp>
      <p:pic>
        <p:nvPicPr>
          <p:cNvPr id="7" name="Содержимое 6" descr="gm_strawberries.jpg"/>
          <p:cNvPicPr>
            <a:picLocks noGrp="1" noChangeAspect="1"/>
          </p:cNvPicPr>
          <p:nvPr>
            <p:ph idx="1"/>
          </p:nvPr>
        </p:nvPicPr>
        <p:blipFill>
          <a:blip r:embed="rId3" cstate="print"/>
          <a:stretch>
            <a:fillRect/>
          </a:stretch>
        </p:blipFill>
        <p:spPr>
          <a:xfrm>
            <a:off x="4860032" y="980728"/>
            <a:ext cx="2880320" cy="2991647"/>
          </a:xfrm>
        </p:spPr>
      </p:pic>
      <p:pic>
        <p:nvPicPr>
          <p:cNvPr id="5" name="Содержимое 4" descr="GMO_Fruit.jpg"/>
          <p:cNvPicPr>
            <a:picLocks noChangeAspect="1"/>
          </p:cNvPicPr>
          <p:nvPr/>
        </p:nvPicPr>
        <p:blipFill>
          <a:blip r:embed="rId4" cstate="print"/>
          <a:stretch>
            <a:fillRect/>
          </a:stretch>
        </p:blipFill>
        <p:spPr>
          <a:xfrm>
            <a:off x="6511044" y="3419383"/>
            <a:ext cx="2458616" cy="327471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72008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Loss of Biodiversity</a:t>
            </a:r>
            <a:endParaRPr lang="ru-RU" sz="3600" dirty="0">
              <a:latin typeface="Times New Roman" pitchFamily="18" charset="0"/>
              <a:cs typeface="Times New Roman" pitchFamily="18" charset="0"/>
            </a:endParaRPr>
          </a:p>
        </p:txBody>
      </p:sp>
      <p:sp>
        <p:nvSpPr>
          <p:cNvPr id="4" name="Текст 3"/>
          <p:cNvSpPr>
            <a:spLocks noGrp="1"/>
          </p:cNvSpPr>
          <p:nvPr>
            <p:ph type="body" sz="half" idx="2"/>
          </p:nvPr>
        </p:nvSpPr>
        <p:spPr>
          <a:xfrm>
            <a:off x="0" y="836712"/>
            <a:ext cx="4572000" cy="5904656"/>
          </a:xfrm>
        </p:spPr>
        <p:style>
          <a:lnRef idx="1">
            <a:schemeClr val="accent2"/>
          </a:lnRef>
          <a:fillRef idx="2">
            <a:schemeClr val="accent2"/>
          </a:fillRef>
          <a:effectRef idx="1">
            <a:schemeClr val="accent2"/>
          </a:effectRef>
          <a:fontRef idx="minor">
            <a:schemeClr val="dk1"/>
          </a:fontRef>
        </p:style>
        <p:txBody>
          <a:bodyPr>
            <a:noAutofit/>
          </a:bodyPr>
          <a:lstStyle/>
          <a:p>
            <a:pPr marL="342900" indent="-342900" algn="ctr">
              <a:buFont typeface="Arial" panose="020B0604020202020204" pitchFamily="34" charset="0"/>
              <a:buChar char="•"/>
            </a:pPr>
            <a:r>
              <a:rPr lang="en-US" sz="2400" dirty="0">
                <a:latin typeface="Times New Roman" pitchFamily="18" charset="0"/>
                <a:cs typeface="Times New Roman" pitchFamily="18" charset="0"/>
              </a:rPr>
              <a:t>H</a:t>
            </a:r>
            <a:r>
              <a:rPr lang="en-US" sz="2400" dirty="0" smtClean="0">
                <a:latin typeface="Times New Roman" pitchFamily="18" charset="0"/>
                <a:cs typeface="Times New Roman" pitchFamily="18" charset="0"/>
              </a:rPr>
              <a:t>umans have been replacing diverse natural habitats with artificial monoculture for millennia. </a:t>
            </a:r>
          </a:p>
          <a:p>
            <a:pPr marL="342900" indent="-342900" algn="ctr">
              <a:buFont typeface="Arial" panose="020B0604020202020204" pitchFamily="34" charset="0"/>
              <a:buChar char="•"/>
            </a:pPr>
            <a:r>
              <a:rPr lang="en-US" sz="2400" dirty="0" smtClean="0">
                <a:latin typeface="Times New Roman" pitchFamily="18" charset="0"/>
                <a:cs typeface="Times New Roman" pitchFamily="18" charset="0"/>
              </a:rPr>
              <a:t>Most natural habitats in the advanced nations have already been replaced with some form of artificial environment based on mass production or repetition.</a:t>
            </a:r>
          </a:p>
          <a:p>
            <a:pPr marL="342900" indent="-342900" algn="ctr">
              <a:buFont typeface="Arial" panose="020B0604020202020204" pitchFamily="34" charset="0"/>
              <a:buChar char="•"/>
            </a:pPr>
            <a:r>
              <a:rPr lang="en-US" sz="2400" dirty="0" smtClean="0">
                <a:latin typeface="Times New Roman" pitchFamily="18" charset="0"/>
                <a:cs typeface="Times New Roman" pitchFamily="18" charset="0"/>
              </a:rPr>
              <a:t>The real threat to biodiversity is surely the need to convert ever more of our planet into production zones to feed the ever-increasing human population. </a:t>
            </a:r>
            <a:endParaRPr lang="ru-RU" sz="2400" dirty="0">
              <a:latin typeface="Times New Roman" pitchFamily="18" charset="0"/>
              <a:cs typeface="Times New Roman" pitchFamily="18" charset="0"/>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16016" y="836712"/>
            <a:ext cx="4427984" cy="588913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eppo-cartoon-earth.jpg"/>
          <p:cNvPicPr>
            <a:picLocks noGrp="1" noChangeAspect="1"/>
          </p:cNvPicPr>
          <p:nvPr>
            <p:ph idx="1"/>
          </p:nvPr>
        </p:nvPicPr>
        <p:blipFill>
          <a:blip r:embed="rId2" cstate="print"/>
          <a:srcRect b="6650"/>
          <a:stretch>
            <a:fillRect/>
          </a:stretch>
        </p:blipFill>
        <p:spPr>
          <a:xfrm>
            <a:off x="4211960" y="188640"/>
            <a:ext cx="4752528" cy="6552728"/>
          </a:xfrm>
        </p:spPr>
      </p:pic>
      <p:sp>
        <p:nvSpPr>
          <p:cNvPr id="5" name="Заголовок 1"/>
          <p:cNvSpPr>
            <a:spLocks noGrp="1"/>
          </p:cNvSpPr>
          <p:nvPr>
            <p:ph type="body" sz="half" idx="2"/>
          </p:nvPr>
        </p:nvSpPr>
        <p:spPr>
          <a:xfrm>
            <a:off x="214282" y="188640"/>
            <a:ext cx="3786214" cy="6552728"/>
          </a:xfrm>
        </p:spPr>
        <p:style>
          <a:lnRef idx="1">
            <a:schemeClr val="accent2"/>
          </a:lnRef>
          <a:fillRef idx="2">
            <a:schemeClr val="accent2"/>
          </a:fillRef>
          <a:effectRef idx="1">
            <a:schemeClr val="accent2"/>
          </a:effectRef>
          <a:fontRef idx="minor">
            <a:schemeClr val="dk1"/>
          </a:fontRef>
        </p:style>
        <p:txBody>
          <a:bodyPr>
            <a:normAutofit/>
          </a:bodyPr>
          <a:lstStyle/>
          <a:p>
            <a:pPr algn="ctr"/>
            <a:endParaRPr lang="en-US" sz="4800" dirty="0" smtClean="0">
              <a:latin typeface="Times New Roman" pitchFamily="18" charset="0"/>
              <a:cs typeface="Times New Roman" pitchFamily="18" charset="0"/>
            </a:endParaRPr>
          </a:p>
          <a:p>
            <a:pPr algn="ctr"/>
            <a:r>
              <a:rPr lang="en-US" sz="4800" dirty="0" smtClean="0">
                <a:latin typeface="Times New Roman" pitchFamily="18" charset="0"/>
                <a:cs typeface="Times New Roman" pitchFamily="18" charset="0"/>
              </a:rPr>
              <a:t>Our planet’s biodiversity is under threat from human agriculture.</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8" cy="812038"/>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400" dirty="0" smtClean="0">
                <a:latin typeface="Times New Roman" pitchFamily="18" charset="0"/>
                <a:cs typeface="Times New Roman" pitchFamily="18" charset="0"/>
              </a:rPr>
              <a:t>Animal Testing</a:t>
            </a:r>
            <a:endParaRPr lang="ru-RU" sz="4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51520" y="928670"/>
            <a:ext cx="4606232" cy="592933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2800" dirty="0">
                <a:latin typeface="Times New Roman" pitchFamily="18" charset="0"/>
                <a:cs typeface="Times New Roman" pitchFamily="18" charset="0"/>
              </a:rPr>
              <a:t>A generation ago, social activists demanded that medicines, cosmetics, shampoos, foodstuffs, and every other product that might come into contact with a human being should be rigorously tested for safety using animals. This led to massive government legislation mandating such testing. Today’s animal rights activists are demanding less animal testing.</a:t>
            </a:r>
          </a:p>
        </p:txBody>
      </p:sp>
      <p:pic>
        <p:nvPicPr>
          <p:cNvPr id="6" name="Содержимое 3" descr="imagesCAFGK2EE.jpg"/>
          <p:cNvPicPr>
            <a:picLocks noGrp="1" noChangeAspect="1"/>
          </p:cNvPicPr>
          <p:nvPr>
            <p:ph idx="1"/>
          </p:nvPr>
        </p:nvPicPr>
        <p:blipFill>
          <a:blip r:embed="rId2" cstate="print"/>
          <a:stretch>
            <a:fillRect/>
          </a:stretch>
        </p:blipFill>
        <p:spPr>
          <a:xfrm>
            <a:off x="5063432" y="928670"/>
            <a:ext cx="3901056" cy="592933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40960" cy="792088"/>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3200" dirty="0" smtClean="0"/>
              <a:t>What is Genetic Engineering?</a:t>
            </a:r>
            <a:r>
              <a:rPr lang="en-US" dirty="0" smtClean="0"/>
              <a:t/>
            </a:r>
            <a:br>
              <a:rPr lang="en-US" dirty="0" smtClean="0"/>
            </a:br>
            <a:endParaRPr lang="ru-RU" dirty="0"/>
          </a:p>
        </p:txBody>
      </p:sp>
      <p:pic>
        <p:nvPicPr>
          <p:cNvPr id="5" name="Содержимое 4" descr="images (2).jpg"/>
          <p:cNvPicPr>
            <a:picLocks noGrp="1" noChangeAspect="1"/>
          </p:cNvPicPr>
          <p:nvPr>
            <p:ph idx="1"/>
          </p:nvPr>
        </p:nvPicPr>
        <p:blipFill>
          <a:blip r:embed="rId2" cstate="print"/>
          <a:stretch>
            <a:fillRect/>
          </a:stretch>
        </p:blipFill>
        <p:spPr>
          <a:xfrm>
            <a:off x="4283968" y="1052736"/>
            <a:ext cx="2857500" cy="3096344"/>
          </a:xfrm>
        </p:spPr>
      </p:pic>
      <p:sp>
        <p:nvSpPr>
          <p:cNvPr id="4" name="Текст 3"/>
          <p:cNvSpPr>
            <a:spLocks noGrp="1"/>
          </p:cNvSpPr>
          <p:nvPr>
            <p:ph type="body" sz="half" idx="2"/>
          </p:nvPr>
        </p:nvSpPr>
        <p:spPr>
          <a:xfrm>
            <a:off x="323528" y="1052736"/>
            <a:ext cx="3672408" cy="5688632"/>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Font typeface="Arial" pitchFamily="34" charset="0"/>
              <a:buChar char="•"/>
            </a:pPr>
            <a:r>
              <a:rPr lang="en-US" sz="2800" b="1" dirty="0" smtClean="0">
                <a:latin typeface="Times New Roman" pitchFamily="18" charset="0"/>
                <a:cs typeface="Times New Roman" pitchFamily="18" charset="0"/>
              </a:rPr>
              <a:t>Scientific alterations in human possibilities</a:t>
            </a:r>
          </a:p>
          <a:p>
            <a:pPr lvl="1">
              <a:buFont typeface="Arial" pitchFamily="34" charset="0"/>
              <a:buChar char="•"/>
            </a:pPr>
            <a:r>
              <a:rPr lang="en-US" sz="2800" dirty="0" smtClean="0">
                <a:latin typeface="Times New Roman" pitchFamily="18" charset="0"/>
                <a:cs typeface="Times New Roman" pitchFamily="18" charset="0"/>
              </a:rPr>
              <a:t>Gene Therapy</a:t>
            </a:r>
          </a:p>
          <a:p>
            <a:pPr lvl="1">
              <a:buFont typeface="Arial" pitchFamily="34" charset="0"/>
              <a:buChar char="•"/>
            </a:pPr>
            <a:r>
              <a:rPr lang="en-US" sz="2800" dirty="0" smtClean="0">
                <a:latin typeface="Times New Roman" pitchFamily="18" charset="0"/>
                <a:cs typeface="Times New Roman" pitchFamily="18" charset="0"/>
              </a:rPr>
              <a:t>Stem cell research</a:t>
            </a:r>
          </a:p>
          <a:p>
            <a:pPr lvl="1">
              <a:buFont typeface="Arial" pitchFamily="34" charset="0"/>
              <a:buChar char="•"/>
            </a:pPr>
            <a:r>
              <a:rPr lang="en-US" sz="2800" dirty="0" smtClean="0">
                <a:latin typeface="Times New Roman" pitchFamily="18" charset="0"/>
                <a:cs typeface="Times New Roman" pitchFamily="18" charset="0"/>
              </a:rPr>
              <a:t>Human cloning</a:t>
            </a:r>
          </a:p>
          <a:p>
            <a:pPr>
              <a:buFont typeface="Arial" pitchFamily="34" charset="0"/>
              <a:buChar char="•"/>
            </a:pPr>
            <a:r>
              <a:rPr lang="en-US" sz="2800" b="1" dirty="0" smtClean="0">
                <a:latin typeface="Times New Roman" pitchFamily="18" charset="0"/>
                <a:cs typeface="Times New Roman" pitchFamily="18" charset="0"/>
              </a:rPr>
              <a:t>Scientific alterations in animal and plant life</a:t>
            </a:r>
          </a:p>
          <a:p>
            <a:pPr lvl="1">
              <a:buFont typeface="Arial" pitchFamily="34" charset="0"/>
              <a:buChar char="•"/>
            </a:pPr>
            <a:r>
              <a:rPr lang="en-US" sz="2800" dirty="0" smtClean="0">
                <a:latin typeface="Times New Roman" pitchFamily="18" charset="0"/>
                <a:cs typeface="Times New Roman" pitchFamily="18" charset="0"/>
              </a:rPr>
              <a:t>Modified grains tolerant of disease and drought</a:t>
            </a:r>
          </a:p>
          <a:p>
            <a:pPr lvl="1">
              <a:buFont typeface="Arial" pitchFamily="34" charset="0"/>
              <a:buChar char="•"/>
            </a:pPr>
            <a:r>
              <a:rPr lang="en-US" sz="2800" dirty="0" smtClean="0">
                <a:latin typeface="Times New Roman" pitchFamily="18" charset="0"/>
                <a:cs typeface="Times New Roman" pitchFamily="18" charset="0"/>
              </a:rPr>
              <a:t>Cloned animals</a:t>
            </a:r>
          </a:p>
          <a:p>
            <a:endParaRPr lang="ru-RU" dirty="0"/>
          </a:p>
        </p:txBody>
      </p:sp>
      <p:pic>
        <p:nvPicPr>
          <p:cNvPr id="6" name="Рисунок 5" descr="загруженное.jpg"/>
          <p:cNvPicPr>
            <a:picLocks noChangeAspect="1"/>
          </p:cNvPicPr>
          <p:nvPr/>
        </p:nvPicPr>
        <p:blipFill>
          <a:blip r:embed="rId3" cstate="print"/>
          <a:stretch>
            <a:fillRect/>
          </a:stretch>
        </p:blipFill>
        <p:spPr>
          <a:xfrm>
            <a:off x="6300192" y="3429000"/>
            <a:ext cx="2736304" cy="3096344"/>
          </a:xfrm>
          <a:prstGeom prst="rect">
            <a:avLst/>
          </a:prstGeom>
        </p:spPr>
      </p:pic>
    </p:spTree>
    <p:extLst>
      <p:ext uri="{BB962C8B-B14F-4D97-AF65-F5344CB8AC3E}">
        <p14:creationId xmlns:p14="http://schemas.microsoft.com/office/powerpoint/2010/main" xmlns="" val="2306435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1" y="116632"/>
            <a:ext cx="8823206" cy="864096"/>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dirty="0" smtClean="0">
                <a:latin typeface="Times New Roman" pitchFamily="18" charset="0"/>
                <a:cs typeface="Times New Roman" pitchFamily="18" charset="0"/>
              </a:rPr>
              <a:t>Transgenic Animals and Animal Cloning</a:t>
            </a:r>
            <a:endParaRPr lang="ru-RU" sz="3600" dirty="0">
              <a:latin typeface="Times New Roman" pitchFamily="18" charset="0"/>
              <a:cs typeface="Times New Roman" pitchFamily="18" charset="0"/>
            </a:endParaRPr>
          </a:p>
        </p:txBody>
      </p:sp>
      <p:pic>
        <p:nvPicPr>
          <p:cNvPr id="5" name="Содержимое 4" descr="catwithlipstick-300x289.jpg"/>
          <p:cNvPicPr>
            <a:picLocks noGrp="1" noChangeAspect="1"/>
          </p:cNvPicPr>
          <p:nvPr>
            <p:ph idx="1"/>
          </p:nvPr>
        </p:nvPicPr>
        <p:blipFill>
          <a:blip r:embed="rId2" cstate="print"/>
          <a:stretch>
            <a:fillRect/>
          </a:stretch>
        </p:blipFill>
        <p:spPr>
          <a:xfrm>
            <a:off x="6372200" y="980728"/>
            <a:ext cx="2630517" cy="2974615"/>
          </a:xfrm>
        </p:spPr>
      </p:pic>
      <p:sp>
        <p:nvSpPr>
          <p:cNvPr id="4" name="Текст 3"/>
          <p:cNvSpPr>
            <a:spLocks noGrp="1"/>
          </p:cNvSpPr>
          <p:nvPr>
            <p:ph type="body" sz="half" idx="2"/>
          </p:nvPr>
        </p:nvSpPr>
        <p:spPr>
          <a:xfrm>
            <a:off x="179511" y="1052736"/>
            <a:ext cx="4415781" cy="580526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2800" dirty="0">
                <a:latin typeface="Times New Roman" pitchFamily="18" charset="0"/>
                <a:cs typeface="Times New Roman" pitchFamily="18" charset="0"/>
              </a:rPr>
              <a:t>Genetic manipulations could create future organisms that are truly bizarre by today’s</a:t>
            </a:r>
            <a:r>
              <a:rPr lang="ru-RU" sz="2800" dirty="0">
                <a:latin typeface="Times New Roman" pitchFamily="18" charset="0"/>
                <a:cs typeface="Times New Roman" pitchFamily="18" charset="0"/>
              </a:rPr>
              <a:t> </a:t>
            </a:r>
            <a:r>
              <a:rPr lang="en-US" sz="2800" dirty="0">
                <a:latin typeface="Times New Roman" pitchFamily="18" charset="0"/>
                <a:cs typeface="Times New Roman" pitchFamily="18" charset="0"/>
              </a:rPr>
              <a:t>standards. </a:t>
            </a: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By </a:t>
            </a:r>
            <a:r>
              <a:rPr lang="en-US" sz="2800" dirty="0">
                <a:latin typeface="Times New Roman" pitchFamily="18" charset="0"/>
                <a:cs typeface="Times New Roman" pitchFamily="18" charset="0"/>
              </a:rPr>
              <a:t>manipulating the </a:t>
            </a:r>
            <a:r>
              <a:rPr lang="en-US" sz="2800" dirty="0" err="1">
                <a:latin typeface="Times New Roman" pitchFamily="18" charset="0"/>
                <a:cs typeface="Times New Roman" pitchFamily="18" charset="0"/>
              </a:rPr>
              <a:t>homeobox</a:t>
            </a:r>
            <a:r>
              <a:rPr lang="en-US" sz="2800" dirty="0">
                <a:latin typeface="Times New Roman" pitchFamily="18" charset="0"/>
                <a:cs typeface="Times New Roman" pitchFamily="18" charset="0"/>
              </a:rPr>
              <a:t> genes, which</a:t>
            </a:r>
            <a:r>
              <a:rPr lang="ru-RU" sz="2800" dirty="0">
                <a:latin typeface="Times New Roman" pitchFamily="18" charset="0"/>
                <a:cs typeface="Times New Roman" pitchFamily="18" charset="0"/>
              </a:rPr>
              <a:t> с</a:t>
            </a:r>
            <a:r>
              <a:rPr lang="en-US" sz="2800" dirty="0" err="1">
                <a:latin typeface="Times New Roman" pitchFamily="18" charset="0"/>
                <a:cs typeface="Times New Roman" pitchFamily="18" charset="0"/>
              </a:rPr>
              <a:t>ontrol</a:t>
            </a:r>
            <a:r>
              <a:rPr lang="en-US" sz="2800" dirty="0">
                <a:latin typeface="Times New Roman" pitchFamily="18" charset="0"/>
                <a:cs typeface="Times New Roman" pitchFamily="18" charset="0"/>
              </a:rPr>
              <a:t> body plans and</a:t>
            </a:r>
          </a:p>
          <a:p>
            <a:pPr algn="ctr"/>
            <a:r>
              <a:rPr lang="en-US" sz="2800" dirty="0">
                <a:latin typeface="Times New Roman" pitchFamily="18" charset="0"/>
                <a:cs typeface="Times New Roman" pitchFamily="18" charset="0"/>
              </a:rPr>
              <a:t>segmentation, maybe a</a:t>
            </a:r>
            <a:r>
              <a:rPr lang="ru-RU" sz="2800" dirty="0">
                <a:latin typeface="Times New Roman" pitchFamily="18" charset="0"/>
                <a:cs typeface="Times New Roman" pitchFamily="18" charset="0"/>
              </a:rPr>
              <a:t> </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chickapede</a:t>
            </a:r>
            <a:r>
              <a:rPr lang="en-US" sz="2800" dirty="0">
                <a:latin typeface="Times New Roman" pitchFamily="18" charset="0"/>
                <a:cs typeface="Times New Roman" pitchFamily="18" charset="0"/>
              </a:rPr>
              <a:t>”—a chicken with</a:t>
            </a:r>
            <a:r>
              <a:rPr lang="ru-RU" sz="2800" dirty="0">
                <a:latin typeface="Times New Roman" pitchFamily="18" charset="0"/>
                <a:cs typeface="Times New Roman" pitchFamily="18" charset="0"/>
              </a:rPr>
              <a:t> </a:t>
            </a:r>
            <a:r>
              <a:rPr lang="en-US" sz="2800" dirty="0">
                <a:latin typeface="Times New Roman" pitchFamily="18" charset="0"/>
                <a:cs typeface="Times New Roman" pitchFamily="18" charset="0"/>
              </a:rPr>
              <a:t>multiple legs and body segments—</a:t>
            </a:r>
          </a:p>
          <a:p>
            <a:pPr algn="ctr"/>
            <a:r>
              <a:rPr lang="en-US" sz="2800" dirty="0">
                <a:latin typeface="Times New Roman" pitchFamily="18" charset="0"/>
                <a:cs typeface="Times New Roman" pitchFamily="18" charset="0"/>
              </a:rPr>
              <a:t>could be created. </a:t>
            </a:r>
            <a:endParaRPr lang="ru-RU" sz="2800" dirty="0">
              <a:latin typeface="Times New Roman" pitchFamily="18" charset="0"/>
              <a:cs typeface="Times New Roman" pitchFamily="18" charset="0"/>
            </a:endParaRPr>
          </a:p>
        </p:txBody>
      </p:sp>
      <p:pic>
        <p:nvPicPr>
          <p:cNvPr id="6" name="Содержимое 6" descr="chickaped.png"/>
          <p:cNvPicPr>
            <a:picLocks noChangeAspect="1"/>
          </p:cNvPicPr>
          <p:nvPr/>
        </p:nvPicPr>
        <p:blipFill>
          <a:blip r:embed="rId3" cstate="print"/>
          <a:stretch>
            <a:fillRect/>
          </a:stretch>
        </p:blipFill>
        <p:spPr>
          <a:xfrm>
            <a:off x="4312429" y="1988840"/>
            <a:ext cx="2702674" cy="3447739"/>
          </a:xfrm>
          <a:prstGeom prst="rect">
            <a:avLst/>
          </a:prstGeom>
        </p:spPr>
      </p:pic>
      <p:pic>
        <p:nvPicPr>
          <p:cNvPr id="7" name="Содержимое 4" descr="bunny.jpeg"/>
          <p:cNvPicPr>
            <a:picLocks noChangeAspect="1"/>
          </p:cNvPicPr>
          <p:nvPr/>
        </p:nvPicPr>
        <p:blipFill>
          <a:blip r:embed="rId4" cstate="print"/>
          <a:stretch>
            <a:fillRect/>
          </a:stretch>
        </p:blipFill>
        <p:spPr>
          <a:xfrm>
            <a:off x="6961476" y="3927209"/>
            <a:ext cx="2160935" cy="2950117"/>
          </a:xfrm>
          <a:prstGeom prst="rect">
            <a:avLst/>
          </a:prstGeom>
        </p:spPr>
      </p:pic>
    </p:spTree>
    <p:extLst>
      <p:ext uri="{BB962C8B-B14F-4D97-AF65-F5344CB8AC3E}">
        <p14:creationId xmlns:p14="http://schemas.microsoft.com/office/powerpoint/2010/main" xmlns="" val="2408538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47248" cy="779686"/>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000" b="1" dirty="0" smtClean="0">
                <a:latin typeface="Times New Roman" pitchFamily="18" charset="0"/>
                <a:cs typeface="Times New Roman" pitchFamily="18" charset="0"/>
              </a:rPr>
              <a:t>Cloning </a:t>
            </a:r>
            <a:endParaRPr lang="ru-RU" sz="4000" dirty="0">
              <a:latin typeface="Times New Roman" pitchFamily="18" charset="0"/>
              <a:cs typeface="Times New Roman" pitchFamily="18" charset="0"/>
            </a:endParaRPr>
          </a:p>
        </p:txBody>
      </p:sp>
      <p:pic>
        <p:nvPicPr>
          <p:cNvPr id="5" name="Содержимое 4" descr="dolly-cloned-sheep-time-magazine1.jpg"/>
          <p:cNvPicPr>
            <a:picLocks noGrp="1" noChangeAspect="1"/>
          </p:cNvPicPr>
          <p:nvPr>
            <p:ph idx="1"/>
          </p:nvPr>
        </p:nvPicPr>
        <p:blipFill>
          <a:blip r:embed="rId2" cstate="print"/>
          <a:srcRect l="6162" r="6779"/>
          <a:stretch>
            <a:fillRect/>
          </a:stretch>
        </p:blipFill>
        <p:spPr>
          <a:xfrm>
            <a:off x="5301027" y="1196752"/>
            <a:ext cx="3557253" cy="5544616"/>
          </a:xfrm>
        </p:spPr>
      </p:pic>
      <p:sp>
        <p:nvSpPr>
          <p:cNvPr id="4" name="Текст 3"/>
          <p:cNvSpPr>
            <a:spLocks noGrp="1"/>
          </p:cNvSpPr>
          <p:nvPr>
            <p:ph type="body" sz="half" idx="2"/>
          </p:nvPr>
        </p:nvSpPr>
        <p:spPr>
          <a:xfrm>
            <a:off x="179512" y="1196752"/>
            <a:ext cx="4896544" cy="5661248"/>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ctr"/>
            <a:r>
              <a:rPr lang="en-US" sz="2400" dirty="0" smtClean="0">
                <a:latin typeface="Times New Roman" pitchFamily="18" charset="0"/>
                <a:cs typeface="Times New Roman" pitchFamily="18" charset="0"/>
              </a:rPr>
              <a:t>Cloning is the processes used to create an exact genetic replica of another cell, tissue or organism. The copied material, which has the same genetic makeup as the original, is referred to as a clone. The most famous clone was a Scottish sheep named Dolly.</a:t>
            </a:r>
          </a:p>
          <a:p>
            <a:pPr algn="ctr"/>
            <a:r>
              <a:rPr lang="en-US" sz="2400" dirty="0" smtClean="0">
                <a:latin typeface="Times New Roman" pitchFamily="18" charset="0"/>
                <a:cs typeface="Times New Roman" pitchFamily="18" charset="0"/>
              </a:rPr>
              <a:t>3 different types of cloning:</a:t>
            </a:r>
          </a:p>
          <a:p>
            <a:pPr algn="ctr"/>
            <a:r>
              <a:rPr lang="en-US" sz="2400" b="1" dirty="0" smtClean="0">
                <a:latin typeface="Times New Roman" pitchFamily="18" charset="0"/>
                <a:cs typeface="Times New Roman" pitchFamily="18" charset="0"/>
              </a:rPr>
              <a:t>Gene cloning</a:t>
            </a:r>
            <a:r>
              <a:rPr lang="en-US" sz="2400" dirty="0" smtClean="0">
                <a:latin typeface="Times New Roman" pitchFamily="18" charset="0"/>
                <a:cs typeface="Times New Roman" pitchFamily="18" charset="0"/>
              </a:rPr>
              <a:t>, which creates copies of genes or segments of DNA </a:t>
            </a:r>
          </a:p>
          <a:p>
            <a:pPr algn="ctr"/>
            <a:r>
              <a:rPr lang="en-US" sz="2400" b="1" dirty="0" smtClean="0">
                <a:latin typeface="Times New Roman" pitchFamily="18" charset="0"/>
                <a:cs typeface="Times New Roman" pitchFamily="18" charset="0"/>
              </a:rPr>
              <a:t>Reproductive cloning</a:t>
            </a:r>
            <a:r>
              <a:rPr lang="en-US" sz="2400" dirty="0" smtClean="0">
                <a:latin typeface="Times New Roman" pitchFamily="18" charset="0"/>
                <a:cs typeface="Times New Roman" pitchFamily="18" charset="0"/>
              </a:rPr>
              <a:t>, which creates copies of whole animals </a:t>
            </a:r>
          </a:p>
          <a:p>
            <a:pPr algn="ctr"/>
            <a:r>
              <a:rPr lang="en-US" sz="2400" b="1" dirty="0" smtClean="0">
                <a:latin typeface="Times New Roman" pitchFamily="18" charset="0"/>
                <a:cs typeface="Times New Roman" pitchFamily="18" charset="0"/>
              </a:rPr>
              <a:t>Therapeutic cloning</a:t>
            </a:r>
            <a:r>
              <a:rPr lang="en-US" sz="2400" dirty="0" smtClean="0">
                <a:latin typeface="Times New Roman" pitchFamily="18" charset="0"/>
                <a:cs typeface="Times New Roman" pitchFamily="18" charset="0"/>
              </a:rPr>
              <a:t>, which creates embryonic stem cells. Researchers hope to use these cells to grow healthy tissue to replace injured or diseased tissues in the human body. </a:t>
            </a:r>
          </a:p>
          <a:p>
            <a:endParaRPr lang="ru-RU" dirty="0"/>
          </a:p>
        </p:txBody>
      </p:sp>
    </p:spTree>
    <p:extLst>
      <p:ext uri="{BB962C8B-B14F-4D97-AF65-F5344CB8AC3E}">
        <p14:creationId xmlns:p14="http://schemas.microsoft.com/office/powerpoint/2010/main" xmlns="" val="4129182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19" y="273050"/>
            <a:ext cx="8781495" cy="851694"/>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4000" dirty="0" smtClean="0"/>
              <a:t>Why cl</a:t>
            </a:r>
            <a:r>
              <a:rPr lang="en-US" sz="4000" dirty="0" smtClean="0">
                <a:latin typeface="Times New Roman" panose="02020603050405020304" pitchFamily="18" charset="0"/>
                <a:cs typeface="Times New Roman" panose="02020603050405020304" pitchFamily="18" charset="0"/>
              </a:rPr>
              <a:t>o</a:t>
            </a:r>
            <a:r>
              <a:rPr lang="en-US" sz="4000" dirty="0" smtClean="0"/>
              <a:t>ne humans?</a:t>
            </a:r>
            <a:r>
              <a:rPr lang="en-US" dirty="0" smtClean="0"/>
              <a:t/>
            </a:r>
            <a:br>
              <a:rPr lang="en-US" dirty="0" smtClean="0"/>
            </a:br>
            <a:endParaRPr lang="ru-RU" dirty="0"/>
          </a:p>
        </p:txBody>
      </p:sp>
      <p:pic>
        <p:nvPicPr>
          <p:cNvPr id="5" name="Содержимое 4" descr="human-cloning-diagram.gif"/>
          <p:cNvPicPr>
            <a:picLocks noGrp="1" noChangeAspect="1"/>
          </p:cNvPicPr>
          <p:nvPr>
            <p:ph idx="1"/>
          </p:nvPr>
        </p:nvPicPr>
        <p:blipFill>
          <a:blip r:embed="rId2" cstate="print"/>
          <a:srcRect b="2362"/>
          <a:stretch>
            <a:fillRect/>
          </a:stretch>
        </p:blipFill>
        <p:spPr>
          <a:xfrm>
            <a:off x="3272375" y="1155331"/>
            <a:ext cx="5760640" cy="5668122"/>
          </a:xfrm>
        </p:spPr>
      </p:pic>
      <p:sp>
        <p:nvSpPr>
          <p:cNvPr id="4" name="Текст 3"/>
          <p:cNvSpPr>
            <a:spLocks noGrp="1"/>
          </p:cNvSpPr>
          <p:nvPr>
            <p:ph type="body" sz="half" idx="2"/>
          </p:nvPr>
        </p:nvSpPr>
        <p:spPr>
          <a:xfrm>
            <a:off x="251520" y="1124744"/>
            <a:ext cx="3024336" cy="5733256"/>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ctr">
              <a:buFont typeface="Arial" pitchFamily="34" charset="0"/>
              <a:buChar char="•"/>
            </a:pPr>
            <a:r>
              <a:rPr lang="en-US" sz="3200" b="1" dirty="0" smtClean="0">
                <a:latin typeface="Times New Roman" pitchFamily="18" charset="0"/>
                <a:cs typeface="Times New Roman" pitchFamily="18" charset="0"/>
              </a:rPr>
              <a:t>Creating replacement tissue (spare parts)</a:t>
            </a:r>
          </a:p>
          <a:p>
            <a:pPr algn="ctr">
              <a:buFont typeface="Arial" pitchFamily="34" charset="0"/>
              <a:buChar char="•"/>
            </a:pPr>
            <a:r>
              <a:rPr lang="en-US" sz="3200" b="1" dirty="0" smtClean="0">
                <a:latin typeface="Times New Roman" pitchFamily="18" charset="0"/>
                <a:cs typeface="Times New Roman" pitchFamily="18" charset="0"/>
              </a:rPr>
              <a:t>Producing a fully developed human being for infertile couples</a:t>
            </a:r>
          </a:p>
          <a:p>
            <a:pPr algn="ctr">
              <a:buFont typeface="Arial" pitchFamily="34" charset="0"/>
              <a:buChar char="•"/>
            </a:pPr>
            <a:r>
              <a:rPr lang="en-US" sz="3200" b="1" dirty="0" smtClean="0">
                <a:latin typeface="Times New Roman" pitchFamily="18" charset="0"/>
                <a:cs typeface="Times New Roman" pitchFamily="18" charset="0"/>
              </a:rPr>
              <a:t>Reproducing outstanding humans in history</a:t>
            </a:r>
          </a:p>
          <a:p>
            <a:pPr algn="ctr"/>
            <a:endParaRPr lang="ru-RU" dirty="0"/>
          </a:p>
        </p:txBody>
      </p:sp>
    </p:spTree>
    <p:extLst>
      <p:ext uri="{BB962C8B-B14F-4D97-AF65-F5344CB8AC3E}">
        <p14:creationId xmlns:p14="http://schemas.microsoft.com/office/powerpoint/2010/main" xmlns="" val="2922021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3050"/>
            <a:ext cx="8568952" cy="851694"/>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4000" dirty="0" smtClean="0">
                <a:latin typeface="Times New Roman" pitchFamily="18" charset="0"/>
                <a:cs typeface="Times New Roman" pitchFamily="18" charset="0"/>
              </a:rPr>
              <a:t>Moral and Legal Issues of Cloning</a:t>
            </a:r>
            <a:r>
              <a:rPr lang="en-US" dirty="0" smtClean="0"/>
              <a:t/>
            </a:r>
            <a:br>
              <a:rPr lang="en-US" dirty="0" smtClean="0"/>
            </a:br>
            <a:endParaRPr lang="ru-RU" dirty="0"/>
          </a:p>
        </p:txBody>
      </p:sp>
      <p:pic>
        <p:nvPicPr>
          <p:cNvPr id="5" name="Содержимое 4" descr="154788-40724-32.jpg"/>
          <p:cNvPicPr>
            <a:picLocks noGrp="1" noChangeAspect="1"/>
          </p:cNvPicPr>
          <p:nvPr>
            <p:ph idx="1"/>
          </p:nvPr>
        </p:nvPicPr>
        <p:blipFill>
          <a:blip r:embed="rId2" cstate="print"/>
          <a:stretch>
            <a:fillRect/>
          </a:stretch>
        </p:blipFill>
        <p:spPr>
          <a:xfrm>
            <a:off x="4283968" y="1268760"/>
            <a:ext cx="4464496" cy="5256584"/>
          </a:xfrm>
        </p:spPr>
      </p:pic>
      <p:sp>
        <p:nvSpPr>
          <p:cNvPr id="4" name="Текст 3"/>
          <p:cNvSpPr>
            <a:spLocks noGrp="1"/>
          </p:cNvSpPr>
          <p:nvPr>
            <p:ph type="body" sz="half" idx="2"/>
          </p:nvPr>
        </p:nvSpPr>
        <p:spPr>
          <a:xfrm>
            <a:off x="251520" y="1268760"/>
            <a:ext cx="3744416" cy="5328592"/>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buFont typeface="Arial" pitchFamily="34" charset="0"/>
              <a:buChar char="•"/>
            </a:pPr>
            <a:r>
              <a:rPr lang="en-US" sz="2800" b="1" dirty="0" smtClean="0">
                <a:latin typeface="Times New Roman" pitchFamily="18" charset="0"/>
                <a:cs typeface="Times New Roman" pitchFamily="18" charset="0"/>
              </a:rPr>
              <a:t>Do people have a right to reproduce by any available means?</a:t>
            </a:r>
          </a:p>
          <a:p>
            <a:pPr>
              <a:buFont typeface="Arial" pitchFamily="34" charset="0"/>
              <a:buChar char="•"/>
            </a:pPr>
            <a:r>
              <a:rPr lang="en-US" sz="2800" b="1" dirty="0" smtClean="0">
                <a:latin typeface="Times New Roman" pitchFamily="18" charset="0"/>
                <a:cs typeface="Times New Roman" pitchFamily="18" charset="0"/>
              </a:rPr>
              <a:t>Do other societal concerns override any such rights?</a:t>
            </a:r>
          </a:p>
          <a:p>
            <a:pPr>
              <a:buFont typeface="Arial" pitchFamily="34" charset="0"/>
              <a:buChar char="•"/>
            </a:pPr>
            <a:r>
              <a:rPr lang="en-US" sz="2800" b="1" dirty="0" smtClean="0">
                <a:latin typeface="Times New Roman" pitchFamily="18" charset="0"/>
                <a:cs typeface="Times New Roman" pitchFamily="18" charset="0"/>
              </a:rPr>
              <a:t>Will there be harmful effects on the cloned twin?</a:t>
            </a:r>
          </a:p>
          <a:p>
            <a:pPr>
              <a:buFont typeface="Arial" pitchFamily="34" charset="0"/>
              <a:buChar char="•"/>
            </a:pPr>
            <a:r>
              <a:rPr lang="en-US" sz="2800" b="1" dirty="0" smtClean="0">
                <a:latin typeface="Times New Roman" pitchFamily="18" charset="0"/>
                <a:cs typeface="Times New Roman" pitchFamily="18" charset="0"/>
              </a:rPr>
              <a:t>How will family relationships be redefined?</a:t>
            </a:r>
          </a:p>
          <a:p>
            <a:pPr>
              <a:buFont typeface="Arial" pitchFamily="34" charset="0"/>
              <a:buChar char="•"/>
            </a:pPr>
            <a:r>
              <a:rPr lang="en-US" sz="2800" b="1" dirty="0" smtClean="0">
                <a:latin typeface="Times New Roman" pitchFamily="18" charset="0"/>
                <a:cs typeface="Times New Roman" pitchFamily="18" charset="0"/>
              </a:rPr>
              <a:t>Could persons be cloned without their consent?</a:t>
            </a:r>
          </a:p>
          <a:p>
            <a:pPr>
              <a:buFont typeface="Arial" pitchFamily="34" charset="0"/>
              <a:buChar char="•"/>
            </a:pPr>
            <a:r>
              <a:rPr lang="en-US" sz="2800" b="1" dirty="0" smtClean="0">
                <a:latin typeface="Times New Roman" pitchFamily="18" charset="0"/>
                <a:cs typeface="Times New Roman" pitchFamily="18" charset="0"/>
              </a:rPr>
              <a:t>Would cloning be immoral because it is “unnatural”?</a:t>
            </a:r>
          </a:p>
          <a:p>
            <a:endParaRPr lang="ru-RU" dirty="0"/>
          </a:p>
        </p:txBody>
      </p:sp>
    </p:spTree>
    <p:extLst>
      <p:ext uri="{BB962C8B-B14F-4D97-AF65-F5344CB8AC3E}">
        <p14:creationId xmlns:p14="http://schemas.microsoft.com/office/powerpoint/2010/main" xmlns="" val="2460596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584176"/>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3600" dirty="0" smtClean="0"/>
              <a:t>One of the earliest examples of professional ethics is probably the Hippocratic oath to which medical doctors still adhere to this day</a:t>
            </a:r>
            <a:r>
              <a:rPr lang="en-US" dirty="0" smtClean="0"/>
              <a:t>.</a:t>
            </a:r>
            <a:endParaRPr lang="ru-RU" dirty="0"/>
          </a:p>
        </p:txBody>
      </p:sp>
      <p:pic>
        <p:nvPicPr>
          <p:cNvPr id="4" name="Содержимое 3" descr="ethics.gif"/>
          <p:cNvPicPr>
            <a:picLocks noGrp="1" noChangeAspect="1"/>
          </p:cNvPicPr>
          <p:nvPr>
            <p:ph idx="1"/>
          </p:nvPr>
        </p:nvPicPr>
        <p:blipFill>
          <a:blip r:embed="rId2" cstate="print"/>
          <a:stretch>
            <a:fillRect/>
          </a:stretch>
        </p:blipFill>
        <p:spPr>
          <a:xfrm>
            <a:off x="1979712" y="1844824"/>
            <a:ext cx="5184576" cy="4896544"/>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on.jpg"/>
          <p:cNvPicPr>
            <a:picLocks noGrp="1" noChangeAspect="1"/>
          </p:cNvPicPr>
          <p:nvPr>
            <p:ph type="pic" idx="1"/>
          </p:nvPr>
        </p:nvPicPr>
        <p:blipFill>
          <a:blip r:embed="rId2" cstate="print"/>
          <a:srcRect t="2020" b="2020"/>
          <a:stretch>
            <a:fillRect/>
          </a:stretch>
        </p:blipFill>
        <p:spPr>
          <a:xfrm>
            <a:off x="1792288" y="260649"/>
            <a:ext cx="5486400" cy="3096343"/>
          </a:xfrm>
        </p:spPr>
      </p:pic>
      <p:sp>
        <p:nvSpPr>
          <p:cNvPr id="5" name="Заголовок 1"/>
          <p:cNvSpPr>
            <a:spLocks noGrp="1"/>
          </p:cNvSpPr>
          <p:nvPr>
            <p:ph type="body" sz="half" idx="2"/>
          </p:nvPr>
        </p:nvSpPr>
        <p:spPr>
          <a:xfrm>
            <a:off x="428596" y="3857628"/>
            <a:ext cx="8143932" cy="300037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2800" dirty="0" smtClean="0">
                <a:latin typeface="Times New Roman" pitchFamily="18" charset="0"/>
                <a:cs typeface="Times New Roman" pitchFamily="18" charset="0"/>
              </a:rPr>
              <a:t>Furthermore, environmental and developmental influences would mean that although genetically identical, the clone would not be a true “behavioral replica.” Remember that although identical twins are genetically identical—“natural clones”—they still show considerable divergence in personality, behavior, and ability.</a:t>
            </a:r>
          </a:p>
        </p:txBody>
      </p:sp>
    </p:spTree>
    <p:extLst>
      <p:ext uri="{BB962C8B-B14F-4D97-AF65-F5344CB8AC3E}">
        <p14:creationId xmlns:p14="http://schemas.microsoft.com/office/powerpoint/2010/main" xmlns="" val="2357957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68952" cy="504056"/>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2800" dirty="0" smtClean="0">
                <a:latin typeface="Times New Roman" pitchFamily="18" charset="0"/>
                <a:cs typeface="Times New Roman" pitchFamily="18" charset="0"/>
              </a:rPr>
              <a:t>Altering the human </a:t>
            </a:r>
            <a:r>
              <a:rPr lang="en-US" sz="2800" dirty="0" err="1" smtClean="0">
                <a:latin typeface="Times New Roman" pitchFamily="18" charset="0"/>
                <a:cs typeface="Times New Roman" pitchFamily="18" charset="0"/>
              </a:rPr>
              <a:t>germline</a:t>
            </a:r>
            <a:endParaRPr lang="ru-RU" sz="2800" dirty="0">
              <a:latin typeface="Times New Roman" pitchFamily="18" charset="0"/>
              <a:cs typeface="Times New Roman" pitchFamily="18" charset="0"/>
            </a:endParaRPr>
          </a:p>
        </p:txBody>
      </p:sp>
      <p:pic>
        <p:nvPicPr>
          <p:cNvPr id="5" name="Содержимое 4" descr="human_cloning_test_tube_super_soldier_babies_experiments_cyber_wars.jpg"/>
          <p:cNvPicPr>
            <a:picLocks noGrp="1" noChangeAspect="1"/>
          </p:cNvPicPr>
          <p:nvPr>
            <p:ph idx="1"/>
          </p:nvPr>
        </p:nvPicPr>
        <p:blipFill>
          <a:blip r:embed="rId2" cstate="print"/>
          <a:stretch>
            <a:fillRect/>
          </a:stretch>
        </p:blipFill>
        <p:spPr>
          <a:xfrm flipH="1">
            <a:off x="5436096" y="908720"/>
            <a:ext cx="3456380" cy="5832648"/>
          </a:xfrm>
        </p:spPr>
      </p:pic>
      <p:sp>
        <p:nvSpPr>
          <p:cNvPr id="4" name="Текст 3"/>
          <p:cNvSpPr>
            <a:spLocks noGrp="1"/>
          </p:cNvSpPr>
          <p:nvPr>
            <p:ph type="body" sz="half" idx="2"/>
          </p:nvPr>
        </p:nvSpPr>
        <p:spPr>
          <a:xfrm>
            <a:off x="251520" y="908720"/>
            <a:ext cx="5040560" cy="583264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dirty="0" smtClean="0">
                <a:latin typeface="Times New Roman" pitchFamily="18" charset="0"/>
                <a:cs typeface="Times New Roman" pitchFamily="18" charset="0"/>
              </a:rPr>
              <a:t>Soon it will become possible to deduce such things as the probable future height, eye color, IQ, and beauty of the developing fetus. </a:t>
            </a:r>
          </a:p>
          <a:p>
            <a:pPr algn="ctr"/>
            <a:r>
              <a:rPr lang="en-US" sz="3200" dirty="0" smtClean="0">
                <a:latin typeface="Times New Roman" pitchFamily="18" charset="0"/>
                <a:cs typeface="Times New Roman" pitchFamily="18" charset="0"/>
              </a:rPr>
              <a:t>Most parents would like to have smart, healthy, and attractive children, and the temptation to have abortions based on these characteristics will soon become a reality</a:t>
            </a:r>
            <a:r>
              <a:rPr lang="en-US"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71131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65480" cy="64807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dirty="0">
                <a:latin typeface="Times New Roman" pitchFamily="18" charset="0"/>
                <a:cs typeface="Times New Roman" pitchFamily="18" charset="0"/>
              </a:rPr>
              <a:t>Genetic Testing </a:t>
            </a:r>
            <a:endParaRPr lang="ru-RU" sz="3200" dirty="0">
              <a:latin typeface="Times New Roman" pitchFamily="18" charset="0"/>
              <a:cs typeface="Times New Roman" pitchFamily="18" charset="0"/>
            </a:endParaRPr>
          </a:p>
        </p:txBody>
      </p:sp>
      <p:pic>
        <p:nvPicPr>
          <p:cNvPr id="5" name="Содержимое 4" descr="337980-0619-1.jpg"/>
          <p:cNvPicPr>
            <a:picLocks noGrp="1" noChangeAspect="1"/>
          </p:cNvPicPr>
          <p:nvPr>
            <p:ph idx="1"/>
          </p:nvPr>
        </p:nvPicPr>
        <p:blipFill>
          <a:blip r:embed="rId2" cstate="print"/>
          <a:stretch>
            <a:fillRect/>
          </a:stretch>
        </p:blipFill>
        <p:spPr>
          <a:xfrm>
            <a:off x="5796136" y="980728"/>
            <a:ext cx="3220864" cy="5672808"/>
          </a:xfrm>
        </p:spPr>
      </p:pic>
      <p:sp>
        <p:nvSpPr>
          <p:cNvPr id="4" name="Текст 3"/>
          <p:cNvSpPr>
            <a:spLocks noGrp="1"/>
          </p:cNvSpPr>
          <p:nvPr>
            <p:ph type="body" sz="half" idx="2"/>
          </p:nvPr>
        </p:nvSpPr>
        <p:spPr>
          <a:xfrm>
            <a:off x="251520" y="980728"/>
            <a:ext cx="5400600" cy="587727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2400" dirty="0" smtClean="0">
                <a:latin typeface="Times New Roman" pitchFamily="18" charset="0"/>
                <a:cs typeface="Times New Roman" pitchFamily="18" charset="0"/>
              </a:rPr>
              <a:t>Genetic tests are tests on blood and other tissue to find genetic disorders. About 900 such tests are available. </a:t>
            </a:r>
          </a:p>
          <a:p>
            <a:pPr algn="ctr"/>
            <a:r>
              <a:rPr lang="en-US" sz="2400" dirty="0" smtClean="0">
                <a:latin typeface="Times New Roman" pitchFamily="18" charset="0"/>
                <a:cs typeface="Times New Roman" pitchFamily="18" charset="0"/>
              </a:rPr>
              <a:t>Reasons:</a:t>
            </a:r>
          </a:p>
          <a:p>
            <a:pPr algn="ctr">
              <a:buFont typeface="Wingdings" pitchFamily="2" charset="2"/>
              <a:buChar char="§"/>
            </a:pPr>
            <a:r>
              <a:rPr lang="en-US" sz="2400" dirty="0" smtClean="0">
                <a:latin typeface="Times New Roman" pitchFamily="18" charset="0"/>
                <a:cs typeface="Times New Roman" pitchFamily="18" charset="0"/>
              </a:rPr>
              <a:t>Finding possible genetic diseases in unborn babies </a:t>
            </a:r>
          </a:p>
          <a:p>
            <a:pPr algn="ctr">
              <a:buFont typeface="Wingdings" pitchFamily="2" charset="2"/>
              <a:buChar char="§"/>
            </a:pPr>
            <a:r>
              <a:rPr lang="en-US" sz="2400" dirty="0" smtClean="0">
                <a:latin typeface="Times New Roman" pitchFamily="18" charset="0"/>
                <a:cs typeface="Times New Roman" pitchFamily="18" charset="0"/>
              </a:rPr>
              <a:t>Finding out if people carry a gene for a disease and might pass it on to their children </a:t>
            </a:r>
          </a:p>
          <a:p>
            <a:pPr algn="ctr">
              <a:buFont typeface="Arial" pitchFamily="34" charset="0"/>
              <a:buChar char="•"/>
            </a:pPr>
            <a:r>
              <a:rPr lang="en-US" sz="2400" dirty="0" smtClean="0">
                <a:latin typeface="Times New Roman" pitchFamily="18" charset="0"/>
                <a:cs typeface="Times New Roman" pitchFamily="18" charset="0"/>
              </a:rPr>
              <a:t>Screening embryos for disease </a:t>
            </a:r>
          </a:p>
          <a:p>
            <a:pPr algn="ctr">
              <a:buFont typeface="Arial" pitchFamily="34" charset="0"/>
              <a:buChar char="•"/>
            </a:pPr>
            <a:r>
              <a:rPr lang="en-US" sz="2400" dirty="0" smtClean="0">
                <a:latin typeface="Times New Roman" pitchFamily="18" charset="0"/>
                <a:cs typeface="Times New Roman" pitchFamily="18" charset="0"/>
              </a:rPr>
              <a:t>Testing for genetic diseases in adults before they cause symptoms </a:t>
            </a:r>
          </a:p>
          <a:p>
            <a:pPr algn="ctr">
              <a:buFont typeface="Arial" pitchFamily="34" charset="0"/>
              <a:buChar char="•"/>
            </a:pPr>
            <a:r>
              <a:rPr lang="en-US" sz="2400" dirty="0" smtClean="0">
                <a:latin typeface="Times New Roman" pitchFamily="18" charset="0"/>
                <a:cs typeface="Times New Roman" pitchFamily="18" charset="0"/>
              </a:rPr>
              <a:t>Confirming a diagnosis in a person who has disease symptoms </a:t>
            </a:r>
          </a:p>
        </p:txBody>
      </p:sp>
    </p:spTree>
    <p:extLst>
      <p:ext uri="{BB962C8B-B14F-4D97-AF65-F5344CB8AC3E}">
        <p14:creationId xmlns:p14="http://schemas.microsoft.com/office/powerpoint/2010/main" xmlns="" val="4178759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3050"/>
            <a:ext cx="8640960" cy="63567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200" dirty="0">
                <a:latin typeface="Times New Roman" pitchFamily="18" charset="0"/>
                <a:cs typeface="Times New Roman" pitchFamily="18" charset="0"/>
              </a:rPr>
              <a:t>Genetic Testing </a:t>
            </a:r>
            <a:endParaRPr lang="ru-RU" sz="32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51520" y="1268760"/>
            <a:ext cx="4680520" cy="54006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In some cases, there is no treatment. But test results might help a person make life decisions, such as career choice, family planning or insurance coverage. A genetic counselor can provide information about the pros and cons of testing.</a:t>
            </a:r>
          </a:p>
          <a:p>
            <a:pPr algn="ctr"/>
            <a:endParaRPr lang="ru-RU" dirty="0"/>
          </a:p>
        </p:txBody>
      </p:sp>
      <p:pic>
        <p:nvPicPr>
          <p:cNvPr id="7" name="Содержимое 6" descr="es_0886.gif"/>
          <p:cNvPicPr>
            <a:picLocks noGrp="1" noChangeAspect="1"/>
          </p:cNvPicPr>
          <p:nvPr>
            <p:ph idx="1"/>
          </p:nvPr>
        </p:nvPicPr>
        <p:blipFill>
          <a:blip r:embed="rId2" cstate="print"/>
          <a:stretch>
            <a:fillRect/>
          </a:stretch>
        </p:blipFill>
        <p:spPr>
          <a:xfrm>
            <a:off x="5292080" y="1268760"/>
            <a:ext cx="3600400" cy="5328592"/>
          </a:xfrm>
        </p:spPr>
      </p:pic>
    </p:spTree>
    <p:extLst>
      <p:ext uri="{BB962C8B-B14F-4D97-AF65-F5344CB8AC3E}">
        <p14:creationId xmlns:p14="http://schemas.microsoft.com/office/powerpoint/2010/main" xmlns="" val="3904776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188640"/>
            <a:ext cx="8612146" cy="648072"/>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dirty="0">
                <a:latin typeface="Times New Roman" pitchFamily="18" charset="0"/>
                <a:cs typeface="Times New Roman" pitchFamily="18" charset="0"/>
              </a:rPr>
              <a:t>Stem Cells</a:t>
            </a:r>
            <a:endParaRPr lang="ru-RU" sz="3600" dirty="0">
              <a:latin typeface="Times New Roman" pitchFamily="18" charset="0"/>
              <a:cs typeface="Times New Roman" pitchFamily="18" charset="0"/>
            </a:endParaRPr>
          </a:p>
        </p:txBody>
      </p:sp>
      <p:pic>
        <p:nvPicPr>
          <p:cNvPr id="9" name="Содержимое 8" descr="stem_cell2.jpg"/>
          <p:cNvPicPr>
            <a:picLocks noGrp="1" noChangeAspect="1"/>
          </p:cNvPicPr>
          <p:nvPr>
            <p:ph idx="1"/>
          </p:nvPr>
        </p:nvPicPr>
        <p:blipFill>
          <a:blip r:embed="rId2" cstate="print"/>
          <a:stretch>
            <a:fillRect/>
          </a:stretch>
        </p:blipFill>
        <p:spPr>
          <a:xfrm>
            <a:off x="5436096" y="1052736"/>
            <a:ext cx="3543296" cy="5616624"/>
          </a:xfrm>
        </p:spPr>
      </p:pic>
      <p:sp>
        <p:nvSpPr>
          <p:cNvPr id="4" name="Текст 3"/>
          <p:cNvSpPr>
            <a:spLocks noGrp="1"/>
          </p:cNvSpPr>
          <p:nvPr>
            <p:ph type="body" sz="half" idx="2"/>
          </p:nvPr>
        </p:nvSpPr>
        <p:spPr>
          <a:xfrm>
            <a:off x="251520" y="1052736"/>
            <a:ext cx="5040560" cy="5616624"/>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There are two main types of stem cells: embryonic stem cells and adult stem cells. </a:t>
            </a:r>
          </a:p>
          <a:p>
            <a:pPr algn="ctr"/>
            <a:r>
              <a:rPr lang="en-US" sz="2800" dirty="0" smtClean="0">
                <a:latin typeface="Times New Roman" pitchFamily="18" charset="0"/>
                <a:cs typeface="Times New Roman" pitchFamily="18" charset="0"/>
              </a:rPr>
              <a:t>Doctors and scientists are excited about stem cells because they have potential in many different areas of health and medical research. Studying stem cells may help explain how serious conditions such as birth defects and cancer come about</a:t>
            </a:r>
            <a:endParaRPr lang="ru-RU" sz="2800" dirty="0"/>
          </a:p>
        </p:txBody>
      </p:sp>
    </p:spTree>
    <p:extLst>
      <p:ext uri="{BB962C8B-B14F-4D97-AF65-F5344CB8AC3E}">
        <p14:creationId xmlns:p14="http://schemas.microsoft.com/office/powerpoint/2010/main" xmlns="" val="2635479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3050"/>
            <a:ext cx="8820472" cy="563662"/>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4000" dirty="0" smtClean="0"/>
              <a:t>Stem Cell Research</a:t>
            </a:r>
            <a:endParaRPr lang="ru-RU" sz="4000" dirty="0">
              <a:latin typeface="Times New Roman" pitchFamily="18" charset="0"/>
              <a:cs typeface="Times New Roman" pitchFamily="18" charset="0"/>
            </a:endParaRPr>
          </a:p>
        </p:txBody>
      </p:sp>
      <p:pic>
        <p:nvPicPr>
          <p:cNvPr id="5" name="Содержимое 4" descr="stem (1).jpg"/>
          <p:cNvPicPr>
            <a:picLocks noGrp="1" noChangeAspect="1"/>
          </p:cNvPicPr>
          <p:nvPr>
            <p:ph idx="1"/>
          </p:nvPr>
        </p:nvPicPr>
        <p:blipFill>
          <a:blip r:embed="rId2" cstate="print"/>
          <a:stretch>
            <a:fillRect/>
          </a:stretch>
        </p:blipFill>
        <p:spPr>
          <a:xfrm>
            <a:off x="4499992" y="908720"/>
            <a:ext cx="4464496" cy="5724636"/>
          </a:xfrm>
        </p:spPr>
      </p:pic>
      <p:sp>
        <p:nvSpPr>
          <p:cNvPr id="4" name="Текст 3"/>
          <p:cNvSpPr>
            <a:spLocks noGrp="1"/>
          </p:cNvSpPr>
          <p:nvPr>
            <p:ph type="body" sz="half" idx="2"/>
          </p:nvPr>
        </p:nvSpPr>
        <p:spPr>
          <a:xfrm>
            <a:off x="323528" y="908720"/>
            <a:ext cx="3960440" cy="5724636"/>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2400" dirty="0" smtClean="0">
                <a:latin typeface="Times New Roman" pitchFamily="18" charset="0"/>
                <a:cs typeface="Times New Roman" pitchFamily="18" charset="0"/>
              </a:rPr>
              <a:t>Stem cells are the precursors to the differentiated cells that make up the body. Different types of stem cells correspond to different types of tissues. Embryonic stem cells are found in the developing embryo and retain the ability to develop into any body tissue. Embryonic stem cells can be maintained in culture and may be  used to create transgenic animals by insertion of DNA.</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em_cell_benefits.jpg"/>
          <p:cNvPicPr>
            <a:picLocks noGrp="1" noChangeAspect="1"/>
          </p:cNvPicPr>
          <p:nvPr>
            <p:ph idx="1"/>
          </p:nvPr>
        </p:nvPicPr>
        <p:blipFill>
          <a:blip r:embed="rId2" cstate="print"/>
          <a:stretch>
            <a:fillRect/>
          </a:stretch>
        </p:blipFill>
        <p:spPr>
          <a:xfrm>
            <a:off x="4355976" y="764704"/>
            <a:ext cx="4536504" cy="6093296"/>
          </a:xfrm>
        </p:spPr>
      </p:pic>
      <p:sp>
        <p:nvSpPr>
          <p:cNvPr id="4" name="Текст 3"/>
          <p:cNvSpPr>
            <a:spLocks noGrp="1"/>
          </p:cNvSpPr>
          <p:nvPr>
            <p:ph type="body" sz="half" idx="2"/>
          </p:nvPr>
        </p:nvSpPr>
        <p:spPr>
          <a:xfrm>
            <a:off x="457200" y="548680"/>
            <a:ext cx="3614734" cy="6309320"/>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latin typeface="Times New Roman" pitchFamily="18" charset="0"/>
                <a:cs typeface="Times New Roman" pitchFamily="18" charset="0"/>
              </a:rPr>
              <a:t>Stem cell research merges into other areas of biotechnology. If scientists are not allowed to use existing aborted tissue, can they create their own embryos </a:t>
            </a:r>
            <a:r>
              <a:rPr lang="en-US" sz="2800" i="1" dirty="0" smtClean="0">
                <a:latin typeface="Times New Roman" pitchFamily="18" charset="0"/>
                <a:cs typeface="Times New Roman" pitchFamily="18" charset="0"/>
              </a:rPr>
              <a:t>in vitro? How far should such </a:t>
            </a:r>
            <a:r>
              <a:rPr lang="en-US" sz="2800" dirty="0" smtClean="0">
                <a:latin typeface="Times New Roman" pitchFamily="18" charset="0"/>
                <a:cs typeface="Times New Roman" pitchFamily="18" charset="0"/>
              </a:rPr>
              <a:t>embryos be allowed to develop? Should brain tissue be used, since that is where people believe our consciousness lies?</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004067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79512" y="52389"/>
            <a:ext cx="8775576" cy="1072356"/>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t>Current </a:t>
            </a:r>
            <a:r>
              <a:rPr lang="en-US" dirty="0"/>
              <a:t>IVF embryo policy</a:t>
            </a:r>
          </a:p>
        </p:txBody>
      </p:sp>
      <p:sp>
        <p:nvSpPr>
          <p:cNvPr id="75779" name="Rectangle 3"/>
          <p:cNvSpPr>
            <a:spLocks noGrp="1" noChangeArrowheads="1"/>
          </p:cNvSpPr>
          <p:nvPr>
            <p:ph type="body" idx="1"/>
          </p:nvPr>
        </p:nvSpPr>
        <p:spPr>
          <a:xfrm>
            <a:off x="179512" y="1268760"/>
            <a:ext cx="4608512" cy="5400600"/>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a:latin typeface="Times New Roman" pitchFamily="18" charset="0"/>
                <a:cs typeface="Times New Roman" pitchFamily="18" charset="0"/>
              </a:rPr>
              <a:t>Left-over embryos</a:t>
            </a:r>
          </a:p>
          <a:p>
            <a:pPr marL="457200" lvl="1" indent="0">
              <a:buNone/>
            </a:pPr>
            <a:r>
              <a:rPr lang="en-US" sz="3200" dirty="0">
                <a:latin typeface="Times New Roman" pitchFamily="18" charset="0"/>
                <a:cs typeface="Times New Roman" pitchFamily="18" charset="0"/>
              </a:rPr>
              <a:t>IVF procedure generates many embryos to increase chances of success </a:t>
            </a:r>
          </a:p>
          <a:p>
            <a:pPr lvl="1"/>
            <a:r>
              <a:rPr lang="en-US" sz="3200" dirty="0">
                <a:latin typeface="Times New Roman" pitchFamily="18" charset="0"/>
                <a:cs typeface="Times New Roman" pitchFamily="18" charset="0"/>
              </a:rPr>
              <a:t>Usually get thrown out or frozen</a:t>
            </a:r>
          </a:p>
          <a:p>
            <a:pPr lvl="1"/>
            <a:r>
              <a:rPr lang="en-US" sz="3200" dirty="0">
                <a:latin typeface="Times New Roman" pitchFamily="18" charset="0"/>
                <a:cs typeface="Times New Roman" pitchFamily="18" charset="0"/>
              </a:rPr>
              <a:t>BUT, stem cells can be derived from these!</a:t>
            </a:r>
          </a:p>
        </p:txBody>
      </p:sp>
      <p:pic>
        <p:nvPicPr>
          <p:cNvPr id="5" name="Рисунок 4" descr="embryo5daydevelopment300.jpg"/>
          <p:cNvPicPr>
            <a:picLocks noChangeAspect="1"/>
          </p:cNvPicPr>
          <p:nvPr/>
        </p:nvPicPr>
        <p:blipFill>
          <a:blip r:embed="rId2" cstate="print"/>
          <a:stretch>
            <a:fillRect/>
          </a:stretch>
        </p:blipFill>
        <p:spPr>
          <a:xfrm>
            <a:off x="4860032" y="1268760"/>
            <a:ext cx="4104456" cy="5400600"/>
          </a:xfrm>
          <a:prstGeom prst="rect">
            <a:avLst/>
          </a:prstGeom>
        </p:spPr>
      </p:pic>
    </p:spTree>
    <p:extLst>
      <p:ext uri="{BB962C8B-B14F-4D97-AF65-F5344CB8AC3E}">
        <p14:creationId xmlns:p14="http://schemas.microsoft.com/office/powerpoint/2010/main" xmlns="" val="173321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 calcmode="lin" valueType="num">
                                      <p:cBhvr additive="base">
                                        <p:cTn id="17"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577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5779">
                                            <p:txEl>
                                              <p:pRg st="3" end="3"/>
                                            </p:txEl>
                                          </p:spTgt>
                                        </p:tgtEl>
                                        <p:attrNameLst>
                                          <p:attrName>style.visibility</p:attrName>
                                        </p:attrNameLst>
                                      </p:cBhvr>
                                      <p:to>
                                        <p:strVal val="visible"/>
                                      </p:to>
                                    </p:set>
                                    <p:anim calcmode="lin" valueType="num">
                                      <p:cBhvr additive="base">
                                        <p:cTn id="21" dur="500"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4"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17500" y="52388"/>
            <a:ext cx="8637588" cy="1431925"/>
          </a:xfrm>
        </p:spPr>
        <p:style>
          <a:lnRef idx="1">
            <a:schemeClr val="accent6"/>
          </a:lnRef>
          <a:fillRef idx="2">
            <a:schemeClr val="accent6"/>
          </a:fillRef>
          <a:effectRef idx="1">
            <a:schemeClr val="accent6"/>
          </a:effectRef>
          <a:fontRef idx="minor">
            <a:schemeClr val="dk1"/>
          </a:fontRef>
        </p:style>
        <p:txBody>
          <a:bodyPr/>
          <a:lstStyle/>
          <a:p>
            <a:r>
              <a:rPr lang="en-US" dirty="0" smtClean="0"/>
              <a:t>Current </a:t>
            </a:r>
            <a:r>
              <a:rPr lang="en-US" dirty="0"/>
              <a:t>IVF embryo policy</a:t>
            </a:r>
          </a:p>
        </p:txBody>
      </p:sp>
      <p:sp>
        <p:nvSpPr>
          <p:cNvPr id="74755" name="Rectangle 3"/>
          <p:cNvSpPr>
            <a:spLocks noGrp="1" noChangeArrowheads="1"/>
          </p:cNvSpPr>
          <p:nvPr>
            <p:ph type="body" idx="1"/>
          </p:nvPr>
        </p:nvSpPr>
        <p:spPr>
          <a:xfrm>
            <a:off x="328613" y="1941512"/>
            <a:ext cx="4963467" cy="4655839"/>
          </a:xfrm>
        </p:spPr>
        <p:style>
          <a:lnRef idx="1">
            <a:schemeClr val="accent2"/>
          </a:lnRef>
          <a:fillRef idx="2">
            <a:schemeClr val="accent2"/>
          </a:fillRef>
          <a:effectRef idx="1">
            <a:schemeClr val="accent2"/>
          </a:effectRef>
          <a:fontRef idx="minor">
            <a:schemeClr val="dk1"/>
          </a:fontRef>
        </p:style>
        <p:txBody>
          <a:bodyPr>
            <a:normAutofit/>
          </a:bodyPr>
          <a:lstStyle/>
          <a:p>
            <a:pPr>
              <a:lnSpc>
                <a:spcPct val="90000"/>
              </a:lnSpc>
            </a:pPr>
            <a:r>
              <a:rPr lang="en-US" dirty="0"/>
              <a:t>What is an IVF clinic?</a:t>
            </a:r>
          </a:p>
          <a:p>
            <a:pPr lvl="1">
              <a:lnSpc>
                <a:spcPct val="90000"/>
              </a:lnSpc>
            </a:pPr>
            <a:r>
              <a:rPr lang="en-US" dirty="0"/>
              <a:t>Place where a couple can go after difficulty conceiving a child</a:t>
            </a:r>
          </a:p>
          <a:p>
            <a:pPr lvl="1">
              <a:lnSpc>
                <a:spcPct val="90000"/>
              </a:lnSpc>
            </a:pPr>
            <a:r>
              <a:rPr lang="en-US" dirty="0"/>
              <a:t>Woman’s eggs extracted; man contributes sperm</a:t>
            </a:r>
          </a:p>
          <a:p>
            <a:pPr lvl="1">
              <a:lnSpc>
                <a:spcPct val="90000"/>
              </a:lnSpc>
            </a:pPr>
            <a:r>
              <a:rPr lang="en-US" dirty="0"/>
              <a:t>Woman’s egg fertilized in-vitro </a:t>
            </a:r>
          </a:p>
          <a:p>
            <a:pPr lvl="2">
              <a:lnSpc>
                <a:spcPct val="90000"/>
              </a:lnSpc>
            </a:pPr>
            <a:r>
              <a:rPr lang="en-US" dirty="0"/>
              <a:t>Outside her body</a:t>
            </a:r>
          </a:p>
          <a:p>
            <a:pPr lvl="2">
              <a:lnSpc>
                <a:spcPct val="90000"/>
              </a:lnSpc>
            </a:pPr>
            <a:r>
              <a:rPr lang="en-US" dirty="0"/>
              <a:t>Embryos inserted into her uterus </a:t>
            </a:r>
            <a:r>
              <a:rPr lang="en-US" dirty="0">
                <a:sym typeface="Wingdings" pitchFamily="2" charset="2"/>
              </a:rPr>
              <a:t></a:t>
            </a:r>
            <a:r>
              <a:rPr lang="en-US" dirty="0"/>
              <a:t> pregnancy</a:t>
            </a:r>
          </a:p>
        </p:txBody>
      </p:sp>
      <p:pic>
        <p:nvPicPr>
          <p:cNvPr id="75781" name="Picture 1029" descr="ivf"/>
          <p:cNvPicPr>
            <a:picLocks noChangeAspect="1" noChangeArrowheads="1"/>
          </p:cNvPicPr>
          <p:nvPr/>
        </p:nvPicPr>
        <p:blipFill>
          <a:blip r:embed="rId2" cstate="print"/>
          <a:srcRect/>
          <a:stretch>
            <a:fillRect/>
          </a:stretch>
        </p:blipFill>
        <p:spPr bwMode="auto">
          <a:xfrm>
            <a:off x="5292080" y="1941511"/>
            <a:ext cx="3547120" cy="4655839"/>
          </a:xfrm>
          <a:prstGeom prst="rect">
            <a:avLst/>
          </a:prstGeom>
          <a:noFill/>
        </p:spPr>
      </p:pic>
    </p:spTree>
    <p:extLst>
      <p:ext uri="{BB962C8B-B14F-4D97-AF65-F5344CB8AC3E}">
        <p14:creationId xmlns:p14="http://schemas.microsoft.com/office/powerpoint/2010/main" xmlns="" val="4943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 calcmode="lin" valueType="num">
                                      <p:cBhvr additive="base">
                                        <p:cTn id="17"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475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4755">
                                            <p:txEl>
                                              <p:pRg st="3" end="3"/>
                                            </p:txEl>
                                          </p:spTgt>
                                        </p:tgtEl>
                                        <p:attrNameLst>
                                          <p:attrName>style.visibility</p:attrName>
                                        </p:attrNameLst>
                                      </p:cBhvr>
                                      <p:to>
                                        <p:strVal val="visible"/>
                                      </p:to>
                                    </p:set>
                                    <p:anim calcmode="lin" valueType="num">
                                      <p:cBhvr additive="base">
                                        <p:cTn id="21" dur="500" fill="hold"/>
                                        <p:tgtEl>
                                          <p:spTgt spid="7475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475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4755">
                                            <p:txEl>
                                              <p:pRg st="4" end="4"/>
                                            </p:txEl>
                                          </p:spTgt>
                                        </p:tgtEl>
                                        <p:attrNameLst>
                                          <p:attrName>style.visibility</p:attrName>
                                        </p:attrNameLst>
                                      </p:cBhvr>
                                      <p:to>
                                        <p:strVal val="visible"/>
                                      </p:to>
                                    </p:set>
                                    <p:anim calcmode="lin" valueType="num">
                                      <p:cBhvr additive="base">
                                        <p:cTn id="25" dur="500" fill="hold"/>
                                        <p:tgtEl>
                                          <p:spTgt spid="747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4755">
                                            <p:txEl>
                                              <p:pRg st="5" end="5"/>
                                            </p:txEl>
                                          </p:spTgt>
                                        </p:tgtEl>
                                        <p:attrNameLst>
                                          <p:attrName>style.visibility</p:attrName>
                                        </p:attrNameLst>
                                      </p:cBhvr>
                                      <p:to>
                                        <p:strVal val="visible"/>
                                      </p:to>
                                    </p:set>
                                    <p:anim calcmode="lin" valueType="num">
                                      <p:cBhvr additive="base">
                                        <p:cTn id="29" dur="500" fill="hold"/>
                                        <p:tgtEl>
                                          <p:spTgt spid="7475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47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17500" y="52388"/>
            <a:ext cx="8637588" cy="1431925"/>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t>Current </a:t>
            </a:r>
            <a:r>
              <a:rPr lang="en-US" dirty="0"/>
              <a:t>IVF embryo policy</a:t>
            </a:r>
          </a:p>
        </p:txBody>
      </p:sp>
      <p:sp>
        <p:nvSpPr>
          <p:cNvPr id="76803" name="Rectangle 3"/>
          <p:cNvSpPr>
            <a:spLocks noGrp="1" noChangeArrowheads="1"/>
          </p:cNvSpPr>
          <p:nvPr>
            <p:ph type="body" idx="1"/>
          </p:nvPr>
        </p:nvSpPr>
        <p:spPr>
          <a:xfrm>
            <a:off x="328613" y="1571612"/>
            <a:ext cx="4099371" cy="5025740"/>
          </a:xfrm>
        </p:spPr>
        <p:style>
          <a:lnRef idx="1">
            <a:schemeClr val="accent2"/>
          </a:lnRef>
          <a:fillRef idx="2">
            <a:schemeClr val="accent2"/>
          </a:fillRef>
          <a:effectRef idx="1">
            <a:schemeClr val="accent2"/>
          </a:effectRef>
          <a:fontRef idx="minor">
            <a:schemeClr val="dk1"/>
          </a:fontRef>
        </p:style>
        <p:txBody>
          <a:bodyPr>
            <a:noAutofit/>
          </a:bodyPr>
          <a:lstStyle/>
          <a:p>
            <a:pPr lvl="2">
              <a:lnSpc>
                <a:spcPct val="90000"/>
              </a:lnSpc>
              <a:buFont typeface="Wingdings" pitchFamily="2" charset="2"/>
              <a:buNone/>
            </a:pPr>
            <a:endParaRPr lang="en-US" sz="2800" dirty="0">
              <a:latin typeface="Times New Roman" pitchFamily="18" charset="0"/>
              <a:cs typeface="Times New Roman" pitchFamily="18" charset="0"/>
            </a:endParaRPr>
          </a:p>
          <a:p>
            <a:pPr>
              <a:lnSpc>
                <a:spcPct val="90000"/>
              </a:lnSpc>
            </a:pPr>
            <a:r>
              <a:rPr lang="en-US" sz="2800" dirty="0">
                <a:latin typeface="Times New Roman" pitchFamily="18" charset="0"/>
                <a:cs typeface="Times New Roman" pitchFamily="18" charset="0"/>
              </a:rPr>
              <a:t>Which is ethically “better”? </a:t>
            </a:r>
          </a:p>
          <a:p>
            <a:pPr lvl="2">
              <a:lnSpc>
                <a:spcPct val="90000"/>
              </a:lnSpc>
            </a:pPr>
            <a:r>
              <a:rPr lang="en-US" sz="2800" dirty="0">
                <a:latin typeface="Times New Roman" pitchFamily="18" charset="0"/>
                <a:cs typeface="Times New Roman" pitchFamily="18" charset="0"/>
              </a:rPr>
              <a:t>Throwing out an extra embryo, OR</a:t>
            </a:r>
          </a:p>
          <a:p>
            <a:pPr lvl="2">
              <a:lnSpc>
                <a:spcPct val="90000"/>
              </a:lnSpc>
            </a:pPr>
            <a:r>
              <a:rPr lang="en-US" sz="2800" dirty="0">
                <a:latin typeface="Times New Roman" pitchFamily="18" charset="0"/>
                <a:cs typeface="Times New Roman" pitchFamily="18" charset="0"/>
              </a:rPr>
              <a:t>Saving the embryo for adoption, OR</a:t>
            </a:r>
          </a:p>
          <a:p>
            <a:pPr lvl="2">
              <a:lnSpc>
                <a:spcPct val="90000"/>
              </a:lnSpc>
            </a:pPr>
            <a:r>
              <a:rPr lang="en-US" sz="2800" dirty="0">
                <a:latin typeface="Times New Roman" pitchFamily="18" charset="0"/>
                <a:cs typeface="Times New Roman" pitchFamily="18" charset="0"/>
              </a:rPr>
              <a:t>Using the embryo for biomedical research?</a:t>
            </a:r>
          </a:p>
          <a:p>
            <a:pPr>
              <a:lnSpc>
                <a:spcPct val="90000"/>
              </a:lnSpc>
            </a:pPr>
            <a:r>
              <a:rPr lang="en-US" sz="2800" dirty="0" smtClean="0">
                <a:latin typeface="Times New Roman" pitchFamily="18" charset="0"/>
                <a:cs typeface="Times New Roman" pitchFamily="18" charset="0"/>
              </a:rPr>
              <a:t>How </a:t>
            </a:r>
            <a:r>
              <a:rPr lang="en-US" sz="2800" dirty="0">
                <a:latin typeface="Times New Roman" pitchFamily="18" charset="0"/>
                <a:cs typeface="Times New Roman" pitchFamily="18" charset="0"/>
              </a:rPr>
              <a:t>do we find a compromise?</a:t>
            </a:r>
          </a:p>
        </p:txBody>
      </p:sp>
      <p:pic>
        <p:nvPicPr>
          <p:cNvPr id="4" name="Рисунок 3" descr="embryo.gif"/>
          <p:cNvPicPr>
            <a:picLocks noChangeAspect="1"/>
          </p:cNvPicPr>
          <p:nvPr/>
        </p:nvPicPr>
        <p:blipFill>
          <a:blip r:embed="rId2" cstate="print"/>
          <a:stretch>
            <a:fillRect/>
          </a:stretch>
        </p:blipFill>
        <p:spPr>
          <a:xfrm>
            <a:off x="4499992" y="1643050"/>
            <a:ext cx="4392488" cy="4954302"/>
          </a:xfrm>
          <a:prstGeom prst="rect">
            <a:avLst/>
          </a:prstGeom>
        </p:spPr>
      </p:pic>
    </p:spTree>
    <p:extLst>
      <p:ext uri="{BB962C8B-B14F-4D97-AF65-F5344CB8AC3E}">
        <p14:creationId xmlns:p14="http://schemas.microsoft.com/office/powerpoint/2010/main" xmlns="" val="178645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 calcmode="lin" valueType="num">
                                      <p:cBhvr additive="base">
                                        <p:cTn id="7"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additive="base">
                                        <p:cTn id="13"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anim calcmode="lin" valueType="num">
                                      <p:cBhvr additive="base">
                                        <p:cTn id="17"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680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6803">
                                            <p:txEl>
                                              <p:pRg st="4" end="4"/>
                                            </p:txEl>
                                          </p:spTgt>
                                        </p:tgtEl>
                                        <p:attrNameLst>
                                          <p:attrName>style.visibility</p:attrName>
                                        </p:attrNameLst>
                                      </p:cBhvr>
                                      <p:to>
                                        <p:strVal val="visible"/>
                                      </p:to>
                                    </p:set>
                                    <p:anim calcmode="lin" valueType="num">
                                      <p:cBhvr additive="base">
                                        <p:cTn id="21" dur="500" fill="hold"/>
                                        <p:tgtEl>
                                          <p:spTgt spid="7680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68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6803">
                                            <p:txEl>
                                              <p:pRg st="5" end="5"/>
                                            </p:txEl>
                                          </p:spTgt>
                                        </p:tgtEl>
                                        <p:attrNameLst>
                                          <p:attrName>style.visibility</p:attrName>
                                        </p:attrNameLst>
                                      </p:cBhvr>
                                      <p:to>
                                        <p:strVal val="visible"/>
                                      </p:to>
                                    </p:set>
                                    <p:anim calcmode="lin" valueType="num">
                                      <p:cBhvr additive="base">
                                        <p:cTn id="27" dur="500" fill="hold"/>
                                        <p:tgtEl>
                                          <p:spTgt spid="7680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68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4"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179512" y="116632"/>
            <a:ext cx="3672408" cy="6552727"/>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ctr" eaLnBrk="1" hangingPunct="1">
              <a:lnSpc>
                <a:spcPct val="90000"/>
              </a:lnSpc>
              <a:buFont typeface="Wingdings" pitchFamily="2" charset="2"/>
              <a:buNone/>
            </a:pPr>
            <a:r>
              <a:rPr lang="en-US"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The</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professional</a:t>
            </a:r>
            <a:r>
              <a:rPr lang="ru-RU" sz="4600" b="1" dirty="0" smtClean="0">
                <a:latin typeface="Times New Roman" panose="02020603050405020304" pitchFamily="18" charset="0"/>
                <a:cs typeface="Times New Roman" panose="02020603050405020304" pitchFamily="18" charset="0"/>
              </a:rPr>
              <a:t> </a:t>
            </a:r>
          </a:p>
          <a:p>
            <a:pPr algn="ctr" eaLnBrk="1" hangingPunct="1">
              <a:lnSpc>
                <a:spcPct val="90000"/>
              </a:lnSpc>
              <a:buFont typeface="Wingdings" pitchFamily="2" charset="2"/>
              <a:buNone/>
            </a:pPr>
            <a:endParaRPr lang="ru-RU" sz="4600" b="1" dirty="0" smtClean="0">
              <a:latin typeface="Times New Roman" panose="02020603050405020304" pitchFamily="18" charset="0"/>
              <a:cs typeface="Times New Roman" panose="02020603050405020304" pitchFamily="18" charset="0"/>
            </a:endParaRPr>
          </a:p>
          <a:p>
            <a:pPr algn="ctr" eaLnBrk="1" hangingPunct="1">
              <a:lnSpc>
                <a:spcPct val="90000"/>
              </a:lnSpc>
              <a:buFont typeface="Wingdings" pitchFamily="2" charset="2"/>
              <a:buNone/>
            </a:pPr>
            <a:r>
              <a:rPr lang="ru-RU" sz="4600" b="1" dirty="0" err="1" smtClean="0">
                <a:latin typeface="Times New Roman" panose="02020603050405020304" pitchFamily="18" charset="0"/>
                <a:cs typeface="Times New Roman" panose="02020603050405020304" pitchFamily="18" charset="0"/>
              </a:rPr>
              <a:t>additional</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moral</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responsibilities</a:t>
            </a:r>
            <a:endParaRPr lang="ru-RU" sz="4600" b="1" dirty="0" smtClean="0">
              <a:latin typeface="Times New Roman" panose="02020603050405020304" pitchFamily="18" charset="0"/>
              <a:cs typeface="Times New Roman" panose="02020603050405020304" pitchFamily="18" charset="0"/>
            </a:endParaRPr>
          </a:p>
          <a:p>
            <a:pPr algn="ctr" eaLnBrk="1" hangingPunct="1">
              <a:lnSpc>
                <a:spcPct val="90000"/>
              </a:lnSpc>
              <a:buFont typeface="Wingdings" pitchFamily="2" charset="2"/>
              <a:buNone/>
            </a:pPr>
            <a:endParaRPr lang="ru-RU" sz="4600" b="1" dirty="0" smtClean="0">
              <a:latin typeface="Times New Roman" panose="02020603050405020304" pitchFamily="18" charset="0"/>
              <a:cs typeface="Times New Roman" panose="02020603050405020304" pitchFamily="18" charset="0"/>
            </a:endParaRPr>
          </a:p>
          <a:p>
            <a:pPr algn="ctr" eaLnBrk="1" hangingPunct="1">
              <a:lnSpc>
                <a:spcPct val="90000"/>
              </a:lnSpc>
              <a:buFont typeface="Wingdings" pitchFamily="2" charset="2"/>
              <a:buNone/>
            </a:pPr>
            <a:r>
              <a:rPr lang="ru-RU" sz="4600" b="1" dirty="0" err="1" smtClean="0">
                <a:latin typeface="Times New Roman" panose="02020603050405020304" pitchFamily="18" charset="0"/>
                <a:cs typeface="Times New Roman" panose="02020603050405020304" pitchFamily="18" charset="0"/>
              </a:rPr>
              <a:t>capable</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of</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making</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and</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acting</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on</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an</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informed</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decision</a:t>
            </a:r>
            <a:r>
              <a:rPr lang="ru-RU" sz="4600" b="1" dirty="0" smtClean="0">
                <a:latin typeface="Times New Roman" panose="02020603050405020304" pitchFamily="18" charset="0"/>
                <a:cs typeface="Times New Roman" panose="02020603050405020304" pitchFamily="18" charset="0"/>
              </a:rPr>
              <a:t> </a:t>
            </a:r>
            <a:endParaRPr lang="ru-RU" sz="4600" b="1" dirty="0" smtClean="0">
              <a:latin typeface="Times New Roman" panose="02020603050405020304" pitchFamily="18" charset="0"/>
              <a:cs typeface="Times New Roman" panose="02020603050405020304" pitchFamily="18" charset="0"/>
            </a:endParaRPr>
          </a:p>
          <a:p>
            <a:pPr algn="ctr" eaLnBrk="1" hangingPunct="1">
              <a:lnSpc>
                <a:spcPct val="90000"/>
              </a:lnSpc>
              <a:buFont typeface="Wingdings" pitchFamily="2" charset="2"/>
              <a:buNone/>
            </a:pPr>
            <a:endParaRPr lang="ru-RU" sz="4600" b="1" dirty="0" smtClean="0">
              <a:latin typeface="Times New Roman" panose="02020603050405020304" pitchFamily="18" charset="0"/>
              <a:cs typeface="Times New Roman" panose="02020603050405020304" pitchFamily="18" charset="0"/>
            </a:endParaRPr>
          </a:p>
          <a:p>
            <a:pPr algn="ctr" eaLnBrk="1" hangingPunct="1">
              <a:lnSpc>
                <a:spcPct val="90000"/>
              </a:lnSpc>
              <a:buFont typeface="Wingdings" pitchFamily="2" charset="2"/>
              <a:buNone/>
            </a:pPr>
            <a:r>
              <a:rPr lang="ru-RU" sz="4600" b="1" dirty="0" err="1" smtClean="0">
                <a:latin typeface="Times New Roman" panose="02020603050405020304" pitchFamily="18" charset="0"/>
                <a:cs typeface="Times New Roman" panose="02020603050405020304" pitchFamily="18" charset="0"/>
              </a:rPr>
              <a:t>received</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the</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relevant</a:t>
            </a:r>
            <a:r>
              <a:rPr lang="ru-RU" sz="4600" b="1" dirty="0" smtClean="0">
                <a:latin typeface="Times New Roman" panose="02020603050405020304" pitchFamily="18" charset="0"/>
                <a:cs typeface="Times New Roman" panose="02020603050405020304" pitchFamily="18" charset="0"/>
              </a:rPr>
              <a:t> </a:t>
            </a:r>
            <a:r>
              <a:rPr lang="ru-RU" sz="4600" b="1" dirty="0" err="1" smtClean="0">
                <a:latin typeface="Times New Roman" panose="02020603050405020304" pitchFamily="18" charset="0"/>
                <a:cs typeface="Times New Roman" panose="02020603050405020304" pitchFamily="18" charset="0"/>
              </a:rPr>
              <a:t>training</a:t>
            </a:r>
            <a:r>
              <a:rPr lang="ru-RU" sz="4600" b="1" dirty="0" smtClean="0">
                <a:latin typeface="Times New Roman" panose="02020603050405020304" pitchFamily="18" charset="0"/>
                <a:cs typeface="Times New Roman" panose="02020603050405020304" pitchFamily="18" charset="0"/>
              </a:rPr>
              <a:t>.</a:t>
            </a:r>
            <a:r>
              <a:rPr lang="ru-RU" sz="4600" b="1" i="1" dirty="0" smtClean="0">
                <a:latin typeface="Times New Roman" panose="02020603050405020304" pitchFamily="18" charset="0"/>
                <a:cs typeface="Times New Roman" panose="02020603050405020304" pitchFamily="18" charset="0"/>
              </a:rPr>
              <a:t> </a:t>
            </a:r>
          </a:p>
          <a:p>
            <a:pPr eaLnBrk="1" hangingPunct="1">
              <a:lnSpc>
                <a:spcPct val="90000"/>
              </a:lnSpc>
              <a:buFont typeface="Wingdings" pitchFamily="2" charset="2"/>
              <a:buNone/>
            </a:pPr>
            <a:endParaRPr lang="ru-RU" sz="4600" dirty="0" smtClean="0">
              <a:latin typeface="Times New Roman" panose="02020603050405020304" pitchFamily="18" charset="0"/>
              <a:cs typeface="Times New Roman" panose="02020603050405020304" pitchFamily="18" charset="0"/>
            </a:endParaRPr>
          </a:p>
          <a:p>
            <a:pPr eaLnBrk="1" hangingPunct="1">
              <a:lnSpc>
                <a:spcPct val="90000"/>
              </a:lnSpc>
            </a:pPr>
            <a:endParaRPr lang="ru-RU" sz="2800" dirty="0" smtClean="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95936" y="116632"/>
            <a:ext cx="4968552" cy="6552727"/>
          </a:xfrm>
          <a:prstGeom prst="rect">
            <a:avLst/>
          </a:prstGeom>
        </p:spPr>
      </p:pic>
      <p:cxnSp>
        <p:nvCxnSpPr>
          <p:cNvPr id="11" name="Прямая со стрелкой 10"/>
          <p:cNvCxnSpPr/>
          <p:nvPr/>
        </p:nvCxnSpPr>
        <p:spPr>
          <a:xfrm rot="5400000">
            <a:off x="2000232" y="257174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2035951" y="117870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1928794" y="514351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17500" y="52388"/>
            <a:ext cx="8637588" cy="1431925"/>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t>What diseases do we do stem cell research on first?</a:t>
            </a:r>
          </a:p>
        </p:txBody>
      </p:sp>
      <p:sp>
        <p:nvSpPr>
          <p:cNvPr id="123907" name="Rectangle 3"/>
          <p:cNvSpPr>
            <a:spLocks noGrp="1" noChangeArrowheads="1"/>
          </p:cNvSpPr>
          <p:nvPr>
            <p:ph type="body" idx="1"/>
          </p:nvPr>
        </p:nvSpPr>
        <p:spPr>
          <a:xfrm>
            <a:off x="328613" y="1676400"/>
            <a:ext cx="8662987" cy="5181600"/>
          </a:xfrm>
        </p:spPr>
        <p:txBody>
          <a:bodyPr/>
          <a:lstStyle/>
          <a:p>
            <a:pPr>
              <a:buFont typeface="Wingdings" pitchFamily="2" charset="2"/>
              <a:buNone/>
            </a:pPr>
            <a:r>
              <a:rPr lang="en-US" sz="2800" b="1" u="sng" dirty="0"/>
              <a:t>Muscular dystrophy</a:t>
            </a:r>
          </a:p>
          <a:p>
            <a:pPr>
              <a:buFont typeface="Wingdings" pitchFamily="2" charset="2"/>
              <a:buNone/>
            </a:pPr>
            <a:r>
              <a:rPr lang="en-US" sz="2800" b="1" dirty="0"/>
              <a:t>likely to die by age 20</a:t>
            </a:r>
          </a:p>
          <a:p>
            <a:pPr>
              <a:buFont typeface="Wingdings" pitchFamily="2" charset="2"/>
              <a:buNone/>
            </a:pPr>
            <a:endParaRPr lang="en-US" sz="2800" b="1" dirty="0"/>
          </a:p>
          <a:p>
            <a:pPr>
              <a:buFont typeface="Wingdings" pitchFamily="2" charset="2"/>
              <a:buNone/>
            </a:pPr>
            <a:endParaRPr lang="en-US" sz="2800" dirty="0"/>
          </a:p>
          <a:p>
            <a:pPr algn="ctr">
              <a:buFont typeface="Wingdings" pitchFamily="2" charset="2"/>
              <a:buNone/>
            </a:pPr>
            <a:r>
              <a:rPr lang="en-US" sz="2800" dirty="0"/>
              <a:t>VS.</a:t>
            </a:r>
          </a:p>
          <a:p>
            <a:pPr algn="r">
              <a:buFont typeface="Wingdings" pitchFamily="2" charset="2"/>
              <a:buNone/>
            </a:pPr>
            <a:endParaRPr lang="en-US" sz="2800" u="sng" dirty="0"/>
          </a:p>
          <a:p>
            <a:pPr algn="r">
              <a:buFont typeface="Wingdings" pitchFamily="2" charset="2"/>
              <a:buNone/>
            </a:pPr>
            <a:endParaRPr lang="en-US" sz="900" b="1" u="sng" dirty="0"/>
          </a:p>
          <a:p>
            <a:pPr algn="r">
              <a:buFont typeface="Wingdings" pitchFamily="2" charset="2"/>
              <a:buNone/>
            </a:pPr>
            <a:endParaRPr lang="en-US" sz="2800" b="1" u="sng" dirty="0" smtClean="0"/>
          </a:p>
          <a:p>
            <a:pPr algn="r">
              <a:buFont typeface="Wingdings" pitchFamily="2" charset="2"/>
              <a:buNone/>
            </a:pPr>
            <a:r>
              <a:rPr lang="en-US" sz="2800" b="1" u="sng" dirty="0" smtClean="0"/>
              <a:t>Spinal </a:t>
            </a:r>
            <a:r>
              <a:rPr lang="en-US" sz="2800" b="1" u="sng" dirty="0"/>
              <a:t>cord injuries</a:t>
            </a:r>
          </a:p>
          <a:p>
            <a:pPr lvl="1" algn="r">
              <a:buFont typeface="Wingdings" pitchFamily="2" charset="2"/>
              <a:buNone/>
            </a:pPr>
            <a:r>
              <a:rPr lang="en-US" sz="2400" b="1" dirty="0"/>
              <a:t>		paralyzed, but likely to live longer</a:t>
            </a:r>
          </a:p>
          <a:p>
            <a:pPr>
              <a:buFont typeface="Wingdings" pitchFamily="2" charset="2"/>
              <a:buNone/>
            </a:pPr>
            <a:endParaRPr lang="en-US" sz="2800" dirty="0"/>
          </a:p>
        </p:txBody>
      </p:sp>
      <p:sp>
        <p:nvSpPr>
          <p:cNvPr id="123909" name="Rectangle 5"/>
          <p:cNvSpPr>
            <a:spLocks noChangeArrowheads="1"/>
          </p:cNvSpPr>
          <p:nvPr/>
        </p:nvSpPr>
        <p:spPr bwMode="auto">
          <a:xfrm>
            <a:off x="4038600" y="3657600"/>
            <a:ext cx="1066800" cy="685800"/>
          </a:xfrm>
          <a:prstGeom prst="rect">
            <a:avLst/>
          </a:prstGeom>
          <a:noFill/>
          <a:ln w="28575">
            <a:solidFill>
              <a:srgbClr val="FF00FF"/>
            </a:solidFill>
            <a:miter lim="800000"/>
            <a:headEnd/>
            <a:tailEnd/>
          </a:ln>
          <a:effectLst/>
        </p:spPr>
        <p:txBody>
          <a:bodyPr wrap="none" anchor="ctr"/>
          <a:lstStyle/>
          <a:p>
            <a:endParaRPr lang="ru-RU"/>
          </a:p>
        </p:txBody>
      </p:sp>
      <p:pic>
        <p:nvPicPr>
          <p:cNvPr id="139267" name="Picture 3" descr="image40"/>
          <p:cNvPicPr>
            <a:picLocks noChangeAspect="1" noChangeArrowheads="1"/>
          </p:cNvPicPr>
          <p:nvPr/>
        </p:nvPicPr>
        <p:blipFill>
          <a:blip r:embed="rId2" cstate="print"/>
          <a:srcRect/>
          <a:stretch>
            <a:fillRect/>
          </a:stretch>
        </p:blipFill>
        <p:spPr bwMode="auto">
          <a:xfrm>
            <a:off x="990600" y="4876800"/>
            <a:ext cx="2362200" cy="1700213"/>
          </a:xfrm>
          <a:prstGeom prst="rect">
            <a:avLst/>
          </a:prstGeom>
          <a:noFill/>
        </p:spPr>
      </p:pic>
      <p:pic>
        <p:nvPicPr>
          <p:cNvPr id="139269" name="Picture 5" descr="home_people"/>
          <p:cNvPicPr>
            <a:picLocks noChangeAspect="1" noChangeArrowheads="1"/>
          </p:cNvPicPr>
          <p:nvPr/>
        </p:nvPicPr>
        <p:blipFill>
          <a:blip r:embed="rId3" cstate="print"/>
          <a:srcRect/>
          <a:stretch>
            <a:fillRect/>
          </a:stretch>
        </p:blipFill>
        <p:spPr bwMode="auto">
          <a:xfrm>
            <a:off x="5588805" y="3649161"/>
            <a:ext cx="3390900" cy="1776413"/>
          </a:xfrm>
          <a:prstGeom prst="rect">
            <a:avLst/>
          </a:prstGeom>
          <a:noFill/>
        </p:spPr>
      </p:pic>
      <p:pic>
        <p:nvPicPr>
          <p:cNvPr id="139271" name="Picture 7" descr="d2"/>
          <p:cNvPicPr>
            <a:picLocks noChangeAspect="1" noChangeArrowheads="1"/>
          </p:cNvPicPr>
          <p:nvPr/>
        </p:nvPicPr>
        <p:blipFill>
          <a:blip r:embed="rId4" cstate="print"/>
          <a:srcRect/>
          <a:stretch>
            <a:fillRect/>
          </a:stretch>
        </p:blipFill>
        <p:spPr bwMode="auto">
          <a:xfrm>
            <a:off x="1447800" y="2743200"/>
            <a:ext cx="1416050" cy="1981200"/>
          </a:xfrm>
          <a:prstGeom prst="rect">
            <a:avLst/>
          </a:prstGeom>
          <a:noFill/>
        </p:spPr>
      </p:pic>
      <p:pic>
        <p:nvPicPr>
          <p:cNvPr id="139273" name="Picture 9" descr="listening"/>
          <p:cNvPicPr>
            <a:picLocks noChangeAspect="1" noChangeArrowheads="1"/>
          </p:cNvPicPr>
          <p:nvPr/>
        </p:nvPicPr>
        <p:blipFill>
          <a:blip r:embed="rId5" cstate="print"/>
          <a:srcRect/>
          <a:stretch>
            <a:fillRect/>
          </a:stretch>
        </p:blipFill>
        <p:spPr bwMode="auto">
          <a:xfrm>
            <a:off x="6228184" y="1676400"/>
            <a:ext cx="2514600" cy="1768475"/>
          </a:xfrm>
          <a:prstGeom prst="rect">
            <a:avLst/>
          </a:prstGeom>
          <a:noFill/>
        </p:spPr>
      </p:pic>
    </p:spTree>
    <p:extLst>
      <p:ext uri="{BB962C8B-B14F-4D97-AF65-F5344CB8AC3E}">
        <p14:creationId xmlns:p14="http://schemas.microsoft.com/office/powerpoint/2010/main" xmlns="" val="77095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92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2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90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childTnLst>
                                </p:cTn>
                              </p:par>
                              <p:par>
                                <p:cTn id="23" presetID="5" presetClass="entr" presetSubtype="10" fill="hold" nodeType="withEffect">
                                  <p:stCondLst>
                                    <p:cond delay="0"/>
                                  </p:stCondLst>
                                  <p:childTnLst>
                                    <p:set>
                                      <p:cBhvr>
                                        <p:cTn id="24" dur="1" fill="hold">
                                          <p:stCondLst>
                                            <p:cond delay="0"/>
                                          </p:stCondLst>
                                        </p:cTn>
                                        <p:tgtEl>
                                          <p:spTgt spid="123907">
                                            <p:txEl>
                                              <p:pRg st="4" end="4"/>
                                            </p:txEl>
                                          </p:spTgt>
                                        </p:tgtEl>
                                        <p:attrNameLst>
                                          <p:attrName>style.visibility</p:attrName>
                                        </p:attrNameLst>
                                      </p:cBhvr>
                                      <p:to>
                                        <p:strVal val="visible"/>
                                      </p:to>
                                    </p:set>
                                    <p:animEffect transition="in" filter="checkerboard(across)">
                                      <p:cBhvr>
                                        <p:cTn id="25" dur="500"/>
                                        <p:tgtEl>
                                          <p:spTgt spid="123907">
                                            <p:txEl>
                                              <p:pRg st="4" end="4"/>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3909"/>
                                        </p:tgtEl>
                                        <p:attrNameLst>
                                          <p:attrName>style.visibility</p:attrName>
                                        </p:attrNameLst>
                                      </p:cBhvr>
                                      <p:to>
                                        <p:strVal val="visible"/>
                                      </p:to>
                                    </p:set>
                                    <p:animEffect transition="in" filter="checkerboard(across)">
                                      <p:cBhvr>
                                        <p:cTn id="28" dur="500"/>
                                        <p:tgtEl>
                                          <p:spTgt spid="12390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23907">
                                            <p:txEl>
                                              <p:pRg st="4" end="4"/>
                                            </p:txEl>
                                          </p:spTgt>
                                        </p:tgtEl>
                                        <p:attrNameLst>
                                          <p:attrName>style.visibility</p:attrName>
                                        </p:attrNameLst>
                                      </p:cBhvr>
                                      <p:to>
                                        <p:strVal val="visible"/>
                                      </p:to>
                                    </p:set>
                                    <p:animEffect transition="in" filter="checkerboard(across)">
                                      <p:cBhvr>
                                        <p:cTn id="33" dur="500"/>
                                        <p:tgtEl>
                                          <p:spTgt spid="123907">
                                            <p:txEl>
                                              <p:pRg st="4" end="4"/>
                                            </p:txEl>
                                          </p:spTgt>
                                        </p:tgtEl>
                                      </p:cBhvr>
                                    </p:animEffect>
                                  </p:childTnLst>
                                </p:cTn>
                              </p:par>
                              <p:par>
                                <p:cTn id="34" presetID="1" presetClass="entr" presetSubtype="0" fill="hold" nodeType="withEffect">
                                  <p:stCondLst>
                                    <p:cond delay="0"/>
                                  </p:stCondLst>
                                  <p:childTnLst>
                                    <p:set>
                                      <p:cBhvr>
                                        <p:cTn id="35" dur="1" fill="hold">
                                          <p:stCondLst>
                                            <p:cond delay="0"/>
                                          </p:stCondLst>
                                        </p:cTn>
                                        <p:tgtEl>
                                          <p:spTgt spid="123907">
                                            <p:txEl>
                                              <p:pRg st="9" end="9"/>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3907">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927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3926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239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P spid="12390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17500" y="52388"/>
            <a:ext cx="8637588" cy="1431925"/>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t>Common concerns in funding decisions</a:t>
            </a:r>
          </a:p>
        </p:txBody>
      </p:sp>
      <p:sp>
        <p:nvSpPr>
          <p:cNvPr id="86019" name="Rectangle 3"/>
          <p:cNvSpPr>
            <a:spLocks noGrp="1" noChangeArrowheads="1"/>
          </p:cNvSpPr>
          <p:nvPr>
            <p:ph type="body" idx="1"/>
          </p:nvPr>
        </p:nvSpPr>
        <p:spPr>
          <a:xfrm>
            <a:off x="381000" y="1828800"/>
            <a:ext cx="8458200" cy="480060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ctr">
              <a:lnSpc>
                <a:spcPct val="80000"/>
              </a:lnSpc>
            </a:pPr>
            <a:r>
              <a:rPr lang="en-US" dirty="0"/>
              <a:t>Number of people with the disease. </a:t>
            </a:r>
          </a:p>
          <a:p>
            <a:pPr algn="ctr">
              <a:lnSpc>
                <a:spcPct val="80000"/>
              </a:lnSpc>
              <a:buFont typeface="Wingdings" pitchFamily="2" charset="2"/>
              <a:buNone/>
            </a:pPr>
            <a:endParaRPr lang="en-US" dirty="0"/>
          </a:p>
          <a:p>
            <a:pPr algn="ctr">
              <a:lnSpc>
                <a:spcPct val="80000"/>
              </a:lnSpc>
            </a:pPr>
            <a:r>
              <a:rPr lang="en-US" dirty="0"/>
              <a:t>The groups that suffer from the disease. </a:t>
            </a:r>
          </a:p>
          <a:p>
            <a:pPr algn="ctr">
              <a:lnSpc>
                <a:spcPct val="80000"/>
              </a:lnSpc>
              <a:buFont typeface="Wingdings" pitchFamily="2" charset="2"/>
              <a:buNone/>
            </a:pPr>
            <a:endParaRPr lang="en-US" dirty="0"/>
          </a:p>
          <a:p>
            <a:pPr algn="ctr">
              <a:lnSpc>
                <a:spcPct val="80000"/>
              </a:lnSpc>
            </a:pPr>
            <a:r>
              <a:rPr lang="en-US" dirty="0"/>
              <a:t>Severity of the disease.</a:t>
            </a:r>
          </a:p>
          <a:p>
            <a:pPr algn="ctr">
              <a:lnSpc>
                <a:spcPct val="80000"/>
              </a:lnSpc>
              <a:buFont typeface="Wingdings" pitchFamily="2" charset="2"/>
              <a:buNone/>
            </a:pPr>
            <a:endParaRPr lang="en-US" dirty="0"/>
          </a:p>
          <a:p>
            <a:pPr algn="ctr">
              <a:lnSpc>
                <a:spcPct val="80000"/>
              </a:lnSpc>
            </a:pPr>
            <a:r>
              <a:rPr lang="en-US" dirty="0"/>
              <a:t>Disease mortality.</a:t>
            </a:r>
          </a:p>
          <a:p>
            <a:pPr lvl="1" algn="ctr">
              <a:lnSpc>
                <a:spcPct val="80000"/>
              </a:lnSpc>
              <a:buFont typeface="Wingdings" pitchFamily="2" charset="2"/>
              <a:buNone/>
            </a:pPr>
            <a:endParaRPr lang="en-US" sz="3200" dirty="0"/>
          </a:p>
          <a:p>
            <a:pPr algn="ctr">
              <a:lnSpc>
                <a:spcPct val="80000"/>
              </a:lnSpc>
            </a:pPr>
            <a:r>
              <a:rPr lang="en-US" dirty="0"/>
              <a:t>Average age at death.</a:t>
            </a:r>
          </a:p>
          <a:p>
            <a:pPr algn="ctr">
              <a:lnSpc>
                <a:spcPct val="80000"/>
              </a:lnSpc>
              <a:buFont typeface="Wingdings" pitchFamily="2" charset="2"/>
              <a:buNone/>
            </a:pPr>
            <a:endParaRPr lang="en-US" dirty="0"/>
          </a:p>
          <a:p>
            <a:pPr algn="ctr">
              <a:lnSpc>
                <a:spcPct val="80000"/>
              </a:lnSpc>
            </a:pPr>
            <a:r>
              <a:rPr lang="en-US" dirty="0"/>
              <a:t>Already available therapies or treatments.</a:t>
            </a:r>
          </a:p>
          <a:p>
            <a:pPr>
              <a:lnSpc>
                <a:spcPct val="80000"/>
              </a:lnSpc>
              <a:buFont typeface="Wingdings" pitchFamily="2" charset="2"/>
              <a:buNone/>
            </a:pPr>
            <a:endParaRPr lang="en-US" sz="2400" dirty="0"/>
          </a:p>
        </p:txBody>
      </p:sp>
    </p:spTree>
    <p:extLst>
      <p:ext uri="{BB962C8B-B14F-4D97-AF65-F5344CB8AC3E}">
        <p14:creationId xmlns:p14="http://schemas.microsoft.com/office/powerpoint/2010/main" xmlns="" val="44833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pRg st="2" end="2"/>
                                            </p:txEl>
                                          </p:spTgt>
                                        </p:tgtEl>
                                        <p:attrNameLst>
                                          <p:attrName>style.visibility</p:attrName>
                                        </p:attrNameLst>
                                      </p:cBhvr>
                                      <p:to>
                                        <p:strVal val="visible"/>
                                      </p:to>
                                    </p:set>
                                    <p:anim calcmode="lin" valueType="num">
                                      <p:cBhvr additive="base">
                                        <p:cTn id="13"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anim calcmode="lin" valueType="num">
                                      <p:cBhvr additive="base">
                                        <p:cTn id="19" dur="500" fill="hold"/>
                                        <p:tgtEl>
                                          <p:spTgt spid="8601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019">
                                            <p:txEl>
                                              <p:pRg st="6" end="6"/>
                                            </p:txEl>
                                          </p:spTgt>
                                        </p:tgtEl>
                                        <p:attrNameLst>
                                          <p:attrName>style.visibility</p:attrName>
                                        </p:attrNameLst>
                                      </p:cBhvr>
                                      <p:to>
                                        <p:strVal val="visible"/>
                                      </p:to>
                                    </p:set>
                                    <p:anim calcmode="lin" valueType="num">
                                      <p:cBhvr additive="base">
                                        <p:cTn id="25" dur="500" fill="hold"/>
                                        <p:tgtEl>
                                          <p:spTgt spid="8601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0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6019">
                                            <p:txEl>
                                              <p:pRg st="8" end="8"/>
                                            </p:txEl>
                                          </p:spTgt>
                                        </p:tgtEl>
                                        <p:attrNameLst>
                                          <p:attrName>style.visibility</p:attrName>
                                        </p:attrNameLst>
                                      </p:cBhvr>
                                      <p:to>
                                        <p:strVal val="visible"/>
                                      </p:to>
                                    </p:set>
                                    <p:anim calcmode="lin" valueType="num">
                                      <p:cBhvr additive="base">
                                        <p:cTn id="31" dur="500" fill="hold"/>
                                        <p:tgtEl>
                                          <p:spTgt spid="86019">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601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6019">
                                            <p:txEl>
                                              <p:pRg st="10" end="10"/>
                                            </p:txEl>
                                          </p:spTgt>
                                        </p:tgtEl>
                                        <p:attrNameLst>
                                          <p:attrName>style.visibility</p:attrName>
                                        </p:attrNameLst>
                                      </p:cBhvr>
                                      <p:to>
                                        <p:strVal val="visible"/>
                                      </p:to>
                                    </p:set>
                                    <p:anim calcmode="lin" valueType="num">
                                      <p:cBhvr additive="base">
                                        <p:cTn id="37" dur="500" fill="hold"/>
                                        <p:tgtEl>
                                          <p:spTgt spid="86019">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601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em_cell_benefits.jpg"/>
          <p:cNvPicPr>
            <a:picLocks noGrp="1" noChangeAspect="1"/>
          </p:cNvPicPr>
          <p:nvPr>
            <p:ph idx="1"/>
          </p:nvPr>
        </p:nvPicPr>
        <p:blipFill>
          <a:blip r:embed="rId2" cstate="print"/>
          <a:stretch>
            <a:fillRect/>
          </a:stretch>
        </p:blipFill>
        <p:spPr>
          <a:xfrm>
            <a:off x="4607496" y="571480"/>
            <a:ext cx="4536504" cy="5832648"/>
          </a:xfrm>
        </p:spPr>
      </p:pic>
      <p:sp>
        <p:nvSpPr>
          <p:cNvPr id="4" name="Текст 3"/>
          <p:cNvSpPr>
            <a:spLocks noGrp="1"/>
          </p:cNvSpPr>
          <p:nvPr>
            <p:ph type="body" sz="half" idx="2"/>
          </p:nvPr>
        </p:nvSpPr>
        <p:spPr>
          <a:xfrm>
            <a:off x="457200" y="548680"/>
            <a:ext cx="3970784" cy="6048672"/>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latin typeface="Times New Roman" pitchFamily="18" charset="0"/>
                <a:cs typeface="Times New Roman" pitchFamily="18" charset="0"/>
              </a:rPr>
              <a:t>Stem cell research merges into other areas of biotechnology. If scientists are not allowed to use existing aborted tissue, can they create their own embryos </a:t>
            </a:r>
            <a:r>
              <a:rPr lang="en-US" sz="2800" i="1" dirty="0" smtClean="0">
                <a:latin typeface="Times New Roman" pitchFamily="18" charset="0"/>
                <a:cs typeface="Times New Roman" pitchFamily="18" charset="0"/>
              </a:rPr>
              <a:t>in vitro? How far should such </a:t>
            </a:r>
            <a:r>
              <a:rPr lang="en-US" sz="2800" dirty="0" smtClean="0">
                <a:latin typeface="Times New Roman" pitchFamily="18" charset="0"/>
                <a:cs typeface="Times New Roman" pitchFamily="18" charset="0"/>
              </a:rPr>
              <a:t>embryos be allowed to develop? Should brain tissue be used, since that is where people believe our consciousness lies?</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3050"/>
            <a:ext cx="8640960" cy="491654"/>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3600" dirty="0" smtClean="0">
                <a:latin typeface="Times New Roman" pitchFamily="18" charset="0"/>
                <a:cs typeface="Times New Roman" pitchFamily="18" charset="0"/>
              </a:rPr>
              <a:t>Privacy and Personal Genetic Information</a:t>
            </a:r>
            <a:endParaRPr lang="ru-RU" sz="3600" dirty="0">
              <a:latin typeface="Times New Roman" pitchFamily="18" charset="0"/>
              <a:cs typeface="Times New Roman" pitchFamily="18" charset="0"/>
            </a:endParaRPr>
          </a:p>
        </p:txBody>
      </p:sp>
      <p:pic>
        <p:nvPicPr>
          <p:cNvPr id="5" name="Содержимое 4" descr="02wcbdna_thumb1.png"/>
          <p:cNvPicPr>
            <a:picLocks noGrp="1" noChangeAspect="1"/>
          </p:cNvPicPr>
          <p:nvPr>
            <p:ph idx="1"/>
          </p:nvPr>
        </p:nvPicPr>
        <p:blipFill>
          <a:blip r:embed="rId2" cstate="print"/>
          <a:stretch>
            <a:fillRect/>
          </a:stretch>
        </p:blipFill>
        <p:spPr>
          <a:xfrm>
            <a:off x="5867400" y="928670"/>
            <a:ext cx="2819400" cy="5643602"/>
          </a:xfrm>
        </p:spPr>
      </p:pic>
      <p:sp>
        <p:nvSpPr>
          <p:cNvPr id="4" name="Текст 3"/>
          <p:cNvSpPr>
            <a:spLocks noGrp="1"/>
          </p:cNvSpPr>
          <p:nvPr>
            <p:ph type="body" sz="half" idx="2"/>
          </p:nvPr>
        </p:nvSpPr>
        <p:spPr>
          <a:xfrm>
            <a:off x="179512" y="836712"/>
            <a:ext cx="5616624" cy="5688632"/>
          </a:xfrm>
        </p:spPr>
        <p:style>
          <a:lnRef idx="1">
            <a:schemeClr val="accent2"/>
          </a:lnRef>
          <a:fillRef idx="2">
            <a:schemeClr val="accent2"/>
          </a:fillRef>
          <a:effectRef idx="1">
            <a:schemeClr val="accent2"/>
          </a:effectRef>
          <a:fontRef idx="minor">
            <a:schemeClr val="dk1"/>
          </a:fontRef>
        </p:style>
        <p:txBody>
          <a:bodyPr>
            <a:noAutofit/>
          </a:bodyPr>
          <a:lstStyle/>
          <a:p>
            <a:pPr marL="457200" indent="-457200">
              <a:buFont typeface="Arial" panose="020B0604020202020204" pitchFamily="34" charset="0"/>
              <a:buChar char="•"/>
            </a:pPr>
            <a:r>
              <a:rPr lang="en-US" sz="2800" dirty="0" smtClean="0">
                <a:latin typeface="Times New Roman" pitchFamily="18" charset="0"/>
                <a:cs typeface="Times New Roman" pitchFamily="18" charset="0"/>
              </a:rPr>
              <a:t>It may become possible to predict future health problems by analyzing an individual’s DNA.</a:t>
            </a:r>
          </a:p>
          <a:p>
            <a:pPr marL="457200" indent="-457200">
              <a:buFont typeface="Arial" panose="020B0604020202020204" pitchFamily="34" charset="0"/>
              <a:buChar char="•"/>
            </a:pPr>
            <a:r>
              <a:rPr lang="en-US" sz="2800" dirty="0" smtClean="0">
                <a:latin typeface="Times New Roman" pitchFamily="18" charset="0"/>
                <a:cs typeface="Times New Roman" pitchFamily="18" charset="0"/>
              </a:rPr>
              <a:t> Such information might be of interest not only to the individual but also to the health care system, insurance companies, employers, the military, and so on. </a:t>
            </a:r>
          </a:p>
          <a:p>
            <a:pPr marL="457200" indent="-457200">
              <a:buFont typeface="Arial" panose="020B0604020202020204" pitchFamily="34" charset="0"/>
              <a:buChar char="•"/>
            </a:pPr>
            <a:r>
              <a:rPr lang="en-US" sz="2800" dirty="0" smtClean="0">
                <a:latin typeface="Times New Roman" pitchFamily="18" charset="0"/>
                <a:cs typeface="Times New Roman" pitchFamily="18" charset="0"/>
              </a:rPr>
              <a:t>Does the health insurance company have a right to know about your potential future health problems?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3050"/>
            <a:ext cx="8606760" cy="63567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Conflict of science with traditional religion</a:t>
            </a:r>
            <a:endParaRPr lang="ru-RU" sz="32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51520" y="1052736"/>
            <a:ext cx="4968552" cy="5544616"/>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2400" dirty="0" smtClean="0">
                <a:latin typeface="Times New Roman" pitchFamily="18" charset="0"/>
                <a:cs typeface="Times New Roman" pitchFamily="18" charset="0"/>
              </a:rPr>
              <a:t>Modern advances in biology frequently conflict with traditional morality. </a:t>
            </a:r>
          </a:p>
          <a:p>
            <a:pPr algn="ctr"/>
            <a:r>
              <a:rPr lang="en-US" sz="2400" dirty="0" smtClean="0">
                <a:latin typeface="Times New Roman" pitchFamily="18" charset="0"/>
                <a:cs typeface="Times New Roman" pitchFamily="18" charset="0"/>
              </a:rPr>
              <a:t>For example, when vaccination first emerged, its use was widely condemned by the Christian church on the grounds that it interfered with God’s will. Epidemics were seen as God’s judgment on sinful man. If God intended you to live, then you would survive the epidemic, and if God wanted you to die, then being vaccinated to avoid this </a:t>
            </a:r>
            <a:r>
              <a:rPr lang="en-US" sz="2800" dirty="0" smtClean="0">
                <a:latin typeface="Times New Roman" pitchFamily="18" charset="0"/>
                <a:cs typeface="Times New Roman" pitchFamily="18" charset="0"/>
              </a:rPr>
              <a:t>was tantamount to blasphemy.</a:t>
            </a:r>
          </a:p>
        </p:txBody>
      </p:sp>
      <p:pic>
        <p:nvPicPr>
          <p:cNvPr id="7" name="Содержимое 6" descr="pasted-graphic.png"/>
          <p:cNvPicPr>
            <a:picLocks noGrp="1" noChangeAspect="1"/>
          </p:cNvPicPr>
          <p:nvPr>
            <p:ph idx="1"/>
          </p:nvPr>
        </p:nvPicPr>
        <p:blipFill>
          <a:blip r:embed="rId2" cstate="print"/>
          <a:stretch>
            <a:fillRect/>
          </a:stretch>
        </p:blipFill>
        <p:spPr>
          <a:xfrm>
            <a:off x="5357818" y="1142984"/>
            <a:ext cx="3571900" cy="5214974"/>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65562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dirty="0">
                <a:latin typeface="Times New Roman" pitchFamily="18" charset="0"/>
                <a:cs typeface="Times New Roman" pitchFamily="18" charset="0"/>
              </a:rPr>
              <a:t>Health Fraud</a:t>
            </a:r>
            <a:endParaRPr lang="ru-RU" sz="3600" dirty="0">
              <a:latin typeface="Times New Roman" pitchFamily="18" charset="0"/>
              <a:cs typeface="Times New Roman" pitchFamily="18" charset="0"/>
            </a:endParaRPr>
          </a:p>
        </p:txBody>
      </p:sp>
      <p:pic>
        <p:nvPicPr>
          <p:cNvPr id="5" name="Содержимое 4" descr="Healthcare-Fraud.jpg"/>
          <p:cNvPicPr>
            <a:picLocks noGrp="1" noChangeAspect="1"/>
          </p:cNvPicPr>
          <p:nvPr>
            <p:ph idx="1"/>
          </p:nvPr>
        </p:nvPicPr>
        <p:blipFill>
          <a:blip r:embed="rId2" cstate="print"/>
          <a:stretch>
            <a:fillRect/>
          </a:stretch>
        </p:blipFill>
        <p:spPr>
          <a:xfrm>
            <a:off x="4929190" y="1285860"/>
            <a:ext cx="4000500" cy="4357718"/>
          </a:xfrm>
        </p:spPr>
      </p:pic>
      <p:sp>
        <p:nvSpPr>
          <p:cNvPr id="4" name="Текст 3"/>
          <p:cNvSpPr>
            <a:spLocks noGrp="1"/>
          </p:cNvSpPr>
          <p:nvPr>
            <p:ph type="body" sz="half" idx="2"/>
          </p:nvPr>
        </p:nvSpPr>
        <p:spPr>
          <a:xfrm>
            <a:off x="457200" y="1142984"/>
            <a:ext cx="4402832" cy="4983179"/>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400" dirty="0" smtClean="0">
                <a:latin typeface="Times New Roman" pitchFamily="18" charset="0"/>
                <a:cs typeface="Times New Roman" pitchFamily="18" charset="0"/>
              </a:rPr>
              <a:t>You have probably seen ads for miracle cures - a supplement to cure cancer, a diet to cure diabetes. Health fraud involves selling drugs, devices, foods or cosmetics that have not been proven effective. At best, these scams don't work. At worst, they're dangerous. They also waste money, and they might keep your patient  from getting the treatment  he really needs. </a:t>
            </a:r>
          </a:p>
        </p:txBody>
      </p:sp>
    </p:spTree>
    <p:extLst>
      <p:ext uri="{BB962C8B-B14F-4D97-AF65-F5344CB8AC3E}">
        <p14:creationId xmlns:p14="http://schemas.microsoft.com/office/powerpoint/2010/main" xmlns="" val="3080456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3272" cy="563662"/>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3600" dirty="0" smtClean="0">
                <a:latin typeface="Times New Roman" pitchFamily="18" charset="0"/>
                <a:cs typeface="Times New Roman" pitchFamily="18" charset="0"/>
              </a:rPr>
              <a:t>Premature babies</a:t>
            </a:r>
            <a:endParaRPr lang="ru-RU" sz="3600" dirty="0">
              <a:latin typeface="Times New Roman" pitchFamily="18" charset="0"/>
              <a:cs typeface="Times New Roman" pitchFamily="18" charset="0"/>
            </a:endParaRPr>
          </a:p>
        </p:txBody>
      </p:sp>
      <p:pic>
        <p:nvPicPr>
          <p:cNvPr id="5" name="Содержимое 4" descr="XXXwVTYTA_400x300.jpg"/>
          <p:cNvPicPr>
            <a:picLocks noGrp="1" noChangeAspect="1"/>
          </p:cNvPicPr>
          <p:nvPr>
            <p:ph idx="1"/>
          </p:nvPr>
        </p:nvPicPr>
        <p:blipFill>
          <a:blip r:embed="rId2" cstate="print"/>
          <a:stretch>
            <a:fillRect/>
          </a:stretch>
        </p:blipFill>
        <p:spPr>
          <a:xfrm>
            <a:off x="5076055" y="1000108"/>
            <a:ext cx="3594869" cy="5572164"/>
          </a:xfrm>
        </p:spPr>
      </p:pic>
      <p:sp>
        <p:nvSpPr>
          <p:cNvPr id="4" name="Текст 3"/>
          <p:cNvSpPr>
            <a:spLocks noGrp="1"/>
          </p:cNvSpPr>
          <p:nvPr>
            <p:ph type="body" sz="half" idx="2"/>
          </p:nvPr>
        </p:nvSpPr>
        <p:spPr>
          <a:xfrm>
            <a:off x="251520" y="980728"/>
            <a:ext cx="4534794" cy="561662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2400" dirty="0" smtClean="0">
                <a:latin typeface="Times New Roman" pitchFamily="18" charset="0"/>
                <a:cs typeface="Times New Roman" pitchFamily="18" charset="0"/>
              </a:rPr>
              <a:t>As science gets better and better, extremely premature babies have switched from certain death to possible struggle to survive.</a:t>
            </a:r>
          </a:p>
          <a:p>
            <a:pPr algn="ctr"/>
            <a:r>
              <a:rPr lang="en-US" sz="2400" dirty="0" smtClean="0">
                <a:latin typeface="Times New Roman" pitchFamily="18" charset="0"/>
                <a:cs typeface="Times New Roman" pitchFamily="18" charset="0"/>
              </a:rPr>
              <a:t>The problem is that such care can be very expensive and doesn’t guarantee health.  A baby could survive with retardation and barely functional lungs, for instance, at the cost of several million.  By contrast, that same money could have saved hundreds of fully healthy people from starvation.</a:t>
            </a:r>
          </a:p>
          <a:p>
            <a:pPr algn="ctr"/>
            <a:r>
              <a:rPr lang="en-US" sz="2400" dirty="0" smtClean="0">
                <a:latin typeface="Times New Roman" pitchFamily="18" charset="0"/>
                <a:cs typeface="Times New Roman" pitchFamily="18" charset="0"/>
              </a:rPr>
              <a:t>(Can you imagine having to tell a parent that?)</a:t>
            </a:r>
          </a:p>
          <a:p>
            <a:endParaRPr lang="ru-RU" sz="2400" dirty="0"/>
          </a:p>
        </p:txBody>
      </p:sp>
    </p:spTree>
    <p:extLst>
      <p:ext uri="{BB962C8B-B14F-4D97-AF65-F5344CB8AC3E}">
        <p14:creationId xmlns:p14="http://schemas.microsoft.com/office/powerpoint/2010/main" xmlns="" val="24392621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47248" cy="707678"/>
          </a:xfrm>
        </p:spPr>
        <p:style>
          <a:lnRef idx="1">
            <a:schemeClr val="accent2"/>
          </a:lnRef>
          <a:fillRef idx="2">
            <a:schemeClr val="accent2"/>
          </a:fillRef>
          <a:effectRef idx="1">
            <a:schemeClr val="accent2"/>
          </a:effectRef>
          <a:fontRef idx="minor">
            <a:schemeClr val="dk1"/>
          </a:fontRef>
        </p:style>
        <p:txBody>
          <a:bodyPr/>
          <a:lstStyle/>
          <a:p>
            <a:pPr algn="ctr"/>
            <a:r>
              <a:rPr lang="en-US" sz="3200" dirty="0" smtClean="0">
                <a:latin typeface="Times New Roman" pitchFamily="18" charset="0"/>
                <a:cs typeface="Times New Roman" pitchFamily="18" charset="0"/>
              </a:rPr>
              <a:t>Abortion</a:t>
            </a:r>
            <a:endParaRPr lang="ru-RU" sz="3200"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124744"/>
            <a:ext cx="4258816" cy="5472608"/>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r>
              <a:rPr lang="en-US" sz="2400" dirty="0" smtClean="0">
                <a:latin typeface="Times New Roman" pitchFamily="18" charset="0"/>
                <a:cs typeface="Times New Roman" pitchFamily="18" charset="0"/>
              </a:rPr>
              <a:t>Whether or not it is moral, should abortion be legal? Generally prohibited but with some exceptions? </a:t>
            </a:r>
          </a:p>
          <a:p>
            <a:r>
              <a:rPr lang="en-US" sz="2400" dirty="0" smtClean="0">
                <a:latin typeface="Times New Roman" pitchFamily="18" charset="0"/>
                <a:cs typeface="Times New Roman" pitchFamily="18" charset="0"/>
              </a:rPr>
              <a:t>  Is it at all times a free choice, or are women responding to coercion in any way? </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Is it a free choice to seek abortion in desperation because of poverty, violence, or lack of support? </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What should be the community and policy response to women who feel unable to give birth to their children?  </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And what is the role of the father in decisions about abortion?  </a:t>
            </a:r>
          </a:p>
          <a:p>
            <a:endParaRPr lang="ru-RU" dirty="0"/>
          </a:p>
        </p:txBody>
      </p:sp>
      <p:pic>
        <p:nvPicPr>
          <p:cNvPr id="7" name="Содержимое 6" descr="abortion.jpg"/>
          <p:cNvPicPr>
            <a:picLocks noGrp="1" noChangeAspect="1"/>
          </p:cNvPicPr>
          <p:nvPr>
            <p:ph idx="1"/>
          </p:nvPr>
        </p:nvPicPr>
        <p:blipFill>
          <a:blip r:embed="rId2" cstate="print"/>
          <a:stretch>
            <a:fillRect/>
          </a:stretch>
        </p:blipFill>
        <p:spPr>
          <a:xfrm>
            <a:off x="5143504" y="1285860"/>
            <a:ext cx="2786082" cy="3677628"/>
          </a:xfrm>
        </p:spPr>
      </p:pic>
      <p:pic>
        <p:nvPicPr>
          <p:cNvPr id="5" name="Содержимое 4" descr="093379cd693d5d5934048112c8fa1cdf.jpg"/>
          <p:cNvPicPr>
            <a:picLocks noChangeAspect="1"/>
          </p:cNvPicPr>
          <p:nvPr/>
        </p:nvPicPr>
        <p:blipFill>
          <a:blip r:embed="rId3" cstate="print"/>
          <a:stretch>
            <a:fillRect/>
          </a:stretch>
        </p:blipFill>
        <p:spPr>
          <a:xfrm>
            <a:off x="6572264" y="3357562"/>
            <a:ext cx="2286016" cy="3182493"/>
          </a:xfrm>
          <a:prstGeom prst="rect">
            <a:avLst/>
          </a:prstGeom>
        </p:spPr>
      </p:pic>
    </p:spTree>
    <p:extLst>
      <p:ext uri="{BB962C8B-B14F-4D97-AF65-F5344CB8AC3E}">
        <p14:creationId xmlns:p14="http://schemas.microsoft.com/office/powerpoint/2010/main" xmlns="" val="1197948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agesCAR3GYNG.jpg"/>
          <p:cNvPicPr>
            <a:picLocks noGrp="1" noChangeAspect="1"/>
          </p:cNvPicPr>
          <p:nvPr>
            <p:ph type="pic" idx="1"/>
          </p:nvPr>
        </p:nvPicPr>
        <p:blipFill>
          <a:blip r:embed="rId2" cstate="print"/>
          <a:srcRect l="64" r="64"/>
          <a:stretch>
            <a:fillRect/>
          </a:stretch>
        </p:blipFill>
        <p:spPr>
          <a:xfrm>
            <a:off x="642910" y="612774"/>
            <a:ext cx="7929618" cy="5602307"/>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648072"/>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dirty="0" smtClean="0">
                <a:latin typeface="Times New Roman" pitchFamily="18" charset="0"/>
                <a:cs typeface="Times New Roman" pitchFamily="18" charset="0"/>
              </a:rPr>
              <a:t>Disciplinary codes</a:t>
            </a:r>
            <a:endParaRPr lang="ru-RU" sz="3600" dirty="0">
              <a:latin typeface="Times New Roman" pitchFamily="18" charset="0"/>
              <a:cs typeface="Times New Roman" pitchFamily="18" charset="0"/>
            </a:endParaRPr>
          </a:p>
        </p:txBody>
      </p:sp>
      <p:pic>
        <p:nvPicPr>
          <p:cNvPr id="5" name="Содержимое 4" descr="red-card-lawisgreek.jpg"/>
          <p:cNvPicPr>
            <a:picLocks noGrp="1" noChangeAspect="1"/>
          </p:cNvPicPr>
          <p:nvPr>
            <p:ph idx="1"/>
          </p:nvPr>
        </p:nvPicPr>
        <p:blipFill>
          <a:blip r:embed="rId3" cstate="print"/>
          <a:stretch>
            <a:fillRect/>
          </a:stretch>
        </p:blipFill>
        <p:spPr>
          <a:xfrm>
            <a:off x="4716016" y="908720"/>
            <a:ext cx="4114800" cy="5832648"/>
          </a:xfrm>
        </p:spPr>
      </p:pic>
      <p:sp>
        <p:nvSpPr>
          <p:cNvPr id="4" name="Текст 3"/>
          <p:cNvSpPr>
            <a:spLocks noGrp="1"/>
          </p:cNvSpPr>
          <p:nvPr>
            <p:ph type="body" sz="half" idx="2"/>
          </p:nvPr>
        </p:nvSpPr>
        <p:spPr>
          <a:xfrm>
            <a:off x="179512" y="908720"/>
            <a:ext cx="4176464" cy="583264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800" b="1" i="1" dirty="0" smtClean="0">
                <a:latin typeface="Times New Roman" pitchFamily="18" charset="0"/>
                <a:cs typeface="Times New Roman" pitchFamily="18" charset="0"/>
              </a:rPr>
              <a:t>   </a:t>
            </a:r>
            <a:endParaRPr lang="ru-RU" sz="4800" b="1" i="1" dirty="0" smtClean="0">
              <a:latin typeface="Times New Roman" pitchFamily="18" charset="0"/>
              <a:cs typeface="Times New Roman" pitchFamily="18" charset="0"/>
            </a:endParaRPr>
          </a:p>
          <a:p>
            <a:pPr algn="ctr"/>
            <a:r>
              <a:rPr lang="en-US" sz="4800" b="1" i="1" dirty="0" smtClean="0">
                <a:latin typeface="Times New Roman" pitchFamily="18" charset="0"/>
                <a:cs typeface="Times New Roman" pitchFamily="18" charset="0"/>
              </a:rPr>
              <a:t> </a:t>
            </a:r>
            <a:r>
              <a:rPr lang="en-US" sz="4800" b="1" i="1" dirty="0" smtClean="0">
                <a:latin typeface="Times New Roman" pitchFamily="18" charset="0"/>
                <a:cs typeface="Times New Roman" pitchFamily="18" charset="0"/>
              </a:rPr>
              <a:t>Disciplinary codes allow the profession to draw a standard of </a:t>
            </a:r>
            <a:r>
              <a:rPr lang="en-US" sz="4800" b="1" i="1" dirty="0" smtClean="0">
                <a:latin typeface="Times New Roman" pitchFamily="18" charset="0"/>
                <a:cs typeface="Times New Roman" pitchFamily="18" charset="0"/>
              </a:rPr>
              <a:t>conduct</a:t>
            </a:r>
            <a:r>
              <a:rPr lang="ru-RU" sz="4800" b="1" i="1" dirty="0" smtClean="0">
                <a:latin typeface="Times New Roman" pitchFamily="18" charset="0"/>
                <a:cs typeface="Times New Roman" pitchFamily="18" charset="0"/>
              </a:rPr>
              <a:t>.</a:t>
            </a:r>
            <a:endParaRPr lang="en-US" sz="4800" b="1" i="1" dirty="0" smtClean="0">
              <a:latin typeface="Times New Roman" pitchFamily="18" charset="0"/>
              <a:cs typeface="Times New Roman" pitchFamily="18" charset="0"/>
            </a:endParaRPr>
          </a:p>
          <a:p>
            <a:pPr algn="ctr"/>
            <a:r>
              <a:rPr lang="en-US" sz="3200" b="1" i="1" dirty="0" smtClean="0">
                <a:latin typeface="Times New Roman" pitchFamily="18" charset="0"/>
                <a:cs typeface="Times New Roman" pitchFamily="18" charset="0"/>
              </a:rPr>
              <a:t>    </a:t>
            </a:r>
            <a:endParaRPr lang="ru-RU" sz="32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8749636" cy="584182"/>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Professional </a:t>
            </a: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responsibility</a:t>
            </a:r>
            <a:r>
              <a:rPr lang="en-US" sz="3600" i="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encompasses:</a:t>
            </a:r>
            <a:endParaRPr lang="ru-RU"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42844" y="928670"/>
            <a:ext cx="5214974" cy="5715040"/>
          </a:xfrm>
        </p:spPr>
        <p:style>
          <a:lnRef idx="1">
            <a:schemeClr val="accent2"/>
          </a:lnRef>
          <a:fillRef idx="2">
            <a:schemeClr val="accent2"/>
          </a:fillRef>
          <a:effectRef idx="1">
            <a:schemeClr val="accent2"/>
          </a:effectRef>
          <a:fontRef idx="minor">
            <a:schemeClr val="dk1"/>
          </a:fontRef>
        </p:style>
        <p:txBody>
          <a:bodyPr>
            <a:normAutofit/>
          </a:bodyPr>
          <a:lstStyle/>
          <a:p>
            <a:pPr algn="just">
              <a:buFont typeface="Wingdings" pitchFamily="2" charset="2"/>
              <a:buChar char="§"/>
            </a:pPr>
            <a:r>
              <a:rPr lang="en-US" sz="3600" b="1" i="1" dirty="0" smtClean="0">
                <a:latin typeface="Times New Roman" pitchFamily="18" charset="0"/>
                <a:cs typeface="Times New Roman" pitchFamily="18" charset="0"/>
              </a:rPr>
              <a:t>the </a:t>
            </a:r>
            <a:r>
              <a:rPr lang="en-US" sz="3600" b="1" i="1" dirty="0" smtClean="0">
                <a:latin typeface="Times New Roman" pitchFamily="18" charset="0"/>
                <a:cs typeface="Times New Roman" pitchFamily="18" charset="0"/>
              </a:rPr>
              <a:t>duties of </a:t>
            </a:r>
            <a:r>
              <a:rPr lang="ru-RU" sz="3600" b="1" i="1" dirty="0" smtClean="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doctors  to act in a professional manner</a:t>
            </a:r>
            <a:r>
              <a:rPr lang="en-US" sz="3600" b="1" i="1" dirty="0" smtClean="0">
                <a:latin typeface="Times New Roman" pitchFamily="18" charset="0"/>
                <a:cs typeface="Times New Roman" pitchFamily="18" charset="0"/>
              </a:rPr>
              <a:t>,</a:t>
            </a:r>
          </a:p>
          <a:p>
            <a:pPr algn="just">
              <a:buFont typeface="Wingdings" pitchFamily="2" charset="2"/>
              <a:buChar char="§"/>
            </a:pPr>
            <a:r>
              <a:rPr lang="en-US" sz="3600" b="1" i="1" dirty="0" smtClean="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obey the law, </a:t>
            </a:r>
            <a:endParaRPr lang="en-US" sz="3600" b="1" i="1" dirty="0" smtClean="0">
              <a:latin typeface="Times New Roman" pitchFamily="18" charset="0"/>
              <a:cs typeface="Times New Roman" pitchFamily="18" charset="0"/>
            </a:endParaRPr>
          </a:p>
          <a:p>
            <a:pPr algn="just">
              <a:buFont typeface="Wingdings" pitchFamily="2" charset="2"/>
              <a:buChar char="§"/>
            </a:pPr>
            <a:r>
              <a:rPr lang="en-US" sz="3600" b="1" i="1" dirty="0" smtClean="0">
                <a:latin typeface="Times New Roman" pitchFamily="18" charset="0"/>
                <a:cs typeface="Times New Roman" pitchFamily="18" charset="0"/>
              </a:rPr>
              <a:t>avoid </a:t>
            </a:r>
            <a:r>
              <a:rPr lang="en-US" sz="3600" b="1" i="1" dirty="0" smtClean="0">
                <a:latin typeface="Times New Roman" pitchFamily="18" charset="0"/>
                <a:cs typeface="Times New Roman" pitchFamily="18" charset="0"/>
              </a:rPr>
              <a:t>conflicts of interest, </a:t>
            </a:r>
            <a:endParaRPr lang="en-US" sz="3600" b="1" i="1" dirty="0" smtClean="0">
              <a:latin typeface="Times New Roman" pitchFamily="18" charset="0"/>
              <a:cs typeface="Times New Roman" pitchFamily="18" charset="0"/>
            </a:endParaRPr>
          </a:p>
          <a:p>
            <a:pPr algn="just">
              <a:buFont typeface="Wingdings" pitchFamily="2" charset="2"/>
              <a:buChar char="§"/>
            </a:pPr>
            <a:r>
              <a:rPr lang="en-US" sz="3600" b="1" i="1" dirty="0" smtClean="0">
                <a:latin typeface="Times New Roman" pitchFamily="18" charset="0"/>
                <a:cs typeface="Times New Roman" pitchFamily="18" charset="0"/>
              </a:rPr>
              <a:t>put </a:t>
            </a:r>
            <a:r>
              <a:rPr lang="en-US" sz="3600" b="1" i="1" dirty="0" smtClean="0">
                <a:latin typeface="Times New Roman" pitchFamily="18" charset="0"/>
                <a:cs typeface="Times New Roman" pitchFamily="18" charset="0"/>
              </a:rPr>
              <a:t>the interests of patients ahead of their own interests.</a:t>
            </a:r>
          </a:p>
          <a:p>
            <a:endParaRPr lang="ru-RU" sz="2400" b="1" i="1" dirty="0">
              <a:latin typeface="Times New Roman" pitchFamily="18" charset="0"/>
              <a:cs typeface="Times New Roman" pitchFamily="18" charset="0"/>
            </a:endParaRPr>
          </a:p>
        </p:txBody>
      </p:sp>
      <p:pic>
        <p:nvPicPr>
          <p:cNvPr id="7" name="Содержимое 6" descr="tainted-research.png"/>
          <p:cNvPicPr>
            <a:picLocks noGrp="1" noChangeAspect="1"/>
          </p:cNvPicPr>
          <p:nvPr>
            <p:ph idx="1"/>
          </p:nvPr>
        </p:nvPicPr>
        <p:blipFill>
          <a:blip r:embed="rId3" cstate="print"/>
          <a:stretch>
            <a:fillRect/>
          </a:stretch>
        </p:blipFill>
        <p:spPr>
          <a:xfrm>
            <a:off x="5857884" y="1214422"/>
            <a:ext cx="2650212" cy="507209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224136"/>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
            </a:r>
            <a:br>
              <a:rPr lang="en-US" dirty="0" smtClean="0"/>
            </a:br>
            <a:r>
              <a:rPr lang="en-US" b="1" dirty="0" smtClean="0">
                <a:solidFill>
                  <a:schemeClr val="tx1">
                    <a:lumMod val="95000"/>
                    <a:lumOff val="5000"/>
                  </a:schemeClr>
                </a:solidFill>
                <a:latin typeface="Times New Roman" pitchFamily="18" charset="0"/>
                <a:cs typeface="Times New Roman" pitchFamily="18" charset="0"/>
              </a:rPr>
              <a:t>Professional responsibility violations in general include:</a:t>
            </a:r>
            <a:r>
              <a:rPr lang="en-US" dirty="0" smtClean="0"/>
              <a:t/>
            </a:r>
            <a:br>
              <a:rPr lang="en-US" dirty="0" smtClean="0"/>
            </a:br>
            <a:endParaRPr lang="ru-RU" dirty="0"/>
          </a:p>
        </p:txBody>
      </p:sp>
      <p:sp>
        <p:nvSpPr>
          <p:cNvPr id="3" name="Содержимое 2"/>
          <p:cNvSpPr>
            <a:spLocks noGrp="1"/>
          </p:cNvSpPr>
          <p:nvPr>
            <p:ph sz="half" idx="1"/>
          </p:nvPr>
        </p:nvSpPr>
        <p:spPr>
          <a:xfrm>
            <a:off x="423236" y="1700808"/>
            <a:ext cx="4038600" cy="4896544"/>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buNone/>
            </a:pPr>
            <a:r>
              <a:rPr lang="en-US" b="1" dirty="0" smtClean="0"/>
              <a:t>1 – Unreasonable refuse of the delivery of health care to the patient</a:t>
            </a:r>
          </a:p>
          <a:p>
            <a:pPr>
              <a:buNone/>
            </a:pPr>
            <a:r>
              <a:rPr lang="en-US" b="1" dirty="0" smtClean="0"/>
              <a:t>2 - Disclosure of confidential information </a:t>
            </a:r>
          </a:p>
          <a:p>
            <a:pPr>
              <a:buNone/>
            </a:pPr>
            <a:r>
              <a:rPr lang="en-US" b="1" dirty="0" smtClean="0"/>
              <a:t>3- Low level of the quality of health care</a:t>
            </a:r>
          </a:p>
          <a:p>
            <a:pPr>
              <a:buNone/>
            </a:pPr>
            <a:r>
              <a:rPr lang="en-US" b="1" dirty="0" smtClean="0"/>
              <a:t>4- Violation of the conditions of treatment</a:t>
            </a:r>
          </a:p>
          <a:p>
            <a:pPr>
              <a:buNone/>
            </a:pPr>
            <a:r>
              <a:rPr lang="en-US" b="1" dirty="0" smtClean="0"/>
              <a:t>5- Causing of harm to the patient</a:t>
            </a:r>
          </a:p>
          <a:p>
            <a:pPr>
              <a:buNone/>
            </a:pPr>
            <a:r>
              <a:rPr lang="en-US" b="1" dirty="0" smtClean="0"/>
              <a:t>6- Conflict of interests</a:t>
            </a:r>
          </a:p>
          <a:p>
            <a:pPr>
              <a:buNone/>
            </a:pPr>
            <a:endParaRPr lang="en-US" b="1" dirty="0" smtClean="0"/>
          </a:p>
          <a:p>
            <a:endParaRPr lang="ru-RU" dirty="0"/>
          </a:p>
        </p:txBody>
      </p:sp>
      <p:pic>
        <p:nvPicPr>
          <p:cNvPr id="5" name="Содержимое 4" descr="i.jpg"/>
          <p:cNvPicPr>
            <a:picLocks noGrp="1" noChangeAspect="1"/>
          </p:cNvPicPr>
          <p:nvPr>
            <p:ph sz="half" idx="2"/>
          </p:nvPr>
        </p:nvPicPr>
        <p:blipFill>
          <a:blip r:embed="rId2" cstate="print"/>
          <a:stretch>
            <a:fillRect/>
          </a:stretch>
        </p:blipFill>
        <p:spPr>
          <a:xfrm>
            <a:off x="4644008" y="1700808"/>
            <a:ext cx="4248472" cy="482453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smtClean="0"/>
              <a:t/>
            </a:r>
            <a:br>
              <a:rPr lang="en-US" b="1" dirty="0" smtClean="0"/>
            </a:br>
            <a:r>
              <a:rPr lang="en-US" b="1" dirty="0" smtClean="0">
                <a:solidFill>
                  <a:schemeClr val="tx1">
                    <a:lumMod val="95000"/>
                    <a:lumOff val="5000"/>
                  </a:schemeClr>
                </a:solidFill>
                <a:latin typeface="Times New Roman" panose="02020603050405020304" pitchFamily="18" charset="0"/>
                <a:cs typeface="Times New Roman" panose="02020603050405020304" pitchFamily="18" charset="0"/>
              </a:rPr>
              <a:t>Referral</a:t>
            </a:r>
            <a:r>
              <a:rPr lang="en-US" dirty="0" smtClean="0"/>
              <a:t/>
            </a:r>
            <a:br>
              <a:rPr lang="en-US" dirty="0" smtClean="0"/>
            </a:br>
            <a:endParaRPr lang="ru-RU" dirty="0"/>
          </a:p>
        </p:txBody>
      </p:sp>
      <p:sp>
        <p:nvSpPr>
          <p:cNvPr id="3" name="Содержимое 2"/>
          <p:cNvSpPr>
            <a:spLocks noGrp="1"/>
          </p:cNvSpPr>
          <p:nvPr>
            <p:ph sz="half" idx="1"/>
          </p:nvPr>
        </p:nvSpPr>
        <p:spPr>
          <a:xfrm>
            <a:off x="457200" y="1071546"/>
            <a:ext cx="4038600" cy="5453798"/>
          </a:xfrm>
        </p:spPr>
        <p:style>
          <a:lnRef idx="1">
            <a:schemeClr val="accent2"/>
          </a:lnRef>
          <a:fillRef idx="2">
            <a:schemeClr val="accent2"/>
          </a:fillRef>
          <a:effectRef idx="1">
            <a:schemeClr val="accent2"/>
          </a:effectRef>
          <a:fontRef idx="minor">
            <a:schemeClr val="dk1"/>
          </a:fontRef>
        </p:style>
        <p:txBody>
          <a:bodyPr>
            <a:noAutofit/>
          </a:bodyPr>
          <a:lstStyle/>
          <a:p>
            <a:pPr algn="ctr">
              <a:buNone/>
            </a:pPr>
            <a:r>
              <a:rPr lang="en-US" sz="3600" dirty="0" smtClean="0">
                <a:latin typeface="Times New Roman" panose="02020603050405020304" pitchFamily="18" charset="0"/>
                <a:cs typeface="Times New Roman" panose="02020603050405020304" pitchFamily="18" charset="0"/>
              </a:rPr>
              <a:t>Fee splitting and the payments of commissions to attract referrals of patients is considered unethical and unacceptable in most parts of the world.</a:t>
            </a:r>
            <a:endParaRPr lang="ru-RU" sz="3600" dirty="0">
              <a:latin typeface="Times New Roman" panose="02020603050405020304" pitchFamily="18" charset="0"/>
              <a:cs typeface="Times New Roman" panose="02020603050405020304" pitchFamily="18" charset="0"/>
            </a:endParaRPr>
          </a:p>
        </p:txBody>
      </p:sp>
      <p:pic>
        <p:nvPicPr>
          <p:cNvPr id="6" name="Объект 5"/>
          <p:cNvPicPr>
            <a:picLocks noGrp="1"/>
          </p:cNvPicPr>
          <p:nvPr>
            <p:ph sz="half" idx="2"/>
          </p:nvPr>
        </p:nvPicPr>
        <p:blipFill rotWithShape="1">
          <a:blip r:embed="rId2" cstate="print">
            <a:extLst>
              <a:ext uri="{28A0092B-C50C-407E-A947-70E740481C1C}">
                <a14:useLocalDpi xmlns:a14="http://schemas.microsoft.com/office/drawing/2010/main" xmlns="" val="0"/>
              </a:ext>
            </a:extLst>
          </a:blip>
          <a:srcRect t="-1" b="13082"/>
          <a:stretch/>
        </p:blipFill>
        <p:spPr>
          <a:xfrm>
            <a:off x="4689311" y="1071546"/>
            <a:ext cx="4028504" cy="545379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332656"/>
            <a:ext cx="8640960" cy="591046"/>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Relationships with Patients</a:t>
            </a:r>
            <a:endParaRPr lang="ru-RU" sz="3600" dirty="0">
              <a:latin typeface="Times New Roman" pitchFamily="18" charset="0"/>
              <a:cs typeface="Times New Roman" pitchFamily="18" charset="0"/>
            </a:endParaRPr>
          </a:p>
        </p:txBody>
      </p:sp>
      <p:sp>
        <p:nvSpPr>
          <p:cNvPr id="6" name="Текст 5"/>
          <p:cNvSpPr>
            <a:spLocks noGrp="1"/>
          </p:cNvSpPr>
          <p:nvPr>
            <p:ph type="body" sz="half" idx="2"/>
          </p:nvPr>
        </p:nvSpPr>
        <p:spPr>
          <a:xfrm>
            <a:off x="251520" y="1124744"/>
            <a:ext cx="3888432" cy="547260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dirty="0" smtClean="0">
                <a:latin typeface="Times New Roman" pitchFamily="18" charset="0"/>
                <a:cs typeface="Times New Roman" pitchFamily="18" charset="0"/>
              </a:rPr>
              <a:t>Most ethical codes forbid doctors and nurses to have sexual relationships with patients</a:t>
            </a:r>
            <a:r>
              <a:rPr lang="en-US" sz="3600" dirty="0">
                <a:latin typeface="Times New Roman" pitchFamily="18" charset="0"/>
                <a:cs typeface="Times New Roman" pitchFamily="18" charset="0"/>
              </a:rPr>
              <a:t>. In avoiding such relationships the professional is acting </a:t>
            </a:r>
            <a:r>
              <a:rPr lang="en-US" sz="3600" dirty="0" smtClean="0">
                <a:latin typeface="Times New Roman" pitchFamily="18" charset="0"/>
                <a:cs typeface="Times New Roman" pitchFamily="18" charset="0"/>
              </a:rPr>
              <a:t>non-maleficently.</a:t>
            </a:r>
            <a:endParaRPr lang="ru-RU" sz="3600" dirty="0">
              <a:latin typeface="Times New Roman" pitchFamily="18" charset="0"/>
              <a:cs typeface="Times New Roman" pitchFamily="18" charset="0"/>
            </a:endParaRPr>
          </a:p>
          <a:p>
            <a:pPr algn="ctr"/>
            <a:r>
              <a:rPr lang="en-US" sz="4400" dirty="0" smtClean="0">
                <a:latin typeface="Times New Roman" pitchFamily="18" charset="0"/>
                <a:cs typeface="Times New Roman" pitchFamily="18" charset="0"/>
              </a:rPr>
              <a:t> </a:t>
            </a:r>
          </a:p>
        </p:txBody>
      </p:sp>
      <p:pic>
        <p:nvPicPr>
          <p:cNvPr id="10" name="Содержимое 9" descr="doctors-sex.jpg"/>
          <p:cNvPicPr>
            <a:picLocks noGrp="1" noChangeAspect="1"/>
          </p:cNvPicPr>
          <p:nvPr>
            <p:ph idx="1"/>
          </p:nvPr>
        </p:nvPicPr>
        <p:blipFill>
          <a:blip r:embed="rId3" cstate="print"/>
          <a:srcRect t="4591"/>
          <a:stretch>
            <a:fillRect/>
          </a:stretch>
        </p:blipFill>
        <p:spPr>
          <a:xfrm>
            <a:off x="4211960" y="1124744"/>
            <a:ext cx="4752528" cy="547260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3943</TotalTime>
  <Words>2977</Words>
  <Application>Microsoft Office PowerPoint</Application>
  <PresentationFormat>Экран (4:3)</PresentationFormat>
  <Paragraphs>228</Paragraphs>
  <Slides>48</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                 THE  BIOETHICAL   BASIS OF THE DOCTOR’S ACTIVITY. BIOETHICS OF BIOTECHNOLOGIES. </vt:lpstr>
      <vt:lpstr>Professional ethics  - the ethical norms, values, and principles that guide a profession and the ethics of decisions made within the profession</vt:lpstr>
      <vt:lpstr>One of the earliest examples of professional ethics is probably the Hippocratic oath to which medical doctors still adhere to this day.</vt:lpstr>
      <vt:lpstr>Слайд 4</vt:lpstr>
      <vt:lpstr>Disciplinary codes</vt:lpstr>
      <vt:lpstr>Professional responsibility encompasses:</vt:lpstr>
      <vt:lpstr> Professional responsibility violations in general include: </vt:lpstr>
      <vt:lpstr> Referral </vt:lpstr>
      <vt:lpstr>Relationships with Patients</vt:lpstr>
      <vt:lpstr>Declaration of Helsinki</vt:lpstr>
      <vt:lpstr>BIOETHICS IN BIOTECHNOLOGY</vt:lpstr>
      <vt:lpstr>Слайд 12</vt:lpstr>
      <vt:lpstr>Слайд 13</vt:lpstr>
      <vt:lpstr>Bioterrorism and germ warfare</vt:lpstr>
      <vt:lpstr>Слайд 15</vt:lpstr>
      <vt:lpstr>Organ Donation </vt:lpstr>
      <vt:lpstr>Organ replacement, artificial parts, and the Bionic Man</vt:lpstr>
      <vt:lpstr>Слайд 18</vt:lpstr>
      <vt:lpstr>Antibiotics </vt:lpstr>
      <vt:lpstr>Слайд 20</vt:lpstr>
      <vt:lpstr>Transgenic Crop plants</vt:lpstr>
      <vt:lpstr>Loss of Biodiversity</vt:lpstr>
      <vt:lpstr>Слайд 23</vt:lpstr>
      <vt:lpstr>Animal Testing</vt:lpstr>
      <vt:lpstr>What is Genetic Engineering? </vt:lpstr>
      <vt:lpstr>Transgenic Animals and Animal Cloning</vt:lpstr>
      <vt:lpstr>Cloning </vt:lpstr>
      <vt:lpstr>Why clone humans? </vt:lpstr>
      <vt:lpstr>Moral and Legal Issues of Cloning </vt:lpstr>
      <vt:lpstr>Слайд 30</vt:lpstr>
      <vt:lpstr>Altering the human germline</vt:lpstr>
      <vt:lpstr>Genetic Testing </vt:lpstr>
      <vt:lpstr>Genetic Testing </vt:lpstr>
      <vt:lpstr>Stem Cells</vt:lpstr>
      <vt:lpstr>Stem Cell Research</vt:lpstr>
      <vt:lpstr>Слайд 36</vt:lpstr>
      <vt:lpstr>Current IVF embryo policy</vt:lpstr>
      <vt:lpstr>Current IVF embryo policy</vt:lpstr>
      <vt:lpstr>Current IVF embryo policy</vt:lpstr>
      <vt:lpstr>What diseases do we do stem cell research on first?</vt:lpstr>
      <vt:lpstr>Common concerns in funding decisions</vt:lpstr>
      <vt:lpstr>Слайд 42</vt:lpstr>
      <vt:lpstr>Privacy and Personal Genetic Information</vt:lpstr>
      <vt:lpstr>Conflict of science with traditional religion</vt:lpstr>
      <vt:lpstr>Health Fraud</vt:lpstr>
      <vt:lpstr>Premature babies</vt:lpstr>
      <vt:lpstr>Abortion</vt:lpstr>
      <vt:lpstr>Слайд 48</vt:lpstr>
    </vt:vector>
  </TitlesOfParts>
  <Company>SamForum.ws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SamLab.ws</dc:creator>
  <cp:lastModifiedBy>Пользователь Windows</cp:lastModifiedBy>
  <cp:revision>334</cp:revision>
  <dcterms:created xsi:type="dcterms:W3CDTF">2010-03-04T17:43:23Z</dcterms:created>
  <dcterms:modified xsi:type="dcterms:W3CDTF">2015-09-16T08:20:16Z</dcterms:modified>
</cp:coreProperties>
</file>