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diagrams/quickStyle2.xml" ContentType="application/vnd.openxmlformats-officedocument.drawingml.diagramStyle+xml"/>
  <Override PartName="/ppt/theme/themeOverride5.xml" ContentType="application/vnd.openxmlformats-officedocument.themeOverr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diagrams/quickStyle1.xml" ContentType="application/vnd.openxmlformats-officedocument.drawingml.diagramStyle+xml"/>
  <Override PartName="/ppt/theme/themeOverride4.xml" ContentType="application/vnd.openxmlformats-officedocument.themeOverr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2.xml" ContentType="application/vnd.openxmlformats-officedocument.themeOverride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97" r:id="rId4"/>
  </p:sldMasterIdLst>
  <p:notesMasterIdLst>
    <p:notesMasterId r:id="rId20"/>
  </p:notesMasterIdLst>
  <p:sldIdLst>
    <p:sldId id="256" r:id="rId5"/>
    <p:sldId id="257" r:id="rId6"/>
    <p:sldId id="321" r:id="rId7"/>
    <p:sldId id="322" r:id="rId8"/>
    <p:sldId id="323" r:id="rId9"/>
    <p:sldId id="266" r:id="rId10"/>
    <p:sldId id="261" r:id="rId11"/>
    <p:sldId id="262" r:id="rId12"/>
    <p:sldId id="324" r:id="rId13"/>
    <p:sldId id="325" r:id="rId14"/>
    <p:sldId id="326" r:id="rId15"/>
    <p:sldId id="327" r:id="rId16"/>
    <p:sldId id="269" r:id="rId17"/>
    <p:sldId id="270" r:id="rId18"/>
    <p:sldId id="329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CC0099"/>
    <a:srgbClr val="CC0000"/>
    <a:srgbClr val="993366"/>
    <a:srgbClr val="990099"/>
    <a:srgbClr val="000000"/>
    <a:srgbClr val="D0EBB3"/>
    <a:srgbClr val="003300"/>
    <a:srgbClr val="F4D5FF"/>
    <a:srgbClr val="F4E8E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3DBB42-E43A-4970-AAC2-E0205C90CDF0}" type="doc">
      <dgm:prSet loTypeId="urn:microsoft.com/office/officeart/2005/8/layout/hList1" loCatId="list" qsTypeId="urn:microsoft.com/office/officeart/2005/8/quickstyle/3d2" qsCatId="3D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570F5268-D2CF-4ECB-8C4C-0640610D954C}">
      <dgm:prSet phldrT="[Текст]"/>
      <dgm:spPr>
        <a:solidFill>
          <a:srgbClr val="990099"/>
        </a:solidFill>
      </dgm:spPr>
      <dgm:t>
        <a:bodyPr/>
        <a:lstStyle/>
        <a:p>
          <a:r>
            <a:rPr lang="uk-UA" b="1" dirty="0" smtClean="0">
              <a:solidFill>
                <a:schemeClr val="bg1"/>
              </a:solidFill>
              <a:latin typeface="Arial Black" pitchFamily="34" charset="0"/>
            </a:rPr>
            <a:t>БИОЭТИКА</a:t>
          </a:r>
          <a:endParaRPr lang="ru-RU" dirty="0">
            <a:solidFill>
              <a:schemeClr val="bg1"/>
            </a:solidFill>
            <a:latin typeface="Arial Black" pitchFamily="34" charset="0"/>
          </a:endParaRPr>
        </a:p>
      </dgm:t>
    </dgm:pt>
    <dgm:pt modelId="{BFC98100-6839-4697-9C74-58BCC5166DC4}" type="parTrans" cxnId="{AA89AD35-A409-47CC-810A-B9E5E3212CCC}">
      <dgm:prSet/>
      <dgm:spPr/>
      <dgm:t>
        <a:bodyPr/>
        <a:lstStyle/>
        <a:p>
          <a:endParaRPr lang="ru-RU"/>
        </a:p>
      </dgm:t>
    </dgm:pt>
    <dgm:pt modelId="{D845B062-FE65-4EA8-BF04-331BC7EC3D4F}" type="sibTrans" cxnId="{AA89AD35-A409-47CC-810A-B9E5E3212CCC}">
      <dgm:prSet/>
      <dgm:spPr/>
      <dgm:t>
        <a:bodyPr/>
        <a:lstStyle/>
        <a:p>
          <a:endParaRPr lang="ru-RU"/>
        </a:p>
      </dgm:t>
    </dgm:pt>
    <dgm:pt modelId="{0D789682-8932-4A58-B493-7CA0F6E6A5FC}">
      <dgm:prSet phldrT="[Текст]"/>
      <dgm:spPr/>
      <dgm:t>
        <a:bodyPr/>
        <a:lstStyle/>
        <a:p>
          <a:r>
            <a:rPr lang="uk-UA" sz="4100" b="1" dirty="0" err="1" smtClean="0"/>
            <a:t>защищает</a:t>
          </a:r>
          <a:r>
            <a:rPr lang="uk-UA" sz="4100" b="1" dirty="0" smtClean="0"/>
            <a:t> </a:t>
          </a:r>
          <a:r>
            <a:rPr lang="uk-UA" sz="4100" b="1" dirty="0" err="1" smtClean="0"/>
            <a:t>фундаментальные</a:t>
          </a:r>
          <a:r>
            <a:rPr lang="uk-UA" sz="4100" b="1" dirty="0" smtClean="0"/>
            <a:t> </a:t>
          </a:r>
          <a:r>
            <a:rPr lang="uk-UA" sz="4100" b="1" dirty="0" err="1" smtClean="0"/>
            <a:t>человеческие</a:t>
          </a:r>
          <a:r>
            <a:rPr lang="uk-UA" sz="4100" b="1" dirty="0" smtClean="0"/>
            <a:t> </a:t>
          </a:r>
          <a:r>
            <a:rPr lang="uk-UA" sz="4100" b="1" dirty="0" err="1" smtClean="0"/>
            <a:t>ценности</a:t>
          </a:r>
          <a:r>
            <a:rPr lang="uk-UA" sz="4100" b="1" dirty="0" smtClean="0"/>
            <a:t>:</a:t>
          </a:r>
          <a:endParaRPr lang="ru-RU" sz="4100" dirty="0"/>
        </a:p>
      </dgm:t>
    </dgm:pt>
    <dgm:pt modelId="{5411BB9F-6571-4B7B-82D7-FF1D05DA2A25}" type="parTrans" cxnId="{511430D2-40C1-41C7-8056-5B0B8635D9A7}">
      <dgm:prSet/>
      <dgm:spPr/>
      <dgm:t>
        <a:bodyPr/>
        <a:lstStyle/>
        <a:p>
          <a:endParaRPr lang="ru-RU"/>
        </a:p>
      </dgm:t>
    </dgm:pt>
    <dgm:pt modelId="{8E4B2CFC-C0BD-4415-9799-CF2B4CFB39AF}" type="sibTrans" cxnId="{511430D2-40C1-41C7-8056-5B0B8635D9A7}">
      <dgm:prSet/>
      <dgm:spPr/>
      <dgm:t>
        <a:bodyPr/>
        <a:lstStyle/>
        <a:p>
          <a:endParaRPr lang="ru-RU"/>
        </a:p>
      </dgm:t>
    </dgm:pt>
    <dgm:pt modelId="{D58062C9-FB7A-47C4-8A42-BBDE4B53D86B}">
      <dgm:prSet phldrT="[Текст]" custT="1"/>
      <dgm:spPr/>
      <dgm:t>
        <a:bodyPr/>
        <a:lstStyle/>
        <a:p>
          <a:r>
            <a:rPr lang="uk-UA" sz="3800" b="1" i="1" dirty="0" smtClean="0">
              <a:solidFill>
                <a:schemeClr val="tx1"/>
              </a:solidFill>
            </a:rPr>
            <a:t>право </a:t>
          </a:r>
          <a:r>
            <a:rPr lang="uk-UA" sz="3800" b="1" i="1" dirty="0" err="1" smtClean="0">
              <a:solidFill>
                <a:schemeClr val="tx1"/>
              </a:solidFill>
            </a:rPr>
            <a:t>человека</a:t>
          </a:r>
          <a:r>
            <a:rPr lang="uk-UA" sz="3800" b="1" i="1" dirty="0" smtClean="0">
              <a:solidFill>
                <a:schemeClr val="tx1"/>
              </a:solidFill>
            </a:rPr>
            <a:t> на </a:t>
          </a:r>
          <a:r>
            <a:rPr lang="uk-UA" sz="3800" b="1" i="1" dirty="0" err="1" smtClean="0">
              <a:solidFill>
                <a:srgbClr val="CC0066"/>
              </a:solidFill>
            </a:rPr>
            <a:t>жизнь</a:t>
          </a:r>
          <a:endParaRPr lang="ru-RU" sz="3800" dirty="0">
            <a:solidFill>
              <a:srgbClr val="CC0066"/>
            </a:solidFill>
          </a:endParaRPr>
        </a:p>
      </dgm:t>
    </dgm:pt>
    <dgm:pt modelId="{7D2442AF-0EB0-4CCD-99BE-55F2F54A888B}" type="parTrans" cxnId="{4ED683F9-D174-40C7-829C-8C8064214BB1}">
      <dgm:prSet/>
      <dgm:spPr/>
      <dgm:t>
        <a:bodyPr/>
        <a:lstStyle/>
        <a:p>
          <a:endParaRPr lang="ru-RU"/>
        </a:p>
      </dgm:t>
    </dgm:pt>
    <dgm:pt modelId="{FFCCD081-EF10-47E6-935F-037D771AF04A}" type="sibTrans" cxnId="{4ED683F9-D174-40C7-829C-8C8064214BB1}">
      <dgm:prSet/>
      <dgm:spPr/>
      <dgm:t>
        <a:bodyPr/>
        <a:lstStyle/>
        <a:p>
          <a:endParaRPr lang="ru-RU"/>
        </a:p>
      </dgm:t>
    </dgm:pt>
    <dgm:pt modelId="{C8102FAA-738E-4244-9E26-90F7AE75520B}">
      <dgm:prSet phldrT="[Текст]" custT="1"/>
      <dgm:spPr/>
      <dgm:t>
        <a:bodyPr/>
        <a:lstStyle/>
        <a:p>
          <a:r>
            <a:rPr lang="uk-UA" sz="3800" b="1" i="1" dirty="0" smtClean="0">
              <a:solidFill>
                <a:schemeClr val="tx1"/>
              </a:solidFill>
            </a:rPr>
            <a:t>право </a:t>
          </a:r>
          <a:r>
            <a:rPr lang="uk-UA" sz="3800" b="1" i="1" dirty="0" err="1" smtClean="0">
              <a:solidFill>
                <a:schemeClr val="tx1"/>
              </a:solidFill>
            </a:rPr>
            <a:t>человека</a:t>
          </a:r>
          <a:r>
            <a:rPr lang="uk-UA" sz="3800" b="1" i="1" dirty="0" smtClean="0">
              <a:solidFill>
                <a:schemeClr val="tx1"/>
              </a:solidFill>
            </a:rPr>
            <a:t> на </a:t>
          </a:r>
          <a:r>
            <a:rPr lang="uk-UA" sz="3800" b="1" i="1" dirty="0" err="1" smtClean="0">
              <a:solidFill>
                <a:srgbClr val="CC0066"/>
              </a:solidFill>
            </a:rPr>
            <a:t>автономию</a:t>
          </a:r>
          <a:endParaRPr lang="ru-RU" sz="3800" dirty="0">
            <a:solidFill>
              <a:srgbClr val="CC0066"/>
            </a:solidFill>
          </a:endParaRPr>
        </a:p>
      </dgm:t>
    </dgm:pt>
    <dgm:pt modelId="{58CEE413-1E4D-4536-A705-27C66A864D7E}" type="parTrans" cxnId="{9BA3A7BB-7515-4977-ABED-029F3569E179}">
      <dgm:prSet/>
      <dgm:spPr/>
      <dgm:t>
        <a:bodyPr/>
        <a:lstStyle/>
        <a:p>
          <a:endParaRPr lang="ru-RU"/>
        </a:p>
      </dgm:t>
    </dgm:pt>
    <dgm:pt modelId="{E02AC174-E12D-45EC-8B6D-B6C1C2BE76BC}" type="sibTrans" cxnId="{9BA3A7BB-7515-4977-ABED-029F3569E179}">
      <dgm:prSet/>
      <dgm:spPr/>
      <dgm:t>
        <a:bodyPr/>
        <a:lstStyle/>
        <a:p>
          <a:endParaRPr lang="ru-RU"/>
        </a:p>
      </dgm:t>
    </dgm:pt>
    <dgm:pt modelId="{A1E6CAAE-C929-43E1-9392-38AA4CD021EB}">
      <dgm:prSet phldrT="[Текст]" custT="1"/>
      <dgm:spPr/>
      <dgm:t>
        <a:bodyPr/>
        <a:lstStyle/>
        <a:p>
          <a:r>
            <a:rPr lang="uk-UA" sz="3800" b="1" i="1" dirty="0" smtClean="0">
              <a:solidFill>
                <a:schemeClr val="tx1"/>
              </a:solidFill>
            </a:rPr>
            <a:t>право </a:t>
          </a:r>
          <a:r>
            <a:rPr lang="uk-UA" sz="3800" b="1" i="1" dirty="0" err="1" smtClean="0">
              <a:solidFill>
                <a:schemeClr val="tx1"/>
              </a:solidFill>
            </a:rPr>
            <a:t>человека</a:t>
          </a:r>
          <a:r>
            <a:rPr lang="uk-UA" sz="3800" b="1" i="1" dirty="0" smtClean="0">
              <a:solidFill>
                <a:schemeClr val="tx1"/>
              </a:solidFill>
            </a:rPr>
            <a:t> на</a:t>
          </a:r>
          <a:r>
            <a:rPr lang="uk-UA" sz="3800" b="1" i="1" dirty="0" smtClean="0">
              <a:solidFill>
                <a:srgbClr val="00B050"/>
              </a:solidFill>
            </a:rPr>
            <a:t> </a:t>
          </a:r>
          <a:r>
            <a:rPr lang="uk-UA" sz="3800" b="1" i="1" dirty="0" smtClean="0">
              <a:solidFill>
                <a:srgbClr val="CC0066"/>
              </a:solidFill>
            </a:rPr>
            <a:t>свободу </a:t>
          </a:r>
          <a:r>
            <a:rPr lang="uk-UA" sz="3800" b="1" i="1" dirty="0" err="1" smtClean="0">
              <a:solidFill>
                <a:srgbClr val="CC0066"/>
              </a:solidFill>
            </a:rPr>
            <a:t>выбора</a:t>
          </a:r>
          <a:endParaRPr lang="ru-RU" sz="3800" dirty="0">
            <a:solidFill>
              <a:srgbClr val="CC0066"/>
            </a:solidFill>
          </a:endParaRPr>
        </a:p>
      </dgm:t>
    </dgm:pt>
    <dgm:pt modelId="{69B26E4F-F3AC-408A-B7BB-F5566C708A4D}" type="parTrans" cxnId="{DBC6E8CA-1D9D-44CB-8ABA-3D968681A0E8}">
      <dgm:prSet/>
      <dgm:spPr/>
      <dgm:t>
        <a:bodyPr/>
        <a:lstStyle/>
        <a:p>
          <a:endParaRPr lang="ru-RU"/>
        </a:p>
      </dgm:t>
    </dgm:pt>
    <dgm:pt modelId="{CFA00614-3A3C-455E-A7F9-F08A56EFD2B9}" type="sibTrans" cxnId="{DBC6E8CA-1D9D-44CB-8ABA-3D968681A0E8}">
      <dgm:prSet/>
      <dgm:spPr/>
      <dgm:t>
        <a:bodyPr/>
        <a:lstStyle/>
        <a:p>
          <a:endParaRPr lang="ru-RU"/>
        </a:p>
      </dgm:t>
    </dgm:pt>
    <dgm:pt modelId="{5531D02B-2648-4DFC-AD03-EEE30D708065}" type="pres">
      <dgm:prSet presAssocID="{9C3DBB42-E43A-4970-AAC2-E0205C90CDF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7F3AD6A-B02D-4462-9C65-3C13B5134CF7}" type="pres">
      <dgm:prSet presAssocID="{570F5268-D2CF-4ECB-8C4C-0640610D954C}" presName="composite" presStyleCnt="0"/>
      <dgm:spPr/>
    </dgm:pt>
    <dgm:pt modelId="{5CE040CB-AA8F-4E95-8241-EEC508F9EF42}" type="pres">
      <dgm:prSet presAssocID="{570F5268-D2CF-4ECB-8C4C-0640610D954C}" presName="parTx" presStyleLbl="alignNode1" presStyleIdx="0" presStyleCnt="1" custScaleY="915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A3B6CB-B35D-4C22-BD02-8F63E373CFC2}" type="pres">
      <dgm:prSet presAssocID="{570F5268-D2CF-4ECB-8C4C-0640610D954C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4F4832D-2BBA-47C7-8A2D-B91A44819BFB}" type="presOf" srcId="{0D789682-8932-4A58-B493-7CA0F6E6A5FC}" destId="{C3A3B6CB-B35D-4C22-BD02-8F63E373CFC2}" srcOrd="0" destOrd="0" presId="urn:microsoft.com/office/officeart/2005/8/layout/hList1"/>
    <dgm:cxn modelId="{0C67266C-2777-499D-8E23-ECCC9E9647F1}" type="presOf" srcId="{9C3DBB42-E43A-4970-AAC2-E0205C90CDF0}" destId="{5531D02B-2648-4DFC-AD03-EEE30D708065}" srcOrd="0" destOrd="0" presId="urn:microsoft.com/office/officeart/2005/8/layout/hList1"/>
    <dgm:cxn modelId="{AA89AD35-A409-47CC-810A-B9E5E3212CCC}" srcId="{9C3DBB42-E43A-4970-AAC2-E0205C90CDF0}" destId="{570F5268-D2CF-4ECB-8C4C-0640610D954C}" srcOrd="0" destOrd="0" parTransId="{BFC98100-6839-4697-9C74-58BCC5166DC4}" sibTransId="{D845B062-FE65-4EA8-BF04-331BC7EC3D4F}"/>
    <dgm:cxn modelId="{BEFC8856-3960-4086-BBD2-98D857A2D367}" type="presOf" srcId="{D58062C9-FB7A-47C4-8A42-BBDE4B53D86B}" destId="{C3A3B6CB-B35D-4C22-BD02-8F63E373CFC2}" srcOrd="0" destOrd="1" presId="urn:microsoft.com/office/officeart/2005/8/layout/hList1"/>
    <dgm:cxn modelId="{4ED683F9-D174-40C7-829C-8C8064214BB1}" srcId="{570F5268-D2CF-4ECB-8C4C-0640610D954C}" destId="{D58062C9-FB7A-47C4-8A42-BBDE4B53D86B}" srcOrd="1" destOrd="0" parTransId="{7D2442AF-0EB0-4CCD-99BE-55F2F54A888B}" sibTransId="{FFCCD081-EF10-47E6-935F-037D771AF04A}"/>
    <dgm:cxn modelId="{511430D2-40C1-41C7-8056-5B0B8635D9A7}" srcId="{570F5268-D2CF-4ECB-8C4C-0640610D954C}" destId="{0D789682-8932-4A58-B493-7CA0F6E6A5FC}" srcOrd="0" destOrd="0" parTransId="{5411BB9F-6571-4B7B-82D7-FF1D05DA2A25}" sibTransId="{8E4B2CFC-C0BD-4415-9799-CF2B4CFB39AF}"/>
    <dgm:cxn modelId="{ADCCE95F-B7B6-42AF-82C1-B3A7231007F8}" type="presOf" srcId="{570F5268-D2CF-4ECB-8C4C-0640610D954C}" destId="{5CE040CB-AA8F-4E95-8241-EEC508F9EF42}" srcOrd="0" destOrd="0" presId="urn:microsoft.com/office/officeart/2005/8/layout/hList1"/>
    <dgm:cxn modelId="{576F7315-8186-47E9-92B9-43DC773A6DCF}" type="presOf" srcId="{A1E6CAAE-C929-43E1-9392-38AA4CD021EB}" destId="{C3A3B6CB-B35D-4C22-BD02-8F63E373CFC2}" srcOrd="0" destOrd="3" presId="urn:microsoft.com/office/officeart/2005/8/layout/hList1"/>
    <dgm:cxn modelId="{DBC6E8CA-1D9D-44CB-8ABA-3D968681A0E8}" srcId="{570F5268-D2CF-4ECB-8C4C-0640610D954C}" destId="{A1E6CAAE-C929-43E1-9392-38AA4CD021EB}" srcOrd="3" destOrd="0" parTransId="{69B26E4F-F3AC-408A-B7BB-F5566C708A4D}" sibTransId="{CFA00614-3A3C-455E-A7F9-F08A56EFD2B9}"/>
    <dgm:cxn modelId="{9BA3A7BB-7515-4977-ABED-029F3569E179}" srcId="{570F5268-D2CF-4ECB-8C4C-0640610D954C}" destId="{C8102FAA-738E-4244-9E26-90F7AE75520B}" srcOrd="2" destOrd="0" parTransId="{58CEE413-1E4D-4536-A705-27C66A864D7E}" sibTransId="{E02AC174-E12D-45EC-8B6D-B6C1C2BE76BC}"/>
    <dgm:cxn modelId="{1DBD0547-8749-41FC-A75C-335155B9B2B8}" type="presOf" srcId="{C8102FAA-738E-4244-9E26-90F7AE75520B}" destId="{C3A3B6CB-B35D-4C22-BD02-8F63E373CFC2}" srcOrd="0" destOrd="2" presId="urn:microsoft.com/office/officeart/2005/8/layout/hList1"/>
    <dgm:cxn modelId="{8BF40FCE-76D4-42E0-A9EB-FEE121656535}" type="presParOf" srcId="{5531D02B-2648-4DFC-AD03-EEE30D708065}" destId="{57F3AD6A-B02D-4462-9C65-3C13B5134CF7}" srcOrd="0" destOrd="0" presId="urn:microsoft.com/office/officeart/2005/8/layout/hList1"/>
    <dgm:cxn modelId="{A154593A-A6EC-4730-92FE-5805F36CD8D5}" type="presParOf" srcId="{57F3AD6A-B02D-4462-9C65-3C13B5134CF7}" destId="{5CE040CB-AA8F-4E95-8241-EEC508F9EF42}" srcOrd="0" destOrd="0" presId="urn:microsoft.com/office/officeart/2005/8/layout/hList1"/>
    <dgm:cxn modelId="{9C2CE12F-2AA7-4446-915A-B9844B199ABD}" type="presParOf" srcId="{57F3AD6A-B02D-4462-9C65-3C13B5134CF7}" destId="{C3A3B6CB-B35D-4C22-BD02-8F63E373CFC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E6A046C-0096-4DE6-9137-443D83021DB9}" type="doc">
      <dgm:prSet loTypeId="urn:microsoft.com/office/officeart/2005/8/layout/vList5" loCatId="list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1DC70707-D21F-416F-B6EF-C062358560D9}">
      <dgm:prSet phldrT="[Текст]" custT="1"/>
      <dgm:spPr/>
      <dgm:t>
        <a:bodyPr lIns="0" rIns="0"/>
        <a:lstStyle/>
        <a:p>
          <a:pPr>
            <a:spcAft>
              <a:spcPts val="0"/>
            </a:spcAft>
          </a:pPr>
          <a:r>
            <a:rPr lang="ru-RU" sz="3200" b="1" dirty="0" smtClean="0">
              <a:latin typeface="Arial" pitchFamily="34" charset="0"/>
              <a:cs typeface="Arial" pitchFamily="34" charset="0"/>
            </a:rPr>
            <a:t>Термин «Эвтаназия» происходит от греческих слов </a:t>
          </a:r>
        </a:p>
        <a:p>
          <a:pPr>
            <a:spcAft>
              <a:spcPts val="0"/>
            </a:spcAft>
          </a:pPr>
          <a:r>
            <a:rPr lang="ru-RU" sz="3200" b="1" i="1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еu</a:t>
          </a:r>
          <a:r>
            <a:rPr lang="ru-RU" sz="3200" b="1" i="1" dirty="0" smtClean="0">
              <a:latin typeface="Arial" pitchFamily="34" charset="0"/>
              <a:cs typeface="Arial" pitchFamily="34" charset="0"/>
            </a:rPr>
            <a:t> - «хорошо»</a:t>
          </a:r>
          <a:r>
            <a:rPr lang="ru-RU" sz="3200" b="1" dirty="0" smtClean="0">
              <a:latin typeface="Arial" pitchFamily="34" charset="0"/>
              <a:cs typeface="Arial" pitchFamily="34" charset="0"/>
            </a:rPr>
            <a:t>,</a:t>
          </a:r>
        </a:p>
        <a:p>
          <a:pPr>
            <a:spcAft>
              <a:spcPts val="0"/>
            </a:spcAft>
          </a:pPr>
          <a:r>
            <a:rPr lang="ru-RU" sz="2800" b="1" i="1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thanatos</a:t>
          </a:r>
          <a:r>
            <a:rPr lang="ru-RU" sz="2800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2800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</a:t>
          </a:r>
          <a:r>
            <a:rPr lang="ru-RU" sz="2800" b="1" i="1" dirty="0" smtClean="0">
              <a:latin typeface="Arial" pitchFamily="34" charset="0"/>
              <a:cs typeface="Arial" pitchFamily="34" charset="0"/>
            </a:rPr>
            <a:t> «смерть», </a:t>
          </a:r>
          <a:r>
            <a:rPr lang="ru-RU" sz="2800" b="1" dirty="0" smtClean="0">
              <a:latin typeface="Arial" pitchFamily="34" charset="0"/>
              <a:cs typeface="Arial" pitchFamily="34" charset="0"/>
            </a:rPr>
            <a:t>означая буквально </a:t>
          </a:r>
          <a:r>
            <a:rPr lang="ru-RU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«добрая», «хорошая» смерть</a:t>
          </a:r>
          <a:endParaRPr lang="ru-RU" sz="28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D5CF254B-2B29-4994-ADBF-1214930AF0C3}" type="parTrans" cxnId="{049BD6B8-E497-46B5-B212-B4ABCDD7D22D}">
      <dgm:prSet/>
      <dgm:spPr/>
      <dgm:t>
        <a:bodyPr/>
        <a:lstStyle/>
        <a:p>
          <a:endParaRPr lang="ru-RU"/>
        </a:p>
      </dgm:t>
    </dgm:pt>
    <dgm:pt modelId="{4DD9A477-22D0-4118-A389-9463797BCFD9}" type="sibTrans" cxnId="{049BD6B8-E497-46B5-B212-B4ABCDD7D22D}">
      <dgm:prSet/>
      <dgm:spPr/>
      <dgm:t>
        <a:bodyPr/>
        <a:lstStyle/>
        <a:p>
          <a:endParaRPr lang="ru-RU"/>
        </a:p>
      </dgm:t>
    </dgm:pt>
    <dgm:pt modelId="{31127ABE-FFE1-4FBC-9080-A18994A1BC5D}">
      <dgm:prSet phldrT="[Текст]" custT="1"/>
      <dgm:spPr>
        <a:solidFill>
          <a:srgbClr val="F4E8E8">
            <a:alpha val="89804"/>
          </a:srgbClr>
        </a:solidFill>
      </dgm:spPr>
      <dgm:t>
        <a:bodyPr lIns="0" rIns="0"/>
        <a:lstStyle/>
        <a:p>
          <a:r>
            <a:rPr lang="ru-RU" sz="2600" b="1" i="1" u="sng" dirty="0" smtClean="0">
              <a:latin typeface="Georgia" pitchFamily="18" charset="0"/>
            </a:rPr>
            <a:t>В современном понимании - это </a:t>
          </a:r>
          <a:r>
            <a:rPr lang="ru-RU" sz="2600" b="1" dirty="0" smtClean="0">
              <a:latin typeface="Arial" pitchFamily="34" charset="0"/>
              <a:cs typeface="Arial" pitchFamily="34" charset="0"/>
            </a:rPr>
            <a:t>сознательное действие или отказ от действий, приводящие к скорой и безболезненной смерти безнадежно больного человека, с целью прекращения </a:t>
          </a:r>
          <a:r>
            <a:rPr lang="ru-RU" sz="2600" b="1" dirty="0" err="1" smtClean="0">
              <a:latin typeface="Arial" pitchFamily="34" charset="0"/>
              <a:cs typeface="Arial" pitchFamily="34" charset="0"/>
            </a:rPr>
            <a:t>некупируемой</a:t>
          </a:r>
          <a:r>
            <a:rPr lang="ru-RU" sz="2600" b="1" dirty="0" smtClean="0">
              <a:latin typeface="Arial" pitchFamily="34" charset="0"/>
              <a:cs typeface="Arial" pitchFamily="34" charset="0"/>
            </a:rPr>
            <a:t> боли и страданий</a:t>
          </a:r>
          <a:endParaRPr lang="ru-RU" sz="2600" dirty="0">
            <a:latin typeface="Arial" pitchFamily="34" charset="0"/>
            <a:cs typeface="Arial" pitchFamily="34" charset="0"/>
          </a:endParaRPr>
        </a:p>
      </dgm:t>
    </dgm:pt>
    <dgm:pt modelId="{108E3153-5BC6-44E7-9CCA-4CA73605843D}" type="parTrans" cxnId="{8D528B67-2D37-43B9-9517-DD7F3EC166C8}">
      <dgm:prSet/>
      <dgm:spPr/>
      <dgm:t>
        <a:bodyPr/>
        <a:lstStyle/>
        <a:p>
          <a:endParaRPr lang="ru-RU"/>
        </a:p>
      </dgm:t>
    </dgm:pt>
    <dgm:pt modelId="{EBE99A79-3BEB-452B-B7EA-73AD615146D9}" type="sibTrans" cxnId="{8D528B67-2D37-43B9-9517-DD7F3EC166C8}">
      <dgm:prSet/>
      <dgm:spPr/>
      <dgm:t>
        <a:bodyPr/>
        <a:lstStyle/>
        <a:p>
          <a:endParaRPr lang="ru-RU"/>
        </a:p>
      </dgm:t>
    </dgm:pt>
    <dgm:pt modelId="{61D40BD8-3EAC-4A8F-A387-EC457D3A0490}" type="pres">
      <dgm:prSet presAssocID="{3E6A046C-0096-4DE6-9137-443D83021DB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BE4C574-6D64-4B29-94EB-1108DBB21449}" type="pres">
      <dgm:prSet presAssocID="{1DC70707-D21F-416F-B6EF-C062358560D9}" presName="linNode" presStyleCnt="0"/>
      <dgm:spPr/>
    </dgm:pt>
    <dgm:pt modelId="{FD1F5952-25BD-4519-97D3-E1026BD3F24F}" type="pres">
      <dgm:prSet presAssocID="{1DC70707-D21F-416F-B6EF-C062358560D9}" presName="parentText" presStyleLbl="node1" presStyleIdx="0" presStyleCnt="1" custScaleX="17252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8145DE-86E9-4688-8ECB-AB77BB3299BA}" type="pres">
      <dgm:prSet presAssocID="{1DC70707-D21F-416F-B6EF-C062358560D9}" presName="descendantText" presStyleLbl="alignAccFollowNode1" presStyleIdx="0" presStyleCnt="1" custScaleY="1102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A48AEAB-CC49-4A8F-AEA3-087F80B15B81}" type="presOf" srcId="{3E6A046C-0096-4DE6-9137-443D83021DB9}" destId="{61D40BD8-3EAC-4A8F-A387-EC457D3A0490}" srcOrd="0" destOrd="0" presId="urn:microsoft.com/office/officeart/2005/8/layout/vList5"/>
    <dgm:cxn modelId="{3AD6B638-DC70-472B-A00B-56A7F0392C1A}" type="presOf" srcId="{31127ABE-FFE1-4FBC-9080-A18994A1BC5D}" destId="{F88145DE-86E9-4688-8ECB-AB77BB3299BA}" srcOrd="0" destOrd="0" presId="urn:microsoft.com/office/officeart/2005/8/layout/vList5"/>
    <dgm:cxn modelId="{049BD6B8-E497-46B5-B212-B4ABCDD7D22D}" srcId="{3E6A046C-0096-4DE6-9137-443D83021DB9}" destId="{1DC70707-D21F-416F-B6EF-C062358560D9}" srcOrd="0" destOrd="0" parTransId="{D5CF254B-2B29-4994-ADBF-1214930AF0C3}" sibTransId="{4DD9A477-22D0-4118-A389-9463797BCFD9}"/>
    <dgm:cxn modelId="{8D528B67-2D37-43B9-9517-DD7F3EC166C8}" srcId="{1DC70707-D21F-416F-B6EF-C062358560D9}" destId="{31127ABE-FFE1-4FBC-9080-A18994A1BC5D}" srcOrd="0" destOrd="0" parTransId="{108E3153-5BC6-44E7-9CCA-4CA73605843D}" sibTransId="{EBE99A79-3BEB-452B-B7EA-73AD615146D9}"/>
    <dgm:cxn modelId="{05EC0AA8-2EF1-4028-97BB-4F24256BD984}" type="presOf" srcId="{1DC70707-D21F-416F-B6EF-C062358560D9}" destId="{FD1F5952-25BD-4519-97D3-E1026BD3F24F}" srcOrd="0" destOrd="0" presId="urn:microsoft.com/office/officeart/2005/8/layout/vList5"/>
    <dgm:cxn modelId="{23B94366-1A8E-4E3F-9574-BAB831C000D0}" type="presParOf" srcId="{61D40BD8-3EAC-4A8F-A387-EC457D3A0490}" destId="{EBE4C574-6D64-4B29-94EB-1108DBB21449}" srcOrd="0" destOrd="0" presId="urn:microsoft.com/office/officeart/2005/8/layout/vList5"/>
    <dgm:cxn modelId="{A0FBFB8C-0C88-42B3-9763-F0A4426F5164}" type="presParOf" srcId="{EBE4C574-6D64-4B29-94EB-1108DBB21449}" destId="{FD1F5952-25BD-4519-97D3-E1026BD3F24F}" srcOrd="0" destOrd="0" presId="urn:microsoft.com/office/officeart/2005/8/layout/vList5"/>
    <dgm:cxn modelId="{0A6A98A3-D52A-4844-BBAF-BFB608E9B82A}" type="presParOf" srcId="{EBE4C574-6D64-4B29-94EB-1108DBB21449}" destId="{F88145DE-86E9-4688-8ECB-AB77BB3299B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8B3F5FC-134C-4CE7-8582-4432E9982992}" type="doc">
      <dgm:prSet loTypeId="urn:microsoft.com/office/officeart/2005/8/layout/process4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920BCE43-0610-4640-A12C-06B17E3AAE23}">
      <dgm:prSet phldrT="[Текст]" custT="1"/>
      <dgm:spPr>
        <a:solidFill>
          <a:srgbClr val="002060"/>
        </a:solidFill>
      </dgm:spPr>
      <dgm:t>
        <a:bodyPr/>
        <a:lstStyle/>
        <a:p>
          <a:pPr>
            <a:spcAft>
              <a:spcPts val="0"/>
            </a:spcAft>
          </a:pPr>
          <a:r>
            <a:rPr lang="en-US" sz="2800" b="1" dirty="0" smtClean="0">
              <a:solidFill>
                <a:srgbClr val="FF0000"/>
              </a:solidFill>
              <a:latin typeface="Georgia" pitchFamily="18" charset="0"/>
            </a:rPr>
            <a:t>I. </a:t>
          </a:r>
          <a:r>
            <a:rPr lang="ru-RU" sz="2400" b="1" dirty="0" err="1" smtClean="0">
              <a:latin typeface="Arial" pitchFamily="34" charset="0"/>
              <a:cs typeface="Arial" pitchFamily="34" charset="0"/>
            </a:rPr>
            <a:t>Medical</a:t>
          </a:r>
          <a:r>
            <a:rPr lang="ru-RU" sz="2400" b="1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2400" b="1" dirty="0" err="1" smtClean="0">
              <a:latin typeface="Arial" pitchFamily="34" charset="0"/>
              <a:cs typeface="Arial" pitchFamily="34" charset="0"/>
            </a:rPr>
            <a:t>decision</a:t>
          </a:r>
          <a:r>
            <a:rPr lang="ru-RU" sz="2400" b="1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2400" b="1" dirty="0" err="1" smtClean="0">
              <a:latin typeface="Arial" pitchFamily="34" charset="0"/>
              <a:cs typeface="Arial" pitchFamily="34" charset="0"/>
            </a:rPr>
            <a:t>concerning</a:t>
          </a:r>
          <a:r>
            <a:rPr lang="ru-RU" sz="2400" b="1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2400" b="1" dirty="0" err="1" smtClean="0">
              <a:latin typeface="Arial" pitchFamily="34" charset="0"/>
              <a:cs typeface="Arial" pitchFamily="34" charset="0"/>
            </a:rPr>
            <a:t>end</a:t>
          </a:r>
          <a:r>
            <a:rPr lang="ru-RU" sz="2400" b="1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2400" b="1" dirty="0" err="1" smtClean="0">
              <a:latin typeface="Arial" pitchFamily="34" charset="0"/>
              <a:cs typeface="Arial" pitchFamily="34" charset="0"/>
            </a:rPr>
            <a:t>of</a:t>
          </a:r>
          <a:r>
            <a:rPr lang="ru-RU" sz="2400" b="1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2400" b="1" dirty="0" err="1" smtClean="0">
              <a:latin typeface="Arial" pitchFamily="34" charset="0"/>
              <a:cs typeface="Arial" pitchFamily="34" charset="0"/>
            </a:rPr>
            <a:t>life</a:t>
          </a:r>
          <a:r>
            <a:rPr lang="ru-RU" sz="2400" b="1" dirty="0" smtClean="0">
              <a:latin typeface="Arial" pitchFamily="34" charset="0"/>
              <a:cs typeface="Arial" pitchFamily="34" charset="0"/>
            </a:rPr>
            <a:t> (MDEL)</a:t>
          </a:r>
          <a:r>
            <a:rPr lang="ru-RU" sz="2000" b="1" dirty="0" smtClean="0">
              <a:latin typeface="Georgia" pitchFamily="18" charset="0"/>
            </a:rPr>
            <a:t>, </a:t>
          </a:r>
          <a:r>
            <a:rPr lang="ru-RU" sz="2800" b="1" dirty="0" smtClean="0">
              <a:latin typeface="Georgia" pitchFamily="18" charset="0"/>
            </a:rPr>
            <a:t>или </a:t>
          </a:r>
          <a:endParaRPr lang="en-US" sz="2800" b="1" dirty="0" smtClean="0">
            <a:latin typeface="Georgia" pitchFamily="18" charset="0"/>
          </a:endParaRPr>
        </a:p>
        <a:p>
          <a:pPr>
            <a:spcAft>
              <a:spcPct val="35000"/>
            </a:spcAft>
          </a:pPr>
          <a:r>
            <a:rPr lang="ru-RU" sz="3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«медицинское решение о конце жизни»</a:t>
          </a:r>
          <a:endParaRPr lang="ru-RU" sz="30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935777B3-D232-4755-9902-E85F67621B5C}" type="parTrans" cxnId="{0D71D09A-E81B-4A01-A5F5-C29B717952C7}">
      <dgm:prSet/>
      <dgm:spPr/>
      <dgm:t>
        <a:bodyPr/>
        <a:lstStyle/>
        <a:p>
          <a:endParaRPr lang="ru-RU"/>
        </a:p>
      </dgm:t>
    </dgm:pt>
    <dgm:pt modelId="{C2EB3FC8-67FE-4862-9732-441971A5A7A2}" type="sibTrans" cxnId="{0D71D09A-E81B-4A01-A5F5-C29B717952C7}">
      <dgm:prSet/>
      <dgm:spPr/>
      <dgm:t>
        <a:bodyPr/>
        <a:lstStyle/>
        <a:p>
          <a:endParaRPr lang="ru-RU"/>
        </a:p>
      </dgm:t>
    </dgm:pt>
    <dgm:pt modelId="{2B6925EC-2920-4A74-9116-D36DD2D043A0}">
      <dgm:prSet phldrT="[Текст]"/>
      <dgm:spPr>
        <a:solidFill>
          <a:srgbClr val="F4D5FF"/>
        </a:solidFill>
      </dgm:spPr>
      <dgm:t>
        <a:bodyPr/>
        <a:lstStyle/>
        <a:p>
          <a:r>
            <a:rPr lang="ru-RU" b="1" dirty="0" smtClean="0">
              <a:latin typeface="Georgia" pitchFamily="18" charset="0"/>
            </a:rPr>
            <a:t>А) </a:t>
          </a:r>
          <a:r>
            <a:rPr lang="ru-RU" b="1" dirty="0" smtClean="0">
              <a:solidFill>
                <a:srgbClr val="CC0000"/>
              </a:solidFill>
              <a:latin typeface="Arial" pitchFamily="34" charset="0"/>
              <a:cs typeface="Arial" pitchFamily="34" charset="0"/>
            </a:rPr>
            <a:t>Собственно эвтаназия </a:t>
          </a:r>
          <a:r>
            <a:rPr lang="ru-RU" b="1" dirty="0" smtClean="0">
              <a:latin typeface="Georgia" pitchFamily="18" charset="0"/>
            </a:rPr>
            <a:t>- случаи активного участия врача в смерти пациента. Это, собственно, производимое врачом убийство больного с информированного согласия больного; </a:t>
          </a:r>
          <a:endParaRPr lang="ru-RU" dirty="0"/>
        </a:p>
      </dgm:t>
    </dgm:pt>
    <dgm:pt modelId="{713873E5-221B-4BB4-9881-0F8100E3F212}" type="parTrans" cxnId="{C15912CD-D9C0-4494-A28F-049D95681E79}">
      <dgm:prSet/>
      <dgm:spPr/>
      <dgm:t>
        <a:bodyPr/>
        <a:lstStyle/>
        <a:p>
          <a:endParaRPr lang="ru-RU"/>
        </a:p>
      </dgm:t>
    </dgm:pt>
    <dgm:pt modelId="{83697F18-23A7-479E-B102-DA68E24FFD5D}" type="sibTrans" cxnId="{C15912CD-D9C0-4494-A28F-049D95681E79}">
      <dgm:prSet/>
      <dgm:spPr/>
      <dgm:t>
        <a:bodyPr/>
        <a:lstStyle/>
        <a:p>
          <a:endParaRPr lang="ru-RU"/>
        </a:p>
      </dgm:t>
    </dgm:pt>
    <dgm:pt modelId="{BC6D1125-E8F4-4394-8662-5E57CF4FD696}">
      <dgm:prSet phldrT="[Текст]"/>
      <dgm:spPr>
        <a:solidFill>
          <a:srgbClr val="F4D5FF"/>
        </a:solidFill>
      </dgm:spPr>
      <dgm:t>
        <a:bodyPr/>
        <a:lstStyle/>
        <a:p>
          <a:r>
            <a:rPr lang="ru-RU" b="1" dirty="0" smtClean="0">
              <a:latin typeface="Georgia" pitchFamily="18" charset="0"/>
            </a:rPr>
            <a:t>Б) </a:t>
          </a:r>
          <a:r>
            <a:rPr lang="ru-RU" b="1" dirty="0" err="1" smtClean="0">
              <a:solidFill>
                <a:srgbClr val="CC0000"/>
              </a:solidFill>
              <a:latin typeface="Arial" pitchFamily="34" charset="0"/>
              <a:cs typeface="Arial" pitchFamily="34" charset="0"/>
            </a:rPr>
            <a:t>Ассистируемый</a:t>
          </a:r>
          <a:r>
            <a:rPr lang="ru-RU" b="1" dirty="0" smtClean="0">
              <a:solidFill>
                <a:srgbClr val="CC0000"/>
              </a:solidFill>
              <a:latin typeface="Arial" pitchFamily="34" charset="0"/>
              <a:cs typeface="Arial" pitchFamily="34" charset="0"/>
            </a:rPr>
            <a:t> врачом суицид </a:t>
          </a:r>
          <a:r>
            <a:rPr lang="ru-RU" b="1" dirty="0" smtClean="0">
              <a:latin typeface="Georgia" pitchFamily="18" charset="0"/>
            </a:rPr>
            <a:t>(</a:t>
          </a:r>
          <a:r>
            <a:rPr lang="ru-RU" b="1" dirty="0" err="1" smtClean="0">
              <a:latin typeface="Georgia" pitchFamily="18" charset="0"/>
            </a:rPr>
            <a:t>Phisician</a:t>
          </a:r>
          <a:r>
            <a:rPr lang="ru-RU" b="1" dirty="0" smtClean="0">
              <a:latin typeface="Georgia" pitchFamily="18" charset="0"/>
            </a:rPr>
            <a:t> </a:t>
          </a:r>
          <a:r>
            <a:rPr lang="ru-RU" b="1" dirty="0" err="1" smtClean="0">
              <a:latin typeface="Georgia" pitchFamily="18" charset="0"/>
            </a:rPr>
            <a:t>assisted</a:t>
          </a:r>
          <a:r>
            <a:rPr lang="ru-RU" b="1" dirty="0" smtClean="0">
              <a:latin typeface="Georgia" pitchFamily="18" charset="0"/>
            </a:rPr>
            <a:t> </a:t>
          </a:r>
          <a:r>
            <a:rPr lang="ru-RU" b="1" dirty="0" err="1" smtClean="0">
              <a:latin typeface="Georgia" pitchFamily="18" charset="0"/>
            </a:rPr>
            <a:t>sucide</a:t>
          </a:r>
          <a:r>
            <a:rPr lang="ru-RU" b="1" dirty="0" smtClean="0">
              <a:latin typeface="Georgia" pitchFamily="18" charset="0"/>
            </a:rPr>
            <a:t> - PAS), когда врач приготовляет смертельное лекарство, которое больной вводит себе сам. </a:t>
          </a:r>
          <a:br>
            <a:rPr lang="ru-RU" b="1" dirty="0" smtClean="0">
              <a:latin typeface="Georgia" pitchFamily="18" charset="0"/>
            </a:rPr>
          </a:br>
          <a:endParaRPr lang="ru-RU" dirty="0"/>
        </a:p>
      </dgm:t>
    </dgm:pt>
    <dgm:pt modelId="{F83C46C7-01DF-4C81-A1D2-FAF8EE786602}" type="parTrans" cxnId="{90D84247-B758-44BE-B7F9-C0A8AB18F7E9}">
      <dgm:prSet/>
      <dgm:spPr/>
      <dgm:t>
        <a:bodyPr/>
        <a:lstStyle/>
        <a:p>
          <a:endParaRPr lang="ru-RU"/>
        </a:p>
      </dgm:t>
    </dgm:pt>
    <dgm:pt modelId="{E18E42F7-0398-4DB3-9B3F-973784AF2C3C}" type="sibTrans" cxnId="{90D84247-B758-44BE-B7F9-C0A8AB18F7E9}">
      <dgm:prSet/>
      <dgm:spPr/>
      <dgm:t>
        <a:bodyPr/>
        <a:lstStyle/>
        <a:p>
          <a:endParaRPr lang="ru-RU"/>
        </a:p>
      </dgm:t>
    </dgm:pt>
    <dgm:pt modelId="{C7FA4EC8-9386-48B0-A3C8-6011143CA583}" type="pres">
      <dgm:prSet presAssocID="{A8B3F5FC-134C-4CE7-8582-4432E998299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B728525-AD3E-4029-858B-D44848FFB136}" type="pres">
      <dgm:prSet presAssocID="{920BCE43-0610-4640-A12C-06B17E3AAE23}" presName="boxAndChildren" presStyleCnt="0"/>
      <dgm:spPr/>
    </dgm:pt>
    <dgm:pt modelId="{975044B7-CD61-4D89-BD6E-BB8DA87E03AE}" type="pres">
      <dgm:prSet presAssocID="{920BCE43-0610-4640-A12C-06B17E3AAE23}" presName="parentTextBox" presStyleLbl="node1" presStyleIdx="0" presStyleCnt="1"/>
      <dgm:spPr/>
      <dgm:t>
        <a:bodyPr/>
        <a:lstStyle/>
        <a:p>
          <a:endParaRPr lang="ru-RU"/>
        </a:p>
      </dgm:t>
    </dgm:pt>
    <dgm:pt modelId="{BA8AB419-FF06-4735-9B9E-BED98155BA39}" type="pres">
      <dgm:prSet presAssocID="{920BCE43-0610-4640-A12C-06B17E3AAE23}" presName="entireBox" presStyleLbl="node1" presStyleIdx="0" presStyleCnt="1" custScaleY="67692" custLinFactNeighborY="-5962"/>
      <dgm:spPr/>
      <dgm:t>
        <a:bodyPr/>
        <a:lstStyle/>
        <a:p>
          <a:endParaRPr lang="ru-RU"/>
        </a:p>
      </dgm:t>
    </dgm:pt>
    <dgm:pt modelId="{0ED6130D-818D-43F1-AAA0-56473DF79D4C}" type="pres">
      <dgm:prSet presAssocID="{920BCE43-0610-4640-A12C-06B17E3AAE23}" presName="descendantBox" presStyleCnt="0"/>
      <dgm:spPr/>
    </dgm:pt>
    <dgm:pt modelId="{C0C04555-3F11-493C-AFDE-D21588F2B8AE}" type="pres">
      <dgm:prSet presAssocID="{2B6925EC-2920-4A74-9116-D36DD2D043A0}" presName="childTextBox" presStyleLbl="fgAccFollowNode1" presStyleIdx="0" presStyleCnt="2" custScaleY="139832" custLinFactNeighborY="79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CD7511-BCCB-4840-8BDD-4445814160FE}" type="pres">
      <dgm:prSet presAssocID="{BC6D1125-E8F4-4394-8662-5E57CF4FD696}" presName="childTextBox" presStyleLbl="fgAccFollowNode1" presStyleIdx="1" presStyleCnt="2" custScaleY="139832" custLinFactNeighborY="79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0D84247-B758-44BE-B7F9-C0A8AB18F7E9}" srcId="{920BCE43-0610-4640-A12C-06B17E3AAE23}" destId="{BC6D1125-E8F4-4394-8662-5E57CF4FD696}" srcOrd="1" destOrd="0" parTransId="{F83C46C7-01DF-4C81-A1D2-FAF8EE786602}" sibTransId="{E18E42F7-0398-4DB3-9B3F-973784AF2C3C}"/>
    <dgm:cxn modelId="{0D71D09A-E81B-4A01-A5F5-C29B717952C7}" srcId="{A8B3F5FC-134C-4CE7-8582-4432E9982992}" destId="{920BCE43-0610-4640-A12C-06B17E3AAE23}" srcOrd="0" destOrd="0" parTransId="{935777B3-D232-4755-9902-E85F67621B5C}" sibTransId="{C2EB3FC8-67FE-4862-9732-441971A5A7A2}"/>
    <dgm:cxn modelId="{B662C7EE-B373-45B6-8589-C0C91C8E02B2}" type="presOf" srcId="{2B6925EC-2920-4A74-9116-D36DD2D043A0}" destId="{C0C04555-3F11-493C-AFDE-D21588F2B8AE}" srcOrd="0" destOrd="0" presId="urn:microsoft.com/office/officeart/2005/8/layout/process4"/>
    <dgm:cxn modelId="{488F6316-109C-40DC-A693-8E08AD2DF8EF}" type="presOf" srcId="{A8B3F5FC-134C-4CE7-8582-4432E9982992}" destId="{C7FA4EC8-9386-48B0-A3C8-6011143CA583}" srcOrd="0" destOrd="0" presId="urn:microsoft.com/office/officeart/2005/8/layout/process4"/>
    <dgm:cxn modelId="{C10AAF7B-53DB-460D-A761-0F1F8DB7CB96}" type="presOf" srcId="{920BCE43-0610-4640-A12C-06B17E3AAE23}" destId="{975044B7-CD61-4D89-BD6E-BB8DA87E03AE}" srcOrd="0" destOrd="0" presId="urn:microsoft.com/office/officeart/2005/8/layout/process4"/>
    <dgm:cxn modelId="{C15912CD-D9C0-4494-A28F-049D95681E79}" srcId="{920BCE43-0610-4640-A12C-06B17E3AAE23}" destId="{2B6925EC-2920-4A74-9116-D36DD2D043A0}" srcOrd="0" destOrd="0" parTransId="{713873E5-221B-4BB4-9881-0F8100E3F212}" sibTransId="{83697F18-23A7-479E-B102-DA68E24FFD5D}"/>
    <dgm:cxn modelId="{FB11D038-0708-45D2-95BF-D4F97E28EFFE}" type="presOf" srcId="{BC6D1125-E8F4-4394-8662-5E57CF4FD696}" destId="{16CD7511-BCCB-4840-8BDD-4445814160FE}" srcOrd="0" destOrd="0" presId="urn:microsoft.com/office/officeart/2005/8/layout/process4"/>
    <dgm:cxn modelId="{EC195055-0CDB-44CC-A618-91C33BD3783D}" type="presOf" srcId="{920BCE43-0610-4640-A12C-06B17E3AAE23}" destId="{BA8AB419-FF06-4735-9B9E-BED98155BA39}" srcOrd="1" destOrd="0" presId="urn:microsoft.com/office/officeart/2005/8/layout/process4"/>
    <dgm:cxn modelId="{FB236809-66AC-46FB-B7BE-F6D37F38B01C}" type="presParOf" srcId="{C7FA4EC8-9386-48B0-A3C8-6011143CA583}" destId="{CB728525-AD3E-4029-858B-D44848FFB136}" srcOrd="0" destOrd="0" presId="urn:microsoft.com/office/officeart/2005/8/layout/process4"/>
    <dgm:cxn modelId="{7F4C1FB9-CDBE-41FD-902A-2C2794418E96}" type="presParOf" srcId="{CB728525-AD3E-4029-858B-D44848FFB136}" destId="{975044B7-CD61-4D89-BD6E-BB8DA87E03AE}" srcOrd="0" destOrd="0" presId="urn:microsoft.com/office/officeart/2005/8/layout/process4"/>
    <dgm:cxn modelId="{E1A301C9-D7F9-4566-BB8C-6E0687A3FB06}" type="presParOf" srcId="{CB728525-AD3E-4029-858B-D44848FFB136}" destId="{BA8AB419-FF06-4735-9B9E-BED98155BA39}" srcOrd="1" destOrd="0" presId="urn:microsoft.com/office/officeart/2005/8/layout/process4"/>
    <dgm:cxn modelId="{19A07E85-B9BF-45E9-A220-4AEDA790F58F}" type="presParOf" srcId="{CB728525-AD3E-4029-858B-D44848FFB136}" destId="{0ED6130D-818D-43F1-AAA0-56473DF79D4C}" srcOrd="2" destOrd="0" presId="urn:microsoft.com/office/officeart/2005/8/layout/process4"/>
    <dgm:cxn modelId="{F20DBC5E-0231-4178-A580-543D076DF1B3}" type="presParOf" srcId="{0ED6130D-818D-43F1-AAA0-56473DF79D4C}" destId="{C0C04555-3F11-493C-AFDE-D21588F2B8AE}" srcOrd="0" destOrd="0" presId="urn:microsoft.com/office/officeart/2005/8/layout/process4"/>
    <dgm:cxn modelId="{43D7D589-45D4-45C5-8CDF-76690445C20A}" type="presParOf" srcId="{0ED6130D-818D-43F1-AAA0-56473DF79D4C}" destId="{16CD7511-BCCB-4840-8BDD-4445814160FE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8B3F5FC-134C-4CE7-8582-4432E9982992}" type="doc">
      <dgm:prSet loTypeId="urn:microsoft.com/office/officeart/2005/8/layout/process4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920BCE43-0610-4640-A12C-06B17E3AAE23}">
      <dgm:prSet phldrT="[Текст]" custT="1"/>
      <dgm:spPr>
        <a:solidFill>
          <a:srgbClr val="002060"/>
        </a:solidFill>
      </dgm:spPr>
      <dgm:t>
        <a:bodyPr/>
        <a:lstStyle/>
        <a:p>
          <a:pPr algn="ctr">
            <a:spcAft>
              <a:spcPts val="0"/>
            </a:spcAft>
          </a:pPr>
          <a:endParaRPr lang="ru-RU" sz="2600" b="1" dirty="0" smtClean="0">
            <a:latin typeface="Arial" pitchFamily="34" charset="0"/>
            <a:cs typeface="Arial" pitchFamily="34" charset="0"/>
          </a:endParaRPr>
        </a:p>
        <a:p>
          <a:pPr algn="ctr">
            <a:spcAft>
              <a:spcPts val="0"/>
            </a:spcAft>
          </a:pPr>
          <a:endParaRPr lang="ru-RU" sz="2600" b="1" dirty="0" smtClean="0">
            <a:latin typeface="Arial" pitchFamily="34" charset="0"/>
            <a:cs typeface="Arial" pitchFamily="34" charset="0"/>
          </a:endParaRPr>
        </a:p>
        <a:p>
          <a:pPr marL="177800" indent="-82550" algn="l">
            <a:spcAft>
              <a:spcPts val="0"/>
            </a:spcAft>
          </a:pPr>
          <a:r>
            <a:rPr lang="en-US" sz="2600" b="1" dirty="0" smtClean="0">
              <a:solidFill>
                <a:srgbClr val="FF0000"/>
              </a:solidFill>
              <a:latin typeface="Georgia" pitchFamily="18" charset="0"/>
            </a:rPr>
            <a:t>II.  </a:t>
          </a:r>
          <a:r>
            <a:rPr lang="ru-RU" sz="2600" b="1" dirty="0" smtClean="0">
              <a:latin typeface="Arial" pitchFamily="34" charset="0"/>
              <a:cs typeface="Arial" pitchFamily="34" charset="0"/>
            </a:rPr>
            <a:t>Случаи, когда роль врача сводится к согласованному с пациентом отказу от назначений, позволяющих продлить жизнь больного, или же к осуществлению мер и/или увеличению доз облегчающего страдания лекарства (например, обезболивающего или снотворного), в результате чего жизнь больного сокращается</a:t>
          </a:r>
          <a:endParaRPr lang="ru-RU" sz="26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935777B3-D232-4755-9902-E85F67621B5C}" type="parTrans" cxnId="{0D71D09A-E81B-4A01-A5F5-C29B717952C7}">
      <dgm:prSet/>
      <dgm:spPr/>
      <dgm:t>
        <a:bodyPr/>
        <a:lstStyle/>
        <a:p>
          <a:endParaRPr lang="ru-RU"/>
        </a:p>
      </dgm:t>
    </dgm:pt>
    <dgm:pt modelId="{C2EB3FC8-67FE-4862-9732-441971A5A7A2}" type="sibTrans" cxnId="{0D71D09A-E81B-4A01-A5F5-C29B717952C7}">
      <dgm:prSet/>
      <dgm:spPr/>
      <dgm:t>
        <a:bodyPr/>
        <a:lstStyle/>
        <a:p>
          <a:endParaRPr lang="ru-RU"/>
        </a:p>
      </dgm:t>
    </dgm:pt>
    <dgm:pt modelId="{BC6D1125-E8F4-4394-8662-5E57CF4FD696}">
      <dgm:prSet phldrT="[Текст]"/>
      <dgm:spPr>
        <a:solidFill>
          <a:srgbClr val="F4D5FF"/>
        </a:solidFill>
      </dgm:spPr>
      <dgm:t>
        <a:bodyPr/>
        <a:lstStyle/>
        <a:p>
          <a:r>
            <a:rPr lang="ru-RU" b="1" dirty="0" smtClean="0">
              <a:latin typeface="Georgia" pitchFamily="18" charset="0"/>
            </a:rPr>
            <a:t>В основном - это прием </a:t>
          </a:r>
          <a:r>
            <a:rPr lang="ru-RU" b="1" dirty="0" err="1" smtClean="0">
              <a:latin typeface="Georgia" pitchFamily="18" charset="0"/>
            </a:rPr>
            <a:t>опиоидных</a:t>
          </a:r>
          <a:r>
            <a:rPr lang="ru-RU" b="1" dirty="0" smtClean="0">
              <a:latin typeface="Georgia" pitchFamily="18" charset="0"/>
            </a:rPr>
            <a:t> анальгетиков. </a:t>
          </a:r>
        </a:p>
        <a:p>
          <a:r>
            <a:rPr lang="ru-RU" b="1" dirty="0" smtClean="0">
              <a:latin typeface="Georgia" pitchFamily="18" charset="0"/>
            </a:rPr>
            <a:t>Также, к данной группе следует отнести сознательное информирование безнадежно больного о смертельной дозе принимаемого им препарата</a:t>
          </a:r>
          <a:endParaRPr lang="ru-RU" dirty="0"/>
        </a:p>
      </dgm:t>
    </dgm:pt>
    <dgm:pt modelId="{F83C46C7-01DF-4C81-A1D2-FAF8EE786602}" type="parTrans" cxnId="{90D84247-B758-44BE-B7F9-C0A8AB18F7E9}">
      <dgm:prSet/>
      <dgm:spPr/>
      <dgm:t>
        <a:bodyPr/>
        <a:lstStyle/>
        <a:p>
          <a:endParaRPr lang="ru-RU"/>
        </a:p>
      </dgm:t>
    </dgm:pt>
    <dgm:pt modelId="{E18E42F7-0398-4DB3-9B3F-973784AF2C3C}" type="sibTrans" cxnId="{90D84247-B758-44BE-B7F9-C0A8AB18F7E9}">
      <dgm:prSet/>
      <dgm:spPr/>
      <dgm:t>
        <a:bodyPr/>
        <a:lstStyle/>
        <a:p>
          <a:endParaRPr lang="ru-RU"/>
        </a:p>
      </dgm:t>
    </dgm:pt>
    <dgm:pt modelId="{C7FA4EC8-9386-48B0-A3C8-6011143CA583}" type="pres">
      <dgm:prSet presAssocID="{A8B3F5FC-134C-4CE7-8582-4432E998299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B728525-AD3E-4029-858B-D44848FFB136}" type="pres">
      <dgm:prSet presAssocID="{920BCE43-0610-4640-A12C-06B17E3AAE23}" presName="boxAndChildren" presStyleCnt="0"/>
      <dgm:spPr/>
    </dgm:pt>
    <dgm:pt modelId="{975044B7-CD61-4D89-BD6E-BB8DA87E03AE}" type="pres">
      <dgm:prSet presAssocID="{920BCE43-0610-4640-A12C-06B17E3AAE23}" presName="parentTextBox" presStyleLbl="node1" presStyleIdx="0" presStyleCnt="1"/>
      <dgm:spPr/>
      <dgm:t>
        <a:bodyPr/>
        <a:lstStyle/>
        <a:p>
          <a:endParaRPr lang="ru-RU"/>
        </a:p>
      </dgm:t>
    </dgm:pt>
    <dgm:pt modelId="{BA8AB419-FF06-4735-9B9E-BED98155BA39}" type="pres">
      <dgm:prSet presAssocID="{920BCE43-0610-4640-A12C-06B17E3AAE23}" presName="entireBox" presStyleLbl="node1" presStyleIdx="0" presStyleCnt="1" custScaleY="83404" custLinFactNeighborX="868" custLinFactNeighborY="-6245"/>
      <dgm:spPr/>
      <dgm:t>
        <a:bodyPr/>
        <a:lstStyle/>
        <a:p>
          <a:endParaRPr lang="ru-RU"/>
        </a:p>
      </dgm:t>
    </dgm:pt>
    <dgm:pt modelId="{0ED6130D-818D-43F1-AAA0-56473DF79D4C}" type="pres">
      <dgm:prSet presAssocID="{920BCE43-0610-4640-A12C-06B17E3AAE23}" presName="descendantBox" presStyleCnt="0"/>
      <dgm:spPr/>
    </dgm:pt>
    <dgm:pt modelId="{16CD7511-BCCB-4840-8BDD-4445814160FE}" type="pres">
      <dgm:prSet presAssocID="{BC6D1125-E8F4-4394-8662-5E57CF4FD696}" presName="childTextBox" presStyleLbl="fgAccFollowNode1" presStyleIdx="0" presStyleCnt="1" custScaleY="77707" custLinFactNeighborX="-868" custLinFactNeighborY="178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8DEACAE-518E-4472-96C1-43822B8D5E12}" type="presOf" srcId="{920BCE43-0610-4640-A12C-06B17E3AAE23}" destId="{BA8AB419-FF06-4735-9B9E-BED98155BA39}" srcOrd="1" destOrd="0" presId="urn:microsoft.com/office/officeart/2005/8/layout/process4"/>
    <dgm:cxn modelId="{44B8E5BF-A005-426C-9330-7C6AF5A95F35}" type="presOf" srcId="{A8B3F5FC-134C-4CE7-8582-4432E9982992}" destId="{C7FA4EC8-9386-48B0-A3C8-6011143CA583}" srcOrd="0" destOrd="0" presId="urn:microsoft.com/office/officeart/2005/8/layout/process4"/>
    <dgm:cxn modelId="{6B0AE879-6BF8-409A-A594-72DEA3A910E1}" type="presOf" srcId="{BC6D1125-E8F4-4394-8662-5E57CF4FD696}" destId="{16CD7511-BCCB-4840-8BDD-4445814160FE}" srcOrd="0" destOrd="0" presId="urn:microsoft.com/office/officeart/2005/8/layout/process4"/>
    <dgm:cxn modelId="{90D84247-B758-44BE-B7F9-C0A8AB18F7E9}" srcId="{920BCE43-0610-4640-A12C-06B17E3AAE23}" destId="{BC6D1125-E8F4-4394-8662-5E57CF4FD696}" srcOrd="0" destOrd="0" parTransId="{F83C46C7-01DF-4C81-A1D2-FAF8EE786602}" sibTransId="{E18E42F7-0398-4DB3-9B3F-973784AF2C3C}"/>
    <dgm:cxn modelId="{0D71D09A-E81B-4A01-A5F5-C29B717952C7}" srcId="{A8B3F5FC-134C-4CE7-8582-4432E9982992}" destId="{920BCE43-0610-4640-A12C-06B17E3AAE23}" srcOrd="0" destOrd="0" parTransId="{935777B3-D232-4755-9902-E85F67621B5C}" sibTransId="{C2EB3FC8-67FE-4862-9732-441971A5A7A2}"/>
    <dgm:cxn modelId="{D33A26F2-7491-40AE-A4E0-BE043439A64C}" type="presOf" srcId="{920BCE43-0610-4640-A12C-06B17E3AAE23}" destId="{975044B7-CD61-4D89-BD6E-BB8DA87E03AE}" srcOrd="0" destOrd="0" presId="urn:microsoft.com/office/officeart/2005/8/layout/process4"/>
    <dgm:cxn modelId="{69E3C771-1D5E-45E5-9E9B-F409E0711E93}" type="presParOf" srcId="{C7FA4EC8-9386-48B0-A3C8-6011143CA583}" destId="{CB728525-AD3E-4029-858B-D44848FFB136}" srcOrd="0" destOrd="0" presId="urn:microsoft.com/office/officeart/2005/8/layout/process4"/>
    <dgm:cxn modelId="{93BEBA76-7B4C-4B09-8970-BCEECDA83A4B}" type="presParOf" srcId="{CB728525-AD3E-4029-858B-D44848FFB136}" destId="{975044B7-CD61-4D89-BD6E-BB8DA87E03AE}" srcOrd="0" destOrd="0" presId="urn:microsoft.com/office/officeart/2005/8/layout/process4"/>
    <dgm:cxn modelId="{033B167A-0208-461F-B5B6-99ACFEAC5EF5}" type="presParOf" srcId="{CB728525-AD3E-4029-858B-D44848FFB136}" destId="{BA8AB419-FF06-4735-9B9E-BED98155BA39}" srcOrd="1" destOrd="0" presId="urn:microsoft.com/office/officeart/2005/8/layout/process4"/>
    <dgm:cxn modelId="{F0C1E716-3285-4083-9E2F-EE3AD9360E32}" type="presParOf" srcId="{CB728525-AD3E-4029-858B-D44848FFB136}" destId="{0ED6130D-818D-43F1-AAA0-56473DF79D4C}" srcOrd="2" destOrd="0" presId="urn:microsoft.com/office/officeart/2005/8/layout/process4"/>
    <dgm:cxn modelId="{5F01D811-774A-49D7-B97B-740B122088E6}" type="presParOf" srcId="{0ED6130D-818D-43F1-AAA0-56473DF79D4C}" destId="{16CD7511-BCCB-4840-8BDD-4445814160FE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408E158-2745-4265-944B-C3E070163D37}" type="doc">
      <dgm:prSet loTypeId="urn:microsoft.com/office/officeart/2005/8/layout/cycle7" loCatId="cycle" qsTypeId="urn:microsoft.com/office/officeart/2005/8/quickstyle/3d2" qsCatId="3D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A12050B1-1FA1-47D5-BE3B-862D3678B9DD}">
      <dgm:prSet phldrT="[Текст]"/>
      <dgm:spPr>
        <a:ln>
          <a:solidFill>
            <a:schemeClr val="accent2"/>
          </a:solidFill>
        </a:ln>
      </dgm:spPr>
      <dgm:t>
        <a:bodyPr/>
        <a:lstStyle/>
        <a:p>
          <a:r>
            <a:rPr lang="uk-UA" b="1" dirty="0" err="1" smtClean="0">
              <a:solidFill>
                <a:srgbClr val="CC0000"/>
              </a:solidFill>
            </a:rPr>
            <a:t>Справедливости</a:t>
          </a:r>
          <a:endParaRPr lang="uk-UA" b="1" dirty="0" smtClean="0">
            <a:solidFill>
              <a:srgbClr val="CC0000"/>
            </a:solidFill>
          </a:endParaRPr>
        </a:p>
        <a:p>
          <a:r>
            <a:rPr lang="uk-UA" b="1" dirty="0" smtClean="0"/>
            <a:t>(</a:t>
          </a:r>
          <a:r>
            <a:rPr lang="uk-UA" b="1" dirty="0" err="1" smtClean="0"/>
            <a:t>justice</a:t>
          </a:r>
          <a:r>
            <a:rPr lang="uk-UA" b="1" dirty="0" smtClean="0"/>
            <a:t>)</a:t>
          </a:r>
          <a:endParaRPr lang="ru-RU" b="1" dirty="0"/>
        </a:p>
      </dgm:t>
    </dgm:pt>
    <dgm:pt modelId="{6D4E3D50-7484-4B84-AD13-6F7D444610C6}" type="parTrans" cxnId="{539A55B4-8EA1-4A7A-974E-80D01E7DBDD3}">
      <dgm:prSet/>
      <dgm:spPr/>
      <dgm:t>
        <a:bodyPr/>
        <a:lstStyle/>
        <a:p>
          <a:endParaRPr lang="ru-RU"/>
        </a:p>
      </dgm:t>
    </dgm:pt>
    <dgm:pt modelId="{AFA0972F-74CA-4539-8B87-DF65CFB5B601}" type="sibTrans" cxnId="{539A55B4-8EA1-4A7A-974E-80D01E7DBDD3}">
      <dgm:prSet/>
      <dgm:spPr/>
      <dgm:t>
        <a:bodyPr/>
        <a:lstStyle/>
        <a:p>
          <a:endParaRPr lang="ru-RU"/>
        </a:p>
      </dgm:t>
    </dgm:pt>
    <dgm:pt modelId="{C4FD7C7B-0B2E-4ABF-BA30-1A9F72F55A55}">
      <dgm:prSet phldrT="[Текст]"/>
      <dgm:spPr>
        <a:ln>
          <a:solidFill>
            <a:schemeClr val="accent2"/>
          </a:solidFill>
        </a:ln>
      </dgm:spPr>
      <dgm:t>
        <a:bodyPr/>
        <a:lstStyle/>
        <a:p>
          <a:r>
            <a:rPr lang="uk-UA" b="1" dirty="0" smtClean="0">
              <a:solidFill>
                <a:srgbClr val="CC0000"/>
              </a:solidFill>
            </a:rPr>
            <a:t>не </a:t>
          </a:r>
          <a:r>
            <a:rPr lang="uk-UA" b="1" dirty="0" err="1" smtClean="0">
              <a:solidFill>
                <a:srgbClr val="CC0000"/>
              </a:solidFill>
            </a:rPr>
            <a:t>навреди</a:t>
          </a:r>
          <a:r>
            <a:rPr lang="uk-UA" b="1" dirty="0" smtClean="0">
              <a:solidFill>
                <a:srgbClr val="CC0000"/>
              </a:solidFill>
            </a:rPr>
            <a:t> </a:t>
          </a:r>
          <a:r>
            <a:rPr lang="uk-UA" b="1" dirty="0" smtClean="0"/>
            <a:t>(</a:t>
          </a:r>
          <a:r>
            <a:rPr lang="uk-UA" b="1" dirty="0" err="1" smtClean="0"/>
            <a:t>nonmaleficence</a:t>
          </a:r>
          <a:r>
            <a:rPr lang="uk-UA" b="1" dirty="0" smtClean="0"/>
            <a:t>)</a:t>
          </a:r>
          <a:endParaRPr lang="ru-RU" b="1" dirty="0"/>
        </a:p>
      </dgm:t>
    </dgm:pt>
    <dgm:pt modelId="{8ADE34B9-5604-499F-BA40-269C1149BBF2}" type="parTrans" cxnId="{53F0EB43-D15A-4EE8-BDD2-F2BE6656CEBD}">
      <dgm:prSet/>
      <dgm:spPr/>
      <dgm:t>
        <a:bodyPr/>
        <a:lstStyle/>
        <a:p>
          <a:endParaRPr lang="ru-RU"/>
        </a:p>
      </dgm:t>
    </dgm:pt>
    <dgm:pt modelId="{BFA80E34-DE1F-43FE-A874-DFA9B297AC0A}" type="sibTrans" cxnId="{53F0EB43-D15A-4EE8-BDD2-F2BE6656CEBD}">
      <dgm:prSet/>
      <dgm:spPr/>
      <dgm:t>
        <a:bodyPr/>
        <a:lstStyle/>
        <a:p>
          <a:endParaRPr lang="ru-RU"/>
        </a:p>
      </dgm:t>
    </dgm:pt>
    <dgm:pt modelId="{4A2CD1FB-4D73-4AED-80ED-4586D460771A}">
      <dgm:prSet phldrT="[Текст]"/>
      <dgm:spPr>
        <a:ln>
          <a:solidFill>
            <a:schemeClr val="accent2"/>
          </a:solidFill>
        </a:ln>
      </dgm:spPr>
      <dgm:t>
        <a:bodyPr/>
        <a:lstStyle/>
        <a:p>
          <a:r>
            <a:rPr lang="uk-UA" b="1" dirty="0" err="1" smtClean="0">
              <a:solidFill>
                <a:srgbClr val="CC0000"/>
              </a:solidFill>
            </a:rPr>
            <a:t>благодеяния</a:t>
          </a:r>
          <a:r>
            <a:rPr lang="uk-UA" b="1" dirty="0" smtClean="0">
              <a:solidFill>
                <a:srgbClr val="CC0000"/>
              </a:solidFill>
            </a:rPr>
            <a:t> </a:t>
          </a:r>
        </a:p>
        <a:p>
          <a:r>
            <a:rPr lang="uk-UA" b="1" dirty="0" smtClean="0"/>
            <a:t>(</a:t>
          </a:r>
          <a:r>
            <a:rPr lang="uk-UA" b="1" dirty="0" err="1" smtClean="0"/>
            <a:t>beneficence</a:t>
          </a:r>
          <a:r>
            <a:rPr lang="uk-UA" b="1" dirty="0" smtClean="0"/>
            <a:t>)</a:t>
          </a:r>
          <a:endParaRPr lang="ru-RU" b="1" dirty="0"/>
        </a:p>
      </dgm:t>
    </dgm:pt>
    <dgm:pt modelId="{662AA45C-F828-4BCC-811E-5DA56386905C}" type="parTrans" cxnId="{201C533E-BD9C-4D19-ADF4-6E773ED9404C}">
      <dgm:prSet/>
      <dgm:spPr/>
      <dgm:t>
        <a:bodyPr/>
        <a:lstStyle/>
        <a:p>
          <a:endParaRPr lang="ru-RU"/>
        </a:p>
      </dgm:t>
    </dgm:pt>
    <dgm:pt modelId="{A52E4C10-EC6E-47E7-8E43-C587C6FBBE39}" type="sibTrans" cxnId="{201C533E-BD9C-4D19-ADF4-6E773ED9404C}">
      <dgm:prSet/>
      <dgm:spPr/>
      <dgm:t>
        <a:bodyPr/>
        <a:lstStyle/>
        <a:p>
          <a:endParaRPr lang="ru-RU"/>
        </a:p>
      </dgm:t>
    </dgm:pt>
    <dgm:pt modelId="{937F9EAF-69B4-4917-9B42-AF07F80E3850}">
      <dgm:prSet phldrT="[Текст]"/>
      <dgm:spPr>
        <a:ln>
          <a:solidFill>
            <a:schemeClr val="accent2"/>
          </a:solidFill>
        </a:ln>
      </dgm:spPr>
      <dgm:t>
        <a:bodyPr/>
        <a:lstStyle/>
        <a:p>
          <a:r>
            <a:rPr lang="uk-UA" b="1" dirty="0" err="1" smtClean="0">
              <a:solidFill>
                <a:srgbClr val="CC0000"/>
              </a:solidFill>
            </a:rPr>
            <a:t>автономии</a:t>
          </a:r>
          <a:r>
            <a:rPr lang="uk-UA" b="1" dirty="0" smtClean="0">
              <a:solidFill>
                <a:srgbClr val="CC0000"/>
              </a:solidFill>
            </a:rPr>
            <a:t> </a:t>
          </a:r>
        </a:p>
        <a:p>
          <a:r>
            <a:rPr lang="uk-UA" b="1" dirty="0" smtClean="0"/>
            <a:t>(</a:t>
          </a:r>
          <a:r>
            <a:rPr lang="uk-UA" b="1" dirty="0" err="1" smtClean="0"/>
            <a:t>respect</a:t>
          </a:r>
          <a:r>
            <a:rPr lang="uk-UA" b="1" dirty="0" smtClean="0"/>
            <a:t> </a:t>
          </a:r>
          <a:r>
            <a:rPr lang="uk-UA" b="1" dirty="0" err="1" smtClean="0"/>
            <a:t>for</a:t>
          </a:r>
          <a:r>
            <a:rPr lang="uk-UA" b="1" dirty="0" smtClean="0"/>
            <a:t> </a:t>
          </a:r>
          <a:r>
            <a:rPr lang="uk-UA" b="1" dirty="0" err="1" smtClean="0"/>
            <a:t>autonomy</a:t>
          </a:r>
          <a:r>
            <a:rPr lang="uk-UA" b="1" dirty="0" smtClean="0"/>
            <a:t>)</a:t>
          </a:r>
          <a:endParaRPr lang="ru-RU" b="1" dirty="0"/>
        </a:p>
      </dgm:t>
    </dgm:pt>
    <dgm:pt modelId="{48D26F9F-6D55-471D-8039-1FF2DCEFD1D6}" type="parTrans" cxnId="{CB2F207C-4FC1-4ADE-940E-2531162A6BD5}">
      <dgm:prSet/>
      <dgm:spPr/>
      <dgm:t>
        <a:bodyPr/>
        <a:lstStyle/>
        <a:p>
          <a:endParaRPr lang="ru-RU"/>
        </a:p>
      </dgm:t>
    </dgm:pt>
    <dgm:pt modelId="{AE5DC627-FB5D-48E1-BDF0-2180A0938539}" type="sibTrans" cxnId="{CB2F207C-4FC1-4ADE-940E-2531162A6BD5}">
      <dgm:prSet/>
      <dgm:spPr/>
      <dgm:t>
        <a:bodyPr/>
        <a:lstStyle/>
        <a:p>
          <a:endParaRPr lang="ru-RU"/>
        </a:p>
      </dgm:t>
    </dgm:pt>
    <dgm:pt modelId="{B373F58B-0625-49BC-BFDC-2881486A7074}" type="pres">
      <dgm:prSet presAssocID="{2408E158-2745-4265-944B-C3E070163D3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8F4CE98-3AA8-4DE6-B3A7-B66E6012F111}" type="pres">
      <dgm:prSet presAssocID="{A12050B1-1FA1-47D5-BE3B-862D3678B9DD}" presName="node" presStyleLbl="node1" presStyleIdx="0" presStyleCnt="4" custScaleX="1674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F3F975-49E3-4C0C-B32E-7CA9013989CB}" type="pres">
      <dgm:prSet presAssocID="{AFA0972F-74CA-4539-8B87-DF65CFB5B601}" presName="sibTrans" presStyleLbl="sibTrans2D1" presStyleIdx="0" presStyleCnt="4"/>
      <dgm:spPr/>
      <dgm:t>
        <a:bodyPr/>
        <a:lstStyle/>
        <a:p>
          <a:endParaRPr lang="ru-RU"/>
        </a:p>
      </dgm:t>
    </dgm:pt>
    <dgm:pt modelId="{3E4F6D7D-F3CC-4A35-8222-73E775972AC4}" type="pres">
      <dgm:prSet presAssocID="{AFA0972F-74CA-4539-8B87-DF65CFB5B601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C162AC52-AF35-4459-9BEF-E1CD6B18D9B1}" type="pres">
      <dgm:prSet presAssocID="{C4FD7C7B-0B2E-4ABF-BA30-1A9F72F55A55}" presName="node" presStyleLbl="node1" presStyleIdx="1" presStyleCnt="4" custScaleX="167411" custRadScaleRad="142987" custRadScaleInc="-19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FE4CB0-4316-4269-810B-A63477A18C3F}" type="pres">
      <dgm:prSet presAssocID="{BFA80E34-DE1F-43FE-A874-DFA9B297AC0A}" presName="sibTrans" presStyleLbl="sibTrans2D1" presStyleIdx="1" presStyleCnt="4"/>
      <dgm:spPr/>
      <dgm:t>
        <a:bodyPr/>
        <a:lstStyle/>
        <a:p>
          <a:endParaRPr lang="ru-RU"/>
        </a:p>
      </dgm:t>
    </dgm:pt>
    <dgm:pt modelId="{AE2FA04A-D64A-4868-B8A6-9F21970DCB36}" type="pres">
      <dgm:prSet presAssocID="{BFA80E34-DE1F-43FE-A874-DFA9B297AC0A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52C298F0-BE73-4290-A7CD-7171B0D8F7C3}" type="pres">
      <dgm:prSet presAssocID="{4A2CD1FB-4D73-4AED-80ED-4586D460771A}" presName="node" presStyleLbl="node1" presStyleIdx="2" presStyleCnt="4" custScaleX="1674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2FB39E-B361-43AC-9FB5-FB5C15E12A64}" type="pres">
      <dgm:prSet presAssocID="{A52E4C10-EC6E-47E7-8E43-C587C6FBBE39}" presName="sibTrans" presStyleLbl="sibTrans2D1" presStyleIdx="2" presStyleCnt="4"/>
      <dgm:spPr/>
      <dgm:t>
        <a:bodyPr/>
        <a:lstStyle/>
        <a:p>
          <a:endParaRPr lang="ru-RU"/>
        </a:p>
      </dgm:t>
    </dgm:pt>
    <dgm:pt modelId="{BFCD2487-9244-4D83-8596-101CDD3879FD}" type="pres">
      <dgm:prSet presAssocID="{A52E4C10-EC6E-47E7-8E43-C587C6FBBE39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F98D4E9B-A53A-43CA-97FE-AAEA0DE49A8A}" type="pres">
      <dgm:prSet presAssocID="{937F9EAF-69B4-4917-9B42-AF07F80E3850}" presName="node" presStyleLbl="node1" presStyleIdx="3" presStyleCnt="4" custScaleX="167411" custRadScaleRad="132007" custRadScaleInc="59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E44CAA-4F62-44C0-B54B-34B691EA3EFA}" type="pres">
      <dgm:prSet presAssocID="{AE5DC627-FB5D-48E1-BDF0-2180A0938539}" presName="sibTrans" presStyleLbl="sibTrans2D1" presStyleIdx="3" presStyleCnt="4"/>
      <dgm:spPr/>
      <dgm:t>
        <a:bodyPr/>
        <a:lstStyle/>
        <a:p>
          <a:endParaRPr lang="ru-RU"/>
        </a:p>
      </dgm:t>
    </dgm:pt>
    <dgm:pt modelId="{8AAE07BD-194A-407F-8CC9-376B2C4EF8F2}" type="pres">
      <dgm:prSet presAssocID="{AE5DC627-FB5D-48E1-BDF0-2180A0938539}" presName="connectorText" presStyleLbl="sibTrans2D1" presStyleIdx="3" presStyleCnt="4"/>
      <dgm:spPr/>
      <dgm:t>
        <a:bodyPr/>
        <a:lstStyle/>
        <a:p>
          <a:endParaRPr lang="ru-RU"/>
        </a:p>
      </dgm:t>
    </dgm:pt>
  </dgm:ptLst>
  <dgm:cxnLst>
    <dgm:cxn modelId="{53059793-676F-4143-90FC-5C6A7306A9DB}" type="presOf" srcId="{AE5DC627-FB5D-48E1-BDF0-2180A0938539}" destId="{17E44CAA-4F62-44C0-B54B-34B691EA3EFA}" srcOrd="0" destOrd="0" presId="urn:microsoft.com/office/officeart/2005/8/layout/cycle7"/>
    <dgm:cxn modelId="{539A55B4-8EA1-4A7A-974E-80D01E7DBDD3}" srcId="{2408E158-2745-4265-944B-C3E070163D37}" destId="{A12050B1-1FA1-47D5-BE3B-862D3678B9DD}" srcOrd="0" destOrd="0" parTransId="{6D4E3D50-7484-4B84-AD13-6F7D444610C6}" sibTransId="{AFA0972F-74CA-4539-8B87-DF65CFB5B601}"/>
    <dgm:cxn modelId="{1E90AE20-6D73-4B64-807B-C950CD4D6F2E}" type="presOf" srcId="{A52E4C10-EC6E-47E7-8E43-C587C6FBBE39}" destId="{D62FB39E-B361-43AC-9FB5-FB5C15E12A64}" srcOrd="0" destOrd="0" presId="urn:microsoft.com/office/officeart/2005/8/layout/cycle7"/>
    <dgm:cxn modelId="{F34C9ADE-101E-4461-B257-B5CC83DFF4D7}" type="presOf" srcId="{C4FD7C7B-0B2E-4ABF-BA30-1A9F72F55A55}" destId="{C162AC52-AF35-4459-9BEF-E1CD6B18D9B1}" srcOrd="0" destOrd="0" presId="urn:microsoft.com/office/officeart/2005/8/layout/cycle7"/>
    <dgm:cxn modelId="{6CAEDE6B-1ED5-464F-A95A-3877EBF203C8}" type="presOf" srcId="{A12050B1-1FA1-47D5-BE3B-862D3678B9DD}" destId="{C8F4CE98-3AA8-4DE6-B3A7-B66E6012F111}" srcOrd="0" destOrd="0" presId="urn:microsoft.com/office/officeart/2005/8/layout/cycle7"/>
    <dgm:cxn modelId="{D626F5E0-4005-456F-802E-31BA5D92BA83}" type="presOf" srcId="{AFA0972F-74CA-4539-8B87-DF65CFB5B601}" destId="{3E4F6D7D-F3CC-4A35-8222-73E775972AC4}" srcOrd="1" destOrd="0" presId="urn:microsoft.com/office/officeart/2005/8/layout/cycle7"/>
    <dgm:cxn modelId="{BBBB301E-01AB-4E52-8CC2-98EF34A76BA9}" type="presOf" srcId="{A52E4C10-EC6E-47E7-8E43-C587C6FBBE39}" destId="{BFCD2487-9244-4D83-8596-101CDD3879FD}" srcOrd="1" destOrd="0" presId="urn:microsoft.com/office/officeart/2005/8/layout/cycle7"/>
    <dgm:cxn modelId="{201C533E-BD9C-4D19-ADF4-6E773ED9404C}" srcId="{2408E158-2745-4265-944B-C3E070163D37}" destId="{4A2CD1FB-4D73-4AED-80ED-4586D460771A}" srcOrd="2" destOrd="0" parTransId="{662AA45C-F828-4BCC-811E-5DA56386905C}" sibTransId="{A52E4C10-EC6E-47E7-8E43-C587C6FBBE39}"/>
    <dgm:cxn modelId="{CA7C8DA1-691C-4978-B5D2-FD5B02F9CBC5}" type="presOf" srcId="{AE5DC627-FB5D-48E1-BDF0-2180A0938539}" destId="{8AAE07BD-194A-407F-8CC9-376B2C4EF8F2}" srcOrd="1" destOrd="0" presId="urn:microsoft.com/office/officeart/2005/8/layout/cycle7"/>
    <dgm:cxn modelId="{D66F714A-B6CE-44B1-B97C-41BA93FF546A}" type="presOf" srcId="{937F9EAF-69B4-4917-9B42-AF07F80E3850}" destId="{F98D4E9B-A53A-43CA-97FE-AAEA0DE49A8A}" srcOrd="0" destOrd="0" presId="urn:microsoft.com/office/officeart/2005/8/layout/cycle7"/>
    <dgm:cxn modelId="{A943A7BA-A087-486F-8786-553CE22A5533}" type="presOf" srcId="{BFA80E34-DE1F-43FE-A874-DFA9B297AC0A}" destId="{AE2FA04A-D64A-4868-B8A6-9F21970DCB36}" srcOrd="1" destOrd="0" presId="urn:microsoft.com/office/officeart/2005/8/layout/cycle7"/>
    <dgm:cxn modelId="{CB2F207C-4FC1-4ADE-940E-2531162A6BD5}" srcId="{2408E158-2745-4265-944B-C3E070163D37}" destId="{937F9EAF-69B4-4917-9B42-AF07F80E3850}" srcOrd="3" destOrd="0" parTransId="{48D26F9F-6D55-471D-8039-1FF2DCEFD1D6}" sibTransId="{AE5DC627-FB5D-48E1-BDF0-2180A0938539}"/>
    <dgm:cxn modelId="{6C78A4C8-DAB0-4BDF-A0C1-A17E83727CC2}" type="presOf" srcId="{4A2CD1FB-4D73-4AED-80ED-4586D460771A}" destId="{52C298F0-BE73-4290-A7CD-7171B0D8F7C3}" srcOrd="0" destOrd="0" presId="urn:microsoft.com/office/officeart/2005/8/layout/cycle7"/>
    <dgm:cxn modelId="{53F0EB43-D15A-4EE8-BDD2-F2BE6656CEBD}" srcId="{2408E158-2745-4265-944B-C3E070163D37}" destId="{C4FD7C7B-0B2E-4ABF-BA30-1A9F72F55A55}" srcOrd="1" destOrd="0" parTransId="{8ADE34B9-5604-499F-BA40-269C1149BBF2}" sibTransId="{BFA80E34-DE1F-43FE-A874-DFA9B297AC0A}"/>
    <dgm:cxn modelId="{DFB2DE63-9E3B-466C-97AD-D5D9222023FC}" type="presOf" srcId="{AFA0972F-74CA-4539-8B87-DF65CFB5B601}" destId="{79F3F975-49E3-4C0C-B32E-7CA9013989CB}" srcOrd="0" destOrd="0" presId="urn:microsoft.com/office/officeart/2005/8/layout/cycle7"/>
    <dgm:cxn modelId="{7A77527C-9585-4A40-94D8-6F67284FD6A1}" type="presOf" srcId="{2408E158-2745-4265-944B-C3E070163D37}" destId="{B373F58B-0625-49BC-BFDC-2881486A7074}" srcOrd="0" destOrd="0" presId="urn:microsoft.com/office/officeart/2005/8/layout/cycle7"/>
    <dgm:cxn modelId="{E6B78683-C7A3-4CD8-BA9D-A82CD088657A}" type="presOf" srcId="{BFA80E34-DE1F-43FE-A874-DFA9B297AC0A}" destId="{27FE4CB0-4316-4269-810B-A63477A18C3F}" srcOrd="0" destOrd="0" presId="urn:microsoft.com/office/officeart/2005/8/layout/cycle7"/>
    <dgm:cxn modelId="{72A22785-AFD1-4CC7-AE2D-3B1FBC50ABCE}" type="presParOf" srcId="{B373F58B-0625-49BC-BFDC-2881486A7074}" destId="{C8F4CE98-3AA8-4DE6-B3A7-B66E6012F111}" srcOrd="0" destOrd="0" presId="urn:microsoft.com/office/officeart/2005/8/layout/cycle7"/>
    <dgm:cxn modelId="{998EB499-CC8E-4525-90E0-C32941BAD6C9}" type="presParOf" srcId="{B373F58B-0625-49BC-BFDC-2881486A7074}" destId="{79F3F975-49E3-4C0C-B32E-7CA9013989CB}" srcOrd="1" destOrd="0" presId="urn:microsoft.com/office/officeart/2005/8/layout/cycle7"/>
    <dgm:cxn modelId="{3EDBAF26-2163-471E-9B29-82E980DD6A90}" type="presParOf" srcId="{79F3F975-49E3-4C0C-B32E-7CA9013989CB}" destId="{3E4F6D7D-F3CC-4A35-8222-73E775972AC4}" srcOrd="0" destOrd="0" presId="urn:microsoft.com/office/officeart/2005/8/layout/cycle7"/>
    <dgm:cxn modelId="{B40E4C25-4AAB-4736-BDF7-7E2B3BC77B13}" type="presParOf" srcId="{B373F58B-0625-49BC-BFDC-2881486A7074}" destId="{C162AC52-AF35-4459-9BEF-E1CD6B18D9B1}" srcOrd="2" destOrd="0" presId="urn:microsoft.com/office/officeart/2005/8/layout/cycle7"/>
    <dgm:cxn modelId="{6306EEEE-764D-416F-BC60-C36348AE3651}" type="presParOf" srcId="{B373F58B-0625-49BC-BFDC-2881486A7074}" destId="{27FE4CB0-4316-4269-810B-A63477A18C3F}" srcOrd="3" destOrd="0" presId="urn:microsoft.com/office/officeart/2005/8/layout/cycle7"/>
    <dgm:cxn modelId="{CD65580A-B1C3-4829-BBDC-C26D05EC7D15}" type="presParOf" srcId="{27FE4CB0-4316-4269-810B-A63477A18C3F}" destId="{AE2FA04A-D64A-4868-B8A6-9F21970DCB36}" srcOrd="0" destOrd="0" presId="urn:microsoft.com/office/officeart/2005/8/layout/cycle7"/>
    <dgm:cxn modelId="{3A212D6E-4884-4C81-9881-4DE773D00E16}" type="presParOf" srcId="{B373F58B-0625-49BC-BFDC-2881486A7074}" destId="{52C298F0-BE73-4290-A7CD-7171B0D8F7C3}" srcOrd="4" destOrd="0" presId="urn:microsoft.com/office/officeart/2005/8/layout/cycle7"/>
    <dgm:cxn modelId="{81ACF016-0C78-4DB3-A60C-9B81567F9492}" type="presParOf" srcId="{B373F58B-0625-49BC-BFDC-2881486A7074}" destId="{D62FB39E-B361-43AC-9FB5-FB5C15E12A64}" srcOrd="5" destOrd="0" presId="urn:microsoft.com/office/officeart/2005/8/layout/cycle7"/>
    <dgm:cxn modelId="{C0F7BF80-B11F-41EA-99F2-9FD7D77D6364}" type="presParOf" srcId="{D62FB39E-B361-43AC-9FB5-FB5C15E12A64}" destId="{BFCD2487-9244-4D83-8596-101CDD3879FD}" srcOrd="0" destOrd="0" presId="urn:microsoft.com/office/officeart/2005/8/layout/cycle7"/>
    <dgm:cxn modelId="{F89018FE-DD26-401E-95A1-549D5C1E08DD}" type="presParOf" srcId="{B373F58B-0625-49BC-BFDC-2881486A7074}" destId="{F98D4E9B-A53A-43CA-97FE-AAEA0DE49A8A}" srcOrd="6" destOrd="0" presId="urn:microsoft.com/office/officeart/2005/8/layout/cycle7"/>
    <dgm:cxn modelId="{7680D9AE-95BC-4EEE-BD48-4A11836DD8C4}" type="presParOf" srcId="{B373F58B-0625-49BC-BFDC-2881486A7074}" destId="{17E44CAA-4F62-44C0-B54B-34B691EA3EFA}" srcOrd="7" destOrd="0" presId="urn:microsoft.com/office/officeart/2005/8/layout/cycle7"/>
    <dgm:cxn modelId="{519FD744-094E-4EC7-B2E2-15451984B80E}" type="presParOf" srcId="{17E44CAA-4F62-44C0-B54B-34B691EA3EFA}" destId="{8AAE07BD-194A-407F-8CC9-376B2C4EF8F2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CDB04A-FA2A-4AAA-AC42-55D5AFCC3926}" type="doc">
      <dgm:prSet loTypeId="urn:microsoft.com/office/officeart/2005/8/layout/lProcess1" loCatId="process" qsTypeId="urn:microsoft.com/office/officeart/2005/8/quickstyle/3d2" qsCatId="3D" csTypeId="urn:microsoft.com/office/officeart/2005/8/colors/accent6_2" csCatId="accent6" phldr="1"/>
      <dgm:spPr/>
      <dgm:t>
        <a:bodyPr/>
        <a:lstStyle/>
        <a:p>
          <a:endParaRPr lang="ru-RU"/>
        </a:p>
      </dgm:t>
    </dgm:pt>
    <dgm:pt modelId="{F2657F7F-0527-4B40-B55D-09E4C7239F9F}">
      <dgm:prSet phldrT="[Текст]"/>
      <dgm:spPr/>
      <dgm:t>
        <a:bodyPr/>
        <a:lstStyle/>
        <a:p>
          <a:r>
            <a:rPr lang="ru-RU" b="1" dirty="0" smtClean="0"/>
            <a:t>Информированное согласие пациента</a:t>
          </a:r>
        </a:p>
        <a:p>
          <a:r>
            <a:rPr lang="ru-RU" b="1" u="sng" dirty="0" smtClean="0">
              <a:latin typeface="Comic Sans MS" pitchFamily="66" charset="0"/>
            </a:rPr>
            <a:t>основные элементы этого процесса: </a:t>
          </a:r>
          <a:endParaRPr lang="ru-RU" u="sng" dirty="0"/>
        </a:p>
      </dgm:t>
    </dgm:pt>
    <dgm:pt modelId="{E9C10840-F449-4CD8-B7BF-CF8EF695A1EF}" type="parTrans" cxnId="{71FAAFCA-52C4-44FE-8C88-FFCF843F52BC}">
      <dgm:prSet/>
      <dgm:spPr/>
      <dgm:t>
        <a:bodyPr/>
        <a:lstStyle/>
        <a:p>
          <a:endParaRPr lang="ru-RU"/>
        </a:p>
      </dgm:t>
    </dgm:pt>
    <dgm:pt modelId="{AB06ED5B-5125-4E19-A606-3E001BCA0626}" type="sibTrans" cxnId="{71FAAFCA-52C4-44FE-8C88-FFCF843F52BC}">
      <dgm:prSet/>
      <dgm:spPr/>
      <dgm:t>
        <a:bodyPr/>
        <a:lstStyle/>
        <a:p>
          <a:endParaRPr lang="ru-RU"/>
        </a:p>
      </dgm:t>
    </dgm:pt>
    <dgm:pt modelId="{E0FB004D-4DAA-4FBC-BDCD-7C9102183499}">
      <dgm:prSet phldrT="[Текст]" custT="1"/>
      <dgm:spPr>
        <a:solidFill>
          <a:srgbClr val="F4D5FF">
            <a:alpha val="90000"/>
          </a:srgbClr>
        </a:solidFill>
      </dgm:spPr>
      <dgm:t>
        <a:bodyPr lIns="0" rIns="0"/>
        <a:lstStyle/>
        <a:p>
          <a:r>
            <a:rPr lang="ru-RU" sz="2800" b="1" dirty="0" smtClean="0">
              <a:solidFill>
                <a:schemeClr val="accent6">
                  <a:lumMod val="50000"/>
                </a:schemeClr>
              </a:solidFill>
            </a:rPr>
            <a:t>1) </a:t>
          </a:r>
          <a:r>
            <a:rPr lang="ru-RU" sz="2800" b="1" dirty="0" smtClean="0">
              <a:solidFill>
                <a:schemeClr val="tx1">
                  <a:lumMod val="50000"/>
                </a:schemeClr>
              </a:solidFill>
            </a:rPr>
            <a:t>предоставление информации </a:t>
          </a:r>
          <a:endParaRPr lang="ru-RU" sz="2800" dirty="0">
            <a:solidFill>
              <a:schemeClr val="tx1">
                <a:lumMod val="50000"/>
              </a:schemeClr>
            </a:solidFill>
          </a:endParaRPr>
        </a:p>
      </dgm:t>
    </dgm:pt>
    <dgm:pt modelId="{2F15BA19-7817-42EE-AC5D-869FAD5D0D3E}" type="parTrans" cxnId="{3CF9751A-C6C6-4A79-BC16-0664C2EDB372}">
      <dgm:prSet/>
      <dgm:spPr/>
      <dgm:t>
        <a:bodyPr/>
        <a:lstStyle/>
        <a:p>
          <a:endParaRPr lang="ru-RU"/>
        </a:p>
      </dgm:t>
    </dgm:pt>
    <dgm:pt modelId="{E74EC5BA-1489-4E34-95E7-51A2696DCADA}" type="sibTrans" cxnId="{3CF9751A-C6C6-4A79-BC16-0664C2EDB372}">
      <dgm:prSet/>
      <dgm:spPr>
        <a:solidFill>
          <a:schemeClr val="accent2">
            <a:lumMod val="50000"/>
          </a:schemeClr>
        </a:solidFill>
      </dgm:spPr>
      <dgm:t>
        <a:bodyPr/>
        <a:lstStyle/>
        <a:p>
          <a:endParaRPr lang="ru-RU"/>
        </a:p>
      </dgm:t>
    </dgm:pt>
    <dgm:pt modelId="{14CEF39C-94BB-4A31-94C0-F8AF6533A427}">
      <dgm:prSet phldrT="[Текст]" custT="1"/>
      <dgm:spPr>
        <a:solidFill>
          <a:srgbClr val="F4D5FF">
            <a:alpha val="90000"/>
          </a:srgbClr>
        </a:solidFill>
      </dgm:spPr>
      <dgm:t>
        <a:bodyPr/>
        <a:lstStyle/>
        <a:p>
          <a:r>
            <a:rPr lang="ru-RU" sz="2800" b="1" dirty="0" smtClean="0">
              <a:solidFill>
                <a:schemeClr val="accent6">
                  <a:lumMod val="50000"/>
                </a:schemeClr>
              </a:solidFill>
            </a:rPr>
            <a:t>2) </a:t>
          </a:r>
          <a:r>
            <a:rPr lang="ru-RU" sz="2800" b="1" dirty="0" smtClean="0">
              <a:solidFill>
                <a:schemeClr val="tx1">
                  <a:lumMod val="50000"/>
                </a:schemeClr>
              </a:solidFill>
            </a:rPr>
            <a:t>получение согласия</a:t>
          </a:r>
        </a:p>
      </dgm:t>
    </dgm:pt>
    <dgm:pt modelId="{543717FD-9352-42E0-92F6-32035236853E}" type="parTrans" cxnId="{8AD0808F-1764-4B35-832D-22CFAE23514F}">
      <dgm:prSet/>
      <dgm:spPr/>
      <dgm:t>
        <a:bodyPr/>
        <a:lstStyle/>
        <a:p>
          <a:endParaRPr lang="ru-RU"/>
        </a:p>
      </dgm:t>
    </dgm:pt>
    <dgm:pt modelId="{B25DC4A0-691A-4360-A633-BF442C436B23}" type="sibTrans" cxnId="{8AD0808F-1764-4B35-832D-22CFAE23514F}">
      <dgm:prSet/>
      <dgm:spPr/>
      <dgm:t>
        <a:bodyPr/>
        <a:lstStyle/>
        <a:p>
          <a:endParaRPr lang="ru-RU"/>
        </a:p>
      </dgm:t>
    </dgm:pt>
    <dgm:pt modelId="{9425F6A7-0604-4E61-984D-14536AE0F747}" type="pres">
      <dgm:prSet presAssocID="{59CDB04A-FA2A-4AAA-AC42-55D5AFCC392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249B62B-B5D8-4941-A22A-CE9932FCDE85}" type="pres">
      <dgm:prSet presAssocID="{F2657F7F-0527-4B40-B55D-09E4C7239F9F}" presName="vertFlow" presStyleCnt="0"/>
      <dgm:spPr/>
    </dgm:pt>
    <dgm:pt modelId="{313038C5-5FE7-4844-B570-2DBC5B559CAC}" type="pres">
      <dgm:prSet presAssocID="{F2657F7F-0527-4B40-B55D-09E4C7239F9F}" presName="header" presStyleLbl="node1" presStyleIdx="0" presStyleCnt="1" custScaleX="130088"/>
      <dgm:spPr/>
      <dgm:t>
        <a:bodyPr/>
        <a:lstStyle/>
        <a:p>
          <a:endParaRPr lang="ru-RU"/>
        </a:p>
      </dgm:t>
    </dgm:pt>
    <dgm:pt modelId="{69FFF3B3-AA7E-4D72-8971-D18B3491F573}" type="pres">
      <dgm:prSet presAssocID="{2F15BA19-7817-42EE-AC5D-869FAD5D0D3E}" presName="parTrans" presStyleLbl="sibTrans2D1" presStyleIdx="0" presStyleCnt="2"/>
      <dgm:spPr/>
      <dgm:t>
        <a:bodyPr/>
        <a:lstStyle/>
        <a:p>
          <a:endParaRPr lang="ru-RU"/>
        </a:p>
      </dgm:t>
    </dgm:pt>
    <dgm:pt modelId="{F80BE24B-6F0D-44E2-9944-BD10676EB809}" type="pres">
      <dgm:prSet presAssocID="{E0FB004D-4DAA-4FBC-BDCD-7C9102183499}" presName="child" presStyleLbl="alignAccFollow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085AD2-C558-492D-AF84-E7FC7B2E592E}" type="pres">
      <dgm:prSet presAssocID="{E74EC5BA-1489-4E34-95E7-51A2696DCADA}" presName="sibTrans" presStyleLbl="sibTrans2D1" presStyleIdx="1" presStyleCnt="2"/>
      <dgm:spPr/>
      <dgm:t>
        <a:bodyPr/>
        <a:lstStyle/>
        <a:p>
          <a:endParaRPr lang="ru-RU"/>
        </a:p>
      </dgm:t>
    </dgm:pt>
    <dgm:pt modelId="{1E6D3789-9BF0-4043-99E5-B97E3EC7DD5A}" type="pres">
      <dgm:prSet presAssocID="{14CEF39C-94BB-4A31-94C0-F8AF6533A427}" presName="child" presStyleLbl="alignAccFollow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CDC92C3-CA28-4CBC-861F-EEC94D0BDBEE}" type="presOf" srcId="{E0FB004D-4DAA-4FBC-BDCD-7C9102183499}" destId="{F80BE24B-6F0D-44E2-9944-BD10676EB809}" srcOrd="0" destOrd="0" presId="urn:microsoft.com/office/officeart/2005/8/layout/lProcess1"/>
    <dgm:cxn modelId="{71FAAFCA-52C4-44FE-8C88-FFCF843F52BC}" srcId="{59CDB04A-FA2A-4AAA-AC42-55D5AFCC3926}" destId="{F2657F7F-0527-4B40-B55D-09E4C7239F9F}" srcOrd="0" destOrd="0" parTransId="{E9C10840-F449-4CD8-B7BF-CF8EF695A1EF}" sibTransId="{AB06ED5B-5125-4E19-A606-3E001BCA0626}"/>
    <dgm:cxn modelId="{98F9BB9F-9E6B-4678-A396-AC275FE02F53}" type="presOf" srcId="{14CEF39C-94BB-4A31-94C0-F8AF6533A427}" destId="{1E6D3789-9BF0-4043-99E5-B97E3EC7DD5A}" srcOrd="0" destOrd="0" presId="urn:microsoft.com/office/officeart/2005/8/layout/lProcess1"/>
    <dgm:cxn modelId="{99E3A9C9-78DA-40D8-9EA9-21EF109D3496}" type="presOf" srcId="{59CDB04A-FA2A-4AAA-AC42-55D5AFCC3926}" destId="{9425F6A7-0604-4E61-984D-14536AE0F747}" srcOrd="0" destOrd="0" presId="urn:microsoft.com/office/officeart/2005/8/layout/lProcess1"/>
    <dgm:cxn modelId="{3CF9751A-C6C6-4A79-BC16-0664C2EDB372}" srcId="{F2657F7F-0527-4B40-B55D-09E4C7239F9F}" destId="{E0FB004D-4DAA-4FBC-BDCD-7C9102183499}" srcOrd="0" destOrd="0" parTransId="{2F15BA19-7817-42EE-AC5D-869FAD5D0D3E}" sibTransId="{E74EC5BA-1489-4E34-95E7-51A2696DCADA}"/>
    <dgm:cxn modelId="{8AD0808F-1764-4B35-832D-22CFAE23514F}" srcId="{F2657F7F-0527-4B40-B55D-09E4C7239F9F}" destId="{14CEF39C-94BB-4A31-94C0-F8AF6533A427}" srcOrd="1" destOrd="0" parTransId="{543717FD-9352-42E0-92F6-32035236853E}" sibTransId="{B25DC4A0-691A-4360-A633-BF442C436B23}"/>
    <dgm:cxn modelId="{EF964601-EEB1-4DFA-AE0D-855C2796AD3A}" type="presOf" srcId="{2F15BA19-7817-42EE-AC5D-869FAD5D0D3E}" destId="{69FFF3B3-AA7E-4D72-8971-D18B3491F573}" srcOrd="0" destOrd="0" presId="urn:microsoft.com/office/officeart/2005/8/layout/lProcess1"/>
    <dgm:cxn modelId="{35DC233B-AAC0-4A4D-BC51-D5638C9F1CC3}" type="presOf" srcId="{E74EC5BA-1489-4E34-95E7-51A2696DCADA}" destId="{6C085AD2-C558-492D-AF84-E7FC7B2E592E}" srcOrd="0" destOrd="0" presId="urn:microsoft.com/office/officeart/2005/8/layout/lProcess1"/>
    <dgm:cxn modelId="{40AFFECE-30B7-4EB9-9215-749D2C918F5E}" type="presOf" srcId="{F2657F7F-0527-4B40-B55D-09E4C7239F9F}" destId="{313038C5-5FE7-4844-B570-2DBC5B559CAC}" srcOrd="0" destOrd="0" presId="urn:microsoft.com/office/officeart/2005/8/layout/lProcess1"/>
    <dgm:cxn modelId="{62ED00D5-0EA3-4864-B24B-5499BA59DDF1}" type="presParOf" srcId="{9425F6A7-0604-4E61-984D-14536AE0F747}" destId="{A249B62B-B5D8-4941-A22A-CE9932FCDE85}" srcOrd="0" destOrd="0" presId="urn:microsoft.com/office/officeart/2005/8/layout/lProcess1"/>
    <dgm:cxn modelId="{313F1ADB-3312-4C42-85C8-D989EE343A8D}" type="presParOf" srcId="{A249B62B-B5D8-4941-A22A-CE9932FCDE85}" destId="{313038C5-5FE7-4844-B570-2DBC5B559CAC}" srcOrd="0" destOrd="0" presId="urn:microsoft.com/office/officeart/2005/8/layout/lProcess1"/>
    <dgm:cxn modelId="{32F0EDC0-A40A-4C3C-9A7C-035ACC98F988}" type="presParOf" srcId="{A249B62B-B5D8-4941-A22A-CE9932FCDE85}" destId="{69FFF3B3-AA7E-4D72-8971-D18B3491F573}" srcOrd="1" destOrd="0" presId="urn:microsoft.com/office/officeart/2005/8/layout/lProcess1"/>
    <dgm:cxn modelId="{B35C30E5-966B-41B3-BD93-43B9043176D9}" type="presParOf" srcId="{A249B62B-B5D8-4941-A22A-CE9932FCDE85}" destId="{F80BE24B-6F0D-44E2-9944-BD10676EB809}" srcOrd="2" destOrd="0" presId="urn:microsoft.com/office/officeart/2005/8/layout/lProcess1"/>
    <dgm:cxn modelId="{5EC8D8DB-7AC4-4592-B7A8-87400BC82400}" type="presParOf" srcId="{A249B62B-B5D8-4941-A22A-CE9932FCDE85}" destId="{6C085AD2-C558-492D-AF84-E7FC7B2E592E}" srcOrd="3" destOrd="0" presId="urn:microsoft.com/office/officeart/2005/8/layout/lProcess1"/>
    <dgm:cxn modelId="{278E5FD4-CD45-4627-A4F8-56A084DAD517}" type="presParOf" srcId="{A249B62B-B5D8-4941-A22A-CE9932FCDE85}" destId="{1E6D3789-9BF0-4043-99E5-B97E3EC7DD5A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CE040CB-AA8F-4E95-8241-EEC508F9EF42}">
      <dsp:nvSpPr>
        <dsp:cNvPr id="0" name=""/>
        <dsp:cNvSpPr/>
      </dsp:nvSpPr>
      <dsp:spPr>
        <a:xfrm>
          <a:off x="0" y="278775"/>
          <a:ext cx="8358246" cy="1042801"/>
        </a:xfrm>
        <a:prstGeom prst="rect">
          <a:avLst/>
        </a:prstGeom>
        <a:solidFill>
          <a:srgbClr val="990099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5816" tIns="174752" rIns="305816" bIns="174752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300" b="1" kern="1200" dirty="0" smtClean="0">
              <a:solidFill>
                <a:schemeClr val="bg1"/>
              </a:solidFill>
              <a:latin typeface="Arial Black" pitchFamily="34" charset="0"/>
            </a:rPr>
            <a:t>БИОЭТИКА</a:t>
          </a:r>
          <a:endParaRPr lang="ru-RU" sz="4300" kern="1200" dirty="0">
            <a:solidFill>
              <a:schemeClr val="bg1"/>
            </a:solidFill>
            <a:latin typeface="Arial Black" pitchFamily="34" charset="0"/>
          </a:endParaRPr>
        </a:p>
      </dsp:txBody>
      <dsp:txXfrm>
        <a:off x="0" y="278775"/>
        <a:ext cx="8358246" cy="1042801"/>
      </dsp:txXfrm>
    </dsp:sp>
    <dsp:sp modelId="{C3A3B6CB-B35D-4C22-BD02-8F63E373CFC2}">
      <dsp:nvSpPr>
        <dsp:cNvPr id="0" name=""/>
        <dsp:cNvSpPr/>
      </dsp:nvSpPr>
      <dsp:spPr>
        <a:xfrm>
          <a:off x="0" y="1277320"/>
          <a:ext cx="8358246" cy="3516001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2692" tIns="202692" rIns="270256" bIns="304038" numCol="1" spcCol="1270" anchor="t" anchorCtr="0">
          <a:noAutofit/>
        </a:bodyPr>
        <a:lstStyle/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4100" b="1" kern="1200" dirty="0" err="1" smtClean="0"/>
            <a:t>защищает</a:t>
          </a:r>
          <a:r>
            <a:rPr lang="uk-UA" sz="4100" b="1" kern="1200" dirty="0" smtClean="0"/>
            <a:t> </a:t>
          </a:r>
          <a:r>
            <a:rPr lang="uk-UA" sz="4100" b="1" kern="1200" dirty="0" err="1" smtClean="0"/>
            <a:t>фундаментальные</a:t>
          </a:r>
          <a:r>
            <a:rPr lang="uk-UA" sz="4100" b="1" kern="1200" dirty="0" smtClean="0"/>
            <a:t> </a:t>
          </a:r>
          <a:r>
            <a:rPr lang="uk-UA" sz="4100" b="1" kern="1200" dirty="0" err="1" smtClean="0"/>
            <a:t>человеческие</a:t>
          </a:r>
          <a:r>
            <a:rPr lang="uk-UA" sz="4100" b="1" kern="1200" dirty="0" smtClean="0"/>
            <a:t> </a:t>
          </a:r>
          <a:r>
            <a:rPr lang="uk-UA" sz="4100" b="1" kern="1200" dirty="0" err="1" smtClean="0"/>
            <a:t>ценности</a:t>
          </a:r>
          <a:r>
            <a:rPr lang="uk-UA" sz="4100" b="1" kern="1200" dirty="0" smtClean="0"/>
            <a:t>:</a:t>
          </a:r>
          <a:endParaRPr lang="ru-RU" sz="4100" kern="1200" dirty="0"/>
        </a:p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3800" b="1" i="1" kern="1200" dirty="0" smtClean="0">
              <a:solidFill>
                <a:schemeClr val="tx1"/>
              </a:solidFill>
            </a:rPr>
            <a:t>право </a:t>
          </a:r>
          <a:r>
            <a:rPr lang="uk-UA" sz="3800" b="1" i="1" kern="1200" dirty="0" err="1" smtClean="0">
              <a:solidFill>
                <a:schemeClr val="tx1"/>
              </a:solidFill>
            </a:rPr>
            <a:t>человека</a:t>
          </a:r>
          <a:r>
            <a:rPr lang="uk-UA" sz="3800" b="1" i="1" kern="1200" dirty="0" smtClean="0">
              <a:solidFill>
                <a:schemeClr val="tx1"/>
              </a:solidFill>
            </a:rPr>
            <a:t> на </a:t>
          </a:r>
          <a:r>
            <a:rPr lang="uk-UA" sz="3800" b="1" i="1" kern="1200" dirty="0" err="1" smtClean="0">
              <a:solidFill>
                <a:srgbClr val="CC0066"/>
              </a:solidFill>
            </a:rPr>
            <a:t>жизнь</a:t>
          </a:r>
          <a:endParaRPr lang="ru-RU" sz="3800" kern="1200" dirty="0">
            <a:solidFill>
              <a:srgbClr val="CC0066"/>
            </a:solidFill>
          </a:endParaRPr>
        </a:p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3800" b="1" i="1" kern="1200" dirty="0" smtClean="0">
              <a:solidFill>
                <a:schemeClr val="tx1"/>
              </a:solidFill>
            </a:rPr>
            <a:t>право </a:t>
          </a:r>
          <a:r>
            <a:rPr lang="uk-UA" sz="3800" b="1" i="1" kern="1200" dirty="0" err="1" smtClean="0">
              <a:solidFill>
                <a:schemeClr val="tx1"/>
              </a:solidFill>
            </a:rPr>
            <a:t>человека</a:t>
          </a:r>
          <a:r>
            <a:rPr lang="uk-UA" sz="3800" b="1" i="1" kern="1200" dirty="0" smtClean="0">
              <a:solidFill>
                <a:schemeClr val="tx1"/>
              </a:solidFill>
            </a:rPr>
            <a:t> на </a:t>
          </a:r>
          <a:r>
            <a:rPr lang="uk-UA" sz="3800" b="1" i="1" kern="1200" dirty="0" err="1" smtClean="0">
              <a:solidFill>
                <a:srgbClr val="CC0066"/>
              </a:solidFill>
            </a:rPr>
            <a:t>автономию</a:t>
          </a:r>
          <a:endParaRPr lang="ru-RU" sz="3800" kern="1200" dirty="0">
            <a:solidFill>
              <a:srgbClr val="CC0066"/>
            </a:solidFill>
          </a:endParaRPr>
        </a:p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3800" b="1" i="1" kern="1200" dirty="0" smtClean="0">
              <a:solidFill>
                <a:schemeClr val="tx1"/>
              </a:solidFill>
            </a:rPr>
            <a:t>право </a:t>
          </a:r>
          <a:r>
            <a:rPr lang="uk-UA" sz="3800" b="1" i="1" kern="1200" dirty="0" err="1" smtClean="0">
              <a:solidFill>
                <a:schemeClr val="tx1"/>
              </a:solidFill>
            </a:rPr>
            <a:t>человека</a:t>
          </a:r>
          <a:r>
            <a:rPr lang="uk-UA" sz="3800" b="1" i="1" kern="1200" dirty="0" smtClean="0">
              <a:solidFill>
                <a:schemeClr val="tx1"/>
              </a:solidFill>
            </a:rPr>
            <a:t> на</a:t>
          </a:r>
          <a:r>
            <a:rPr lang="uk-UA" sz="3800" b="1" i="1" kern="1200" dirty="0" smtClean="0">
              <a:solidFill>
                <a:srgbClr val="00B050"/>
              </a:solidFill>
            </a:rPr>
            <a:t> </a:t>
          </a:r>
          <a:r>
            <a:rPr lang="uk-UA" sz="3800" b="1" i="1" kern="1200" dirty="0" smtClean="0">
              <a:solidFill>
                <a:srgbClr val="CC0066"/>
              </a:solidFill>
            </a:rPr>
            <a:t>свободу </a:t>
          </a:r>
          <a:r>
            <a:rPr lang="uk-UA" sz="3800" b="1" i="1" kern="1200" dirty="0" err="1" smtClean="0">
              <a:solidFill>
                <a:srgbClr val="CC0066"/>
              </a:solidFill>
            </a:rPr>
            <a:t>выбора</a:t>
          </a:r>
          <a:endParaRPr lang="ru-RU" sz="3800" kern="1200" dirty="0">
            <a:solidFill>
              <a:srgbClr val="CC0066"/>
            </a:solidFill>
          </a:endParaRPr>
        </a:p>
      </dsp:txBody>
      <dsp:txXfrm>
        <a:off x="0" y="1277320"/>
        <a:ext cx="8358246" cy="351600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88145DE-86E9-4688-8ECB-AB77BB3299BA}">
      <dsp:nvSpPr>
        <dsp:cNvPr id="0" name=""/>
        <dsp:cNvSpPr/>
      </dsp:nvSpPr>
      <dsp:spPr>
        <a:xfrm rot="5400000">
          <a:off x="3665024" y="878955"/>
          <a:ext cx="5357844" cy="4314319"/>
        </a:xfrm>
        <a:prstGeom prst="round2SameRect">
          <a:avLst/>
        </a:prstGeom>
        <a:solidFill>
          <a:srgbClr val="F4E8E8">
            <a:alpha val="89804"/>
          </a:srgb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123825" rIns="0" bIns="123825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b="1" i="1" u="sng" kern="1200" dirty="0" smtClean="0">
              <a:latin typeface="Georgia" pitchFamily="18" charset="0"/>
            </a:rPr>
            <a:t>В современном понимании - это </a:t>
          </a:r>
          <a:r>
            <a:rPr lang="ru-RU" sz="2600" b="1" kern="1200" dirty="0" smtClean="0">
              <a:latin typeface="Arial" pitchFamily="34" charset="0"/>
              <a:cs typeface="Arial" pitchFamily="34" charset="0"/>
            </a:rPr>
            <a:t>сознательное действие или отказ от действий, приводящие к скорой и безболезненной смерти безнадежно больного человека, с целью прекращения </a:t>
          </a:r>
          <a:r>
            <a:rPr lang="ru-RU" sz="2600" b="1" kern="1200" dirty="0" err="1" smtClean="0">
              <a:latin typeface="Arial" pitchFamily="34" charset="0"/>
              <a:cs typeface="Arial" pitchFamily="34" charset="0"/>
            </a:rPr>
            <a:t>некупируемой</a:t>
          </a:r>
          <a:r>
            <a:rPr lang="ru-RU" sz="2600" b="1" kern="1200" dirty="0" smtClean="0">
              <a:latin typeface="Arial" pitchFamily="34" charset="0"/>
              <a:cs typeface="Arial" pitchFamily="34" charset="0"/>
            </a:rPr>
            <a:t> боли и страданий</a:t>
          </a:r>
          <a:endParaRPr lang="ru-RU" sz="2600" kern="1200" dirty="0">
            <a:latin typeface="Arial" pitchFamily="34" charset="0"/>
            <a:cs typeface="Arial" pitchFamily="34" charset="0"/>
          </a:endParaRPr>
        </a:p>
      </dsp:txBody>
      <dsp:txXfrm rot="5400000">
        <a:off x="3665024" y="878955"/>
        <a:ext cx="5357844" cy="4314319"/>
      </dsp:txXfrm>
    </dsp:sp>
    <dsp:sp modelId="{FD1F5952-25BD-4519-97D3-E1026BD3F24F}">
      <dsp:nvSpPr>
        <dsp:cNvPr id="0" name=""/>
        <dsp:cNvSpPr/>
      </dsp:nvSpPr>
      <dsp:spPr>
        <a:xfrm>
          <a:off x="15" y="0"/>
          <a:ext cx="4186771" cy="607223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60960" rIns="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3200" b="1" kern="1200" dirty="0" smtClean="0">
              <a:latin typeface="Arial" pitchFamily="34" charset="0"/>
              <a:cs typeface="Arial" pitchFamily="34" charset="0"/>
            </a:rPr>
            <a:t>Термин «Эвтаназия» происходит от греческих слов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3200" b="1" i="1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еu</a:t>
          </a:r>
          <a:r>
            <a:rPr lang="ru-RU" sz="3200" b="1" i="1" kern="1200" dirty="0" smtClean="0">
              <a:latin typeface="Arial" pitchFamily="34" charset="0"/>
              <a:cs typeface="Arial" pitchFamily="34" charset="0"/>
            </a:rPr>
            <a:t> - «хорошо»</a:t>
          </a:r>
          <a:r>
            <a:rPr lang="ru-RU" sz="3200" b="1" kern="1200" dirty="0" smtClean="0">
              <a:latin typeface="Arial" pitchFamily="34" charset="0"/>
              <a:cs typeface="Arial" pitchFamily="34" charset="0"/>
            </a:rPr>
            <a:t>,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800" b="1" i="1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thanatos</a:t>
          </a:r>
          <a:r>
            <a:rPr lang="ru-RU" sz="2800" b="1" i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2800" b="1" i="1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-</a:t>
          </a:r>
          <a:r>
            <a:rPr lang="ru-RU" sz="2800" b="1" i="1" kern="1200" dirty="0" smtClean="0">
              <a:latin typeface="Arial" pitchFamily="34" charset="0"/>
              <a:cs typeface="Arial" pitchFamily="34" charset="0"/>
            </a:rPr>
            <a:t> «смерть», </a:t>
          </a:r>
          <a:r>
            <a:rPr lang="ru-RU" sz="2800" b="1" kern="1200" dirty="0" smtClean="0">
              <a:latin typeface="Arial" pitchFamily="34" charset="0"/>
              <a:cs typeface="Arial" pitchFamily="34" charset="0"/>
            </a:rPr>
            <a:t>означая буквально </a:t>
          </a:r>
          <a:r>
            <a:rPr lang="ru-RU" sz="28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«добрая», «хорошая» смерть</a:t>
          </a:r>
          <a:endParaRPr lang="ru-RU" sz="28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15" y="0"/>
        <a:ext cx="4186771" cy="607223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A8AB419-FF06-4735-9B9E-BED98155BA39}">
      <dsp:nvSpPr>
        <dsp:cNvPr id="0" name=""/>
        <dsp:cNvSpPr/>
      </dsp:nvSpPr>
      <dsp:spPr>
        <a:xfrm>
          <a:off x="0" y="0"/>
          <a:ext cx="8229600" cy="3191615"/>
        </a:xfrm>
        <a:prstGeom prst="rect">
          <a:avLst/>
        </a:prstGeom>
        <a:solidFill>
          <a:srgbClr val="00206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2800" b="1" kern="1200" dirty="0" smtClean="0">
              <a:solidFill>
                <a:srgbClr val="FF0000"/>
              </a:solidFill>
              <a:latin typeface="Georgia" pitchFamily="18" charset="0"/>
            </a:rPr>
            <a:t>I. </a:t>
          </a:r>
          <a:r>
            <a:rPr lang="ru-RU" sz="2400" b="1" kern="1200" dirty="0" err="1" smtClean="0">
              <a:latin typeface="Arial" pitchFamily="34" charset="0"/>
              <a:cs typeface="Arial" pitchFamily="34" charset="0"/>
            </a:rPr>
            <a:t>Medical</a:t>
          </a:r>
          <a:r>
            <a:rPr lang="ru-RU" sz="24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2400" b="1" kern="1200" dirty="0" err="1" smtClean="0">
              <a:latin typeface="Arial" pitchFamily="34" charset="0"/>
              <a:cs typeface="Arial" pitchFamily="34" charset="0"/>
            </a:rPr>
            <a:t>decision</a:t>
          </a:r>
          <a:r>
            <a:rPr lang="ru-RU" sz="24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2400" b="1" kern="1200" dirty="0" err="1" smtClean="0">
              <a:latin typeface="Arial" pitchFamily="34" charset="0"/>
              <a:cs typeface="Arial" pitchFamily="34" charset="0"/>
            </a:rPr>
            <a:t>concerning</a:t>
          </a:r>
          <a:r>
            <a:rPr lang="ru-RU" sz="24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2400" b="1" kern="1200" dirty="0" err="1" smtClean="0">
              <a:latin typeface="Arial" pitchFamily="34" charset="0"/>
              <a:cs typeface="Arial" pitchFamily="34" charset="0"/>
            </a:rPr>
            <a:t>end</a:t>
          </a:r>
          <a:r>
            <a:rPr lang="ru-RU" sz="24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2400" b="1" kern="1200" dirty="0" err="1" smtClean="0">
              <a:latin typeface="Arial" pitchFamily="34" charset="0"/>
              <a:cs typeface="Arial" pitchFamily="34" charset="0"/>
            </a:rPr>
            <a:t>of</a:t>
          </a:r>
          <a:r>
            <a:rPr lang="ru-RU" sz="24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2400" b="1" kern="1200" dirty="0" err="1" smtClean="0">
              <a:latin typeface="Arial" pitchFamily="34" charset="0"/>
              <a:cs typeface="Arial" pitchFamily="34" charset="0"/>
            </a:rPr>
            <a:t>life</a:t>
          </a:r>
          <a:r>
            <a:rPr lang="ru-RU" sz="2400" b="1" kern="1200" dirty="0" smtClean="0">
              <a:latin typeface="Arial" pitchFamily="34" charset="0"/>
              <a:cs typeface="Arial" pitchFamily="34" charset="0"/>
            </a:rPr>
            <a:t> (MDEL)</a:t>
          </a:r>
          <a:r>
            <a:rPr lang="ru-RU" sz="2000" b="1" kern="1200" dirty="0" smtClean="0">
              <a:latin typeface="Georgia" pitchFamily="18" charset="0"/>
            </a:rPr>
            <a:t>, </a:t>
          </a:r>
          <a:r>
            <a:rPr lang="ru-RU" sz="2800" b="1" kern="1200" dirty="0" smtClean="0">
              <a:latin typeface="Georgia" pitchFamily="18" charset="0"/>
            </a:rPr>
            <a:t>или </a:t>
          </a:r>
          <a:endParaRPr lang="en-US" sz="2800" b="1" kern="1200" dirty="0" smtClean="0">
            <a:latin typeface="Georgia" pitchFamily="18" charset="0"/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«медицинское решение о конце жизни»</a:t>
          </a:r>
          <a:endParaRPr lang="ru-RU" sz="3000" kern="12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sp:txBody>
      <dsp:txXfrm>
        <a:off x="0" y="0"/>
        <a:ext cx="8229600" cy="1723472"/>
      </dsp:txXfrm>
    </dsp:sp>
    <dsp:sp modelId="{C0C04555-3F11-493C-AFDE-D21588F2B8AE}">
      <dsp:nvSpPr>
        <dsp:cNvPr id="0" name=""/>
        <dsp:cNvSpPr/>
      </dsp:nvSpPr>
      <dsp:spPr>
        <a:xfrm>
          <a:off x="0" y="1643076"/>
          <a:ext cx="4114799" cy="3032757"/>
        </a:xfrm>
        <a:prstGeom prst="rect">
          <a:avLst/>
        </a:prstGeom>
        <a:solidFill>
          <a:srgbClr val="F4D5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latin typeface="Georgia" pitchFamily="18" charset="0"/>
            </a:rPr>
            <a:t>А) </a:t>
          </a:r>
          <a:r>
            <a:rPr lang="ru-RU" sz="2200" b="1" kern="1200" dirty="0" smtClean="0">
              <a:solidFill>
                <a:srgbClr val="CC0000"/>
              </a:solidFill>
              <a:latin typeface="Arial" pitchFamily="34" charset="0"/>
              <a:cs typeface="Arial" pitchFamily="34" charset="0"/>
            </a:rPr>
            <a:t>Собственно эвтаназия </a:t>
          </a:r>
          <a:r>
            <a:rPr lang="ru-RU" sz="2200" b="1" kern="1200" dirty="0" smtClean="0">
              <a:latin typeface="Georgia" pitchFamily="18" charset="0"/>
            </a:rPr>
            <a:t>- случаи активного участия врача в смерти пациента. Это, собственно, производимое врачом убийство больного с информированного согласия больного; </a:t>
          </a:r>
          <a:endParaRPr lang="ru-RU" sz="2200" kern="1200" dirty="0"/>
        </a:p>
      </dsp:txBody>
      <dsp:txXfrm>
        <a:off x="0" y="1643076"/>
        <a:ext cx="4114799" cy="3032757"/>
      </dsp:txXfrm>
    </dsp:sp>
    <dsp:sp modelId="{16CD7511-BCCB-4840-8BDD-4445814160FE}">
      <dsp:nvSpPr>
        <dsp:cNvPr id="0" name=""/>
        <dsp:cNvSpPr/>
      </dsp:nvSpPr>
      <dsp:spPr>
        <a:xfrm>
          <a:off x="4114800" y="1643076"/>
          <a:ext cx="4114799" cy="3032757"/>
        </a:xfrm>
        <a:prstGeom prst="rect">
          <a:avLst/>
        </a:prstGeom>
        <a:solidFill>
          <a:srgbClr val="F4D5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latin typeface="Georgia" pitchFamily="18" charset="0"/>
            </a:rPr>
            <a:t>Б) </a:t>
          </a:r>
          <a:r>
            <a:rPr lang="ru-RU" sz="2200" b="1" kern="1200" dirty="0" err="1" smtClean="0">
              <a:solidFill>
                <a:srgbClr val="CC0000"/>
              </a:solidFill>
              <a:latin typeface="Arial" pitchFamily="34" charset="0"/>
              <a:cs typeface="Arial" pitchFamily="34" charset="0"/>
            </a:rPr>
            <a:t>Ассистируемый</a:t>
          </a:r>
          <a:r>
            <a:rPr lang="ru-RU" sz="2200" b="1" kern="1200" dirty="0" smtClean="0">
              <a:solidFill>
                <a:srgbClr val="CC0000"/>
              </a:solidFill>
              <a:latin typeface="Arial" pitchFamily="34" charset="0"/>
              <a:cs typeface="Arial" pitchFamily="34" charset="0"/>
            </a:rPr>
            <a:t> врачом суицид </a:t>
          </a:r>
          <a:r>
            <a:rPr lang="ru-RU" sz="2200" b="1" kern="1200" dirty="0" smtClean="0">
              <a:latin typeface="Georgia" pitchFamily="18" charset="0"/>
            </a:rPr>
            <a:t>(</a:t>
          </a:r>
          <a:r>
            <a:rPr lang="ru-RU" sz="2200" b="1" kern="1200" dirty="0" err="1" smtClean="0">
              <a:latin typeface="Georgia" pitchFamily="18" charset="0"/>
            </a:rPr>
            <a:t>Phisician</a:t>
          </a:r>
          <a:r>
            <a:rPr lang="ru-RU" sz="2200" b="1" kern="1200" dirty="0" smtClean="0">
              <a:latin typeface="Georgia" pitchFamily="18" charset="0"/>
            </a:rPr>
            <a:t> </a:t>
          </a:r>
          <a:r>
            <a:rPr lang="ru-RU" sz="2200" b="1" kern="1200" dirty="0" err="1" smtClean="0">
              <a:latin typeface="Georgia" pitchFamily="18" charset="0"/>
            </a:rPr>
            <a:t>assisted</a:t>
          </a:r>
          <a:r>
            <a:rPr lang="ru-RU" sz="2200" b="1" kern="1200" dirty="0" smtClean="0">
              <a:latin typeface="Georgia" pitchFamily="18" charset="0"/>
            </a:rPr>
            <a:t> </a:t>
          </a:r>
          <a:r>
            <a:rPr lang="ru-RU" sz="2200" b="1" kern="1200" dirty="0" err="1" smtClean="0">
              <a:latin typeface="Georgia" pitchFamily="18" charset="0"/>
            </a:rPr>
            <a:t>sucide</a:t>
          </a:r>
          <a:r>
            <a:rPr lang="ru-RU" sz="2200" b="1" kern="1200" dirty="0" smtClean="0">
              <a:latin typeface="Georgia" pitchFamily="18" charset="0"/>
            </a:rPr>
            <a:t> - PAS), когда врач приготовляет смертельное лекарство, которое больной вводит себе сам. </a:t>
          </a:r>
          <a:br>
            <a:rPr lang="ru-RU" sz="2200" b="1" kern="1200" dirty="0" smtClean="0">
              <a:latin typeface="Georgia" pitchFamily="18" charset="0"/>
            </a:rPr>
          </a:br>
          <a:endParaRPr lang="ru-RU" sz="2200" kern="1200" dirty="0"/>
        </a:p>
      </dsp:txBody>
      <dsp:txXfrm>
        <a:off x="4114800" y="1643076"/>
        <a:ext cx="4114799" cy="3032757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A8AB419-FF06-4735-9B9E-BED98155BA39}">
      <dsp:nvSpPr>
        <dsp:cNvPr id="0" name=""/>
        <dsp:cNvSpPr/>
      </dsp:nvSpPr>
      <dsp:spPr>
        <a:xfrm>
          <a:off x="0" y="71435"/>
          <a:ext cx="8229600" cy="3928581"/>
        </a:xfrm>
        <a:prstGeom prst="rect">
          <a:avLst/>
        </a:prstGeom>
        <a:solidFill>
          <a:srgbClr val="00206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ru-RU" sz="2600" b="1" kern="1200" dirty="0" smtClean="0">
            <a:latin typeface="Arial" pitchFamily="34" charset="0"/>
            <a:cs typeface="Arial" pitchFamily="34" charset="0"/>
          </a:endParaRP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ru-RU" sz="2600" b="1" kern="1200" dirty="0" smtClean="0">
            <a:latin typeface="Arial" pitchFamily="34" charset="0"/>
            <a:cs typeface="Arial" pitchFamily="34" charset="0"/>
          </a:endParaRPr>
        </a:p>
        <a:p>
          <a:pPr marL="177800" lvl="0" indent="-82550" algn="l" defTabSz="11557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2600" b="1" kern="1200" dirty="0" smtClean="0">
              <a:solidFill>
                <a:srgbClr val="FF0000"/>
              </a:solidFill>
              <a:latin typeface="Georgia" pitchFamily="18" charset="0"/>
            </a:rPr>
            <a:t>II.  </a:t>
          </a:r>
          <a:r>
            <a:rPr lang="ru-RU" sz="2600" b="1" kern="1200" dirty="0" smtClean="0">
              <a:latin typeface="Arial" pitchFamily="34" charset="0"/>
              <a:cs typeface="Arial" pitchFamily="34" charset="0"/>
            </a:rPr>
            <a:t>Случаи, когда роль врача сводится к согласованному с пациентом отказу от назначений, позволяющих продлить жизнь больного, или же к осуществлению мер и/или увеличению доз облегчающего страдания лекарства (например, обезболивающего или снотворного), в результате чего жизнь больного сокращается</a:t>
          </a:r>
          <a:endParaRPr lang="ru-RU" sz="2600" kern="12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sp:txBody>
      <dsp:txXfrm>
        <a:off x="0" y="71435"/>
        <a:ext cx="8229600" cy="2121434"/>
      </dsp:txXfrm>
    </dsp:sp>
    <dsp:sp modelId="{16CD7511-BCCB-4840-8BDD-4445814160FE}">
      <dsp:nvSpPr>
        <dsp:cNvPr id="0" name=""/>
        <dsp:cNvSpPr/>
      </dsp:nvSpPr>
      <dsp:spPr>
        <a:xfrm>
          <a:off x="0" y="3031199"/>
          <a:ext cx="8229600" cy="1683708"/>
        </a:xfrm>
        <a:prstGeom prst="rect">
          <a:avLst/>
        </a:prstGeom>
        <a:solidFill>
          <a:srgbClr val="F4D5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latin typeface="Georgia" pitchFamily="18" charset="0"/>
            </a:rPr>
            <a:t>В основном - это прием </a:t>
          </a:r>
          <a:r>
            <a:rPr lang="ru-RU" sz="2200" b="1" kern="1200" dirty="0" err="1" smtClean="0">
              <a:latin typeface="Georgia" pitchFamily="18" charset="0"/>
            </a:rPr>
            <a:t>опиоидных</a:t>
          </a:r>
          <a:r>
            <a:rPr lang="ru-RU" sz="2200" b="1" kern="1200" dirty="0" smtClean="0">
              <a:latin typeface="Georgia" pitchFamily="18" charset="0"/>
            </a:rPr>
            <a:t> анальгетиков. 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latin typeface="Georgia" pitchFamily="18" charset="0"/>
            </a:rPr>
            <a:t>Также, к данной группе следует отнести сознательное информирование безнадежно больного о смертельной дозе принимаемого им препарата</a:t>
          </a:r>
          <a:endParaRPr lang="ru-RU" sz="2200" kern="1200" dirty="0"/>
        </a:p>
      </dsp:txBody>
      <dsp:txXfrm>
        <a:off x="0" y="3031199"/>
        <a:ext cx="8229600" cy="1683708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8F4CE98-3AA8-4DE6-B3A7-B66E6012F111}">
      <dsp:nvSpPr>
        <dsp:cNvPr id="0" name=""/>
        <dsp:cNvSpPr/>
      </dsp:nvSpPr>
      <dsp:spPr>
        <a:xfrm>
          <a:off x="2407862" y="92"/>
          <a:ext cx="3656793" cy="109216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solidFill>
            <a:schemeClr val="accent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err="1" smtClean="0">
              <a:solidFill>
                <a:srgbClr val="CC0000"/>
              </a:solidFill>
            </a:rPr>
            <a:t>Справедливости</a:t>
          </a:r>
          <a:endParaRPr lang="uk-UA" sz="2400" b="1" kern="1200" dirty="0" smtClean="0">
            <a:solidFill>
              <a:srgbClr val="CC0000"/>
            </a:solidFill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/>
            <a:t>(</a:t>
          </a:r>
          <a:r>
            <a:rPr lang="uk-UA" sz="2400" b="1" kern="1200" dirty="0" err="1" smtClean="0"/>
            <a:t>justice</a:t>
          </a:r>
          <a:r>
            <a:rPr lang="uk-UA" sz="2400" b="1" kern="1200" dirty="0" smtClean="0"/>
            <a:t>)</a:t>
          </a:r>
          <a:endParaRPr lang="ru-RU" sz="2400" b="1" kern="1200" dirty="0"/>
        </a:p>
      </dsp:txBody>
      <dsp:txXfrm>
        <a:off x="2407862" y="92"/>
        <a:ext cx="3656793" cy="1092160"/>
      </dsp:txXfrm>
    </dsp:sp>
    <dsp:sp modelId="{79F3F975-49E3-4C0C-B32E-7CA9013989CB}">
      <dsp:nvSpPr>
        <dsp:cNvPr id="0" name=""/>
        <dsp:cNvSpPr/>
      </dsp:nvSpPr>
      <dsp:spPr>
        <a:xfrm rot="2426300">
          <a:off x="4886364" y="1381059"/>
          <a:ext cx="1107650" cy="382256"/>
        </a:xfrm>
        <a:prstGeom prst="left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 rot="2426300">
        <a:off x="4886364" y="1381059"/>
        <a:ext cx="1107650" cy="382256"/>
      </dsp:txXfrm>
    </dsp:sp>
    <dsp:sp modelId="{C162AC52-AF35-4459-9BEF-E1CD6B18D9B1}">
      <dsp:nvSpPr>
        <dsp:cNvPr id="0" name=""/>
        <dsp:cNvSpPr/>
      </dsp:nvSpPr>
      <dsp:spPr>
        <a:xfrm>
          <a:off x="4815724" y="2052123"/>
          <a:ext cx="3656793" cy="109216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solidFill>
            <a:schemeClr val="accent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rgbClr val="CC0000"/>
              </a:solidFill>
            </a:rPr>
            <a:t>не </a:t>
          </a:r>
          <a:r>
            <a:rPr lang="uk-UA" sz="2400" b="1" kern="1200" dirty="0" err="1" smtClean="0">
              <a:solidFill>
                <a:srgbClr val="CC0000"/>
              </a:solidFill>
            </a:rPr>
            <a:t>навреди</a:t>
          </a:r>
          <a:r>
            <a:rPr lang="uk-UA" sz="2400" b="1" kern="1200" dirty="0" smtClean="0">
              <a:solidFill>
                <a:srgbClr val="CC0000"/>
              </a:solidFill>
            </a:rPr>
            <a:t> </a:t>
          </a:r>
          <a:r>
            <a:rPr lang="uk-UA" sz="2400" b="1" kern="1200" dirty="0" smtClean="0"/>
            <a:t>(</a:t>
          </a:r>
          <a:r>
            <a:rPr lang="uk-UA" sz="2400" b="1" kern="1200" dirty="0" err="1" smtClean="0"/>
            <a:t>nonmaleficence</a:t>
          </a:r>
          <a:r>
            <a:rPr lang="uk-UA" sz="2400" b="1" kern="1200" dirty="0" smtClean="0"/>
            <a:t>)</a:t>
          </a:r>
          <a:endParaRPr lang="ru-RU" sz="2400" b="1" kern="1200" dirty="0"/>
        </a:p>
      </dsp:txBody>
      <dsp:txXfrm>
        <a:off x="4815724" y="2052123"/>
        <a:ext cx="3656793" cy="1092160"/>
      </dsp:txXfrm>
    </dsp:sp>
    <dsp:sp modelId="{27FE4CB0-4316-4269-810B-A63477A18C3F}">
      <dsp:nvSpPr>
        <dsp:cNvPr id="0" name=""/>
        <dsp:cNvSpPr/>
      </dsp:nvSpPr>
      <dsp:spPr>
        <a:xfrm rot="8300621">
          <a:off x="4886364" y="3478093"/>
          <a:ext cx="1107650" cy="382256"/>
        </a:xfrm>
        <a:prstGeom prst="left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 rot="8300621">
        <a:off x="4886364" y="3478093"/>
        <a:ext cx="1107650" cy="382256"/>
      </dsp:txXfrm>
    </dsp:sp>
    <dsp:sp modelId="{52C298F0-BE73-4290-A7CD-7171B0D8F7C3}">
      <dsp:nvSpPr>
        <dsp:cNvPr id="0" name=""/>
        <dsp:cNvSpPr/>
      </dsp:nvSpPr>
      <dsp:spPr>
        <a:xfrm>
          <a:off x="2407862" y="4194159"/>
          <a:ext cx="3656793" cy="109216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solidFill>
            <a:schemeClr val="accent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err="1" smtClean="0">
              <a:solidFill>
                <a:srgbClr val="CC0000"/>
              </a:solidFill>
            </a:rPr>
            <a:t>благодеяния</a:t>
          </a:r>
          <a:r>
            <a:rPr lang="uk-UA" sz="2400" b="1" kern="1200" dirty="0" smtClean="0">
              <a:solidFill>
                <a:srgbClr val="CC0000"/>
              </a:solidFill>
            </a:rPr>
            <a:t>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/>
            <a:t>(</a:t>
          </a:r>
          <a:r>
            <a:rPr lang="uk-UA" sz="2400" b="1" kern="1200" dirty="0" err="1" smtClean="0"/>
            <a:t>beneficence</a:t>
          </a:r>
          <a:r>
            <a:rPr lang="uk-UA" sz="2400" b="1" kern="1200" dirty="0" smtClean="0"/>
            <a:t>)</a:t>
          </a:r>
          <a:endParaRPr lang="ru-RU" sz="2400" b="1" kern="1200" dirty="0"/>
        </a:p>
      </dsp:txBody>
      <dsp:txXfrm>
        <a:off x="2407862" y="4194159"/>
        <a:ext cx="3656793" cy="1092160"/>
      </dsp:txXfrm>
    </dsp:sp>
    <dsp:sp modelId="{D62FB39E-B361-43AC-9FB5-FB5C15E12A64}">
      <dsp:nvSpPr>
        <dsp:cNvPr id="0" name=""/>
        <dsp:cNvSpPr/>
      </dsp:nvSpPr>
      <dsp:spPr>
        <a:xfrm rot="13364817">
          <a:off x="2478502" y="3436327"/>
          <a:ext cx="1107650" cy="382256"/>
        </a:xfrm>
        <a:prstGeom prst="left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 rot="13364817">
        <a:off x="2478502" y="3436327"/>
        <a:ext cx="1107650" cy="382256"/>
      </dsp:txXfrm>
    </dsp:sp>
    <dsp:sp modelId="{F98D4E9B-A53A-43CA-97FE-AAEA0DE49A8A}">
      <dsp:nvSpPr>
        <dsp:cNvPr id="0" name=""/>
        <dsp:cNvSpPr/>
      </dsp:nvSpPr>
      <dsp:spPr>
        <a:xfrm>
          <a:off x="0" y="1968591"/>
          <a:ext cx="3656793" cy="109216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solidFill>
            <a:schemeClr val="accent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err="1" smtClean="0">
              <a:solidFill>
                <a:srgbClr val="CC0000"/>
              </a:solidFill>
            </a:rPr>
            <a:t>автономии</a:t>
          </a:r>
          <a:r>
            <a:rPr lang="uk-UA" sz="2400" b="1" kern="1200" dirty="0" smtClean="0">
              <a:solidFill>
                <a:srgbClr val="CC0000"/>
              </a:solidFill>
            </a:rPr>
            <a:t>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/>
            <a:t>(</a:t>
          </a:r>
          <a:r>
            <a:rPr lang="uk-UA" sz="2400" b="1" kern="1200" dirty="0" err="1" smtClean="0"/>
            <a:t>respect</a:t>
          </a:r>
          <a:r>
            <a:rPr lang="uk-UA" sz="2400" b="1" kern="1200" dirty="0" smtClean="0"/>
            <a:t> </a:t>
          </a:r>
          <a:r>
            <a:rPr lang="uk-UA" sz="2400" b="1" kern="1200" dirty="0" err="1" smtClean="0"/>
            <a:t>for</a:t>
          </a:r>
          <a:r>
            <a:rPr lang="uk-UA" sz="2400" b="1" kern="1200" dirty="0" smtClean="0"/>
            <a:t> </a:t>
          </a:r>
          <a:r>
            <a:rPr lang="uk-UA" sz="2400" b="1" kern="1200" dirty="0" err="1" smtClean="0"/>
            <a:t>autonomy</a:t>
          </a:r>
          <a:r>
            <a:rPr lang="uk-UA" sz="2400" b="1" kern="1200" dirty="0" smtClean="0"/>
            <a:t>)</a:t>
          </a:r>
          <a:endParaRPr lang="ru-RU" sz="2400" b="1" kern="1200" dirty="0"/>
        </a:p>
      </dsp:txBody>
      <dsp:txXfrm>
        <a:off x="0" y="1968591"/>
        <a:ext cx="3656793" cy="1092160"/>
      </dsp:txXfrm>
    </dsp:sp>
    <dsp:sp modelId="{17E44CAA-4F62-44C0-B54B-34B691EA3EFA}">
      <dsp:nvSpPr>
        <dsp:cNvPr id="0" name=""/>
        <dsp:cNvSpPr/>
      </dsp:nvSpPr>
      <dsp:spPr>
        <a:xfrm rot="19243978">
          <a:off x="2478502" y="1339294"/>
          <a:ext cx="1107650" cy="382256"/>
        </a:xfrm>
        <a:prstGeom prst="left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 rot="19243978">
        <a:off x="2478502" y="1339294"/>
        <a:ext cx="1107650" cy="382256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13038C5-5FE7-4844-B570-2DBC5B559CAC}">
      <dsp:nvSpPr>
        <dsp:cNvPr id="0" name=""/>
        <dsp:cNvSpPr/>
      </dsp:nvSpPr>
      <dsp:spPr>
        <a:xfrm>
          <a:off x="4" y="2617"/>
          <a:ext cx="7929554" cy="15238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1" kern="1200" dirty="0" smtClean="0"/>
            <a:t>Информированное согласие пациента</a:t>
          </a:r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1" u="sng" kern="1200" dirty="0" smtClean="0">
              <a:latin typeface="Comic Sans MS" pitchFamily="66" charset="0"/>
            </a:rPr>
            <a:t>основные элементы этого процесса: </a:t>
          </a:r>
          <a:endParaRPr lang="ru-RU" sz="3100" u="sng" kern="1200" dirty="0"/>
        </a:p>
      </dsp:txBody>
      <dsp:txXfrm>
        <a:off x="4" y="2617"/>
        <a:ext cx="7929554" cy="1523882"/>
      </dsp:txXfrm>
    </dsp:sp>
    <dsp:sp modelId="{69FFF3B3-AA7E-4D72-8971-D18B3491F573}">
      <dsp:nvSpPr>
        <dsp:cNvPr id="0" name=""/>
        <dsp:cNvSpPr/>
      </dsp:nvSpPr>
      <dsp:spPr>
        <a:xfrm rot="5400000">
          <a:off x="3831442" y="1659840"/>
          <a:ext cx="266679" cy="266679"/>
        </a:xfrm>
        <a:prstGeom prst="rightArrow">
          <a:avLst>
            <a:gd name="adj1" fmla="val 667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80BE24B-6F0D-44E2-9944-BD10676EB809}">
      <dsp:nvSpPr>
        <dsp:cNvPr id="0" name=""/>
        <dsp:cNvSpPr/>
      </dsp:nvSpPr>
      <dsp:spPr>
        <a:xfrm>
          <a:off x="917016" y="2059859"/>
          <a:ext cx="6095531" cy="1523882"/>
        </a:xfrm>
        <a:prstGeom prst="roundRect">
          <a:avLst>
            <a:gd name="adj" fmla="val 10000"/>
          </a:avLst>
        </a:prstGeom>
        <a:solidFill>
          <a:srgbClr val="F4D5FF">
            <a:alpha val="90000"/>
          </a:srgbClr>
        </a:solidFill>
        <a:ln w="952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35560" rIns="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accent6">
                  <a:lumMod val="50000"/>
                </a:schemeClr>
              </a:solidFill>
            </a:rPr>
            <a:t>1) </a:t>
          </a:r>
          <a:r>
            <a:rPr lang="ru-RU" sz="2800" b="1" kern="1200" dirty="0" smtClean="0">
              <a:solidFill>
                <a:schemeClr val="tx1">
                  <a:lumMod val="50000"/>
                </a:schemeClr>
              </a:solidFill>
            </a:rPr>
            <a:t>предоставление информации </a:t>
          </a:r>
          <a:endParaRPr lang="ru-RU" sz="2800" kern="1200" dirty="0">
            <a:solidFill>
              <a:schemeClr val="tx1">
                <a:lumMod val="50000"/>
              </a:schemeClr>
            </a:solidFill>
          </a:endParaRPr>
        </a:p>
      </dsp:txBody>
      <dsp:txXfrm>
        <a:off x="917016" y="2059859"/>
        <a:ext cx="6095531" cy="1523882"/>
      </dsp:txXfrm>
    </dsp:sp>
    <dsp:sp modelId="{6C085AD2-C558-492D-AF84-E7FC7B2E592E}">
      <dsp:nvSpPr>
        <dsp:cNvPr id="0" name=""/>
        <dsp:cNvSpPr/>
      </dsp:nvSpPr>
      <dsp:spPr>
        <a:xfrm rot="5400000">
          <a:off x="3831442" y="3717082"/>
          <a:ext cx="266679" cy="266679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E6D3789-9BF0-4043-99E5-B97E3EC7DD5A}">
      <dsp:nvSpPr>
        <dsp:cNvPr id="0" name=""/>
        <dsp:cNvSpPr/>
      </dsp:nvSpPr>
      <dsp:spPr>
        <a:xfrm>
          <a:off x="917016" y="4117101"/>
          <a:ext cx="6095531" cy="1523882"/>
        </a:xfrm>
        <a:prstGeom prst="roundRect">
          <a:avLst>
            <a:gd name="adj" fmla="val 10000"/>
          </a:avLst>
        </a:prstGeom>
        <a:solidFill>
          <a:srgbClr val="F4D5FF">
            <a:alpha val="90000"/>
          </a:srgbClr>
        </a:solidFill>
        <a:ln w="952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accent6">
                  <a:lumMod val="50000"/>
                </a:schemeClr>
              </a:solidFill>
            </a:rPr>
            <a:t>2) </a:t>
          </a:r>
          <a:r>
            <a:rPr lang="ru-RU" sz="2800" b="1" kern="1200" dirty="0" smtClean="0">
              <a:solidFill>
                <a:schemeClr val="tx1">
                  <a:lumMod val="50000"/>
                </a:schemeClr>
              </a:solidFill>
            </a:rPr>
            <a:t>получение согласия</a:t>
          </a:r>
        </a:p>
      </dsp:txBody>
      <dsp:txXfrm>
        <a:off x="917016" y="4117101"/>
        <a:ext cx="6095531" cy="15238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A8D3F1-E9D6-46B8-B402-38ECEE6E02EE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728E87-E3A0-4609-9E23-63A6081FBF8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3671888"/>
            <a:ext cx="6048375" cy="1109662"/>
          </a:xfrm>
        </p:spPr>
        <p:txBody>
          <a:bodyPr/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4532313"/>
            <a:ext cx="6048375" cy="696912"/>
          </a:xfrm>
        </p:spPr>
        <p:txBody>
          <a:bodyPr/>
          <a:lstStyle>
            <a:lvl1pPr marL="0" indent="0">
              <a:buFontTx/>
              <a:buNone/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76338" y="2492375"/>
            <a:ext cx="3744912" cy="3959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73650" y="2492375"/>
            <a:ext cx="3746500" cy="3959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10388" y="1984375"/>
            <a:ext cx="1909762" cy="44672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76338" y="1984375"/>
            <a:ext cx="5581650" cy="44672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052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205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fld id="{5B106E36-FD25-4E2D-B0AA-010F637433A0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fld id="{5B106E36-FD25-4E2D-B0AA-010F637433A0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984375"/>
            <a:ext cx="65532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6338" y="2492375"/>
            <a:ext cx="7643812" cy="395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slideLayout" Target="../slideLayouts/slideLayout24.xml"/><Relationship Id="rId1" Type="http://schemas.openxmlformats.org/officeDocument/2006/relationships/themeOverride" Target="../theme/themeOverride4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35.xml"/><Relationship Id="rId1" Type="http://schemas.openxmlformats.org/officeDocument/2006/relationships/themeOverride" Target="../theme/themeOverride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35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43" name="Rectangle 11"/>
          <p:cNvSpPr>
            <a:spLocks noChangeArrowheads="1"/>
          </p:cNvSpPr>
          <p:nvPr/>
        </p:nvSpPr>
        <p:spPr bwMode="auto">
          <a:xfrm>
            <a:off x="571472" y="2357430"/>
            <a:ext cx="8174068" cy="214314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БИОМЕДИЦИНСКАЯ ЭТИКА:</a:t>
            </a:r>
            <a:r>
              <a:rPr lang="ru-RU" sz="3200" b="1" dirty="0">
                <a:solidFill>
                  <a:srgbClr val="FF0000"/>
                </a:solidFill>
                <a:latin typeface="Arial Black" pitchFamily="34" charset="0"/>
              </a:rPr>
              <a:t> </a:t>
            </a:r>
          </a:p>
          <a:p>
            <a:pPr algn="ctr"/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ОПРЕДЕЛЕНИЕ, ИСТОРИЯ РАЗВИТИЯ, </a:t>
            </a:r>
          </a:p>
          <a:p>
            <a:pPr algn="ctr"/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ПРЕМЕТ, ЗАДАЧИ, ПРИНЦИПЫ </a:t>
            </a:r>
          </a:p>
        </p:txBody>
      </p:sp>
      <p:sp>
        <p:nvSpPr>
          <p:cNvPr id="25603" name="Rectangle 12"/>
          <p:cNvSpPr>
            <a:spLocks noGrp="1" noChangeArrowheads="1"/>
          </p:cNvSpPr>
          <p:nvPr>
            <p:ph type="title" idx="4294967295"/>
          </p:nvPr>
        </p:nvSpPr>
        <p:spPr>
          <a:xfrm>
            <a:off x="1285852" y="214290"/>
            <a:ext cx="7670830" cy="1238237"/>
          </a:xfrm>
        </p:spPr>
        <p:txBody>
          <a:bodyPr lIns="92075" tIns="46038" rIns="92075" bIns="46038"/>
          <a:lstStyle/>
          <a:p>
            <a:pPr eaLnBrk="1" hangingPunct="1"/>
            <a:r>
              <a:rPr lang="ru-RU" sz="1600" b="1" dirty="0" smtClean="0">
                <a:solidFill>
                  <a:srgbClr val="7030A0"/>
                </a:solidFill>
                <a:latin typeface="Times New Roman" pitchFamily="18" charset="0"/>
              </a:rPr>
              <a:t>ЗАПОРОЖСКИЙ ГОСУДАРСТВЕННЫЙ МЕДИЦИНСКИЙ УНИВЕРСИТЕТ</a:t>
            </a:r>
            <a:br>
              <a:rPr lang="ru-RU" sz="1600" b="1" dirty="0" smtClean="0">
                <a:solidFill>
                  <a:srgbClr val="7030A0"/>
                </a:solidFill>
                <a:latin typeface="Times New Roman" pitchFamily="18" charset="0"/>
              </a:rPr>
            </a:br>
            <a:r>
              <a:rPr lang="ru-RU" sz="1600" dirty="0" smtClean="0"/>
              <a:t> </a:t>
            </a:r>
            <a:r>
              <a:rPr lang="ru-RU" sz="2000" dirty="0" smtClean="0">
                <a:latin typeface="Times New Roman" pitchFamily="18" charset="0"/>
              </a:rPr>
              <a:t>Кафедра здравоохранения, социальной медицины и</a:t>
            </a:r>
            <a:br>
              <a:rPr lang="ru-RU" sz="2000" dirty="0" smtClean="0">
                <a:latin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</a:rPr>
              <a:t> врачебно-трудовой экспертизы</a:t>
            </a:r>
          </a:p>
        </p:txBody>
      </p:sp>
      <p:pic>
        <p:nvPicPr>
          <p:cNvPr id="248845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260350"/>
            <a:ext cx="1155700" cy="1068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5605" name="Rectangle 14"/>
          <p:cNvSpPr>
            <a:spLocks noChangeArrowheads="1"/>
          </p:cNvSpPr>
          <p:nvPr/>
        </p:nvSpPr>
        <p:spPr bwMode="auto">
          <a:xfrm>
            <a:off x="928662" y="5715016"/>
            <a:ext cx="7543800" cy="82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 dirty="0" smtClean="0">
                <a:latin typeface="Tahoma" pitchFamily="34" charset="0"/>
              </a:rPr>
              <a:t>Лектор:</a:t>
            </a:r>
          </a:p>
          <a:p>
            <a:r>
              <a:rPr lang="ru-RU" b="1" dirty="0" smtClean="0">
                <a:solidFill>
                  <a:schemeClr val="tx2"/>
                </a:solidFill>
                <a:latin typeface="Tahoma" pitchFamily="34" charset="0"/>
              </a:rPr>
              <a:t>заведующая  </a:t>
            </a:r>
            <a:r>
              <a:rPr lang="ru-RU" b="1" dirty="0">
                <a:solidFill>
                  <a:schemeClr val="tx2"/>
                </a:solidFill>
                <a:latin typeface="Tahoma" pitchFamily="34" charset="0"/>
              </a:rPr>
              <a:t>кафедрой</a:t>
            </a:r>
            <a:br>
              <a:rPr lang="ru-RU" b="1" dirty="0">
                <a:solidFill>
                  <a:schemeClr val="tx2"/>
                </a:solidFill>
                <a:latin typeface="Tahoma" pitchFamily="34" charset="0"/>
              </a:rPr>
            </a:br>
            <a:r>
              <a:rPr lang="ru-RU" sz="2400" dirty="0">
                <a:solidFill>
                  <a:schemeClr val="tx2"/>
                </a:solidFill>
                <a:latin typeface="Tahoma" pitchFamily="34" charset="0"/>
              </a:rPr>
              <a:t>д. мед. н., </a:t>
            </a:r>
            <a:r>
              <a:rPr lang="ru-RU" sz="2400" dirty="0" err="1" smtClean="0">
                <a:solidFill>
                  <a:schemeClr val="tx2"/>
                </a:solidFill>
                <a:latin typeface="Tahoma" pitchFamily="34" charset="0"/>
              </a:rPr>
              <a:t>професор</a:t>
            </a:r>
            <a:r>
              <a:rPr lang="ru-RU" sz="2400" dirty="0" smtClean="0">
                <a:solidFill>
                  <a:schemeClr val="tx2"/>
                </a:solidFill>
                <a:latin typeface="Tahoma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ahoma" pitchFamily="34" charset="0"/>
              </a:rPr>
              <a:t>Клименко</a:t>
            </a:r>
            <a:r>
              <a:rPr lang="ru-RU" sz="2400" dirty="0">
                <a:solidFill>
                  <a:schemeClr val="tx2"/>
                </a:solidFill>
                <a:latin typeface="Tahoma" pitchFamily="34" charset="0"/>
              </a:rPr>
              <a:t> Виктория Ивановна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48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0000"/>
                </a:solidFill>
                <a:latin typeface="Arial Black" pitchFamily="34" charset="0"/>
              </a:rPr>
              <a:t>На практике применяется четкая</a:t>
            </a:r>
            <a:r>
              <a:rPr lang="ru-RU" sz="3200" b="1" dirty="0" smtClean="0">
                <a:latin typeface="Arial Black" pitchFamily="34" charset="0"/>
              </a:rPr>
              <a:t> </a:t>
            </a:r>
            <a:r>
              <a:rPr lang="ru-RU" sz="3200" b="1" dirty="0" smtClean="0">
                <a:solidFill>
                  <a:srgbClr val="FF3300"/>
                </a:solidFill>
                <a:latin typeface="Arial Black" pitchFamily="34" charset="0"/>
              </a:rPr>
              <a:t>классификация эвтаназии</a:t>
            </a:r>
            <a:r>
              <a:rPr lang="ru-RU" sz="3200" dirty="0" smtClean="0">
                <a:solidFill>
                  <a:srgbClr val="FF3300"/>
                </a:solidFill>
                <a:latin typeface="Arial Black" pitchFamily="34" charset="0"/>
              </a:rPr>
              <a:t>:</a:t>
            </a:r>
            <a:endParaRPr lang="ru-RU" sz="3200" dirty="0">
              <a:latin typeface="Arial Black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643050"/>
          <a:ext cx="8229600" cy="4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0000"/>
                </a:solidFill>
                <a:latin typeface="Arial Black" pitchFamily="34" charset="0"/>
              </a:rPr>
              <a:t>На практике применяется четкая</a:t>
            </a:r>
            <a:r>
              <a:rPr lang="ru-RU" sz="3200" b="1" dirty="0" smtClean="0">
                <a:latin typeface="Arial Black" pitchFamily="34" charset="0"/>
              </a:rPr>
              <a:t> </a:t>
            </a:r>
            <a:r>
              <a:rPr lang="ru-RU" sz="3200" b="1" dirty="0" smtClean="0">
                <a:solidFill>
                  <a:srgbClr val="FF3300"/>
                </a:solidFill>
                <a:latin typeface="Arial Black" pitchFamily="34" charset="0"/>
              </a:rPr>
              <a:t>классификация эвтаназии</a:t>
            </a:r>
            <a:r>
              <a:rPr lang="ru-RU" sz="3200" dirty="0" smtClean="0">
                <a:solidFill>
                  <a:srgbClr val="FF3300"/>
                </a:solidFill>
                <a:latin typeface="Arial Black" pitchFamily="34" charset="0"/>
              </a:rPr>
              <a:t>:</a:t>
            </a:r>
            <a:endParaRPr lang="ru-RU" sz="3200" dirty="0">
              <a:latin typeface="Arial Black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500174"/>
          <a:ext cx="8229600" cy="4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>
          <a:xfrm>
            <a:off x="785786" y="214290"/>
            <a:ext cx="7143771" cy="928710"/>
          </a:xfrm>
        </p:spPr>
        <p:txBody>
          <a:bodyPr>
            <a:noAutofit/>
          </a:bodyPr>
          <a:lstStyle/>
          <a:p>
            <a:pPr marL="609600" indent="-609600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Принципы</a:t>
            </a:r>
            <a:br>
              <a:rPr lang="ru-RU" sz="2400" b="1" dirty="0" smtClean="0"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системы американских ученых </a:t>
            </a:r>
            <a:br>
              <a:rPr lang="ru-RU" sz="2400" b="1" dirty="0" smtClean="0"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CC0099"/>
                </a:solidFill>
                <a:latin typeface="Arial" pitchFamily="34" charset="0"/>
                <a:cs typeface="Arial" pitchFamily="34" charset="0"/>
              </a:rPr>
              <a:t>Т.Л. </a:t>
            </a:r>
            <a:r>
              <a:rPr lang="ru-RU" sz="2400" b="1" dirty="0" err="1" smtClean="0">
                <a:solidFill>
                  <a:srgbClr val="CC0099"/>
                </a:solidFill>
                <a:latin typeface="Arial" pitchFamily="34" charset="0"/>
                <a:cs typeface="Arial" pitchFamily="34" charset="0"/>
              </a:rPr>
              <a:t>Бошама</a:t>
            </a:r>
            <a:r>
              <a:rPr lang="ru-RU" sz="2400" b="1" dirty="0" smtClean="0">
                <a:solidFill>
                  <a:srgbClr val="CC0099"/>
                </a:solidFill>
                <a:latin typeface="Arial" pitchFamily="34" charset="0"/>
                <a:cs typeface="Arial" pitchFamily="34" charset="0"/>
              </a:rPr>
              <a:t> и Дж. Ф. </a:t>
            </a:r>
            <a:r>
              <a:rPr lang="ru-RU" sz="2400" b="1" dirty="0" err="1" smtClean="0">
                <a:solidFill>
                  <a:srgbClr val="CC0099"/>
                </a:solidFill>
                <a:latin typeface="Arial" pitchFamily="34" charset="0"/>
                <a:cs typeface="Arial" pitchFamily="34" charset="0"/>
              </a:rPr>
              <a:t>Чайлдресса</a:t>
            </a:r>
            <a:r>
              <a:rPr lang="ru-RU" sz="2400" b="1" dirty="0" smtClean="0">
                <a:solidFill>
                  <a:srgbClr val="CC0099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ru-RU" sz="2400" dirty="0" smtClean="0">
                <a:solidFill>
                  <a:srgbClr val="CC0099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1285860"/>
          <a:ext cx="8472518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68" y="500042"/>
            <a:ext cx="5143536" cy="785818"/>
          </a:xfrm>
        </p:spPr>
        <p:txBody>
          <a:bodyPr/>
          <a:lstStyle/>
          <a:p>
            <a:pPr algn="ctr"/>
            <a:r>
              <a:rPr lang="ru-RU" sz="3200" b="1" i="1" dirty="0" smtClean="0"/>
              <a:t>Информированное согласие  пациента</a:t>
            </a:r>
            <a:endParaRPr lang="ru-RU" sz="3200" b="1" i="1" dirty="0"/>
          </a:p>
        </p:txBody>
      </p:sp>
      <p:sp>
        <p:nvSpPr>
          <p:cNvPr id="180227" name="Rectangle 3"/>
          <p:cNvSpPr>
            <a:spLocks noGrp="1" noChangeArrowheads="1"/>
          </p:cNvSpPr>
          <p:nvPr>
            <p:ph idx="1"/>
          </p:nvPr>
        </p:nvSpPr>
        <p:spPr>
          <a:xfrm>
            <a:off x="785786" y="2000240"/>
            <a:ext cx="7786742" cy="3786214"/>
          </a:xfrm>
        </p:spPr>
        <p:txBody>
          <a:bodyPr/>
          <a:lstStyle/>
          <a:p>
            <a:pPr marL="266700" indent="447675">
              <a:buFont typeface="Wingdings" pitchFamily="2" charset="2"/>
              <a:buNone/>
            </a:pPr>
            <a:r>
              <a:rPr lang="ru-RU" b="1" dirty="0"/>
              <a:t>В </a:t>
            </a:r>
            <a:r>
              <a:rPr lang="ru-RU" b="1" dirty="0">
                <a:solidFill>
                  <a:srgbClr val="FF00FF"/>
                </a:solidFill>
              </a:rPr>
              <a:t>1972 г</a:t>
            </a:r>
            <a:r>
              <a:rPr lang="ru-RU" b="1" dirty="0"/>
              <a:t> Американская ассоциация больниц одобрила билль о правах пациентов. </a:t>
            </a:r>
          </a:p>
          <a:p>
            <a:pPr marL="266700" indent="447675">
              <a:buFont typeface="Wingdings" pitchFamily="2" charset="2"/>
              <a:buNone/>
            </a:pPr>
            <a:endParaRPr lang="ru-RU" b="1" dirty="0"/>
          </a:p>
          <a:p>
            <a:pPr marL="266700" indent="447675">
              <a:buFont typeface="Wingdings" pitchFamily="2" charset="2"/>
              <a:buNone/>
            </a:pPr>
            <a:r>
              <a:rPr lang="ru-RU" b="1" dirty="0"/>
              <a:t>Среди прав пациента первостепенное значение имеет </a:t>
            </a:r>
            <a:r>
              <a:rPr lang="ru-RU" b="1" dirty="0">
                <a:solidFill>
                  <a:srgbClr val="FF00FF"/>
                </a:solidFill>
              </a:rPr>
              <a:t>право на информацию</a:t>
            </a:r>
            <a:r>
              <a:rPr lang="ru-RU" b="1" dirty="0"/>
              <a:t>, необходимую для информированного согласия.</a:t>
            </a:r>
            <a:r>
              <a:rPr lang="ru-RU" dirty="0"/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60575"/>
            <a:ext cx="8435975" cy="4264025"/>
          </a:xfrm>
        </p:spPr>
        <p:txBody>
          <a:bodyPr/>
          <a:lstStyle/>
          <a:p>
            <a:pPr marL="0" indent="266700" algn="ctr">
              <a:buFont typeface="Wingdings" pitchFamily="2" charset="2"/>
              <a:buNone/>
            </a:pPr>
            <a:r>
              <a:rPr lang="ru-RU" b="1">
                <a:solidFill>
                  <a:srgbClr val="FF3300"/>
                </a:solidFill>
              </a:rPr>
              <a:t>ИНФОРМИРОВАННОЕ СОГЛАСИЕ</a:t>
            </a:r>
            <a:r>
              <a:rPr lang="ru-RU" b="1"/>
              <a:t> -</a:t>
            </a:r>
            <a:r>
              <a:rPr lang="ru-RU" b="1">
                <a:solidFill>
                  <a:srgbClr val="000000"/>
                </a:solidFill>
              </a:rPr>
              <a:t>добровольное принятие пациентом курса лечения или терапевтической процедуры после предоставления врачом адекватной информации</a:t>
            </a:r>
            <a:r>
              <a:rPr lang="ru-RU" b="1"/>
              <a:t>.</a:t>
            </a:r>
            <a:r>
              <a:rPr lang="ru-RU"/>
              <a:t> 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714348" y="857232"/>
          <a:ext cx="7929564" cy="5643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428596" y="500042"/>
            <a:ext cx="8143933" cy="5643602"/>
          </a:xfrm>
          <a:prstGeom prst="foldedCorner">
            <a:avLst>
              <a:gd name="adj" fmla="val 12500"/>
            </a:avLst>
          </a:prstGeom>
          <a:gradFill rotWithShape="0">
            <a:gsLst>
              <a:gs pos="0">
                <a:srgbClr val="F4D5FF"/>
              </a:gs>
              <a:gs pos="50000">
                <a:schemeClr val="bg1"/>
              </a:gs>
              <a:gs pos="100000">
                <a:srgbClr val="EBB3FF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rot="10800000" wrap="none" anchor="ctr"/>
          <a:lstStyle/>
          <a:p>
            <a:pPr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571480"/>
            <a:ext cx="7705725" cy="5697538"/>
          </a:xfrm>
        </p:spPr>
        <p:txBody>
          <a:bodyPr>
            <a:normAutofit/>
          </a:bodyPr>
          <a:lstStyle/>
          <a:p>
            <a:pPr marL="0" indent="0" algn="ctr">
              <a:buFont typeface="Wingdings" pitchFamily="2" charset="2"/>
              <a:buNone/>
            </a:pP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БИОЭТИКА</a:t>
            </a:r>
            <a:r>
              <a:rPr lang="ru-RU" sz="3200" dirty="0" smtClean="0"/>
              <a:t> </a:t>
            </a:r>
          </a:p>
          <a:p>
            <a:pPr marL="0" indent="0" algn="just">
              <a:buFont typeface="Wingdings" pitchFamily="2" charset="2"/>
              <a:buNone/>
            </a:pPr>
            <a:r>
              <a:rPr lang="ru-RU" sz="2800" dirty="0" smtClean="0"/>
              <a:t>-</a:t>
            </a:r>
            <a:r>
              <a:rPr lang="ru-RU" sz="2800" b="1" dirty="0" smtClean="0"/>
              <a:t> </a:t>
            </a:r>
            <a:r>
              <a:rPr lang="ru-RU" sz="2800" b="1" dirty="0" smtClean="0">
                <a:latin typeface="Arial" charset="0"/>
              </a:rPr>
              <a:t>наука о законах, принципах и правилах регулирования профессионального </a:t>
            </a:r>
            <a:r>
              <a:rPr lang="ru-RU" sz="2800" b="1" dirty="0" err="1" smtClean="0">
                <a:latin typeface="Arial" charset="0"/>
              </a:rPr>
              <a:t>пове-дения</a:t>
            </a:r>
            <a:r>
              <a:rPr lang="ru-RU" sz="2800" b="1" dirty="0" smtClean="0">
                <a:latin typeface="Arial" charset="0"/>
              </a:rPr>
              <a:t> медицинского работника, которая в условиях новых медицинских </a:t>
            </a:r>
            <a:r>
              <a:rPr lang="ru-RU" sz="2800" b="1" dirty="0" err="1" smtClean="0">
                <a:latin typeface="Arial" charset="0"/>
              </a:rPr>
              <a:t>техно-логий</a:t>
            </a:r>
            <a:r>
              <a:rPr lang="ru-RU" sz="2800" b="1" dirty="0" smtClean="0">
                <a:latin typeface="Arial" charset="0"/>
              </a:rPr>
              <a:t> позволяет не только использовать достижения научно-технического </a:t>
            </a:r>
            <a:r>
              <a:rPr lang="ru-RU" sz="2800" b="1" dirty="0" err="1" smtClean="0">
                <a:latin typeface="Arial" charset="0"/>
              </a:rPr>
              <a:t>прог-ресса</a:t>
            </a:r>
            <a:r>
              <a:rPr lang="ru-RU" sz="2800" b="1" dirty="0" smtClean="0">
                <a:latin typeface="Arial" charset="0"/>
              </a:rPr>
              <a:t> на благо человека, но и </a:t>
            </a:r>
            <a:r>
              <a:rPr lang="ru-RU" sz="2800" b="1" dirty="0" err="1" smtClean="0">
                <a:latin typeface="Arial" charset="0"/>
              </a:rPr>
              <a:t>предуп-реждать</a:t>
            </a:r>
            <a:r>
              <a:rPr lang="ru-RU" sz="2800" b="1" dirty="0" smtClean="0">
                <a:latin typeface="Arial" charset="0"/>
              </a:rPr>
              <a:t> практикующего врача, ученого-медика о недопустимости нанесения </a:t>
            </a:r>
            <a:r>
              <a:rPr lang="ru-RU" sz="2800" b="1" dirty="0" err="1" smtClean="0">
                <a:latin typeface="Arial" charset="0"/>
              </a:rPr>
              <a:t>вре-да</a:t>
            </a:r>
            <a:r>
              <a:rPr lang="ru-RU" sz="2800" b="1" dirty="0" smtClean="0">
                <a:latin typeface="Arial" charset="0"/>
              </a:rPr>
              <a:t> человеку, его потомству, </a:t>
            </a:r>
            <a:r>
              <a:rPr lang="ru-RU" sz="2800" b="1" dirty="0" err="1" smtClean="0">
                <a:latin typeface="Arial" charset="0"/>
              </a:rPr>
              <a:t>окружающе-му</a:t>
            </a:r>
            <a:r>
              <a:rPr lang="ru-RU" sz="2800" b="1" dirty="0" smtClean="0">
                <a:latin typeface="Arial" charset="0"/>
              </a:rPr>
              <a:t> нас миру.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928688"/>
            <a:ext cx="8229600" cy="725487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1. </a:t>
            </a:r>
            <a:r>
              <a:rPr lang="ru-RU" sz="3200" b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ЧТО</a:t>
            </a:r>
            <a:r>
              <a:rPr lang="ru-RU" sz="32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3400" b="1" dirty="0" smtClean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изучает биомедицинская этика?</a:t>
            </a:r>
            <a:endParaRPr lang="ru-RU" sz="3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0483" name="Содержимое 2"/>
          <p:cNvSpPr>
            <a:spLocks noGrp="1"/>
          </p:cNvSpPr>
          <p:nvPr>
            <p:ph idx="1"/>
          </p:nvPr>
        </p:nvSpPr>
        <p:spPr>
          <a:xfrm>
            <a:off x="857224" y="2000240"/>
            <a:ext cx="7758138" cy="2708283"/>
          </a:xfrm>
        </p:spPr>
        <p:txBody>
          <a:bodyPr/>
          <a:lstStyle/>
          <a:p>
            <a:pPr indent="0">
              <a:buNone/>
            </a:pPr>
            <a:r>
              <a:rPr lang="ru-RU" sz="3200" b="1" dirty="0" smtClean="0"/>
              <a:t>Биомедицинская этика изучает отношения между людьми в системе здравоохранения вообще, и взаимоотношения между врачом и пациентом, в частности</a:t>
            </a:r>
          </a:p>
          <a:p>
            <a:endParaRPr lang="ru-RU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 indent="363538" fontAlgn="auto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2. </a:t>
            </a:r>
            <a:r>
              <a:rPr lang="ru-RU" sz="3200" b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КАК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это изучает биомедицинская этика? </a:t>
            </a:r>
          </a:p>
        </p:txBody>
      </p:sp>
      <p:sp>
        <p:nvSpPr>
          <p:cNvPr id="21507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00488"/>
          </a:xfrm>
        </p:spPr>
        <p:txBody>
          <a:bodyPr/>
          <a:lstStyle/>
          <a:p>
            <a:pPr marL="742950" indent="-742950">
              <a:buFont typeface="Calibri" pitchFamily="34" charset="0"/>
              <a:buAutoNum type="alphaLcParenR"/>
            </a:pPr>
            <a:r>
              <a:rPr lang="ru-RU" sz="3600" b="1" u="sng" smtClean="0"/>
              <a:t>Нормативно</a:t>
            </a:r>
            <a:r>
              <a:rPr lang="ru-RU" sz="3600" b="1" smtClean="0"/>
              <a:t>  т.е. на основании традиционных моральных ценностей, норм, правил. </a:t>
            </a:r>
          </a:p>
          <a:p>
            <a:pPr marL="742950" indent="-742950">
              <a:buFont typeface="Calibri" pitchFamily="34" charset="0"/>
              <a:buAutoNum type="alphaLcParenR"/>
            </a:pPr>
            <a:r>
              <a:rPr lang="ru-RU" sz="3600" b="1" u="sng" smtClean="0"/>
              <a:t>Дескриптивно,</a:t>
            </a:r>
            <a:r>
              <a:rPr lang="ru-RU" sz="3600" b="1" smtClean="0"/>
              <a:t> т.е. на основании описания реальных отношений, опросов, анкетирования, мнений, позиций.</a:t>
            </a:r>
          </a:p>
          <a:p>
            <a:pPr marL="742950" indent="-742950">
              <a:buFont typeface="Calibri" pitchFamily="34" charset="0"/>
              <a:buAutoNum type="alphaLcParenR"/>
            </a:pPr>
            <a:endParaRPr lang="ru-RU" sz="36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214438"/>
            <a:ext cx="9001125" cy="1143000"/>
          </a:xfrm>
        </p:spPr>
        <p:txBody>
          <a:bodyPr>
            <a:normAutofit fontScale="90000"/>
          </a:bodyPr>
          <a:lstStyle/>
          <a:p>
            <a:pPr marL="536575" algn="ctr" fontAlgn="auto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3. </a:t>
            </a:r>
            <a:r>
              <a:rPr lang="ru-RU" sz="3200" b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ПОЧЕМУ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4400" b="1" dirty="0" smtClean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это изучает </a:t>
            </a:r>
            <a:br>
              <a:rPr lang="ru-RU" sz="4400" b="1" dirty="0" smtClean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4400" b="1" dirty="0" smtClean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биомедицинская этика? </a:t>
            </a:r>
          </a:p>
        </p:txBody>
      </p:sp>
      <p:sp>
        <p:nvSpPr>
          <p:cNvPr id="22531" name="Содержимое 2"/>
          <p:cNvSpPr>
            <a:spLocks noGrp="1"/>
          </p:cNvSpPr>
          <p:nvPr>
            <p:ph idx="1"/>
          </p:nvPr>
        </p:nvSpPr>
        <p:spPr>
          <a:xfrm>
            <a:off x="785813" y="2643188"/>
            <a:ext cx="7758112" cy="2428875"/>
          </a:xfrm>
        </p:spPr>
        <p:txBody>
          <a:bodyPr/>
          <a:lstStyle/>
          <a:p>
            <a:r>
              <a:rPr lang="ru-RU" sz="3600" b="1" smtClean="0"/>
              <a:t>Потому, что  несовершенный характер этих отношений, может повредить человеку и обществу.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620713"/>
            <a:ext cx="8229600" cy="5792787"/>
          </a:xfrm>
          <a:noFill/>
        </p:spPr>
        <p:txBody>
          <a:bodyPr lIns="18000" rIns="18000"/>
          <a:lstStyle/>
          <a:p>
            <a:pPr marL="0" indent="0" algn="ctr" eaLnBrk="1" hangingPunct="1">
              <a:buFontTx/>
              <a:buNone/>
            </a:pPr>
            <a:r>
              <a:rPr lang="uk-UA" sz="3600" b="1" dirty="0" smtClean="0"/>
              <a:t> </a:t>
            </a:r>
          </a:p>
        </p:txBody>
      </p:sp>
      <p:graphicFrame>
        <p:nvGraphicFramePr>
          <p:cNvPr id="3" name="Схема 2"/>
          <p:cNvGraphicFramePr/>
          <p:nvPr/>
        </p:nvGraphicFramePr>
        <p:xfrm>
          <a:off x="428596" y="785794"/>
          <a:ext cx="8358246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88913"/>
            <a:ext cx="8643998" cy="5792787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uk-UA" b="1" dirty="0" smtClean="0"/>
              <a:t>В 60-х </a:t>
            </a:r>
            <a:r>
              <a:rPr lang="uk-UA" b="1" dirty="0" err="1" smtClean="0"/>
              <a:t>годах</a:t>
            </a:r>
            <a:r>
              <a:rPr lang="uk-UA" b="1" dirty="0" smtClean="0"/>
              <a:t> </a:t>
            </a:r>
            <a:r>
              <a:rPr lang="uk-UA" b="1" dirty="0" err="1" smtClean="0"/>
              <a:t>снова</a:t>
            </a:r>
            <a:r>
              <a:rPr lang="uk-UA" b="1" dirty="0" smtClean="0"/>
              <a:t> </a:t>
            </a:r>
            <a:r>
              <a:rPr lang="uk-UA" b="1" dirty="0" err="1" smtClean="0"/>
              <a:t>приобретает</a:t>
            </a:r>
            <a:r>
              <a:rPr lang="uk-UA" b="1" dirty="0" smtClean="0"/>
              <a:t> силу </a:t>
            </a:r>
            <a:r>
              <a:rPr lang="uk-UA" b="1" dirty="0" err="1" smtClean="0"/>
              <a:t>общественное</a:t>
            </a:r>
            <a:r>
              <a:rPr lang="uk-UA" b="1" dirty="0" smtClean="0"/>
              <a:t> </a:t>
            </a:r>
            <a:r>
              <a:rPr lang="uk-UA" b="1" dirty="0" err="1" smtClean="0"/>
              <a:t>движение</a:t>
            </a:r>
            <a:r>
              <a:rPr lang="uk-UA" b="1" dirty="0" smtClean="0"/>
              <a:t> в </a:t>
            </a:r>
            <a:r>
              <a:rPr lang="uk-UA" b="1" dirty="0" err="1" smtClean="0"/>
              <a:t>защиту</a:t>
            </a:r>
            <a:r>
              <a:rPr lang="uk-UA" b="1" dirty="0" smtClean="0"/>
              <a:t> </a:t>
            </a:r>
            <a:r>
              <a:rPr lang="uk-UA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эвтаназии</a:t>
            </a:r>
            <a:r>
              <a:rPr lang="uk-UA" b="1" dirty="0" smtClean="0"/>
              <a:t> - "</a:t>
            </a:r>
            <a:r>
              <a:rPr lang="uk-UA" b="1" dirty="0" err="1" smtClean="0"/>
              <a:t>легкой</a:t>
            </a:r>
            <a:r>
              <a:rPr lang="uk-UA" b="1" dirty="0" smtClean="0"/>
              <a:t> </a:t>
            </a:r>
            <a:r>
              <a:rPr lang="uk-UA" b="1" dirty="0" err="1" smtClean="0"/>
              <a:t>смерти</a:t>
            </a:r>
            <a:r>
              <a:rPr lang="uk-UA" b="1" dirty="0" smtClean="0"/>
              <a:t> </a:t>
            </a:r>
            <a:r>
              <a:rPr lang="uk-UA" b="1" dirty="0" err="1" smtClean="0"/>
              <a:t>неизлечимых</a:t>
            </a:r>
            <a:r>
              <a:rPr lang="uk-UA" b="1" dirty="0" smtClean="0"/>
              <a:t> </a:t>
            </a:r>
            <a:r>
              <a:rPr lang="uk-UA" b="1" dirty="0" err="1" smtClean="0"/>
              <a:t>больных</a:t>
            </a:r>
            <a:r>
              <a:rPr lang="uk-UA" b="1" dirty="0" smtClean="0"/>
              <a:t>"</a:t>
            </a:r>
            <a:endParaRPr lang="ru-RU" dirty="0" smtClean="0"/>
          </a:p>
          <a:p>
            <a:pPr eaLnBrk="1" hangingPunct="1">
              <a:defRPr/>
            </a:pPr>
            <a:endParaRPr lang="ru-RU" dirty="0" smtClean="0"/>
          </a:p>
        </p:txBody>
      </p:sp>
      <p:pic>
        <p:nvPicPr>
          <p:cNvPr id="41987" name="Picture 4" descr="franc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2000240"/>
            <a:ext cx="6480175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5229225"/>
            <a:ext cx="8229600" cy="1184275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Tx/>
              <a:buNone/>
              <a:tabLst>
                <a:tab pos="87313" algn="l"/>
              </a:tabLst>
            </a:pPr>
            <a:r>
              <a:rPr lang="ru-RU" sz="2800" b="1" smtClean="0"/>
              <a:t>Эвтаназия легализируется в </a:t>
            </a:r>
            <a:r>
              <a:rPr lang="ru-RU" sz="2800" b="1" i="1" smtClean="0"/>
              <a:t>Нидерландах </a:t>
            </a:r>
            <a:r>
              <a:rPr lang="ru-RU" sz="2800" b="1" smtClean="0">
                <a:solidFill>
                  <a:schemeClr val="hlink"/>
                </a:solidFill>
              </a:rPr>
              <a:t>(1992)</a:t>
            </a:r>
            <a:r>
              <a:rPr lang="ru-RU" sz="2800" b="1" smtClean="0"/>
              <a:t>, ряде штатов </a:t>
            </a:r>
            <a:r>
              <a:rPr lang="ru-RU" sz="2800" b="1" i="1" smtClean="0"/>
              <a:t>Америки</a:t>
            </a:r>
            <a:r>
              <a:rPr lang="ru-RU" sz="2800" b="1" smtClean="0"/>
              <a:t> и северных территориях </a:t>
            </a:r>
            <a:r>
              <a:rPr lang="ru-RU" sz="2800" b="1" i="1" smtClean="0"/>
              <a:t>Австралии </a:t>
            </a:r>
            <a:r>
              <a:rPr lang="ru-RU" sz="2800" b="1" smtClean="0">
                <a:solidFill>
                  <a:schemeClr val="hlink"/>
                </a:solidFill>
              </a:rPr>
              <a:t>(1997).</a:t>
            </a:r>
            <a:r>
              <a:rPr lang="ru-RU" sz="2800" b="1" smtClean="0"/>
              <a:t> </a:t>
            </a:r>
          </a:p>
        </p:txBody>
      </p:sp>
      <p:pic>
        <p:nvPicPr>
          <p:cNvPr id="44035" name="Picture 3" descr="b_32609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813" y="260350"/>
            <a:ext cx="6408737" cy="480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357158" y="357166"/>
          <a:ext cx="8501122" cy="60722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Оформление по умолчанию">
  <a:themeElements>
    <a:clrScheme name="Оформление по умолчанию 13">
      <a:dk1>
        <a:srgbClr val="000000"/>
      </a:dk1>
      <a:lt1>
        <a:srgbClr val="FFFFFF"/>
      </a:lt1>
      <a:dk2>
        <a:srgbClr val="6600CC"/>
      </a:dk2>
      <a:lt2>
        <a:srgbClr val="808080"/>
      </a:lt2>
      <a:accent1>
        <a:srgbClr val="0066FF"/>
      </a:accent1>
      <a:accent2>
        <a:srgbClr val="333399"/>
      </a:accent2>
      <a:accent3>
        <a:srgbClr val="FFFFFF"/>
      </a:accent3>
      <a:accent4>
        <a:srgbClr val="000000"/>
      </a:accent4>
      <a:accent5>
        <a:srgbClr val="AAB8F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6600CC"/>
        </a:dk2>
        <a:lt2>
          <a:srgbClr val="808080"/>
        </a:lt2>
        <a:accent1>
          <a:srgbClr val="00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B8F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3333CC"/>
        </a:dk2>
        <a:lt2>
          <a:srgbClr val="808080"/>
        </a:lt2>
        <a:accent1>
          <a:srgbClr val="00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B8F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5">
        <a:dk1>
          <a:srgbClr val="000000"/>
        </a:dk1>
        <a:lt1>
          <a:srgbClr val="FFFFFF"/>
        </a:lt1>
        <a:dk2>
          <a:srgbClr val="3333CC"/>
        </a:dk2>
        <a:lt2>
          <a:srgbClr val="808080"/>
        </a:lt2>
        <a:accent1>
          <a:srgbClr val="00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B8FF"/>
        </a:accent5>
        <a:accent6>
          <a:srgbClr val="2D2D8A"/>
        </a:accent6>
        <a:hlink>
          <a:srgbClr val="009999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8">
  <a:themeElements>
    <a:clrScheme name="template 3">
      <a:dk1>
        <a:srgbClr val="4D4D4D"/>
      </a:dk1>
      <a:lt1>
        <a:srgbClr val="FFFFFF"/>
      </a:lt1>
      <a:dk2>
        <a:srgbClr val="4D4D4D"/>
      </a:dk2>
      <a:lt2>
        <a:srgbClr val="003399"/>
      </a:lt2>
      <a:accent1>
        <a:srgbClr val="66CCFF"/>
      </a:accent1>
      <a:accent2>
        <a:srgbClr val="3366FF"/>
      </a:accent2>
      <a:accent3>
        <a:srgbClr val="FFFFFF"/>
      </a:accent3>
      <a:accent4>
        <a:srgbClr val="404040"/>
      </a:accent4>
      <a:accent5>
        <a:srgbClr val="B8E2FF"/>
      </a:accent5>
      <a:accent6>
        <a:srgbClr val="2D5CE7"/>
      </a:accent6>
      <a:hlink>
        <a:srgbClr val="FFCC00"/>
      </a:hlink>
      <a:folHlink>
        <a:srgbClr val="DDDDDD"/>
      </a:folHlink>
    </a:clrScheme>
    <a:fontScheme name="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4D4D4D"/>
        </a:dk1>
        <a:lt1>
          <a:srgbClr val="FFFFFF"/>
        </a:lt1>
        <a:dk2>
          <a:srgbClr val="4D4D4D"/>
        </a:dk2>
        <a:lt2>
          <a:srgbClr val="0099FF"/>
        </a:lt2>
        <a:accent1>
          <a:srgbClr val="003399"/>
        </a:accent1>
        <a:accent2>
          <a:srgbClr val="CCECFF"/>
        </a:accent2>
        <a:accent3>
          <a:srgbClr val="FFFFFF"/>
        </a:accent3>
        <a:accent4>
          <a:srgbClr val="404040"/>
        </a:accent4>
        <a:accent5>
          <a:srgbClr val="AAADCA"/>
        </a:accent5>
        <a:accent6>
          <a:srgbClr val="B9D6E7"/>
        </a:accent6>
        <a:hlink>
          <a:srgbClr val="6699F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333333"/>
        </a:dk1>
        <a:lt1>
          <a:srgbClr val="FFFFFF"/>
        </a:lt1>
        <a:dk2>
          <a:srgbClr val="808080"/>
        </a:dk2>
        <a:lt2>
          <a:srgbClr val="003366"/>
        </a:lt2>
        <a:accent1>
          <a:srgbClr val="6699FF"/>
        </a:accent1>
        <a:accent2>
          <a:srgbClr val="990000"/>
        </a:accent2>
        <a:accent3>
          <a:srgbClr val="FFFFFF"/>
        </a:accent3>
        <a:accent4>
          <a:srgbClr val="2A2A2A"/>
        </a:accent4>
        <a:accent5>
          <a:srgbClr val="B8CAFF"/>
        </a:accent5>
        <a:accent6>
          <a:srgbClr val="8A0000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4D4D4D"/>
        </a:dk2>
        <a:lt2>
          <a:srgbClr val="003399"/>
        </a:lt2>
        <a:accent1>
          <a:srgbClr val="66CCFF"/>
        </a:accent1>
        <a:accent2>
          <a:srgbClr val="3366FF"/>
        </a:accent2>
        <a:accent3>
          <a:srgbClr val="FFFFFF"/>
        </a:accent3>
        <a:accent4>
          <a:srgbClr val="404040"/>
        </a:accent4>
        <a:accent5>
          <a:srgbClr val="B8E2FF"/>
        </a:accent5>
        <a:accent6>
          <a:srgbClr val="2D5CE7"/>
        </a:accent6>
        <a:hlink>
          <a:srgbClr val="FFCC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4D4D4D"/>
        </a:dk1>
        <a:lt1>
          <a:srgbClr val="FFFFFF"/>
        </a:lt1>
        <a:dk2>
          <a:srgbClr val="4D4D4D"/>
        </a:dk2>
        <a:lt2>
          <a:srgbClr val="003399"/>
        </a:lt2>
        <a:accent1>
          <a:srgbClr val="6699FF"/>
        </a:accent1>
        <a:accent2>
          <a:srgbClr val="3366FF"/>
        </a:accent2>
        <a:accent3>
          <a:srgbClr val="FFFFFF"/>
        </a:accent3>
        <a:accent4>
          <a:srgbClr val="404040"/>
        </a:accent4>
        <a:accent5>
          <a:srgbClr val="B8CAFF"/>
        </a:accent5>
        <a:accent6>
          <a:srgbClr val="2D5CE7"/>
        </a:accent6>
        <a:hlink>
          <a:srgbClr val="0099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4D4D4D"/>
        </a:dk2>
        <a:lt2>
          <a:srgbClr val="003399"/>
        </a:lt2>
        <a:accent1>
          <a:srgbClr val="6699FF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B8CAFF"/>
        </a:accent5>
        <a:accent6>
          <a:srgbClr val="B90000"/>
        </a:accent6>
        <a:hlink>
          <a:srgbClr val="0099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4D4D4D"/>
        </a:dk2>
        <a:lt2>
          <a:srgbClr val="003399"/>
        </a:lt2>
        <a:accent1>
          <a:srgbClr val="6699FF"/>
        </a:accent1>
        <a:accent2>
          <a:srgbClr val="99CCFF"/>
        </a:accent2>
        <a:accent3>
          <a:srgbClr val="FFFFFF"/>
        </a:accent3>
        <a:accent4>
          <a:srgbClr val="404040"/>
        </a:accent4>
        <a:accent5>
          <a:srgbClr val="B8CAFF"/>
        </a:accent5>
        <a:accent6>
          <a:srgbClr val="8AB9E7"/>
        </a:accent6>
        <a:hlink>
          <a:srgbClr val="0099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Оформление по умолчанию 13">
    <a:dk1>
      <a:srgbClr val="000000"/>
    </a:dk1>
    <a:lt1>
      <a:srgbClr val="FFFFFF"/>
    </a:lt1>
    <a:dk2>
      <a:srgbClr val="6600CC"/>
    </a:dk2>
    <a:lt2>
      <a:srgbClr val="808080"/>
    </a:lt2>
    <a:accent1>
      <a:srgbClr val="0066FF"/>
    </a:accent1>
    <a:accent2>
      <a:srgbClr val="333399"/>
    </a:accent2>
    <a:accent3>
      <a:srgbClr val="FFFFFF"/>
    </a:accent3>
    <a:accent4>
      <a:srgbClr val="000000"/>
    </a:accent4>
    <a:accent5>
      <a:srgbClr val="AAB8F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5.xml><?xml version="1.0" encoding="utf-8"?>
<a:themeOverride xmlns:a="http://schemas.openxmlformats.org/drawingml/2006/main">
  <a:clrScheme name="template 3">
    <a:dk1>
      <a:srgbClr val="4D4D4D"/>
    </a:dk1>
    <a:lt1>
      <a:srgbClr val="FFFFFF"/>
    </a:lt1>
    <a:dk2>
      <a:srgbClr val="4D4D4D"/>
    </a:dk2>
    <a:lt2>
      <a:srgbClr val="003399"/>
    </a:lt2>
    <a:accent1>
      <a:srgbClr val="66CCFF"/>
    </a:accent1>
    <a:accent2>
      <a:srgbClr val="3366FF"/>
    </a:accent2>
    <a:accent3>
      <a:srgbClr val="FFFFFF"/>
    </a:accent3>
    <a:accent4>
      <a:srgbClr val="404040"/>
    </a:accent4>
    <a:accent5>
      <a:srgbClr val="B8E2FF"/>
    </a:accent5>
    <a:accent6>
      <a:srgbClr val="2D5CE7"/>
    </a:accent6>
    <a:hlink>
      <a:srgbClr val="FFCC00"/>
    </a:hlink>
    <a:folHlink>
      <a:srgbClr val="DDDDDD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470</TotalTime>
  <Words>505</Words>
  <Application>Microsoft Office PowerPoint</Application>
  <PresentationFormat>Экран (4:3)</PresentationFormat>
  <Paragraphs>55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Тема Office</vt:lpstr>
      <vt:lpstr>Поток</vt:lpstr>
      <vt:lpstr>Оформление по умолчанию</vt:lpstr>
      <vt:lpstr>Тема8</vt:lpstr>
      <vt:lpstr>ЗАПОРОЖСКИЙ ГОСУДАРСТВЕННЫЙ МЕДИЦИНСКИЙ УНИВЕРСИТЕТ  Кафедра здравоохранения, социальной медицины и  врачебно-трудовой экспертизы</vt:lpstr>
      <vt:lpstr>Слайд 2</vt:lpstr>
      <vt:lpstr>1. ЧТО изучает биомедицинская этика?</vt:lpstr>
      <vt:lpstr>2. КАК это изучает биомедицинская этика? </vt:lpstr>
      <vt:lpstr>3. ПОЧЕМУ это изучает  биомедицинская этика? </vt:lpstr>
      <vt:lpstr>Слайд 6</vt:lpstr>
      <vt:lpstr>Слайд 7</vt:lpstr>
      <vt:lpstr>Слайд 8</vt:lpstr>
      <vt:lpstr>Слайд 9</vt:lpstr>
      <vt:lpstr>На практике применяется четкая классификация эвтаназии:</vt:lpstr>
      <vt:lpstr>На практике применяется четкая классификация эвтаназии:</vt:lpstr>
      <vt:lpstr>Принципы  системы американских ученых  Т.Л. Бошама и Дж. Ф. Чайлдресса: </vt:lpstr>
      <vt:lpstr>Информированное согласие  пациента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ЗАПОРОЖСКИЙ ГОСУДАРСТВЕННЫЙ МЕДИЦИНСКИЙ УНИВЕРСИТЕТ  Кафедра здравоохранения, социальной медицины и  врачебно-трудовой экспертизы</dc:title>
  <cp:lastModifiedBy>Саня</cp:lastModifiedBy>
  <cp:revision>38</cp:revision>
  <dcterms:modified xsi:type="dcterms:W3CDTF">2016-02-12T12:42:36Z</dcterms:modified>
</cp:coreProperties>
</file>