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93" r:id="rId3"/>
    <p:sldId id="288" r:id="rId4"/>
    <p:sldId id="269" r:id="rId5"/>
    <p:sldId id="289" r:id="rId6"/>
    <p:sldId id="290" r:id="rId7"/>
    <p:sldId id="291" r:id="rId8"/>
    <p:sldId id="259" r:id="rId9"/>
    <p:sldId id="260" r:id="rId10"/>
    <p:sldId id="265" r:id="rId11"/>
    <p:sldId id="261" r:id="rId12"/>
    <p:sldId id="257" r:id="rId13"/>
    <p:sldId id="266" r:id="rId14"/>
    <p:sldId id="267" r:id="rId15"/>
    <p:sldId id="262" r:id="rId16"/>
    <p:sldId id="263" r:id="rId17"/>
    <p:sldId id="277" r:id="rId18"/>
    <p:sldId id="278" r:id="rId19"/>
    <p:sldId id="264" r:id="rId20"/>
    <p:sldId id="258" r:id="rId21"/>
    <p:sldId id="275" r:id="rId22"/>
    <p:sldId id="292" r:id="rId23"/>
    <p:sldId id="270" r:id="rId24"/>
    <p:sldId id="271" r:id="rId25"/>
    <p:sldId id="273" r:id="rId26"/>
    <p:sldId id="272" r:id="rId27"/>
    <p:sldId id="280" r:id="rId28"/>
    <p:sldId id="279" r:id="rId29"/>
    <p:sldId id="274" r:id="rId30"/>
    <p:sldId id="281" r:id="rId31"/>
    <p:sldId id="282" r:id="rId32"/>
    <p:sldId id="286" r:id="rId33"/>
    <p:sldId id="287" r:id="rId34"/>
    <p:sldId id="285" r:id="rId35"/>
    <p:sldId id="283" r:id="rId36"/>
    <p:sldId id="284" r:id="rId37"/>
    <p:sldId id="276" r:id="rId3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36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09.02.2016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1500174"/>
            <a:ext cx="8715436" cy="450059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Биоэтические проблемы взаимодействия медицины с фармацией. Социальная этика медицины.  Проведения клинических исследований лекарственных препаратов, новых медицинских технологий.</a:t>
            </a:r>
            <a:b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Система фармакологического надзора в Украине.</a:t>
            </a:r>
            <a:endParaRPr lang="ru-RU" sz="3200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57166"/>
            <a:ext cx="8077200" cy="1285884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ru-RU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ЗАПОРОЖСКИЙ ГОСУДАРСТВЕННЫЙ МЕДИЦИНСКИЙ УНИВЕРСИТЕТ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Arial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Arial" charset="0"/>
              </a:rPr>
            </a:br>
            <a:r>
              <a:rPr lang="ru-RU" sz="5100" dirty="0" smtClean="0">
                <a:solidFill>
                  <a:srgbClr val="FF0000"/>
                </a:solidFill>
                <a:latin typeface="Arial" charset="0"/>
              </a:rPr>
              <a:t>Лекция № </a:t>
            </a:r>
            <a:r>
              <a:rPr lang="ru-RU" sz="5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ru-RU" sz="51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786446" y="6072206"/>
            <a:ext cx="32147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старший преподаватель</a:t>
            </a:r>
          </a:p>
          <a:p>
            <a:pPr algn="ctr">
              <a:defRPr/>
            </a:pPr>
            <a:r>
              <a:rPr lang="ru-RU" dirty="0" err="1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Петрихин</a:t>
            </a:r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charset="0"/>
              </a:rPr>
              <a:t> В.П.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642918"/>
            <a:ext cx="87154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1965г. в США г. Хастингтоне открылся "Институт по изучению социальной этики и наук о жизни" </a:t>
            </a:r>
          </a:p>
          <a:p>
            <a:pPr algn="ctr"/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Хастингонском центре, начались проводиться активные исследования, связанные с проблемами жизни и смерти.</a:t>
            </a:r>
            <a:endParaRPr lang="ru-RU" sz="4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500042"/>
            <a:ext cx="850112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Медицинская этика</a:t>
            </a:r>
            <a: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одна из наиболее развитых видов прикладной этики говорит об обязанностях врача, на протяжении тысячелетий, стремилась регулировать сложные взаимоотношения, возникавшие между врачами и больными.</a:t>
            </a:r>
          </a:p>
          <a:p>
            <a:pPr algn="ctr"/>
            <a: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Биоэтика</a:t>
            </a:r>
            <a:r>
              <a:rPr lang="ru-RU" sz="3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стоит на страже прав пациентов.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00042"/>
            <a:ext cx="864399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Социальная этика медицины</a:t>
            </a:r>
          </a:p>
          <a:p>
            <a:pPr algn="ctr"/>
            <a:r>
              <a:rPr lang="ru-RU" sz="5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5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это этика общественной жизни, учение об этических отношениях и обязанностях, обусловливаемых самой жизнью человека в обществе. </a:t>
            </a:r>
            <a:endParaRPr lang="ru-RU" sz="5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357166"/>
            <a:ext cx="8858313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Предметом социальной медицины является общественное здоровье.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endParaRPr lang="ru-RU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Категория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«общественное здоровье» 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имеет, по крайней мере, 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два смысловых аспекта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медицинский и нравственный. </a:t>
            </a:r>
          </a:p>
          <a:p>
            <a:pPr algn="ctr"/>
            <a:endParaRPr lang="ru-RU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Первый из них и является приоритетным для социальной медицины. </a:t>
            </a:r>
          </a:p>
          <a:p>
            <a:pPr algn="ctr"/>
            <a:endParaRPr lang="ru-RU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Второй для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социальной этики.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500042"/>
            <a:ext cx="857256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Здоровье нации зависит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 только от состояния науки и достижений медицины в области профилактики, лечения и реабилитации,</a:t>
            </a:r>
          </a:p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но и от участия всего общества в его формировании, охране и укреплении.</a:t>
            </a:r>
            <a:endParaRPr lang="ru-RU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44" y="857232"/>
            <a:ext cx="88583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 социальном уровне </a:t>
            </a:r>
            <a:r>
              <a:rPr lang="ru-RU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медицинская этика касается проблем распределения медицинских ресурсов, их доступность и социальную справедливость. </a:t>
            </a:r>
            <a:endParaRPr lang="ru-RU" sz="48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28604"/>
            <a:ext cx="914400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Доступность медицины </a:t>
            </a:r>
            <a:r>
              <a:rPr lang="ru-RU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это право каждого пациента на получение врачебной помощи, возможность оплатить медицинские услуги.</a:t>
            </a:r>
          </a:p>
          <a:p>
            <a:pPr algn="ctr"/>
            <a:endParaRPr lang="ru-RU" sz="44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Предполагается, что эту обязанность должно взять на себя </a:t>
            </a:r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общество. </a:t>
            </a:r>
            <a:endParaRPr lang="ru-RU" sz="5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214290"/>
            <a:ext cx="8215370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Справедливость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- понятие о должном, соответствующее определенному пониманию сущности человека и его неотъемлемых прав. Это категория морально-правового, а также </a:t>
            </a:r>
            <a:r>
              <a:rPr lang="ru-RU" sz="32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социально-политического сознания, 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поскольку оно оценивает общественную действительность, подлежащую сохранению или изменению»</a:t>
            </a:r>
          </a:p>
          <a:p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Д.Н.Константинов «Философская энциклопедия».</a:t>
            </a:r>
          </a:p>
          <a:p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Справедливость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– это беспристрастие, справедливое отношение к кому – и чему-нибудь» </a:t>
            </a:r>
            <a:r>
              <a:rPr lang="ru-RU" sz="2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словарь Д.Н.Ушакова.</a:t>
            </a:r>
            <a:endParaRPr lang="ru-RU" sz="20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85786" y="428604"/>
            <a:ext cx="800105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В.И.Даль</a:t>
            </a:r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уравнивает справедливость с правосудием и правдой.</a:t>
            </a:r>
          </a:p>
          <a:p>
            <a:pPr algn="ctr"/>
            <a:endParaRPr lang="ru-RU" sz="4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справедливый</a:t>
            </a:r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– это правильный, сделанный законно, по правде, по совести, по правоте»</a:t>
            </a:r>
            <a:endParaRPr lang="ru-RU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714356"/>
            <a:ext cx="8643998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Справедливость</a:t>
            </a:r>
            <a:r>
              <a:rPr lang="ru-RU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- это право пациента получать медицинскую помощь, свободную от предубеждений и фаворитизма. </a:t>
            </a:r>
            <a:endParaRPr lang="ru-RU" sz="5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86874" cy="77867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tabLst>
                <a:tab pos="271463" algn="l"/>
              </a:tabLst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План лекции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pPr lvl="0" algn="ctr">
              <a:tabLst>
                <a:tab pos="271463" algn="l"/>
              </a:tabLst>
            </a:pPr>
            <a:endParaRPr lang="ru-RU" sz="36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742950" lvl="0" indent="-742950">
              <a:buAutoNum type="arabicPeriod"/>
              <a:tabLst>
                <a:tab pos="271463" algn="l"/>
              </a:tabLst>
            </a:pP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Этика 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мораль 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– основные категории биоэтики.</a:t>
            </a:r>
          </a:p>
          <a:p>
            <a:pPr marL="742950" lvl="0" indent="-742950">
              <a:buAutoNum type="arabicPeriod"/>
              <a:tabLst>
                <a:tab pos="271463" algn="l"/>
              </a:tabLst>
            </a:pP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Социальная этика медицины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FontTx/>
              <a:buAutoNum type="arabicPeriod"/>
              <a:tabLst>
                <a:tab pos="271463" algn="l"/>
              </a:tabLst>
            </a:pP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Биоэтические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проблемы взаимодействия медицины с фармацией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FontTx/>
              <a:buAutoNum type="arabicPeriod"/>
              <a:tabLst>
                <a:tab pos="271463" algn="l"/>
              </a:tabLst>
            </a:pP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Проведения клинических исследований лекарственных препаратов, новых медицинских технологий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742950" indent="-742950">
              <a:buFontTx/>
              <a:buAutoNum type="arabicPeriod"/>
              <a:tabLst>
                <a:tab pos="271463" algn="l"/>
              </a:tabLst>
            </a:pP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Система фармакологического надзора в Украине.</a:t>
            </a:r>
            <a:endParaRPr lang="ru-RU" sz="32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indent="-742950">
              <a:buFontTx/>
              <a:buAutoNum type="arabicPeriod"/>
              <a:tabLst>
                <a:tab pos="271463" algn="l"/>
              </a:tabLst>
            </a:pPr>
            <a:endParaRPr lang="ru-RU" sz="3600" dirty="0" smtClean="0"/>
          </a:p>
          <a:p>
            <a:pPr marL="742950" lvl="0" indent="-742950">
              <a:buAutoNum type="arabicPeriod"/>
              <a:tabLst>
                <a:tab pos="271463" algn="l"/>
              </a:tabLst>
            </a:pPr>
            <a:endParaRPr lang="ru-RU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42950" lvl="0" indent="-742950">
              <a:buAutoNum type="arabicPeriod"/>
              <a:tabLst>
                <a:tab pos="271463" algn="l"/>
              </a:tabLst>
            </a:pPr>
            <a:endParaRPr lang="en-US" sz="3600" b="1" dirty="0" smtClean="0">
              <a:solidFill>
                <a:srgbClr val="FF0000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642918"/>
            <a:ext cx="785818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Принцип справедливости </a:t>
            </a: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можно сформулировать так: </a:t>
            </a:r>
          </a:p>
          <a:p>
            <a:pPr algn="ctr"/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каждый должен получить то, что ему причитается.</a:t>
            </a:r>
            <a:endParaRPr lang="ru-RU" sz="4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3" y="357166"/>
            <a:ext cx="8429684" cy="6154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 генеральной стратегии для национальных служб здравоохранения 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«Здоровье для всех в 21 столетии»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определила 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критерии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к которым должны стремится все страны: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Полная 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доступность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первичной, 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бесплатной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медико-санитарной помощи;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Процент от </a:t>
            </a:r>
            <a:r>
              <a:rPr lang="ru-RU" sz="24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валового национального продукта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который выделяется на здравоохранение должен быть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7 -8 %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(практически составляет не более 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3,5 %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Средняя продолжительность жизни  должна быть не меньше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75 лет,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а составляет 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67,8.</a:t>
            </a:r>
          </a:p>
          <a:p>
            <a:pPr marL="342900" indent="-342900">
              <a:buAutoNum type="arabicPeriod"/>
            </a:pP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Уровень младенческой смертности не должен превышать</a:t>
            </a:r>
          </a:p>
          <a:p>
            <a:pPr marL="342900" indent="-342900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на 1000 живорожденных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а составляет 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12 -15 на 1000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5. Процент детей, которые родились с массой тела 2500 граммов и меньше, должен быть не больше </a:t>
            </a:r>
            <a:r>
              <a:rPr lang="ru-RU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3,5 %. 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1428735"/>
            <a:ext cx="88583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Биоэтические проблемы взаимодействия медицины с фармацией.</a:t>
            </a:r>
            <a:endParaRPr lang="ru-RU" sz="6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1000108"/>
            <a:ext cx="871543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Биоэтическая</a:t>
            </a: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этика </a:t>
            </a: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проведения клинических исследований лекарственных препаратов, новых медицинских технологий</a:t>
            </a:r>
            <a:endParaRPr lang="ru-RU" sz="48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14282" y="500042"/>
            <a:ext cx="871543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Доказательная медицина.</a:t>
            </a:r>
          </a:p>
          <a:p>
            <a:pPr algn="ctr"/>
            <a:endParaRPr lang="ru-RU" sz="4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Добросовестное, точное и сознательное использование лучших результатов клинических исследований для выбора лечения конкретного больного.</a:t>
            </a:r>
          </a:p>
          <a:p>
            <a:pPr algn="ctr"/>
            <a:endParaRPr lang="ru-RU" sz="36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Приказ МЗ Украины АМН Украины от 19.02.2009 г. № 102 «Об утверждении методических рекомендаций …»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86874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Обобщение результатов статистических исследований. </a:t>
            </a:r>
          </a:p>
          <a:p>
            <a:pPr algn="ctr"/>
            <a:endParaRPr lang="ru-RU" sz="20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Кокрановское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Сотрудничество 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международная организация исследователей, поставивших своей целью оценить эффективность всех лечебных вмешательств, новых лекарственных препаратов 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путем обобщения  </a:t>
            </a:r>
          </a:p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(систематического обзора) 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результатов  всех клинических испытаний.</a:t>
            </a:r>
          </a:p>
          <a:p>
            <a:pPr algn="ctr"/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(в честь английского эпидемиолога Арчи </a:t>
            </a:r>
            <a:r>
              <a:rPr lang="ru-RU" sz="32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Кокрана</a:t>
            </a:r>
            <a:r>
              <a:rPr lang="ru-RU" sz="32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32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214290"/>
            <a:ext cx="885828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357166"/>
            <a:ext cx="87154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Систематический обзор – </a:t>
            </a: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основывается на результатах существующих </a:t>
            </a:r>
          </a:p>
          <a:p>
            <a:pPr algn="ctr"/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рандомизированных  контролируемых клинических исследованиях (РКИ).</a:t>
            </a:r>
          </a:p>
          <a:p>
            <a:pPr algn="ctr"/>
            <a:endParaRPr lang="ru-RU" sz="4000" dirty="0" smtClean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Представляет собой заранее разработанный план поиска, оценки, отбора и обобщения данных из нескольких исследований.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285729"/>
            <a:ext cx="850112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РКИ</a:t>
            </a:r>
          </a:p>
          <a:p>
            <a:pPr algn="ctr"/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являются фундаментом </a:t>
            </a:r>
            <a:r>
              <a:rPr lang="ru-RU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доказательной медицины, </a:t>
            </a:r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так как на их основе происходит принятие научно-обоснованных решений и проводится </a:t>
            </a:r>
            <a:r>
              <a:rPr lang="ru-RU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мета-анализ.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05068"/>
            <a:ext cx="8643998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ru-RU" sz="32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андомизированное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контролируемое исследование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наиболее точный способ выявления причинно-следственных связей между лечением и исходом заболевания, а также определения экономической эффективности лечения. Такое исследование имеет ряд особенностей:</a:t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 • </a:t>
            </a:r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случайное распределение пациентов 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по сравниваемым группам;</a:t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 • пациенты и исследователи до завершения работы не знают, какое именно лечение проводится в каждой из сравниваемых групп (хотя проведение таких </a:t>
            </a:r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двойных</a:t>
            </a: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слепых исследований не всегда возможно);</a:t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 • все группы, за исключением экспериментальных, получают идентичную терапию;</a:t>
            </a:r>
            <a:b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     • анализ сфокусирован на определении степени различий результатов между сравниваемыми группами.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87154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Отличительной особенностью современных </a:t>
            </a:r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РКИ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является неукоснительное следование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этическим нормам. </a:t>
            </a:r>
          </a:p>
          <a:p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 включения в исследование его потенциальный участник должен на добровольной основе подписать информированное </a:t>
            </a:r>
            <a:r>
              <a:rPr lang="ru-RU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согласие</a:t>
            </a:r>
            <a:r>
              <a:rPr lang="ru-RU" sz="32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где в доступной форме должна быть изложена цель исследования, возможные осложнения или неудобства, преимущества, связанные с участием больного в исследовании, и альтернативные методы лечения.</a:t>
            </a:r>
            <a:endParaRPr lang="ru-RU" sz="32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42852"/>
            <a:ext cx="8715436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Биоэтика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(с греческого языка </a:t>
            </a:r>
            <a:r>
              <a:rPr lang="ru-RU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βιοσ 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жизнь, </a:t>
            </a:r>
            <a:r>
              <a:rPr lang="ru-RU" sz="2800" dirty="0" err="1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ετηοσ </a:t>
            </a:r>
            <a:r>
              <a:rPr lang="ru-RU" sz="2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- обычай) </a:t>
            </a:r>
          </a:p>
          <a:p>
            <a:pPr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нормативные знания, которые охватывают нравственную (моральную) проблематику, связанную с развитием биомедицинских наук, касающихся вопросов жизни, генетики, медицинских исследований.</a:t>
            </a:r>
            <a:endParaRPr lang="ru-RU" sz="4400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1"/>
            <a:ext cx="8715436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dirty="0" smtClean="0">
                <a:solidFill>
                  <a:srgbClr val="FF0000"/>
                </a:solidFill>
              </a:rPr>
              <a:t>Мета-анализ </a:t>
            </a:r>
          </a:p>
          <a:p>
            <a:pPr algn="ctr"/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статистический анализ</a:t>
            </a: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большой </a:t>
            </a:r>
            <a:r>
              <a:rPr lang="ru-RU" sz="48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совокупности</a:t>
            </a: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результатов статистического анализа отдельных исследований с целью интеграции их достижений </a:t>
            </a:r>
          </a:p>
          <a:p>
            <a:pPr algn="ctr"/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Glass</a:t>
            </a: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Gene</a:t>
            </a: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5,1976).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64399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Для организации этой работы, оттачивания методологии </a:t>
            </a:r>
            <a:r>
              <a:rPr lang="ru-RU" sz="4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мета-анализа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проведения систематизированных обзоров и распространения их результатов в медицинской среде в1992 г. в Англии был образован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Cochrane Centre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, а год спустя – зарегистрирована международная организация </a:t>
            </a:r>
          </a:p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Кохрейн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Коллаборейшин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».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ChangeArrowheads="1"/>
          </p:cNvSpPr>
          <p:nvPr/>
        </p:nvSpPr>
        <p:spPr bwMode="auto">
          <a:xfrm>
            <a:off x="0" y="214290"/>
            <a:ext cx="914400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Фармакологический надзор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представляет собой научную область и практическую деятельность, которая связана с выявлением, оценкой, пониманием и профилактикой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неблагоприятных негативных последствий или какой-либо другой проблемы, имеющей отношение к ЛС </a:t>
            </a: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(ВОЗ, 2004).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0" y="285728"/>
            <a:ext cx="9144000" cy="630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Украине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фармакологический надзор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это государственная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система сбора, научной оценки и контроля информации о побочных реакциях лекарственных средств в условиях их обычного применения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 целью принятия соответствующих регуляторных решений относительно зарегистрированных в стране лекарственных средств. 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Нормативная база осуществления фармакологического надзора в Украине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Закон Украины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«О лекарственных средствах» 1996 г., с изменениями и дополнениями 1998 г.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Приказы МЗ Украины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: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	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27.12.2006 г. № 898 «Об утверждении Порядка осуществления надзора за побочными реакциями ЛС, разрешенных к медицинскому применению в Украине» (гармонизирован с директивами ЕС)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01.09.2009 г. №654 «Об утверждении Плана мероприятий по улучшению осуществления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после регистрационного надзора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за безопасностью и эффективностью ЛС в стационарах учреждений здравоохранения»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31.08.2010 г. № 736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“О мероприятиях по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внедрению мониторинга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безопасности и эффективности ЛС в стационарах учреждений здравоохранения”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14290"/>
            <a:ext cx="8643998" cy="67083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Основные принципы.</a:t>
            </a:r>
          </a:p>
          <a:p>
            <a:pPr lvl="0"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Профессионализм.</a:t>
            </a:r>
          </a:p>
          <a:p>
            <a:pPr lvl="0"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Добросовестность.</a:t>
            </a:r>
          </a:p>
          <a:p>
            <a:pPr lvl="0"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Доброжелательность.</a:t>
            </a:r>
          </a:p>
          <a:p>
            <a:pPr lvl="0" algn="ctr"/>
            <a:endParaRPr lang="ru-RU" sz="44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Духовные качества.</a:t>
            </a:r>
          </a:p>
          <a:p>
            <a:pPr lvl="0"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Сочувствие.</a:t>
            </a:r>
          </a:p>
          <a:p>
            <a:pPr lvl="0"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Душевность.</a:t>
            </a:r>
          </a:p>
          <a:p>
            <a:pPr lvl="0" algn="ctr"/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Сострадание.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357166"/>
            <a:ext cx="4786346" cy="4659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Прямоугольник 2"/>
          <p:cNvSpPr/>
          <p:nvPr/>
        </p:nvSpPr>
        <p:spPr>
          <a:xfrm rot="10800000" flipV="1">
            <a:off x="214280" y="5253349"/>
            <a:ext cx="8786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dirty="0" smtClean="0">
                <a:solidFill>
                  <a:srgbClr val="FFFF00"/>
                </a:solidFill>
              </a:rPr>
              <a:t>«Светя другим, сгораю сам»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643578"/>
            <a:ext cx="878687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44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Спасибо за внимание </a:t>
            </a:r>
            <a:r>
              <a:rPr lang="ru-RU" sz="4400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</a:t>
            </a:r>
            <a:endParaRPr lang="ru-RU" sz="4400" kern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Мои рисунки\Красивые\свеча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42852"/>
            <a:ext cx="6215106" cy="5643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1205" y="1285860"/>
            <a:ext cx="8441591" cy="3214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428604"/>
            <a:ext cx="8858312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Мораль</a:t>
            </a: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одна из форм общественного сознания, представляющая собой совокупность норм и правил поведения, характерных для людей данного общества.</a:t>
            </a:r>
            <a:endParaRPr lang="ru-RU" sz="4000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Этикой</a:t>
            </a:r>
            <a:r>
              <a:rPr lang="ru-RU" sz="40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– называют науку, занимающейся определением нравственной ценности человеческих стремлений и поступков</a:t>
            </a:r>
            <a:r>
              <a:rPr lang="ru-RU" sz="4000" dirty="0" smtClean="0">
                <a:solidFill>
                  <a:schemeClr val="bg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40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142852"/>
            <a:ext cx="878687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Термин « этика» 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применяют в том случае, когда имеют в виду теорию морали, научное обоснование той или иной моральной системы, того или  иного понимания добра и зла, долга, совести .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4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Т.е. – означает </a:t>
            </a:r>
            <a:r>
              <a:rPr lang="ru-RU" sz="44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систему норм нравственного поведения.</a:t>
            </a:r>
            <a:endParaRPr lang="ru-RU" sz="44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00042"/>
            <a:ext cx="878687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Следовательно, этика и мораль – категории, определяющие </a:t>
            </a:r>
            <a:r>
              <a:rPr lang="ru-RU" sz="4800" dirty="0" smtClean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принципы поведения человека и общества.</a:t>
            </a:r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Мораль это форма общественного сознания, а этика это теория  морали.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42845" y="500042"/>
            <a:ext cx="900115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Исследуя самые жгучие, злободневные проблемы, касающиеся каждого человека,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этика становится совсем другой наукой.</a:t>
            </a:r>
            <a:endParaRPr lang="en-US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Изменяются законы взаимоотношений между людьми, следовательно изменяется и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проблемное поле для этики . </a:t>
            </a:r>
          </a:p>
          <a:p>
            <a:pPr algn="ctr"/>
            <a:r>
              <a:rPr lang="ru-RU" sz="36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Сегодня она занимается изучением не только медицинских проблем  но интересуется и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социальными, политическими, биологическими, экологическими вопросами.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5720" y="785794"/>
            <a:ext cx="857256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Возникновение прикладной этики </a:t>
            </a:r>
          </a:p>
          <a:p>
            <a:pPr algn="ctr"/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основная причина</a:t>
            </a:r>
            <a:endParaRPr lang="ru-RU" sz="4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8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необходимость вновь защитить интересы человека, напомнить о его достоинстве.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424</TotalTime>
  <Words>1163</Words>
  <PresentationFormat>Экран (4:3)</PresentationFormat>
  <Paragraphs>118</Paragraphs>
  <Slides>37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37</vt:i4>
      </vt:variant>
    </vt:vector>
  </HeadingPairs>
  <TitlesOfParts>
    <vt:vector size="38" baseType="lpstr">
      <vt:lpstr>Тема Office</vt:lpstr>
      <vt:lpstr>Биоэтические проблемы взаимодействия медицины с фармацией. Социальная этика медицины.  Проведения клинических исследований лекарственных препаратов, новых медицинских технологий. Система фармакологического надзора в Украине.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Слайд 37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Социальная этика медицины. Социальная справедливость и социоетични обязательства. Модели организации здравоохранения и практика биомедицинской этики.</dc:title>
  <cp:lastModifiedBy>user</cp:lastModifiedBy>
  <cp:revision>62</cp:revision>
  <dcterms:modified xsi:type="dcterms:W3CDTF">2016-02-09T12:03:44Z</dcterms:modified>
</cp:coreProperties>
</file>