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7"/>
  </p:notesMasterIdLst>
  <p:sldIdLst>
    <p:sldId id="256" r:id="rId2"/>
    <p:sldId id="337" r:id="rId3"/>
    <p:sldId id="308" r:id="rId4"/>
    <p:sldId id="320" r:id="rId5"/>
    <p:sldId id="321" r:id="rId6"/>
    <p:sldId id="307" r:id="rId7"/>
    <p:sldId id="306" r:id="rId8"/>
    <p:sldId id="322" r:id="rId9"/>
    <p:sldId id="323" r:id="rId10"/>
    <p:sldId id="315" r:id="rId11"/>
    <p:sldId id="324" r:id="rId12"/>
    <p:sldId id="325" r:id="rId13"/>
    <p:sldId id="326" r:id="rId14"/>
    <p:sldId id="327" r:id="rId15"/>
    <p:sldId id="328" r:id="rId16"/>
    <p:sldId id="329" r:id="rId17"/>
    <p:sldId id="318" r:id="rId18"/>
    <p:sldId id="317" r:id="rId19"/>
    <p:sldId id="319" r:id="rId20"/>
    <p:sldId id="309" r:id="rId21"/>
    <p:sldId id="310" r:id="rId22"/>
    <p:sldId id="316" r:id="rId23"/>
    <p:sldId id="313" r:id="rId24"/>
    <p:sldId id="304" r:id="rId25"/>
    <p:sldId id="305" r:id="rId26"/>
    <p:sldId id="330" r:id="rId27"/>
    <p:sldId id="331" r:id="rId28"/>
    <p:sldId id="312" r:id="rId29"/>
    <p:sldId id="332" r:id="rId30"/>
    <p:sldId id="299" r:id="rId31"/>
    <p:sldId id="302" r:id="rId32"/>
    <p:sldId id="314" r:id="rId33"/>
    <p:sldId id="333" r:id="rId34"/>
    <p:sldId id="273" r:id="rId35"/>
    <p:sldId id="258" r:id="rId36"/>
    <p:sldId id="275" r:id="rId37"/>
    <p:sldId id="276" r:id="rId38"/>
    <p:sldId id="277" r:id="rId39"/>
    <p:sldId id="259" r:id="rId40"/>
    <p:sldId id="278" r:id="rId41"/>
    <p:sldId id="260" r:id="rId42"/>
    <p:sldId id="283" r:id="rId43"/>
    <p:sldId id="261" r:id="rId44"/>
    <p:sldId id="279" r:id="rId45"/>
    <p:sldId id="280" r:id="rId46"/>
    <p:sldId id="282" r:id="rId47"/>
    <p:sldId id="262" r:id="rId48"/>
    <p:sldId id="284" r:id="rId49"/>
    <p:sldId id="263" r:id="rId50"/>
    <p:sldId id="285" r:id="rId51"/>
    <p:sldId id="264" r:id="rId52"/>
    <p:sldId id="286" r:id="rId53"/>
    <p:sldId id="265" r:id="rId54"/>
    <p:sldId id="287" r:id="rId55"/>
    <p:sldId id="266" r:id="rId56"/>
    <p:sldId id="288" r:id="rId57"/>
    <p:sldId id="267" r:id="rId58"/>
    <p:sldId id="289" r:id="rId59"/>
    <p:sldId id="268" r:id="rId60"/>
    <p:sldId id="290" r:id="rId61"/>
    <p:sldId id="291" r:id="rId62"/>
    <p:sldId id="269" r:id="rId63"/>
    <p:sldId id="274" r:id="rId64"/>
    <p:sldId id="293" r:id="rId65"/>
    <p:sldId id="292" r:id="rId66"/>
    <p:sldId id="294" r:id="rId67"/>
    <p:sldId id="270" r:id="rId68"/>
    <p:sldId id="271" r:id="rId69"/>
    <p:sldId id="296" r:id="rId70"/>
    <p:sldId id="297" r:id="rId71"/>
    <p:sldId id="298" r:id="rId72"/>
    <p:sldId id="334" r:id="rId73"/>
    <p:sldId id="336" r:id="rId74"/>
    <p:sldId id="335" r:id="rId75"/>
    <p:sldId id="295" r:id="rId7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563" autoAdjust="0"/>
  </p:normalViewPr>
  <p:slideViewPr>
    <p:cSldViewPr>
      <p:cViewPr>
        <p:scale>
          <a:sx n="69" d="100"/>
          <a:sy n="69" d="100"/>
        </p:scale>
        <p:origin x="-1416" y="-102"/>
      </p:cViewPr>
      <p:guideLst>
        <p:guide orient="horz" pos="2160"/>
        <p:guide pos="2880"/>
      </p:guideLst>
    </p:cSldViewPr>
  </p:slideViewPr>
  <p:outlineViewPr>
    <p:cViewPr>
      <p:scale>
        <a:sx n="33" d="100"/>
        <a:sy n="33" d="100"/>
      </p:scale>
      <p:origin x="0" y="24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718E8F-95A7-44EF-A33B-226A09E37DF8}" type="datetimeFigureOut">
              <a:rPr lang="ru-RU"/>
              <a:pPr>
                <a:defRPr/>
              </a:pPr>
              <a:t>12.02.2016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D5D2D63-AA86-4CEC-8B97-A32B1FD3864B}"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bwMode="auto">
          <a:noFill/>
          <a:ln>
            <a:solidFill>
              <a:srgbClr val="000000"/>
            </a:solidFill>
            <a:miter lim="800000"/>
            <a:headEnd/>
            <a:tailEnd/>
          </a:ln>
        </p:spPr>
      </p:sp>
      <p:sp>
        <p:nvSpPr>
          <p:cNvPr id="59395"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smtClean="0"/>
          </a:p>
        </p:txBody>
      </p:sp>
      <p:sp>
        <p:nvSpPr>
          <p:cNvPr id="5939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259613-1600-49FE-AD52-7F6E7EF09FCC}" type="slidenum">
              <a:rPr lang="ru-RU"/>
              <a:pPr fontAlgn="base">
                <a:spcBef>
                  <a:spcPct val="0"/>
                </a:spcBef>
                <a:spcAft>
                  <a:spcPct val="0"/>
                </a:spcAft>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D2DC5E8-DC69-4E53-A6EE-FBEFD8F23C20}" type="datetimeFigureOut">
              <a:rPr lang="ru-RU"/>
              <a:pPr>
                <a:defRPr/>
              </a:pPr>
              <a:t>12.02.2016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92A2210-3ED9-4633-B8A5-EAD809805A51}"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43EB512-1727-4550-A23C-1601193EC1D7}" type="datetimeFigureOut">
              <a:rPr lang="ru-RU"/>
              <a:pPr>
                <a:defRPr/>
              </a:pPr>
              <a:t>12.02.2016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591F934-DD64-4031-B3C0-3B4BD8732E64}"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785192E-90A3-462F-A9E6-04455D2ADD17}" type="datetimeFigureOut">
              <a:rPr lang="ru-RU"/>
              <a:pPr>
                <a:defRPr/>
              </a:pPr>
              <a:t>12.02.2016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F90B7CD-6E5A-4C3D-A033-2D9AB48A6E5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2D08383-FB0A-47E9-AFBA-F71B7880AA50}" type="datetimeFigureOut">
              <a:rPr lang="ru-RU"/>
              <a:pPr>
                <a:defRPr/>
              </a:pPr>
              <a:t>12.02.2016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A71F1B8-0981-42D5-A807-D4B89DE25FC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1F8E611-78EB-41D3-B6A7-AC450D41888A}" type="datetimeFigureOut">
              <a:rPr lang="ru-RU"/>
              <a:pPr>
                <a:defRPr/>
              </a:pPr>
              <a:t>12.02.2016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A260635-E098-4034-9E59-45B60CE927D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2DB842B-1C16-490C-88D0-476E218849AA}" type="datetimeFigureOut">
              <a:rPr lang="ru-RU"/>
              <a:pPr>
                <a:defRPr/>
              </a:pPr>
              <a:t>12.02.2016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657B0AB-4DC4-4AFF-9B1C-DD15BF23694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DE9EB35-19D8-46D4-BBF0-9DA7B951D3C2}" type="datetimeFigureOut">
              <a:rPr lang="ru-RU"/>
              <a:pPr>
                <a:defRPr/>
              </a:pPr>
              <a:t>12.02.2016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F5C42A6-FD6A-4DA8-AD1E-DE71D6980BB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F131E70-0782-429F-9A01-5B7B8C81B88D}" type="datetimeFigureOut">
              <a:rPr lang="ru-RU"/>
              <a:pPr>
                <a:defRPr/>
              </a:pPr>
              <a:t>12.02.2016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E920F5D-786E-45D6-A830-D1C773E9260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41A7DB7-1329-429E-9641-B5914FF03907}" type="datetimeFigureOut">
              <a:rPr lang="ru-RU"/>
              <a:pPr>
                <a:defRPr/>
              </a:pPr>
              <a:t>12.02.2016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C85773E-112E-4872-BE57-E775068BE6B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3B9D662-A431-4413-A070-912DC0E02431}" type="datetimeFigureOut">
              <a:rPr lang="ru-RU"/>
              <a:pPr>
                <a:defRPr/>
              </a:pPr>
              <a:t>12.02.2016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A1EDB95-F926-4030-8ABB-F965E966E67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2ED10E7-2BA4-490A-BED9-666947356E05}" type="datetimeFigureOut">
              <a:rPr lang="ru-RU"/>
              <a:pPr>
                <a:defRPr/>
              </a:pPr>
              <a:t>12.02.2016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8061677-DA7F-46DE-8C3F-ADA87AD313E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C4FC7BC8-792D-4285-9B09-B3B65371089D}" type="datetimeFigureOut">
              <a:rPr lang="ru-RU"/>
              <a:pPr>
                <a:defRPr/>
              </a:pPr>
              <a:t>12.02.2016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74AFCDE-DAB5-4A7C-8BB3-2B56DCEE828E}"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ru.wikipedia.org/wiki/%D0%A4%D0%B0%D0%B9%D0%BB:%D0%9D%D0%B8%D0%BA%D0%BE%D0%BB%D0%B0%D0%B9_%D0%90%D0%BC%D0%BE%D1%81%D0%BE%D0%B2.jpg"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hyperlink" Target="http://ru.wikipedia.org/wiki/1996" TargetMode="External"/><Relationship Id="rId3" Type="http://schemas.openxmlformats.org/officeDocument/2006/relationships/hyperlink" Target="http://ru.wikipedia.org/wiki/1965" TargetMode="External"/><Relationship Id="rId7" Type="http://schemas.openxmlformats.org/officeDocument/2006/relationships/hyperlink" Target="http://ru.wikipedia.org/wiki/1983" TargetMode="External"/><Relationship Id="rId12" Type="http://schemas.openxmlformats.org/officeDocument/2006/relationships/hyperlink" Target="http://ru.wikipedia.org/wiki/2002" TargetMode="External"/><Relationship Id="rId2" Type="http://schemas.openxmlformats.org/officeDocument/2006/relationships/hyperlink" Target="http://ru.wikipedia.org/wiki/1964" TargetMode="External"/><Relationship Id="rId1" Type="http://schemas.openxmlformats.org/officeDocument/2006/relationships/slideLayout" Target="../slideLayouts/slideLayout7.xml"/><Relationship Id="rId6" Type="http://schemas.openxmlformats.org/officeDocument/2006/relationships/hyperlink" Target="http://ru.wikipedia.org/wiki/1979" TargetMode="External"/><Relationship Id="rId11" Type="http://schemas.openxmlformats.org/officeDocument/2006/relationships/hyperlink" Target="http://ru.wikipedia.org/wiki/2000" TargetMode="External"/><Relationship Id="rId5" Type="http://schemas.openxmlformats.org/officeDocument/2006/relationships/hyperlink" Target="http://ru.wikipedia.org/wiki/1977" TargetMode="External"/><Relationship Id="rId10" Type="http://schemas.openxmlformats.org/officeDocument/2006/relationships/hyperlink" Target="http://ru.wikipedia.org/wiki/1999" TargetMode="External"/><Relationship Id="rId4" Type="http://schemas.openxmlformats.org/officeDocument/2006/relationships/hyperlink" Target="http://ru.wikipedia.org/wiki/1975" TargetMode="External"/><Relationship Id="rId9" Type="http://schemas.openxmlformats.org/officeDocument/2006/relationships/hyperlink" Target="http://ru.wikipedia.org/wiki/1997"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357188" y="1857375"/>
            <a:ext cx="8305800" cy="2786063"/>
          </a:xfrm>
        </p:spPr>
        <p:txBody>
          <a:bodyPr/>
          <a:lstStyle/>
          <a:p>
            <a:r>
              <a:rPr lang="ru-RU" sz="4000" b="1" dirty="0" smtClean="0">
                <a:solidFill>
                  <a:srgbClr val="FFFF00"/>
                </a:solidFill>
                <a:latin typeface="Times New Roman" pitchFamily="18" charset="0"/>
                <a:cs typeface="Times New Roman" pitchFamily="18" charset="0"/>
              </a:rPr>
              <a:t>Лекция № 5.</a:t>
            </a:r>
            <a:r>
              <a:rPr lang="ru-RU" b="1" dirty="0" smtClean="0">
                <a:solidFill>
                  <a:srgbClr val="FFFF00"/>
                </a:solidFill>
                <a:latin typeface="Times New Roman" pitchFamily="18" charset="0"/>
                <a:cs typeface="Times New Roman" pitchFamily="18" charset="0"/>
              </a:rPr>
              <a:t/>
            </a:r>
            <a:br>
              <a:rPr lang="ru-RU" b="1" dirty="0" smtClean="0">
                <a:solidFill>
                  <a:srgbClr val="FFFF00"/>
                </a:solidFill>
                <a:latin typeface="Times New Roman" pitchFamily="18" charset="0"/>
                <a:cs typeface="Times New Roman" pitchFamily="18" charset="0"/>
              </a:rPr>
            </a:br>
            <a:r>
              <a:rPr lang="ru-RU" b="1" dirty="0" smtClean="0">
                <a:solidFill>
                  <a:srgbClr val="FFFF00"/>
                </a:solidFill>
                <a:latin typeface="Times New Roman" pitchFamily="18" charset="0"/>
                <a:cs typeface="Times New Roman" pitchFamily="18" charset="0"/>
              </a:rPr>
              <a:t>МЕДИЦИНА И ЗДРАВООХРАНЕНИЕ В УКРАИНЕ в новейший период</a:t>
            </a:r>
            <a:endParaRPr lang="ru-RU" b="1" dirty="0" smtClean="0">
              <a:solidFill>
                <a:srgbClr val="FFFF00"/>
              </a:solidFill>
            </a:endParaRPr>
          </a:p>
        </p:txBody>
      </p:sp>
      <p:sp>
        <p:nvSpPr>
          <p:cNvPr id="2051" name="TextBox 3"/>
          <p:cNvSpPr txBox="1">
            <a:spLocks noChangeArrowheads="1"/>
          </p:cNvSpPr>
          <p:nvPr/>
        </p:nvSpPr>
        <p:spPr bwMode="auto">
          <a:xfrm>
            <a:off x="642938" y="571500"/>
            <a:ext cx="7715250" cy="1323439"/>
          </a:xfrm>
          <a:prstGeom prst="rect">
            <a:avLst/>
          </a:prstGeom>
          <a:noFill/>
          <a:ln w="9525">
            <a:noFill/>
            <a:miter lim="800000"/>
            <a:headEnd/>
            <a:tailEnd/>
          </a:ln>
        </p:spPr>
        <p:txBody>
          <a:bodyPr>
            <a:spAutoFit/>
          </a:bodyPr>
          <a:lstStyle/>
          <a:p>
            <a:pPr algn="ctr"/>
            <a:r>
              <a:rPr lang="ru-RU" sz="2800" dirty="0">
                <a:solidFill>
                  <a:srgbClr val="FFFF00"/>
                </a:solidFill>
                <a:latin typeface="Times New Roman" pitchFamily="18" charset="0"/>
                <a:cs typeface="Times New Roman" pitchFamily="18" charset="0"/>
              </a:rPr>
              <a:t>Запорожский государственный медицинский университет</a:t>
            </a:r>
          </a:p>
          <a:p>
            <a:pPr algn="ctr"/>
            <a:endParaRPr lang="ru-RU" sz="2400" dirty="0">
              <a:solidFill>
                <a:srgbClr val="FFFF00"/>
              </a:solidFill>
              <a:latin typeface="Calibri" pitchFamily="34" charset="0"/>
            </a:endParaRPr>
          </a:p>
        </p:txBody>
      </p:sp>
      <p:sp>
        <p:nvSpPr>
          <p:cNvPr id="2052" name="TextBox 4"/>
          <p:cNvSpPr txBox="1">
            <a:spLocks noChangeArrowheads="1"/>
          </p:cNvSpPr>
          <p:nvPr/>
        </p:nvSpPr>
        <p:spPr bwMode="auto">
          <a:xfrm>
            <a:off x="5072063" y="4929188"/>
            <a:ext cx="3429000" cy="954087"/>
          </a:xfrm>
          <a:prstGeom prst="rect">
            <a:avLst/>
          </a:prstGeom>
          <a:noFill/>
          <a:ln w="9525">
            <a:noFill/>
            <a:miter lim="800000"/>
            <a:headEnd/>
            <a:tailEnd/>
          </a:ln>
        </p:spPr>
        <p:txBody>
          <a:bodyPr>
            <a:spAutoFit/>
          </a:bodyPr>
          <a:lstStyle/>
          <a:p>
            <a:r>
              <a:rPr lang="ru-RU" sz="2000" dirty="0">
                <a:solidFill>
                  <a:srgbClr val="FFFF00"/>
                </a:solidFill>
                <a:latin typeface="Calibri" pitchFamily="34" charset="0"/>
              </a:rPr>
              <a:t>ст. преп. </a:t>
            </a:r>
            <a:r>
              <a:rPr lang="ru-RU" sz="2800" dirty="0">
                <a:solidFill>
                  <a:srgbClr val="FFFF00"/>
                </a:solidFill>
                <a:latin typeface="Calibri" pitchFamily="34" charset="0"/>
              </a:rPr>
              <a:t>Петрихин </a:t>
            </a:r>
          </a:p>
          <a:p>
            <a:r>
              <a:rPr lang="ru-RU" sz="2800" dirty="0">
                <a:solidFill>
                  <a:srgbClr val="FFFF00"/>
                </a:solidFill>
                <a:latin typeface="Calibri" pitchFamily="34" charset="0"/>
              </a:rPr>
              <a:t>Валерий Петрович</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Рисунок 2" descr="IMGP0733.JPG"/>
          <p:cNvPicPr>
            <a:picLocks noChangeAspect="1"/>
          </p:cNvPicPr>
          <p:nvPr/>
        </p:nvPicPr>
        <p:blipFill>
          <a:blip r:embed="rId2"/>
          <a:srcRect/>
          <a:stretch>
            <a:fillRect/>
          </a:stretch>
        </p:blipFill>
        <p:spPr bwMode="auto">
          <a:xfrm>
            <a:off x="4572000" y="928670"/>
            <a:ext cx="4143375" cy="5524500"/>
          </a:xfrm>
          <a:prstGeom prst="rect">
            <a:avLst/>
          </a:prstGeom>
          <a:noFill/>
          <a:ln w="9525">
            <a:noFill/>
            <a:miter lim="800000"/>
            <a:headEnd/>
            <a:tailEnd/>
          </a:ln>
        </p:spPr>
      </p:pic>
      <p:sp>
        <p:nvSpPr>
          <p:cNvPr id="6147" name="TextBox 3"/>
          <p:cNvSpPr txBox="1">
            <a:spLocks noChangeArrowheads="1"/>
          </p:cNvSpPr>
          <p:nvPr/>
        </p:nvSpPr>
        <p:spPr bwMode="auto">
          <a:xfrm>
            <a:off x="142844" y="285750"/>
            <a:ext cx="4000529" cy="6124754"/>
          </a:xfrm>
          <a:prstGeom prst="rect">
            <a:avLst/>
          </a:prstGeom>
          <a:noFill/>
          <a:ln w="9525">
            <a:noFill/>
            <a:miter lim="800000"/>
            <a:headEnd/>
            <a:tailEnd/>
          </a:ln>
        </p:spPr>
        <p:txBody>
          <a:bodyPr wrap="square">
            <a:spAutoFit/>
          </a:bodyPr>
          <a:lstStyle/>
          <a:p>
            <a:pPr algn="ctr"/>
            <a:r>
              <a:rPr lang="ru-RU" sz="2800" b="1" dirty="0" smtClean="0">
                <a:solidFill>
                  <a:srgbClr val="FFFF00"/>
                </a:solidFill>
                <a:latin typeface="Times New Roman" pitchFamily="18" charset="0"/>
                <a:cs typeface="Times New Roman" pitchFamily="18" charset="0"/>
              </a:rPr>
              <a:t>Особое место занимает археологическая находка чеканного изображения на ритуальном сосуде, обнаруженном в 1830 г. В богатом скифском захоронении 4 в до н. э. – кургане </a:t>
            </a:r>
            <a:r>
              <a:rPr lang="ru-RU" sz="2800" b="1" dirty="0" err="1" smtClean="0">
                <a:solidFill>
                  <a:srgbClr val="FFFF00"/>
                </a:solidFill>
                <a:latin typeface="Times New Roman" pitchFamily="18" charset="0"/>
                <a:cs typeface="Times New Roman" pitchFamily="18" charset="0"/>
              </a:rPr>
              <a:t>Куль-Оба</a:t>
            </a:r>
            <a:r>
              <a:rPr lang="ru-RU" sz="2800" b="1" dirty="0" smtClean="0">
                <a:solidFill>
                  <a:srgbClr val="FFFF00"/>
                </a:solidFill>
                <a:latin typeface="Times New Roman" pitchFamily="18" charset="0"/>
                <a:cs typeface="Times New Roman" pitchFamily="18" charset="0"/>
              </a:rPr>
              <a:t>, в 6 км от Керчи. В 1896 г. Профессор Змеев Л. Ф. предположил, что на этом сосуде изображено удаление зуба.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scythian_15"/>
          <p:cNvPicPr>
            <a:picLocks noChangeAspect="1" noChangeArrowheads="1"/>
          </p:cNvPicPr>
          <p:nvPr/>
        </p:nvPicPr>
        <p:blipFill>
          <a:blip r:embed="rId2"/>
          <a:srcRect/>
          <a:stretch>
            <a:fillRect/>
          </a:stretch>
        </p:blipFill>
        <p:spPr>
          <a:xfrm>
            <a:off x="2428860" y="285728"/>
            <a:ext cx="4500594" cy="6206042"/>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
                                        <p:tgtEl>
                                          <p:spTgt spid="2"/>
                                        </p:tgtEl>
                                      </p:cBhvr>
                                    </p:animEffect>
                                    <p:anim calcmode="lin" valueType="num">
                                      <p:cBhvr>
                                        <p:cTn id="8" dur="200" fill="hold"/>
                                        <p:tgtEl>
                                          <p:spTgt spid="2"/>
                                        </p:tgtEl>
                                        <p:attrNameLst>
                                          <p:attrName>ppt_x</p:attrName>
                                        </p:attrNameLst>
                                      </p:cBhvr>
                                      <p:tavLst>
                                        <p:tav tm="0">
                                          <p:val>
                                            <p:strVal val="#ppt_x"/>
                                          </p:val>
                                        </p:tav>
                                        <p:tav tm="100000">
                                          <p:val>
                                            <p:strVal val="#ppt_x"/>
                                          </p:val>
                                        </p:tav>
                                      </p:tavLst>
                                    </p:anim>
                                    <p:anim calcmode="lin" valueType="num">
                                      <p:cBhvr>
                                        <p:cTn id="9" dur="200" fill="hold"/>
                                        <p:tgtEl>
                                          <p:spTgt spid="2"/>
                                        </p:tgtEl>
                                        <p:attrNameLst>
                                          <p:attrName>ppt_y</p:attrName>
                                        </p:attrNameLst>
                                      </p:cBhvr>
                                      <p:tavLst>
                                        <p:tav tm="0">
                                          <p:val>
                                            <p:strVal val="#ppt_y+0.31"/>
                                          </p:val>
                                        </p:tav>
                                        <p:tav tm="100000">
                                          <p:val>
                                            <p:strVal val="#ppt_y+0.31"/>
                                          </p:val>
                                        </p:tav>
                                      </p:tavLst>
                                    </p:anim>
                                    <p:anim calcmode="lin" valueType="num">
                                      <p:cBhvr>
                                        <p:cTn id="10" dur="300" decel="50000" fill="hold">
                                          <p:stCondLst>
                                            <p:cond delay="2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300" decel="50000" fill="hold">
                                          <p:stCondLst>
                                            <p:cond delay="2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027_1"/>
          <p:cNvPicPr>
            <a:picLocks noChangeAspect="1" noChangeArrowheads="1"/>
          </p:cNvPicPr>
          <p:nvPr/>
        </p:nvPicPr>
        <p:blipFill>
          <a:blip r:embed="rId2"/>
          <a:srcRect/>
          <a:stretch>
            <a:fillRect/>
          </a:stretch>
        </p:blipFill>
        <p:spPr>
          <a:xfrm>
            <a:off x="428596" y="1000108"/>
            <a:ext cx="8305800" cy="4419600"/>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571481"/>
            <a:ext cx="8786874" cy="5632311"/>
          </a:xfrm>
          <a:prstGeom prst="rect">
            <a:avLst/>
          </a:prstGeom>
        </p:spPr>
        <p:txBody>
          <a:bodyPr wrap="square">
            <a:spAutoFit/>
          </a:bodyPr>
          <a:lstStyle/>
          <a:p>
            <a:r>
              <a:rPr lang="ru-RU" sz="4000" dirty="0" smtClean="0">
                <a:solidFill>
                  <a:srgbClr val="FFFF00"/>
                </a:solidFill>
                <a:latin typeface="Times New Roman" pitchFamily="18" charset="0"/>
                <a:cs typeface="Times New Roman" pitchFamily="18" charset="0"/>
              </a:rPr>
              <a:t>Скифские врачи пользовались перевязочными средствами.</a:t>
            </a:r>
            <a:r>
              <a:rPr lang="en-US" sz="4000" dirty="0" smtClean="0">
                <a:solidFill>
                  <a:srgbClr val="FFFF00"/>
                </a:solidFill>
                <a:latin typeface="Times New Roman" pitchFamily="18" charset="0"/>
                <a:cs typeface="Times New Roman" pitchFamily="18" charset="0"/>
              </a:rPr>
              <a:t> </a:t>
            </a:r>
            <a:r>
              <a:rPr lang="ru-RU" sz="4000" dirty="0" smtClean="0">
                <a:solidFill>
                  <a:srgbClr val="FFFF00"/>
                </a:solidFill>
                <a:latin typeface="Times New Roman" pitchFamily="18" charset="0"/>
                <a:cs typeface="Times New Roman" pitchFamily="18" charset="0"/>
              </a:rPr>
              <a:t>Об этом можно судить по изображению на этой же вазе. Тут, среди других сцен военной жизни показана сцена, как скиф-врачеватель накладывает на раненую ногу воина бинт. Очевидно, он был изготовлен из конопляного или льняного волокна.</a:t>
            </a:r>
            <a:endParaRPr lang="ru-RU" sz="40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11_ist_nik_med"/>
          <p:cNvPicPr>
            <a:picLocks noChangeAspect="1" noChangeArrowheads="1"/>
          </p:cNvPicPr>
          <p:nvPr/>
        </p:nvPicPr>
        <p:blipFill>
          <a:blip r:embed="rId2"/>
          <a:srcRect/>
          <a:stretch>
            <a:fillRect/>
          </a:stretch>
        </p:blipFill>
        <p:spPr>
          <a:xfrm>
            <a:off x="785786" y="486216"/>
            <a:ext cx="7858180" cy="6083752"/>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357166"/>
            <a:ext cx="8429684" cy="6186309"/>
          </a:xfrm>
          <a:prstGeom prst="rect">
            <a:avLst/>
          </a:prstGeom>
        </p:spPr>
        <p:txBody>
          <a:bodyPr wrap="square">
            <a:spAutoFit/>
          </a:bodyPr>
          <a:lstStyle/>
          <a:p>
            <a:pPr algn="ctr"/>
            <a:r>
              <a:rPr lang="ru-RU" sz="4400" dirty="0" smtClean="0">
                <a:solidFill>
                  <a:srgbClr val="FFFF00"/>
                </a:solidFill>
                <a:latin typeface="Times New Roman" pitchFamily="18" charset="0"/>
                <a:cs typeface="Times New Roman" pitchFamily="18" charset="0"/>
              </a:rPr>
              <a:t>В </a:t>
            </a:r>
            <a:r>
              <a:rPr lang="ru-RU" sz="4400" dirty="0" err="1" smtClean="0">
                <a:solidFill>
                  <a:srgbClr val="FF0000"/>
                </a:solidFill>
                <a:latin typeface="Times New Roman" pitchFamily="18" charset="0"/>
                <a:cs typeface="Times New Roman" pitchFamily="18" charset="0"/>
              </a:rPr>
              <a:t>Скифии</a:t>
            </a:r>
            <a:r>
              <a:rPr lang="ru-RU" sz="4400" dirty="0" smtClean="0">
                <a:solidFill>
                  <a:srgbClr val="FFFF00"/>
                </a:solidFill>
                <a:latin typeface="Times New Roman" pitchFamily="18" charset="0"/>
                <a:cs typeface="Times New Roman" pitchFamily="18" charset="0"/>
              </a:rPr>
              <a:t> были специалисты по сбору и заготовке лечебных растений. Они собирали их для себя и продажи в Грецию и греческие колонии на причерноморском побережье. Скифские лечебные травы пользовались спросом во всем мире.</a:t>
            </a:r>
            <a:endParaRPr lang="ru-RU" sz="44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1000108"/>
            <a:ext cx="8215370" cy="3170099"/>
          </a:xfrm>
          <a:prstGeom prst="rect">
            <a:avLst/>
          </a:prstGeom>
        </p:spPr>
        <p:txBody>
          <a:bodyPr wrap="square">
            <a:spAutoFit/>
          </a:bodyPr>
          <a:lstStyle/>
          <a:p>
            <a:pPr algn="ctr">
              <a:buFont typeface="Wingdings" pitchFamily="2" charset="2"/>
              <a:buNone/>
            </a:pPr>
            <a:r>
              <a:rPr lang="ru-RU" sz="4000" b="1" dirty="0" smtClean="0">
                <a:solidFill>
                  <a:srgbClr val="FFFF00"/>
                </a:solidFill>
                <a:latin typeface="Times New Roman" pitchFamily="18" charset="0"/>
                <a:cs typeface="Times New Roman" pitchFamily="18" charset="0"/>
              </a:rPr>
              <a:t>По преданиям, скифский врач </a:t>
            </a:r>
            <a:r>
              <a:rPr lang="ru-RU" sz="4000" b="1" dirty="0" smtClean="0">
                <a:solidFill>
                  <a:srgbClr val="FF0000"/>
                </a:solidFill>
                <a:latin typeface="Times New Roman" pitchFamily="18" charset="0"/>
                <a:cs typeface="Times New Roman" pitchFamily="18" charset="0"/>
              </a:rPr>
              <a:t>Токсарид</a:t>
            </a:r>
            <a:r>
              <a:rPr lang="ru-RU" sz="4000" b="1" dirty="0" smtClean="0">
                <a:solidFill>
                  <a:srgbClr val="FFFF00"/>
                </a:solidFill>
                <a:latin typeface="Times New Roman" pitchFamily="18" charset="0"/>
                <a:cs typeface="Times New Roman" pitchFamily="18" charset="0"/>
              </a:rPr>
              <a:t> впервые начал определять целебные свойства растений,</a:t>
            </a:r>
            <a:r>
              <a:rPr lang="en-US" sz="4000" b="1" dirty="0" smtClean="0">
                <a:solidFill>
                  <a:srgbClr val="FFFF00"/>
                </a:solidFill>
                <a:latin typeface="Times New Roman" pitchFamily="18" charset="0"/>
                <a:cs typeface="Times New Roman" pitchFamily="18" charset="0"/>
              </a:rPr>
              <a:t> </a:t>
            </a:r>
            <a:r>
              <a:rPr lang="ru-RU" sz="4000" b="1" dirty="0" smtClean="0">
                <a:solidFill>
                  <a:srgbClr val="FFFF00"/>
                </a:solidFill>
                <a:latin typeface="Times New Roman" pitchFamily="18" charset="0"/>
                <a:cs typeface="Times New Roman" pitchFamily="18" charset="0"/>
              </a:rPr>
              <a:t>классифицировать и применять их на практике.</a:t>
            </a:r>
            <a:endParaRPr lang="ru-RU" sz="40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6766" cy="785818"/>
          </a:xfrm>
        </p:spPr>
        <p:txBody>
          <a:bodyPr/>
          <a:lstStyle/>
          <a:p>
            <a:pPr algn="l"/>
            <a:r>
              <a:rPr lang="ru-RU" sz="2800" dirty="0" smtClean="0"/>
              <a:t/>
            </a:r>
            <a:br>
              <a:rPr lang="ru-RU" sz="2800" dirty="0" smtClean="0"/>
            </a:br>
            <a:endParaRPr lang="ru-RU" sz="2800" dirty="0">
              <a:solidFill>
                <a:srgbClr val="FF0000"/>
              </a:solidFill>
            </a:endParaRPr>
          </a:p>
        </p:txBody>
      </p:sp>
      <p:pic>
        <p:nvPicPr>
          <p:cNvPr id="1026" name="Picture 2" descr="D:\Мои документы\Папа\Картинки\84323[1].jpg"/>
          <p:cNvPicPr>
            <a:picLocks noChangeAspect="1" noChangeArrowheads="1"/>
          </p:cNvPicPr>
          <p:nvPr/>
        </p:nvPicPr>
        <p:blipFill>
          <a:blip r:embed="rId2"/>
          <a:srcRect/>
          <a:stretch>
            <a:fillRect/>
          </a:stretch>
        </p:blipFill>
        <p:spPr bwMode="auto">
          <a:xfrm>
            <a:off x="785786" y="3214686"/>
            <a:ext cx="7819566" cy="2857520"/>
          </a:xfrm>
          <a:prstGeom prst="rect">
            <a:avLst/>
          </a:prstGeom>
          <a:noFill/>
        </p:spPr>
      </p:pic>
      <p:sp>
        <p:nvSpPr>
          <p:cNvPr id="4" name="Прямоугольник 3"/>
          <p:cNvSpPr/>
          <p:nvPr/>
        </p:nvSpPr>
        <p:spPr>
          <a:xfrm>
            <a:off x="571472" y="428605"/>
            <a:ext cx="8358246" cy="3108543"/>
          </a:xfrm>
          <a:prstGeom prst="rect">
            <a:avLst/>
          </a:prstGeom>
        </p:spPr>
        <p:txBody>
          <a:bodyPr wrap="square">
            <a:spAutoFit/>
          </a:bodyPr>
          <a:lstStyle/>
          <a:p>
            <a:pPr algn="ctr"/>
            <a:r>
              <a:rPr lang="ru-RU" sz="3200" dirty="0" smtClean="0">
                <a:solidFill>
                  <a:srgbClr val="FFFF00"/>
                </a:solidFill>
                <a:latin typeface="Times New Roman" pitchFamily="18" charset="0"/>
                <a:cs typeface="Times New Roman" pitchFamily="18" charset="0"/>
              </a:rPr>
              <a:t> Об этом свидетельствует найденная в склепе   №9</a:t>
            </a:r>
            <a:r>
              <a:rPr lang="en-US" sz="3200" dirty="0" smtClean="0">
                <a:solidFill>
                  <a:srgbClr val="FFFF00"/>
                </a:solidFill>
                <a:latin typeface="Times New Roman" pitchFamily="18" charset="0"/>
                <a:cs typeface="Times New Roman" pitchFamily="18" charset="0"/>
              </a:rPr>
              <a:t> </a:t>
            </a:r>
            <a:r>
              <a:rPr lang="ru-RU" sz="3200" dirty="0" smtClean="0">
                <a:solidFill>
                  <a:srgbClr val="FFFF00"/>
                </a:solidFill>
                <a:latin typeface="Times New Roman" pitchFamily="18" charset="0"/>
                <a:cs typeface="Times New Roman" pitchFamily="18" charset="0"/>
              </a:rPr>
              <a:t> Неаполя</a:t>
            </a:r>
            <a:r>
              <a:rPr lang="en-US" sz="3200" dirty="0" smtClean="0">
                <a:solidFill>
                  <a:srgbClr val="FFFF00"/>
                </a:solidFill>
                <a:latin typeface="Times New Roman" pitchFamily="18" charset="0"/>
                <a:cs typeface="Times New Roman" pitchFamily="18" charset="0"/>
              </a:rPr>
              <a:t> </a:t>
            </a:r>
            <a:r>
              <a:rPr lang="ru-RU" sz="3200" dirty="0" smtClean="0">
                <a:solidFill>
                  <a:srgbClr val="FFFF00"/>
                </a:solidFill>
                <a:latin typeface="Times New Roman" pitchFamily="18" charset="0"/>
                <a:cs typeface="Times New Roman" pitchFamily="18" charset="0"/>
              </a:rPr>
              <a:t>-</a:t>
            </a:r>
            <a:r>
              <a:rPr lang="en-US" sz="3200" dirty="0" smtClean="0">
                <a:solidFill>
                  <a:srgbClr val="FFFF00"/>
                </a:solidFill>
                <a:latin typeface="Times New Roman" pitchFamily="18" charset="0"/>
                <a:cs typeface="Times New Roman" pitchFamily="18" charset="0"/>
              </a:rPr>
              <a:t> </a:t>
            </a:r>
            <a:r>
              <a:rPr lang="ru-RU" sz="3200" dirty="0" smtClean="0">
                <a:solidFill>
                  <a:srgbClr val="FFFF00"/>
                </a:solidFill>
                <a:latin typeface="Times New Roman" pitchFamily="18" charset="0"/>
                <a:cs typeface="Times New Roman" pitchFamily="18" charset="0"/>
              </a:rPr>
              <a:t>скифского.</a:t>
            </a:r>
          </a:p>
          <a:p>
            <a:pPr algn="ctr"/>
            <a:r>
              <a:rPr lang="ru-RU" sz="3200" dirty="0" smtClean="0">
                <a:solidFill>
                  <a:srgbClr val="FFFF00"/>
                </a:solidFill>
                <a:latin typeface="Times New Roman" pitchFamily="18" charset="0"/>
                <a:cs typeface="Times New Roman" pitchFamily="18" charset="0"/>
              </a:rPr>
              <a:t> </a:t>
            </a:r>
            <a:r>
              <a:rPr lang="ru-RU" sz="3200" dirty="0" smtClean="0">
                <a:solidFill>
                  <a:srgbClr val="FF0000"/>
                </a:solidFill>
                <a:latin typeface="Times New Roman" pitchFamily="18" charset="0"/>
                <a:cs typeface="Times New Roman" pitchFamily="18" charset="0"/>
              </a:rPr>
              <a:t>«Диаграмма Токсарида» </a:t>
            </a:r>
          </a:p>
          <a:p>
            <a:pPr algn="ctr"/>
            <a:r>
              <a:rPr lang="ru-RU" sz="3200" dirty="0" smtClean="0">
                <a:solidFill>
                  <a:srgbClr val="FFFF00"/>
                </a:solidFill>
                <a:latin typeface="Times New Roman" pitchFamily="18" charset="0"/>
                <a:cs typeface="Times New Roman" pitchFamily="18" charset="0"/>
              </a:rPr>
              <a:t>Она включает в себя: </a:t>
            </a:r>
            <a:r>
              <a:rPr lang="ru-RU" sz="3200" dirty="0" smtClean="0">
                <a:solidFill>
                  <a:srgbClr val="FF0000"/>
                </a:solidFill>
                <a:latin typeface="Times New Roman" pitchFamily="18" charset="0"/>
                <a:cs typeface="Times New Roman" pitchFamily="18" charset="0"/>
              </a:rPr>
              <a:t>40 квадратов красного</a:t>
            </a:r>
            <a:r>
              <a:rPr lang="ru-RU" sz="3200" dirty="0" smtClean="0">
                <a:solidFill>
                  <a:srgbClr val="FFFF00"/>
                </a:solidFill>
                <a:latin typeface="Times New Roman" pitchFamily="18" charset="0"/>
                <a:cs typeface="Times New Roman" pitchFamily="18" charset="0"/>
              </a:rPr>
              <a:t>,</a:t>
            </a:r>
          </a:p>
          <a:p>
            <a:pPr algn="ctr"/>
            <a:r>
              <a:rPr lang="ru-RU" sz="3200" dirty="0" smtClean="0">
                <a:solidFill>
                  <a:srgbClr val="FFFF00"/>
                </a:solidFill>
                <a:latin typeface="Times New Roman" pitchFamily="18" charset="0"/>
                <a:cs typeface="Times New Roman" pitchFamily="18" charset="0"/>
              </a:rPr>
              <a:t> </a:t>
            </a:r>
            <a:r>
              <a:rPr lang="ru-RU" sz="3200" dirty="0" smtClean="0">
                <a:solidFill>
                  <a:srgbClr val="00B050"/>
                </a:solidFill>
                <a:latin typeface="Times New Roman" pitchFamily="18" charset="0"/>
                <a:cs typeface="Times New Roman" pitchFamily="18" charset="0"/>
              </a:rPr>
              <a:t>20 – зеленого</a:t>
            </a:r>
            <a:r>
              <a:rPr lang="ru-RU" sz="3200" dirty="0" smtClean="0">
                <a:solidFill>
                  <a:srgbClr val="FFFF00"/>
                </a:solidFill>
                <a:latin typeface="Times New Roman" pitchFamily="18" charset="0"/>
                <a:cs typeface="Times New Roman" pitchFamily="18" charset="0"/>
              </a:rPr>
              <a:t>, </a:t>
            </a:r>
            <a:r>
              <a:rPr lang="ru-RU" sz="3200" dirty="0" smtClean="0">
                <a:solidFill>
                  <a:srgbClr val="FFC000"/>
                </a:solidFill>
                <a:latin typeface="Times New Roman" pitchFamily="18" charset="0"/>
                <a:cs typeface="Times New Roman" pitchFamily="18" charset="0"/>
              </a:rPr>
              <a:t>21 – желтого цвета</a:t>
            </a:r>
            <a:r>
              <a:rPr lang="ru-RU" sz="3200" dirty="0" smtClean="0">
                <a:solidFill>
                  <a:srgbClr val="FFFF00"/>
                </a:solidFill>
                <a:latin typeface="Times New Roman" pitchFamily="18" charset="0"/>
                <a:cs typeface="Times New Roman" pitchFamily="18" charset="0"/>
              </a:rPr>
              <a:t>.</a:t>
            </a:r>
            <a:r>
              <a:rPr lang="ru-RU" sz="3600" dirty="0" smtClean="0">
                <a:solidFill>
                  <a:srgbClr val="FD0B0B"/>
                </a:solidFill>
              </a:rPr>
              <a:t/>
            </a:r>
            <a:br>
              <a:rPr lang="ru-RU" sz="3600" dirty="0" smtClean="0">
                <a:solidFill>
                  <a:srgbClr val="FD0B0B"/>
                </a:solidFill>
              </a:rPr>
            </a:br>
            <a:endParaRPr lang="ru-RU"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Мои документы\Папа\Картинки\297348443[1].jpg"/>
          <p:cNvPicPr>
            <a:picLocks noChangeAspect="1" noChangeArrowheads="1"/>
          </p:cNvPicPr>
          <p:nvPr/>
        </p:nvPicPr>
        <p:blipFill>
          <a:blip r:embed="rId2"/>
          <a:srcRect/>
          <a:stretch>
            <a:fillRect/>
          </a:stretch>
        </p:blipFill>
        <p:spPr bwMode="auto">
          <a:xfrm>
            <a:off x="1357290" y="1857364"/>
            <a:ext cx="6350000" cy="4724400"/>
          </a:xfrm>
          <a:prstGeom prst="rect">
            <a:avLst/>
          </a:prstGeom>
          <a:noFill/>
        </p:spPr>
      </p:pic>
      <p:sp>
        <p:nvSpPr>
          <p:cNvPr id="3" name="TextBox 2"/>
          <p:cNvSpPr txBox="1"/>
          <p:nvPr/>
        </p:nvSpPr>
        <p:spPr>
          <a:xfrm>
            <a:off x="285720" y="285728"/>
            <a:ext cx="8715437" cy="1846659"/>
          </a:xfrm>
          <a:prstGeom prst="rect">
            <a:avLst/>
          </a:prstGeom>
          <a:noFill/>
        </p:spPr>
        <p:txBody>
          <a:bodyPr wrap="square" rtlCol="0">
            <a:spAutoFit/>
          </a:bodyPr>
          <a:lstStyle/>
          <a:p>
            <a:r>
              <a:rPr lang="ru-RU" sz="3200" dirty="0" smtClean="0">
                <a:solidFill>
                  <a:srgbClr val="FF0000"/>
                </a:solidFill>
                <a:latin typeface="Times New Roman" pitchFamily="18" charset="0"/>
                <a:cs typeface="Times New Roman" pitchFamily="18" charset="0"/>
              </a:rPr>
              <a:t>Быть может «диаграмма Токсарида» содержит загадки, представляющий интерес для истории и в первую очередь для нынешней фито терапии?</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Мои документы\Папа\Картинки\ico14246[1].jpg"/>
          <p:cNvPicPr>
            <a:picLocks noChangeAspect="1" noChangeArrowheads="1"/>
          </p:cNvPicPr>
          <p:nvPr/>
        </p:nvPicPr>
        <p:blipFill>
          <a:blip r:embed="rId2"/>
          <a:srcRect/>
          <a:stretch>
            <a:fillRect/>
          </a:stretch>
        </p:blipFill>
        <p:spPr bwMode="auto">
          <a:xfrm>
            <a:off x="2500298" y="2428868"/>
            <a:ext cx="4071966" cy="4241630"/>
          </a:xfrm>
          <a:prstGeom prst="rect">
            <a:avLst/>
          </a:prstGeom>
          <a:noFill/>
        </p:spPr>
      </p:pic>
      <p:sp>
        <p:nvSpPr>
          <p:cNvPr id="3" name="TextBox 2"/>
          <p:cNvSpPr txBox="1"/>
          <p:nvPr/>
        </p:nvSpPr>
        <p:spPr>
          <a:xfrm>
            <a:off x="214282" y="214290"/>
            <a:ext cx="8715437" cy="2523768"/>
          </a:xfrm>
          <a:prstGeom prst="rect">
            <a:avLst/>
          </a:prstGeom>
          <a:noFill/>
        </p:spPr>
        <p:txBody>
          <a:bodyPr wrap="square" rtlCol="0">
            <a:spAutoFit/>
          </a:bodyPr>
          <a:lstStyle/>
          <a:p>
            <a:pPr algn="ctr"/>
            <a:r>
              <a:rPr lang="ru-RU" sz="2800" dirty="0" smtClean="0">
                <a:solidFill>
                  <a:srgbClr val="FF0000"/>
                </a:solidFill>
                <a:latin typeface="Times New Roman" pitchFamily="18" charset="0"/>
                <a:cs typeface="Times New Roman" pitchFamily="18" charset="0"/>
              </a:rPr>
              <a:t>Возникает догадка, что она, возможно, является своего рода пособием по совместимости лекарственных растений, наставлением  по показаниям и противопоказаниям к составлению «сборов» растений с лечебными целями.</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8032968"/>
          </a:xfrm>
          <a:prstGeom prst="rect">
            <a:avLst/>
          </a:prstGeom>
        </p:spPr>
        <p:txBody>
          <a:bodyPr wrap="square">
            <a:spAutoFit/>
          </a:bodyPr>
          <a:lstStyle/>
          <a:p>
            <a:pPr lvl="0" algn="ctr">
              <a:tabLst>
                <a:tab pos="271463" algn="l"/>
              </a:tabLst>
            </a:pPr>
            <a:r>
              <a:rPr lang="ru-RU" sz="4400" b="1" dirty="0" smtClean="0">
                <a:solidFill>
                  <a:srgbClr val="FF0000"/>
                </a:solidFill>
                <a:latin typeface="Times New Roman" pitchFamily="18" charset="0"/>
                <a:ea typeface="Times New Roman" pitchFamily="18" charset="0"/>
                <a:cs typeface="Times New Roman" pitchFamily="18" charset="0"/>
              </a:rPr>
              <a:t>План лекции:</a:t>
            </a:r>
            <a:endParaRPr lang="en-US" sz="4400" b="1" dirty="0" smtClean="0">
              <a:solidFill>
                <a:srgbClr val="FF0000"/>
              </a:solidFill>
              <a:latin typeface="Times New Roman" pitchFamily="18" charset="0"/>
              <a:ea typeface="Times New Roman" pitchFamily="18" charset="0"/>
              <a:cs typeface="Times New Roman" pitchFamily="18" charset="0"/>
            </a:endParaRPr>
          </a:p>
          <a:p>
            <a:pPr lvl="0" eaLnBrk="0" hangingPunct="0">
              <a:buFontTx/>
              <a:buChar char="•"/>
              <a:tabLst>
                <a:tab pos="271463" algn="l"/>
              </a:tabLst>
            </a:pPr>
            <a:r>
              <a:rPr lang="ru-RU" sz="3200" dirty="0" smtClean="0">
                <a:solidFill>
                  <a:srgbClr val="FFFF00"/>
                </a:solidFill>
                <a:latin typeface="Times New Roman" pitchFamily="18" charset="0"/>
                <a:ea typeface="Times New Roman" pitchFamily="18" charset="0"/>
                <a:cs typeface="Times New Roman" pitchFamily="18" charset="0"/>
              </a:rPr>
              <a:t> Периодизация и хронология.</a:t>
            </a:r>
          </a:p>
          <a:p>
            <a:pPr lvl="0" eaLnBrk="0" hangingPunct="0">
              <a:tabLst>
                <a:tab pos="271463" algn="l"/>
              </a:tabLst>
            </a:pPr>
            <a:endParaRPr lang="ru-RU" sz="3200" dirty="0" smtClean="0">
              <a:solidFill>
                <a:srgbClr val="FFFF00"/>
              </a:solidFill>
              <a:latin typeface="Times New Roman" pitchFamily="18" charset="0"/>
              <a:ea typeface="Times New Roman" pitchFamily="18" charset="0"/>
              <a:cs typeface="Times New Roman" pitchFamily="18" charset="0"/>
            </a:endParaRPr>
          </a:p>
          <a:p>
            <a:pPr eaLnBrk="0" hangingPunct="0">
              <a:buFontTx/>
              <a:buChar char="•"/>
              <a:tabLst>
                <a:tab pos="271463" algn="l"/>
              </a:tabLst>
            </a:pPr>
            <a:r>
              <a:rPr lang="ru-RU" sz="3200" dirty="0" smtClean="0">
                <a:solidFill>
                  <a:srgbClr val="FFFF00"/>
                </a:solidFill>
                <a:latin typeface="Times New Roman" pitchFamily="18" charset="0"/>
                <a:cs typeface="Times New Roman" pitchFamily="18" charset="0"/>
              </a:rPr>
              <a:t> Праславянский период или Скифский период.</a:t>
            </a:r>
          </a:p>
          <a:p>
            <a:pPr eaLnBrk="0" hangingPunct="0">
              <a:tabLst>
                <a:tab pos="271463" algn="l"/>
              </a:tabLst>
            </a:pPr>
            <a:endParaRPr lang="ru-RU" sz="3200" dirty="0" smtClean="0">
              <a:solidFill>
                <a:srgbClr val="FFFF00"/>
              </a:solidFill>
              <a:latin typeface="Times New Roman" pitchFamily="18" charset="0"/>
              <a:cs typeface="Times New Roman" pitchFamily="18" charset="0"/>
            </a:endParaRPr>
          </a:p>
          <a:p>
            <a:pPr eaLnBrk="0" hangingPunct="0">
              <a:buFontTx/>
              <a:buChar char="•"/>
              <a:tabLst>
                <a:tab pos="271463" algn="l"/>
              </a:tabLst>
            </a:pPr>
            <a:r>
              <a:rPr lang="ru-RU" sz="3200" dirty="0" smtClean="0">
                <a:solidFill>
                  <a:srgbClr val="FFFF00"/>
                </a:solidFill>
                <a:latin typeface="Times New Roman" pitchFamily="18" charset="0"/>
                <a:cs typeface="Times New Roman" pitchFamily="18" charset="0"/>
              </a:rPr>
              <a:t> Врачевание в Киевской Руси.</a:t>
            </a:r>
          </a:p>
          <a:p>
            <a:pPr eaLnBrk="0" hangingPunct="0">
              <a:tabLst>
                <a:tab pos="271463" algn="l"/>
              </a:tabLst>
            </a:pPr>
            <a:endParaRPr lang="ru-RU" sz="3200" dirty="0" smtClean="0">
              <a:solidFill>
                <a:srgbClr val="FFFF00"/>
              </a:solidFill>
              <a:latin typeface="Times New Roman" pitchFamily="18" charset="0"/>
              <a:cs typeface="Times New Roman" pitchFamily="18" charset="0"/>
            </a:endParaRPr>
          </a:p>
          <a:p>
            <a:pPr eaLnBrk="0" hangingPunct="0">
              <a:buFontTx/>
              <a:buChar char="•"/>
              <a:tabLst>
                <a:tab pos="271463" algn="l"/>
              </a:tabLst>
            </a:pPr>
            <a:r>
              <a:rPr lang="ru-RU" sz="3200" dirty="0" smtClean="0">
                <a:solidFill>
                  <a:srgbClr val="FFFF00"/>
                </a:solidFill>
                <a:latin typeface="Times New Roman" pitchFamily="18" charset="0"/>
                <a:cs typeface="Times New Roman" pitchFamily="18" charset="0"/>
              </a:rPr>
              <a:t> Медицинское образование в Украине.</a:t>
            </a:r>
          </a:p>
          <a:p>
            <a:pPr eaLnBrk="0" hangingPunct="0">
              <a:tabLst>
                <a:tab pos="271463" algn="l"/>
              </a:tabLst>
            </a:pPr>
            <a:endParaRPr lang="ru-RU" sz="3200" dirty="0" smtClean="0">
              <a:solidFill>
                <a:srgbClr val="FFFF00"/>
              </a:solidFill>
              <a:latin typeface="Times New Roman" pitchFamily="18" charset="0"/>
              <a:cs typeface="Times New Roman" pitchFamily="18" charset="0"/>
            </a:endParaRPr>
          </a:p>
          <a:p>
            <a:pPr eaLnBrk="0" hangingPunct="0">
              <a:buFontTx/>
              <a:buChar char="•"/>
              <a:tabLst>
                <a:tab pos="271463" algn="l"/>
              </a:tabLst>
            </a:pPr>
            <a:r>
              <a:rPr lang="ru-RU" sz="3200" dirty="0" smtClean="0">
                <a:solidFill>
                  <a:srgbClr val="FFFF00"/>
                </a:solidFill>
                <a:latin typeface="Times New Roman" pitchFamily="18" charset="0"/>
                <a:cs typeface="Times New Roman" pitchFamily="18" charset="0"/>
              </a:rPr>
              <a:t> Лечение казаков в Запорожской Сечи.</a:t>
            </a:r>
          </a:p>
          <a:p>
            <a:pPr eaLnBrk="0" hangingPunct="0">
              <a:buFontTx/>
              <a:buChar char="•"/>
              <a:tabLst>
                <a:tab pos="271463" algn="l"/>
              </a:tabLst>
            </a:pPr>
            <a:endParaRPr lang="ru-RU" sz="3200" b="1" dirty="0" smtClean="0">
              <a:solidFill>
                <a:srgbClr val="FFFF00"/>
              </a:solidFill>
              <a:latin typeface="Times New Roman" pitchFamily="18" charset="0"/>
              <a:cs typeface="Times New Roman" pitchFamily="18" charset="0"/>
            </a:endParaRPr>
          </a:p>
          <a:p>
            <a:pPr eaLnBrk="0" hangingPunct="0">
              <a:buFontTx/>
              <a:buChar char="•"/>
              <a:tabLst>
                <a:tab pos="271463" algn="l"/>
              </a:tabLst>
            </a:pPr>
            <a:r>
              <a:rPr lang="ru-RU" sz="2800" b="1" dirty="0" smtClean="0">
                <a:solidFill>
                  <a:srgbClr val="FFFF00"/>
                </a:solidFill>
                <a:latin typeface="Times New Roman" pitchFamily="18" charset="0"/>
                <a:cs typeface="Times New Roman" pitchFamily="18" charset="0"/>
              </a:rPr>
              <a:t>  Выдающиеся  представители Украинской    </a:t>
            </a:r>
          </a:p>
          <a:p>
            <a:pPr eaLnBrk="0" hangingPunct="0">
              <a:tabLst>
                <a:tab pos="271463" algn="l"/>
              </a:tabLst>
            </a:pPr>
            <a:r>
              <a:rPr lang="ru-RU" sz="2800" b="1" dirty="0" smtClean="0">
                <a:solidFill>
                  <a:srgbClr val="FFFF00"/>
                </a:solidFill>
                <a:latin typeface="Times New Roman" pitchFamily="18" charset="0"/>
                <a:cs typeface="Times New Roman" pitchFamily="18" charset="0"/>
              </a:rPr>
              <a:t>   медицины в новый и новейший периоды.</a:t>
            </a:r>
            <a:endParaRPr lang="ru-RU" sz="2800" dirty="0" smtClean="0">
              <a:solidFill>
                <a:srgbClr val="FFFF00"/>
              </a:solidFill>
              <a:latin typeface="Times New Roman" pitchFamily="18" charset="0"/>
              <a:cs typeface="Times New Roman" pitchFamily="18" charset="0"/>
            </a:endParaRPr>
          </a:p>
          <a:p>
            <a:pPr eaLnBrk="0" hangingPunct="0">
              <a:buFontTx/>
              <a:buChar char="•"/>
              <a:tabLst>
                <a:tab pos="271463" algn="l"/>
              </a:tabLst>
            </a:pPr>
            <a:endParaRPr lang="ru-RU" sz="3200" dirty="0" smtClean="0">
              <a:solidFill>
                <a:srgbClr val="FFFF00"/>
              </a:solidFill>
              <a:latin typeface="Calibri" pitchFamily="34" charset="0"/>
            </a:endParaRPr>
          </a:p>
          <a:p>
            <a:pPr lvl="0" eaLnBrk="0" hangingPunct="0">
              <a:buFontTx/>
              <a:buChar char="•"/>
              <a:tabLst>
                <a:tab pos="271463" algn="l"/>
              </a:tabLst>
            </a:pPr>
            <a:endParaRPr lang="ru-RU" sz="3200" dirty="0" smtClean="0">
              <a:solidFill>
                <a:srgbClr val="FFFF00"/>
              </a:solidFill>
              <a:latin typeface="Times New Roman" pitchFamily="18" charset="0"/>
              <a:ea typeface="Times New Roman" pitchFamily="18" charset="0"/>
              <a:cs typeface="Times New Roman" pitchFamily="18" charset="0"/>
            </a:endParaRPr>
          </a:p>
          <a:p>
            <a:pPr lvl="0" eaLnBrk="0" hangingPunct="0">
              <a:buFontTx/>
              <a:buChar char="•"/>
              <a:tabLst>
                <a:tab pos="271463" algn="l"/>
              </a:tabLst>
            </a:pPr>
            <a:endParaRPr lang="ru-RU" sz="3200" dirty="0" smtClean="0">
              <a:solidFill>
                <a:srgbClr val="FFFF0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214563" y="990600"/>
            <a:ext cx="4929187" cy="5867400"/>
          </a:xfrm>
          <a:prstGeom prst="rect">
            <a:avLst/>
          </a:prstGeom>
          <a:noFill/>
          <a:ln w="9525">
            <a:noFill/>
            <a:miter lim="800000"/>
            <a:headEnd/>
            <a:tailEnd/>
          </a:ln>
        </p:spPr>
      </p:pic>
      <p:sp>
        <p:nvSpPr>
          <p:cNvPr id="7171" name="TextBox 2"/>
          <p:cNvSpPr txBox="1">
            <a:spLocks noChangeArrowheads="1"/>
          </p:cNvSpPr>
          <p:nvPr/>
        </p:nvSpPr>
        <p:spPr bwMode="auto">
          <a:xfrm>
            <a:off x="214313" y="0"/>
            <a:ext cx="8929687" cy="954088"/>
          </a:xfrm>
          <a:prstGeom prst="rect">
            <a:avLst/>
          </a:prstGeom>
          <a:noFill/>
          <a:ln w="9525">
            <a:noFill/>
            <a:miter lim="800000"/>
            <a:headEnd/>
            <a:tailEnd/>
          </a:ln>
        </p:spPr>
        <p:txBody>
          <a:bodyPr>
            <a:spAutoFit/>
          </a:bodyPr>
          <a:lstStyle/>
          <a:p>
            <a:pPr algn="ctr"/>
            <a:r>
              <a:rPr lang="ru-RU" sz="3200" dirty="0">
                <a:solidFill>
                  <a:srgbClr val="FF0000"/>
                </a:solidFill>
                <a:latin typeface="Calibri" pitchFamily="34" charset="0"/>
              </a:rPr>
              <a:t>Київська Русь</a:t>
            </a:r>
            <a:endParaRPr lang="en-US" sz="3200" dirty="0">
              <a:solidFill>
                <a:srgbClr val="FF0000"/>
              </a:solidFill>
              <a:latin typeface="Calibri" pitchFamily="34" charset="0"/>
            </a:endParaRPr>
          </a:p>
          <a:p>
            <a:r>
              <a:rPr lang="ru-RU" dirty="0">
                <a:latin typeface="Calibri" pitchFamily="34" charset="0"/>
              </a:rPr>
              <a:t> </a:t>
            </a:r>
            <a:r>
              <a:rPr lang="ru-RU" sz="2400" dirty="0">
                <a:solidFill>
                  <a:srgbClr val="FFFF00"/>
                </a:solidFill>
                <a:latin typeface="Calibri" pitchFamily="34" charset="0"/>
              </a:rPr>
              <a:t>за правління </a:t>
            </a:r>
            <a:r>
              <a:rPr lang="ru-RU" sz="2400" dirty="0" err="1">
                <a:solidFill>
                  <a:srgbClr val="FFFF00"/>
                </a:solidFill>
                <a:latin typeface="Calibri" pitchFamily="34" charset="0"/>
              </a:rPr>
              <a:t>князів</a:t>
            </a:r>
            <a:r>
              <a:rPr lang="ru-RU" sz="2400" dirty="0">
                <a:solidFill>
                  <a:srgbClr val="FFFF00"/>
                </a:solidFill>
                <a:latin typeface="Calibri" pitchFamily="34" charset="0"/>
              </a:rPr>
              <a:t> </a:t>
            </a:r>
            <a:r>
              <a:rPr lang="ru-RU" sz="2400" dirty="0" err="1">
                <a:solidFill>
                  <a:srgbClr val="FFFF00"/>
                </a:solidFill>
                <a:latin typeface="Calibri" pitchFamily="34" charset="0"/>
              </a:rPr>
              <a:t>Володимира</a:t>
            </a:r>
            <a:r>
              <a:rPr lang="ru-RU" sz="2400" dirty="0">
                <a:solidFill>
                  <a:srgbClr val="FFFF00"/>
                </a:solidFill>
                <a:latin typeface="Calibri" pitchFamily="34" charset="0"/>
              </a:rPr>
              <a:t> Великого та Ярослава Мудрого</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286000" y="928688"/>
            <a:ext cx="4481513" cy="5729287"/>
          </a:xfrm>
          <a:prstGeom prst="rect">
            <a:avLst/>
          </a:prstGeom>
          <a:noFill/>
          <a:ln w="9525">
            <a:noFill/>
            <a:miter lim="800000"/>
            <a:headEnd/>
            <a:tailEnd/>
          </a:ln>
        </p:spPr>
      </p:pic>
      <p:sp>
        <p:nvSpPr>
          <p:cNvPr id="8195" name="TextBox 2"/>
          <p:cNvSpPr txBox="1">
            <a:spLocks noChangeArrowheads="1"/>
          </p:cNvSpPr>
          <p:nvPr/>
        </p:nvSpPr>
        <p:spPr bwMode="auto">
          <a:xfrm>
            <a:off x="857250" y="214313"/>
            <a:ext cx="7429500" cy="646112"/>
          </a:xfrm>
          <a:prstGeom prst="rect">
            <a:avLst/>
          </a:prstGeom>
          <a:noFill/>
          <a:ln w="9525">
            <a:noFill/>
            <a:miter lim="800000"/>
            <a:headEnd/>
            <a:tailEnd/>
          </a:ln>
        </p:spPr>
        <p:txBody>
          <a:bodyPr>
            <a:spAutoFit/>
          </a:bodyPr>
          <a:lstStyle/>
          <a:p>
            <a:pPr algn="ctr"/>
            <a:r>
              <a:rPr lang="ru-RU" sz="3600">
                <a:solidFill>
                  <a:srgbClr val="FF0000"/>
                </a:solidFill>
                <a:latin typeface="Calibri" pitchFamily="34" charset="0"/>
              </a:rPr>
              <a:t>Володимир святий хреститель Руси.</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428875" y="1214438"/>
            <a:ext cx="4365625" cy="5357812"/>
          </a:xfrm>
          <a:prstGeom prst="rect">
            <a:avLst/>
          </a:prstGeom>
          <a:noFill/>
          <a:ln w="9525">
            <a:noFill/>
            <a:miter lim="800000"/>
            <a:headEnd/>
            <a:tailEnd/>
          </a:ln>
        </p:spPr>
      </p:pic>
      <p:sp>
        <p:nvSpPr>
          <p:cNvPr id="9219" name="TextBox 3"/>
          <p:cNvSpPr txBox="1">
            <a:spLocks noChangeArrowheads="1"/>
          </p:cNvSpPr>
          <p:nvPr/>
        </p:nvSpPr>
        <p:spPr bwMode="auto">
          <a:xfrm>
            <a:off x="785813" y="428625"/>
            <a:ext cx="7643812" cy="584200"/>
          </a:xfrm>
          <a:prstGeom prst="rect">
            <a:avLst/>
          </a:prstGeom>
          <a:noFill/>
          <a:ln w="9525">
            <a:noFill/>
            <a:miter lim="800000"/>
            <a:headEnd/>
            <a:tailEnd/>
          </a:ln>
        </p:spPr>
        <p:txBody>
          <a:bodyPr>
            <a:spAutoFit/>
          </a:bodyPr>
          <a:lstStyle/>
          <a:p>
            <a:pPr algn="ctr"/>
            <a:r>
              <a:rPr lang="ru-RU" sz="3200">
                <a:solidFill>
                  <a:srgbClr val="FF0000"/>
                </a:solidFill>
                <a:latin typeface="Calibri" pitchFamily="34" charset="0"/>
              </a:rPr>
              <a:t>Ярослав Мудрый.</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285750" y="428625"/>
            <a:ext cx="8643938" cy="369888"/>
          </a:xfrm>
          <a:prstGeom prst="rect">
            <a:avLst/>
          </a:prstGeom>
          <a:noFill/>
          <a:ln w="9525">
            <a:noFill/>
            <a:miter lim="800000"/>
            <a:headEnd/>
            <a:tailEnd/>
          </a:ln>
        </p:spPr>
        <p:txBody>
          <a:bodyPr>
            <a:spAutoFit/>
          </a:bodyPr>
          <a:lstStyle/>
          <a:p>
            <a:endParaRPr lang="ru-RU">
              <a:latin typeface="Calibri" pitchFamily="34" charset="0"/>
            </a:endParaRPr>
          </a:p>
        </p:txBody>
      </p:sp>
      <p:sp>
        <p:nvSpPr>
          <p:cNvPr id="4" name="TextBox 3"/>
          <p:cNvSpPr txBox="1"/>
          <p:nvPr/>
        </p:nvSpPr>
        <p:spPr>
          <a:xfrm>
            <a:off x="142844" y="0"/>
            <a:ext cx="8786873" cy="6883159"/>
          </a:xfrm>
          <a:prstGeom prst="rect">
            <a:avLst/>
          </a:prstGeom>
          <a:noFill/>
        </p:spPr>
        <p:txBody>
          <a:bodyPr wrap="square">
            <a:spAutoFit/>
          </a:bodyPr>
          <a:lstStyle/>
          <a:p>
            <a:pPr algn="ctr" fontAlgn="auto">
              <a:spcBef>
                <a:spcPts val="0"/>
              </a:spcBef>
              <a:spcAft>
                <a:spcPts val="0"/>
              </a:spcAft>
              <a:defRPr/>
            </a:pPr>
            <a:r>
              <a:rPr lang="uk-UA" sz="4000" b="1" dirty="0">
                <a:solidFill>
                  <a:srgbClr val="FF0000"/>
                </a:solidFill>
                <a:latin typeface="Times New Roman" pitchFamily="18" charset="0"/>
                <a:cs typeface="Times New Roman" pitchFamily="18" charset="0"/>
              </a:rPr>
              <a:t>Особливості розвитку медицини та її характерні риси.</a:t>
            </a:r>
            <a:endParaRPr lang="ru-RU" sz="4000" dirty="0">
              <a:solidFill>
                <a:srgbClr val="FF0000"/>
              </a:solidFill>
              <a:latin typeface="Times New Roman" pitchFamily="18" charset="0"/>
              <a:cs typeface="Times New Roman" pitchFamily="18" charset="0"/>
            </a:endParaRPr>
          </a:p>
          <a:p>
            <a:pPr marL="514350" indent="-514350" fontAlgn="auto">
              <a:spcBef>
                <a:spcPts val="0"/>
              </a:spcBef>
              <a:spcAft>
                <a:spcPts val="0"/>
              </a:spcAft>
              <a:defRPr/>
            </a:pPr>
            <a:r>
              <a:rPr lang="uk-UA" sz="3200" dirty="0">
                <a:solidFill>
                  <a:srgbClr val="FFFF00"/>
                </a:solidFill>
                <a:latin typeface="Times New Roman" pitchFamily="18" charset="0"/>
                <a:cs typeface="Times New Roman" pitchFamily="18" charset="0"/>
              </a:rPr>
              <a:t>1. Народна медицина, емпіричний характер (цілителі, відуни )</a:t>
            </a:r>
          </a:p>
          <a:p>
            <a:pPr marL="514350" indent="-514350" fontAlgn="auto">
              <a:spcBef>
                <a:spcPts val="0"/>
              </a:spcBef>
              <a:spcAft>
                <a:spcPts val="0"/>
              </a:spcAft>
              <a:defRPr/>
            </a:pPr>
            <a:r>
              <a:rPr lang="uk-UA" sz="3200" dirty="0">
                <a:solidFill>
                  <a:srgbClr val="FFFF00"/>
                </a:solidFill>
                <a:latin typeface="Times New Roman" pitchFamily="18" charset="0"/>
                <a:cs typeface="Times New Roman" pitchFamily="18" charset="0"/>
              </a:rPr>
              <a:t>2. Монастирська медицина. Діяльність лікарів-ченців та її представники:  Антоній, </a:t>
            </a:r>
            <a:r>
              <a:rPr lang="uk-UA" sz="3200" dirty="0">
                <a:solidFill>
                  <a:srgbClr val="FF0000"/>
                </a:solidFill>
                <a:latin typeface="Times New Roman" pitchFamily="18" charset="0"/>
                <a:cs typeface="Times New Roman" pitchFamily="18" charset="0"/>
              </a:rPr>
              <a:t>Агапіт</a:t>
            </a:r>
            <a:r>
              <a:rPr lang="uk-UA" sz="3200" dirty="0">
                <a:solidFill>
                  <a:srgbClr val="FFFF00"/>
                </a:solidFill>
                <a:latin typeface="Times New Roman" pitchFamily="18" charset="0"/>
                <a:cs typeface="Times New Roman" pitchFamily="18" charset="0"/>
              </a:rPr>
              <a:t>, </a:t>
            </a:r>
            <a:r>
              <a:rPr lang="uk-UA" sz="3200" dirty="0" err="1">
                <a:solidFill>
                  <a:srgbClr val="FFFF00"/>
                </a:solidFill>
                <a:latin typeface="Times New Roman" pitchFamily="18" charset="0"/>
                <a:cs typeface="Times New Roman" pitchFamily="18" charset="0"/>
              </a:rPr>
              <a:t>Олимпій</a:t>
            </a:r>
            <a:r>
              <a:rPr lang="uk-UA" sz="3200" dirty="0">
                <a:solidFill>
                  <a:srgbClr val="FFFF00"/>
                </a:solidFill>
                <a:latin typeface="Times New Roman" pitchFamily="18" charset="0"/>
                <a:cs typeface="Times New Roman" pitchFamily="18" charset="0"/>
              </a:rPr>
              <a:t> та </a:t>
            </a:r>
            <a:r>
              <a:rPr lang="uk-UA" sz="3200" dirty="0" smtClean="0">
                <a:solidFill>
                  <a:srgbClr val="FFFF00"/>
                </a:solidFill>
                <a:latin typeface="Times New Roman" pitchFamily="18" charset="0"/>
                <a:cs typeface="Times New Roman" pitchFamily="18" charset="0"/>
              </a:rPr>
              <a:t>інші.</a:t>
            </a:r>
            <a:endParaRPr lang="uk-UA" sz="3200" dirty="0">
              <a:solidFill>
                <a:srgbClr val="FFFF00"/>
              </a:solidFill>
              <a:latin typeface="Times New Roman" pitchFamily="18" charset="0"/>
              <a:cs typeface="Times New Roman" pitchFamily="18" charset="0"/>
            </a:endParaRPr>
          </a:p>
          <a:p>
            <a:pPr fontAlgn="auto">
              <a:spcBef>
                <a:spcPts val="0"/>
              </a:spcBef>
              <a:spcAft>
                <a:spcPts val="0"/>
              </a:spcAft>
              <a:defRPr/>
            </a:pPr>
            <a:r>
              <a:rPr lang="uk-UA" sz="3200" dirty="0">
                <a:solidFill>
                  <a:srgbClr val="FFFF00"/>
                </a:solidFill>
                <a:latin typeface="Times New Roman" pitchFamily="18" charset="0"/>
                <a:cs typeface="Times New Roman" pitchFamily="18" charset="0"/>
              </a:rPr>
              <a:t>3. Світська медицина та їх представники:  Іван     </a:t>
            </a:r>
          </a:p>
          <a:p>
            <a:pPr fontAlgn="auto">
              <a:spcBef>
                <a:spcPts val="0"/>
              </a:spcBef>
              <a:spcAft>
                <a:spcPts val="0"/>
              </a:spcAft>
              <a:defRPr/>
            </a:pPr>
            <a:r>
              <a:rPr lang="uk-UA" sz="3200" dirty="0">
                <a:solidFill>
                  <a:srgbClr val="FFFF00"/>
                </a:solidFill>
                <a:latin typeface="Times New Roman" pitchFamily="18" charset="0"/>
                <a:cs typeface="Times New Roman" pitchFamily="18" charset="0"/>
              </a:rPr>
              <a:t>    </a:t>
            </a:r>
            <a:r>
              <a:rPr lang="uk-UA" sz="3200" dirty="0" err="1">
                <a:solidFill>
                  <a:srgbClr val="FFFF00"/>
                </a:solidFill>
                <a:latin typeface="Times New Roman" pitchFamily="18" charset="0"/>
                <a:cs typeface="Times New Roman" pitchFamily="18" charset="0"/>
              </a:rPr>
              <a:t>Смера</a:t>
            </a:r>
            <a:r>
              <a:rPr lang="uk-UA" sz="3200" dirty="0">
                <a:solidFill>
                  <a:srgbClr val="FFFF00"/>
                </a:solidFill>
                <a:latin typeface="Times New Roman" pitchFamily="18" charset="0"/>
                <a:cs typeface="Times New Roman" pitchFamily="18" charset="0"/>
              </a:rPr>
              <a:t>, Феофіл </a:t>
            </a:r>
            <a:r>
              <a:rPr lang="uk-UA" sz="3200" dirty="0" err="1">
                <a:solidFill>
                  <a:srgbClr val="FFFF00"/>
                </a:solidFill>
                <a:latin typeface="Times New Roman" pitchFamily="18" charset="0"/>
                <a:cs typeface="Times New Roman" pitchFamily="18" charset="0"/>
              </a:rPr>
              <a:t>Нонн</a:t>
            </a:r>
            <a:r>
              <a:rPr lang="uk-UA" sz="3200" dirty="0">
                <a:solidFill>
                  <a:srgbClr val="FFFF00"/>
                </a:solidFill>
                <a:latin typeface="Times New Roman" pitchFamily="18" charset="0"/>
                <a:cs typeface="Times New Roman" pitchFamily="18" charset="0"/>
              </a:rPr>
              <a:t>, </a:t>
            </a:r>
            <a:r>
              <a:rPr lang="uk-UA" sz="3200" dirty="0" err="1">
                <a:solidFill>
                  <a:srgbClr val="FFFF00"/>
                </a:solidFill>
                <a:latin typeface="Times New Roman" pitchFamily="18" charset="0"/>
                <a:cs typeface="Times New Roman" pitchFamily="18" charset="0"/>
              </a:rPr>
              <a:t>Симеон</a:t>
            </a:r>
            <a:r>
              <a:rPr lang="uk-UA" sz="3200" dirty="0">
                <a:solidFill>
                  <a:srgbClr val="FFFF00"/>
                </a:solidFill>
                <a:latin typeface="Times New Roman" pitchFamily="18" charset="0"/>
                <a:cs typeface="Times New Roman" pitchFamily="18" charset="0"/>
              </a:rPr>
              <a:t> Сич та </a:t>
            </a:r>
            <a:r>
              <a:rPr lang="uk-UA" sz="3200" dirty="0" smtClean="0">
                <a:solidFill>
                  <a:srgbClr val="FFFF00"/>
                </a:solidFill>
                <a:latin typeface="Times New Roman" pitchFamily="18" charset="0"/>
                <a:cs typeface="Times New Roman" pitchFamily="18" charset="0"/>
              </a:rPr>
              <a:t>інші.</a:t>
            </a:r>
            <a:endParaRPr lang="uk-UA" sz="3200" dirty="0">
              <a:solidFill>
                <a:srgbClr val="FFFF00"/>
              </a:solidFill>
              <a:latin typeface="Times New Roman" pitchFamily="18" charset="0"/>
              <a:cs typeface="Times New Roman" pitchFamily="18" charset="0"/>
            </a:endParaRPr>
          </a:p>
          <a:p>
            <a:pPr fontAlgn="auto">
              <a:spcBef>
                <a:spcPts val="0"/>
              </a:spcBef>
              <a:spcAft>
                <a:spcPts val="0"/>
              </a:spcAft>
              <a:defRPr/>
            </a:pPr>
            <a:r>
              <a:rPr lang="uk-UA" sz="3200" dirty="0">
                <a:solidFill>
                  <a:srgbClr val="FFFF00"/>
                </a:solidFill>
                <a:latin typeface="Times New Roman" pitchFamily="18" charset="0"/>
                <a:cs typeface="Times New Roman" pitchFamily="18" charset="0"/>
              </a:rPr>
              <a:t>4. Книжкова(або бібліотечна) медицина:  </a:t>
            </a:r>
            <a:r>
              <a:rPr lang="uk-UA" sz="3200" dirty="0" smtClean="0">
                <a:solidFill>
                  <a:srgbClr val="FFFF00"/>
                </a:solidFill>
                <a:latin typeface="Times New Roman" pitchFamily="18" charset="0"/>
                <a:cs typeface="Times New Roman" pitchFamily="18" charset="0"/>
              </a:rPr>
              <a:t> </a:t>
            </a:r>
          </a:p>
          <a:p>
            <a:pPr fontAlgn="auto">
              <a:spcBef>
                <a:spcPts val="0"/>
              </a:spcBef>
              <a:spcAft>
                <a:spcPts val="0"/>
              </a:spcAft>
              <a:defRPr/>
            </a:pPr>
            <a:r>
              <a:rPr lang="uk-UA" sz="3200" dirty="0" smtClean="0">
                <a:solidFill>
                  <a:srgbClr val="FFFF00"/>
                </a:solidFill>
                <a:latin typeface="Times New Roman" pitchFamily="18" charset="0"/>
                <a:cs typeface="Times New Roman" pitchFamily="18" charset="0"/>
              </a:rPr>
              <a:t>    </a:t>
            </a:r>
            <a:r>
              <a:rPr lang="uk-UA" sz="3200" dirty="0" err="1" smtClean="0">
                <a:solidFill>
                  <a:srgbClr val="FFFF00"/>
                </a:solidFill>
                <a:latin typeface="Times New Roman" pitchFamily="18" charset="0"/>
                <a:cs typeface="Times New Roman" pitchFamily="18" charset="0"/>
              </a:rPr>
              <a:t>“</a:t>
            </a:r>
            <a:r>
              <a:rPr lang="uk-UA" sz="3200" dirty="0" err="1">
                <a:solidFill>
                  <a:srgbClr val="FFFF00"/>
                </a:solidFill>
                <a:latin typeface="Times New Roman" pitchFamily="18" charset="0"/>
                <a:cs typeface="Times New Roman" pitchFamily="18" charset="0"/>
              </a:rPr>
              <a:t>Фізіолог”</a:t>
            </a:r>
            <a:r>
              <a:rPr lang="uk-UA" sz="3200" dirty="0">
                <a:solidFill>
                  <a:srgbClr val="FFFF00"/>
                </a:solidFill>
                <a:latin typeface="Times New Roman" pitchFamily="18" charset="0"/>
                <a:cs typeface="Times New Roman" pitchFamily="18" charset="0"/>
              </a:rPr>
              <a:t>, </a:t>
            </a:r>
            <a:r>
              <a:rPr lang="uk-UA" sz="3200" dirty="0" smtClean="0">
                <a:solidFill>
                  <a:srgbClr val="FFFF00"/>
                </a:solidFill>
                <a:latin typeface="Times New Roman" pitchFamily="18" charset="0"/>
                <a:cs typeface="Times New Roman" pitchFamily="18" charset="0"/>
              </a:rPr>
              <a:t>  </a:t>
            </a:r>
            <a:r>
              <a:rPr lang="uk-UA" sz="3200" dirty="0" err="1" smtClean="0">
                <a:solidFill>
                  <a:srgbClr val="FFFF00"/>
                </a:solidFill>
                <a:latin typeface="Times New Roman" pitchFamily="18" charset="0"/>
                <a:cs typeface="Times New Roman" pitchFamily="18" charset="0"/>
              </a:rPr>
              <a:t>“</a:t>
            </a:r>
            <a:r>
              <a:rPr lang="uk-UA" sz="3200" dirty="0" err="1">
                <a:solidFill>
                  <a:srgbClr val="FFFF00"/>
                </a:solidFill>
                <a:latin typeface="Times New Roman" pitchFamily="18" charset="0"/>
                <a:cs typeface="Times New Roman" pitchFamily="18" charset="0"/>
              </a:rPr>
              <a:t>Травники”</a:t>
            </a:r>
            <a:r>
              <a:rPr lang="uk-UA" sz="3200" dirty="0">
                <a:solidFill>
                  <a:srgbClr val="FFFF00"/>
                </a:solidFill>
                <a:latin typeface="Times New Roman" pitchFamily="18" charset="0"/>
                <a:cs typeface="Times New Roman" pitchFamily="18" charset="0"/>
              </a:rPr>
              <a:t>, </a:t>
            </a:r>
            <a:r>
              <a:rPr lang="uk-UA" sz="3200" dirty="0" err="1">
                <a:solidFill>
                  <a:srgbClr val="FFFF00"/>
                </a:solidFill>
                <a:latin typeface="Times New Roman" pitchFamily="18" charset="0"/>
                <a:cs typeface="Times New Roman" pitchFamily="18" charset="0"/>
              </a:rPr>
              <a:t>Прохладний</a:t>
            </a:r>
            <a:r>
              <a:rPr lang="uk-UA" sz="3200" dirty="0">
                <a:solidFill>
                  <a:srgbClr val="FFFF00"/>
                </a:solidFill>
                <a:latin typeface="Times New Roman" pitchFamily="18" charset="0"/>
                <a:cs typeface="Times New Roman" pitchFamily="18" charset="0"/>
              </a:rPr>
              <a:t> </a:t>
            </a:r>
            <a:endParaRPr lang="uk-UA" sz="3200" dirty="0" smtClean="0">
              <a:solidFill>
                <a:srgbClr val="FFFF00"/>
              </a:solidFill>
              <a:latin typeface="Times New Roman" pitchFamily="18" charset="0"/>
              <a:cs typeface="Times New Roman" pitchFamily="18" charset="0"/>
            </a:endParaRPr>
          </a:p>
          <a:p>
            <a:pPr fontAlgn="auto">
              <a:spcBef>
                <a:spcPts val="0"/>
              </a:spcBef>
              <a:spcAft>
                <a:spcPts val="0"/>
              </a:spcAft>
              <a:defRPr/>
            </a:pPr>
            <a:r>
              <a:rPr lang="uk-UA" sz="3200" dirty="0" smtClean="0">
                <a:solidFill>
                  <a:srgbClr val="FFFF00"/>
                </a:solidFill>
                <a:latin typeface="Times New Roman" pitchFamily="18" charset="0"/>
                <a:cs typeface="Times New Roman" pitchFamily="18" charset="0"/>
              </a:rPr>
              <a:t>    </a:t>
            </a:r>
            <a:r>
              <a:rPr lang="uk-UA" sz="3200" dirty="0" err="1" smtClean="0">
                <a:solidFill>
                  <a:srgbClr val="FFFF00"/>
                </a:solidFill>
                <a:latin typeface="Times New Roman" pitchFamily="18" charset="0"/>
                <a:cs typeface="Times New Roman" pitchFamily="18" charset="0"/>
              </a:rPr>
              <a:t>Вертоград</a:t>
            </a:r>
            <a:r>
              <a:rPr lang="uk-UA" sz="3200" dirty="0" err="1">
                <a:solidFill>
                  <a:srgbClr val="FFFF00"/>
                </a:solidFill>
                <a:latin typeface="Times New Roman" pitchFamily="18" charset="0"/>
                <a:cs typeface="Times New Roman" pitchFamily="18" charset="0"/>
              </a:rPr>
              <a:t>”</a:t>
            </a:r>
            <a:r>
              <a:rPr lang="uk-UA" sz="3200" dirty="0">
                <a:solidFill>
                  <a:srgbClr val="FFFF00"/>
                </a:solidFill>
                <a:latin typeface="Times New Roman" pitchFamily="18" charset="0"/>
                <a:cs typeface="Times New Roman" pitchFamily="18" charset="0"/>
              </a:rPr>
              <a:t> та </a:t>
            </a:r>
            <a:r>
              <a:rPr lang="uk-UA" sz="3200" dirty="0" smtClean="0">
                <a:solidFill>
                  <a:srgbClr val="FFFF00"/>
                </a:solidFill>
                <a:latin typeface="Times New Roman" pitchFamily="18" charset="0"/>
                <a:cs typeface="Times New Roman" pitchFamily="18" charset="0"/>
              </a:rPr>
              <a:t>інші.</a:t>
            </a:r>
            <a:endParaRPr lang="uk-UA" sz="3200" dirty="0">
              <a:solidFill>
                <a:srgbClr val="FFFF00"/>
              </a:solidFill>
              <a:latin typeface="Times New Roman" pitchFamily="18" charset="0"/>
              <a:cs typeface="Times New Roman" pitchFamily="18" charset="0"/>
            </a:endParaRPr>
          </a:p>
          <a:p>
            <a:pPr fontAlgn="auto">
              <a:spcBef>
                <a:spcPts val="0"/>
              </a:spcBef>
              <a:spcAft>
                <a:spcPts val="0"/>
              </a:spcAft>
              <a:defRPr/>
            </a:pPr>
            <a:r>
              <a:rPr lang="uk-UA" sz="3200" dirty="0">
                <a:solidFill>
                  <a:srgbClr val="FFFF00"/>
                </a:solidFill>
                <a:latin typeface="Times New Roman" pitchFamily="18" charset="0"/>
                <a:cs typeface="Times New Roman" pitchFamily="18" charset="0"/>
              </a:rPr>
              <a:t>5. Організація санітарної справи</a:t>
            </a:r>
            <a:r>
              <a:rPr lang="uk-UA" sz="3200" dirty="0" smtClean="0">
                <a:solidFill>
                  <a:srgbClr val="FFFF00"/>
                </a:solidFill>
                <a:latin typeface="Times New Roman" pitchFamily="18" charset="0"/>
                <a:cs typeface="Times New Roman" pitchFamily="18" charset="0"/>
              </a:rPr>
              <a:t>.</a:t>
            </a:r>
            <a:endParaRPr lang="ru-RU"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786063" y="1403350"/>
            <a:ext cx="3714750" cy="5445125"/>
          </a:xfrm>
          <a:prstGeom prst="rect">
            <a:avLst/>
          </a:prstGeom>
          <a:noFill/>
          <a:ln w="9525">
            <a:noFill/>
            <a:miter lim="800000"/>
            <a:headEnd/>
            <a:tailEnd/>
          </a:ln>
        </p:spPr>
      </p:pic>
      <p:sp>
        <p:nvSpPr>
          <p:cNvPr id="12291" name="TextBox 3"/>
          <p:cNvSpPr txBox="1">
            <a:spLocks noChangeArrowheads="1"/>
          </p:cNvSpPr>
          <p:nvPr/>
        </p:nvSpPr>
        <p:spPr bwMode="auto">
          <a:xfrm>
            <a:off x="0" y="142875"/>
            <a:ext cx="9144000" cy="1262063"/>
          </a:xfrm>
          <a:prstGeom prst="rect">
            <a:avLst/>
          </a:prstGeom>
          <a:noFill/>
          <a:ln w="9525">
            <a:noFill/>
            <a:miter lim="800000"/>
            <a:headEnd/>
            <a:tailEnd/>
          </a:ln>
        </p:spPr>
        <p:txBody>
          <a:bodyPr>
            <a:spAutoFit/>
          </a:bodyPr>
          <a:lstStyle/>
          <a:p>
            <a:pPr algn="ctr"/>
            <a:r>
              <a:rPr lang="ru-RU" sz="2800">
                <a:solidFill>
                  <a:srgbClr val="FF0000"/>
                </a:solidFill>
                <a:latin typeface="Calibri" pitchFamily="34" charset="0"/>
              </a:rPr>
              <a:t>Агапит</a:t>
            </a:r>
            <a:r>
              <a:rPr lang="ru-RU" sz="2400">
                <a:latin typeface="Calibri" pitchFamily="34" charset="0"/>
              </a:rPr>
              <a:t> </a:t>
            </a:r>
            <a:r>
              <a:rPr lang="ru-RU" sz="2400">
                <a:solidFill>
                  <a:srgbClr val="FFFF00"/>
                </a:solidFill>
                <a:latin typeface="Calibri" pitchFamily="34" charset="0"/>
              </a:rPr>
              <a:t>(?—1095), инок Киево-Печерского монастыря, первый известный по имени врач (безмездный лечец,</a:t>
            </a:r>
            <a:r>
              <a:rPr lang="en-US" sz="2400">
                <a:solidFill>
                  <a:srgbClr val="FFFF00"/>
                </a:solidFill>
                <a:latin typeface="Calibri" pitchFamily="34" charset="0"/>
              </a:rPr>
              <a:t> </a:t>
            </a:r>
            <a:r>
              <a:rPr lang="ru-RU" sz="2400">
                <a:solidFill>
                  <a:srgbClr val="FFFF00"/>
                </a:solidFill>
                <a:latin typeface="Calibri" pitchFamily="34" charset="0"/>
              </a:rPr>
              <a:t>исцелявший молитвой и зельем).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2357438" y="822325"/>
            <a:ext cx="4071937" cy="5715000"/>
          </a:xfrm>
          <a:prstGeom prst="rect">
            <a:avLst/>
          </a:prstGeom>
          <a:noFill/>
          <a:ln w="9525">
            <a:noFill/>
            <a:miter lim="800000"/>
            <a:headEnd/>
            <a:tailEnd/>
          </a:ln>
        </p:spPr>
      </p:pic>
      <p:sp>
        <p:nvSpPr>
          <p:cNvPr id="13315" name="TextBox 2"/>
          <p:cNvSpPr txBox="1">
            <a:spLocks noChangeArrowheads="1"/>
          </p:cNvSpPr>
          <p:nvPr/>
        </p:nvSpPr>
        <p:spPr bwMode="auto">
          <a:xfrm>
            <a:off x="0" y="0"/>
            <a:ext cx="9144000" cy="1200150"/>
          </a:xfrm>
          <a:prstGeom prst="rect">
            <a:avLst/>
          </a:prstGeom>
          <a:noFill/>
          <a:ln w="9525">
            <a:noFill/>
            <a:miter lim="800000"/>
            <a:headEnd/>
            <a:tailEnd/>
          </a:ln>
        </p:spPr>
        <p:txBody>
          <a:bodyPr>
            <a:spAutoFit/>
          </a:bodyPr>
          <a:lstStyle/>
          <a:p>
            <a:r>
              <a:rPr lang="ru-RU" sz="2400">
                <a:solidFill>
                  <a:srgbClr val="FFFF00"/>
                </a:solidFill>
                <a:latin typeface="Calibri" pitchFamily="34" charset="0"/>
              </a:rPr>
              <a:t>Преподобный Агапит Печерский, врач ("лечец") безмездный, родом из Киева, постриженик и ученик преподобного </a:t>
            </a:r>
            <a:r>
              <a:rPr lang="ru-RU" sz="2400">
                <a:solidFill>
                  <a:srgbClr val="FF0000"/>
                </a:solidFill>
                <a:latin typeface="Calibri" pitchFamily="34" charset="0"/>
              </a:rPr>
              <a:t>Антония Печерского</a:t>
            </a:r>
            <a:r>
              <a:rPr lang="ru-RU" sz="2400">
                <a:solidFill>
                  <a:srgbClr val="FFFF00"/>
                </a:solidFill>
                <a:latin typeface="Calibri" pitchFamily="34" charset="0"/>
              </a:rPr>
              <a:t>, жил в XI веке.</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Медицинское образование </a:t>
            </a:r>
            <a:endParaRPr kumimoji="0" lang="ru-RU" sz="4400" b="0" i="0" u="none" strike="noStrike" cap="none" normalizeH="0" baseline="0" dirty="0" smtClean="0">
              <a:ln>
                <a:noFill/>
              </a:ln>
              <a:solidFill>
                <a:srgbClr val="FF0000"/>
              </a:solidFill>
              <a:effectLst/>
              <a:latin typeface="Arial" pitchFamily="34" charset="0"/>
            </a:endParaRPr>
          </a:p>
        </p:txBody>
      </p:sp>
      <p:sp>
        <p:nvSpPr>
          <p:cNvPr id="7" name="TextBox 6"/>
          <p:cNvSpPr txBox="1"/>
          <p:nvPr/>
        </p:nvSpPr>
        <p:spPr>
          <a:xfrm>
            <a:off x="0" y="714356"/>
            <a:ext cx="9144000" cy="6277513"/>
          </a:xfrm>
          <a:prstGeom prst="rect">
            <a:avLst/>
          </a:prstGeom>
          <a:noFill/>
        </p:spPr>
        <p:txBody>
          <a:bodyPr wrap="square" rtlCol="0">
            <a:spAutoFit/>
          </a:bodyPr>
          <a:lstStyle/>
          <a:p>
            <a:r>
              <a:rPr lang="ru-RU" sz="3200" dirty="0" smtClean="0">
                <a:solidFill>
                  <a:srgbClr val="FF0000"/>
                </a:solidFill>
                <a:latin typeface="Times New Roman" pitchFamily="18" charset="0"/>
                <a:cs typeface="Times New Roman" pitchFamily="18" charset="0"/>
              </a:rPr>
              <a:t>Западное направление:</a:t>
            </a:r>
          </a:p>
          <a:p>
            <a:pPr marL="457200" indent="-457200">
              <a:buAutoNum type="arabicPeriod"/>
            </a:pPr>
            <a:r>
              <a:rPr lang="ru-RU" sz="2800" dirty="0" smtClean="0">
                <a:solidFill>
                  <a:srgbClr val="FFFF00"/>
                </a:solidFill>
                <a:latin typeface="Times New Roman" pitchFamily="18" charset="0"/>
                <a:cs typeface="Times New Roman" pitchFamily="18" charset="0"/>
              </a:rPr>
              <a:t>1578 - 1624 годы </a:t>
            </a:r>
            <a:r>
              <a:rPr lang="ru-RU" sz="2800" b="1" dirty="0" smtClean="0">
                <a:solidFill>
                  <a:srgbClr val="FFFF00"/>
                </a:solidFill>
                <a:latin typeface="Times New Roman" pitchFamily="18" charset="0"/>
                <a:cs typeface="Times New Roman" pitchFamily="18" charset="0"/>
              </a:rPr>
              <a:t>Острожская школа</a:t>
            </a:r>
            <a:r>
              <a:rPr lang="ru-RU" sz="2800" dirty="0" smtClean="0">
                <a:solidFill>
                  <a:srgbClr val="FFFF00"/>
                </a:solidFill>
                <a:latin typeface="Times New Roman" pitchFamily="18" charset="0"/>
                <a:cs typeface="Times New Roman" pitchFamily="18" charset="0"/>
              </a:rPr>
              <a:t> (Греко - славянский коллегиум), (академия) на </a:t>
            </a:r>
            <a:r>
              <a:rPr lang="ru-RU" sz="2800" dirty="0" err="1" smtClean="0">
                <a:solidFill>
                  <a:srgbClr val="FFFF00"/>
                </a:solidFill>
                <a:latin typeface="Times New Roman" pitchFamily="18" charset="0"/>
                <a:cs typeface="Times New Roman" pitchFamily="18" charset="0"/>
              </a:rPr>
              <a:t>Волыне</a:t>
            </a:r>
            <a:r>
              <a:rPr lang="ru-RU" sz="2800" dirty="0" smtClean="0">
                <a:solidFill>
                  <a:srgbClr val="FFFF00"/>
                </a:solidFill>
                <a:latin typeface="Times New Roman" pitchFamily="18" charset="0"/>
                <a:cs typeface="Times New Roman" pitchFamily="18" charset="0"/>
              </a:rPr>
              <a:t>. Основал князь Константин Острожский. </a:t>
            </a:r>
          </a:p>
          <a:p>
            <a:pPr marL="457200" indent="-457200"/>
            <a:r>
              <a:rPr lang="ru-RU" sz="2800" dirty="0" smtClean="0">
                <a:solidFill>
                  <a:srgbClr val="FFFF00"/>
                </a:solidFill>
                <a:latin typeface="Times New Roman" pitchFamily="18" charset="0"/>
                <a:cs typeface="Times New Roman" pitchFamily="18" charset="0"/>
              </a:rPr>
              <a:t>      Первый ректор </a:t>
            </a:r>
            <a:r>
              <a:rPr lang="ru-RU" sz="2800" dirty="0" err="1" smtClean="0">
                <a:solidFill>
                  <a:srgbClr val="FFFF00"/>
                </a:solidFill>
                <a:latin typeface="Times New Roman" pitchFamily="18" charset="0"/>
                <a:cs typeface="Times New Roman" pitchFamily="18" charset="0"/>
              </a:rPr>
              <a:t>Смотрицкий</a:t>
            </a:r>
            <a:r>
              <a:rPr lang="ru-RU" sz="2800" dirty="0" smtClean="0">
                <a:solidFill>
                  <a:srgbClr val="FFFF00"/>
                </a:solidFill>
                <a:latin typeface="Times New Roman" pitchFamily="18" charset="0"/>
                <a:cs typeface="Times New Roman" pitchFamily="18" charset="0"/>
              </a:rPr>
              <a:t> Герасим;</a:t>
            </a:r>
            <a:r>
              <a:rPr lang="ru-RU" sz="2800" b="1" dirty="0" smtClean="0"/>
              <a:t> </a:t>
            </a:r>
          </a:p>
          <a:p>
            <a:pPr marL="457200" indent="-457200">
              <a:buAutoNum type="arabicPeriod"/>
            </a:pPr>
            <a:endParaRPr lang="ru-RU" sz="2800" b="1" dirty="0" smtClean="0"/>
          </a:p>
          <a:p>
            <a:r>
              <a:rPr lang="ru-RU" sz="2400" b="1" dirty="0" smtClean="0">
                <a:solidFill>
                  <a:srgbClr val="FFFF00"/>
                </a:solidFill>
              </a:rPr>
              <a:t>2. Замойская академия</a:t>
            </a:r>
            <a:r>
              <a:rPr lang="ru-RU" sz="2400" dirty="0" smtClean="0">
                <a:solidFill>
                  <a:srgbClr val="FFFF00"/>
                </a:solidFill>
              </a:rPr>
              <a:t> — учебное учреждение в </a:t>
            </a:r>
            <a:r>
              <a:rPr lang="ru-RU" sz="2400" dirty="0" smtClean="0">
                <a:solidFill>
                  <a:srgbClr val="FF0000"/>
                </a:solidFill>
              </a:rPr>
              <a:t>Замостье,  </a:t>
            </a:r>
          </a:p>
          <a:p>
            <a:r>
              <a:rPr lang="ru-RU" sz="2400" dirty="0" smtClean="0">
                <a:solidFill>
                  <a:srgbClr val="FF0000"/>
                </a:solidFill>
              </a:rPr>
              <a:t>    основанное Яном </a:t>
            </a:r>
            <a:r>
              <a:rPr lang="ru-RU" sz="2400" dirty="0" err="1" smtClean="0">
                <a:solidFill>
                  <a:srgbClr val="FF0000"/>
                </a:solidFill>
              </a:rPr>
              <a:t>Замойским</a:t>
            </a:r>
            <a:r>
              <a:rPr lang="ru-RU" sz="2400" dirty="0" smtClean="0">
                <a:solidFill>
                  <a:srgbClr val="FF0000"/>
                </a:solidFill>
              </a:rPr>
              <a:t> в 1594 году.</a:t>
            </a:r>
          </a:p>
          <a:p>
            <a:r>
              <a:rPr lang="ru-RU" sz="2400" dirty="0" smtClean="0">
                <a:solidFill>
                  <a:srgbClr val="FF0000"/>
                </a:solidFill>
              </a:rPr>
              <a:t>    В 1669 году  </a:t>
            </a:r>
            <a:r>
              <a:rPr lang="ru-RU" sz="2400" dirty="0" smtClean="0">
                <a:solidFill>
                  <a:srgbClr val="FFFF00"/>
                </a:solidFill>
              </a:rPr>
              <a:t>академия получила статус университета.</a:t>
            </a:r>
          </a:p>
          <a:p>
            <a:r>
              <a:rPr lang="ru-RU" sz="2400" dirty="0" smtClean="0">
                <a:solidFill>
                  <a:srgbClr val="FFFF00"/>
                </a:solidFill>
              </a:rPr>
              <a:t>    Преподавал медицину Ян </a:t>
            </a:r>
            <a:r>
              <a:rPr lang="ru-RU" sz="2400" dirty="0" err="1" smtClean="0">
                <a:solidFill>
                  <a:srgbClr val="FFFF00"/>
                </a:solidFill>
              </a:rPr>
              <a:t>Урсин</a:t>
            </a:r>
            <a:r>
              <a:rPr lang="ru-RU" sz="2400" dirty="0" smtClean="0">
                <a:solidFill>
                  <a:srgbClr val="FFFF00"/>
                </a:solidFill>
              </a:rPr>
              <a:t> Недзвецкий;</a:t>
            </a:r>
          </a:p>
          <a:p>
            <a:endParaRPr lang="ru-RU" sz="2400" dirty="0" smtClean="0">
              <a:solidFill>
                <a:srgbClr val="FFFF00"/>
              </a:solidFill>
            </a:endParaRPr>
          </a:p>
          <a:p>
            <a:r>
              <a:rPr lang="ru-RU" sz="2400" dirty="0" smtClean="0">
                <a:solidFill>
                  <a:srgbClr val="FFFF00"/>
                </a:solidFill>
              </a:rPr>
              <a:t>3.</a:t>
            </a:r>
            <a:r>
              <a:rPr lang="ru-RU" sz="2400" dirty="0" smtClean="0"/>
              <a:t> </a:t>
            </a:r>
            <a:r>
              <a:rPr lang="ru-RU" sz="2400" dirty="0" smtClean="0">
                <a:solidFill>
                  <a:srgbClr val="FFFF00"/>
                </a:solidFill>
              </a:rPr>
              <a:t>В 1773 г. во Львове по указу австрийской императрицы </a:t>
            </a:r>
          </a:p>
          <a:p>
            <a:r>
              <a:rPr lang="ru-RU" sz="2400" dirty="0" smtClean="0">
                <a:solidFill>
                  <a:srgbClr val="FFFF00"/>
                </a:solidFill>
              </a:rPr>
              <a:t>    Марии-Терезы было основано медицинское учебное </a:t>
            </a:r>
          </a:p>
          <a:p>
            <a:r>
              <a:rPr lang="ru-RU" sz="2400" dirty="0" smtClean="0">
                <a:solidFill>
                  <a:srgbClr val="FFFF00"/>
                </a:solidFill>
              </a:rPr>
              <a:t>    заведение </a:t>
            </a:r>
            <a:r>
              <a:rPr lang="ru-RU" sz="2800" dirty="0" smtClean="0">
                <a:solidFill>
                  <a:srgbClr val="FF0000"/>
                </a:solidFill>
              </a:rPr>
              <a:t>Collegium Medicum </a:t>
            </a:r>
            <a:r>
              <a:rPr lang="ru-RU" sz="2400" dirty="0" smtClean="0">
                <a:solidFill>
                  <a:srgbClr val="FFFF00"/>
                </a:solidFill>
              </a:rPr>
              <a:t>(просуществовал 11 лет)</a:t>
            </a:r>
          </a:p>
          <a:p>
            <a:r>
              <a:rPr lang="ru-RU" sz="2400" dirty="0" smtClean="0">
                <a:solidFill>
                  <a:srgbClr val="FFFF00"/>
                </a:solidFill>
              </a:rPr>
              <a:t>   </a:t>
            </a:r>
            <a:r>
              <a:rPr lang="ru-RU" sz="2400" dirty="0" smtClean="0"/>
              <a:t> </a:t>
            </a:r>
            <a:r>
              <a:rPr lang="ru-RU" sz="2400" dirty="0" smtClean="0">
                <a:solidFill>
                  <a:srgbClr val="FFFF00"/>
                </a:solidFill>
              </a:rPr>
              <a:t>Преподавал медицину Андрей (Анджей) </a:t>
            </a:r>
            <a:r>
              <a:rPr lang="ru-RU" sz="2400" dirty="0" err="1" smtClean="0">
                <a:solidFill>
                  <a:srgbClr val="FFFF00"/>
                </a:solidFill>
              </a:rPr>
              <a:t>Крупинский</a:t>
            </a:r>
            <a:r>
              <a:rPr lang="ru-RU" sz="2400" dirty="0" smtClean="0">
                <a:solidFill>
                  <a:srgbClr val="FFFF00"/>
                </a:solidFill>
              </a:rPr>
              <a:t>;</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7" y="714356"/>
            <a:ext cx="142876" cy="369332"/>
          </a:xfrm>
          <a:prstGeom prst="rect">
            <a:avLst/>
          </a:prstGeom>
          <a:noFill/>
        </p:spPr>
        <p:txBody>
          <a:bodyPr wrap="square" rtlCol="0">
            <a:spAutoFit/>
          </a:bodyPr>
          <a:lstStyle/>
          <a:p>
            <a:endParaRPr lang="ru-RU" dirty="0"/>
          </a:p>
        </p:txBody>
      </p:sp>
      <p:sp>
        <p:nvSpPr>
          <p:cNvPr id="4" name="TextBox 3"/>
          <p:cNvSpPr txBox="1"/>
          <p:nvPr/>
        </p:nvSpPr>
        <p:spPr>
          <a:xfrm>
            <a:off x="214282" y="0"/>
            <a:ext cx="8715436" cy="6771084"/>
          </a:xfrm>
          <a:prstGeom prst="rect">
            <a:avLst/>
          </a:prstGeom>
          <a:noFill/>
        </p:spPr>
        <p:txBody>
          <a:bodyPr wrap="square" rtlCol="0">
            <a:spAutoFit/>
          </a:bodyPr>
          <a:lstStyle/>
          <a:p>
            <a:pPr marL="742950" indent="-742950"/>
            <a:r>
              <a:rPr lang="ru-RU" sz="3600" dirty="0" smtClean="0">
                <a:solidFill>
                  <a:srgbClr val="FFFF00"/>
                </a:solidFill>
                <a:latin typeface="Times New Roman" pitchFamily="18" charset="0"/>
                <a:cs typeface="Times New Roman" pitchFamily="18" charset="0"/>
              </a:rPr>
              <a:t>1. В </a:t>
            </a:r>
            <a:r>
              <a:rPr lang="ru-RU" sz="3600" dirty="0" smtClean="0">
                <a:solidFill>
                  <a:srgbClr val="FF0000"/>
                </a:solidFill>
                <a:latin typeface="Times New Roman" pitchFamily="18" charset="0"/>
                <a:cs typeface="Times New Roman" pitchFamily="18" charset="0"/>
              </a:rPr>
              <a:t>1784</a:t>
            </a:r>
            <a:r>
              <a:rPr lang="ru-RU" sz="3600" dirty="0" smtClean="0">
                <a:solidFill>
                  <a:srgbClr val="FFFF00"/>
                </a:solidFill>
                <a:latin typeface="Times New Roman" pitchFamily="18" charset="0"/>
                <a:cs typeface="Times New Roman" pitchFamily="18" charset="0"/>
              </a:rPr>
              <a:t> году открыт медицинский факультет  при Львовском университете (1661 - 1905 гг..),</a:t>
            </a:r>
          </a:p>
          <a:p>
            <a:pPr marL="742950" indent="-742950"/>
            <a:r>
              <a:rPr lang="ru-RU" sz="3600" dirty="0" smtClean="0">
                <a:solidFill>
                  <a:srgbClr val="FFFF00"/>
                </a:solidFill>
                <a:latin typeface="Times New Roman" pitchFamily="18" charset="0"/>
                <a:cs typeface="Times New Roman" pitchFamily="18" charset="0"/>
              </a:rPr>
              <a:t>2. Цеха цирюльников (обучение 6 лет):</a:t>
            </a:r>
          </a:p>
          <a:p>
            <a:r>
              <a:rPr lang="ru-RU" sz="3600" dirty="0" smtClean="0">
                <a:solidFill>
                  <a:srgbClr val="FFFF00"/>
                </a:solidFill>
                <a:latin typeface="Times New Roman" pitchFamily="18" charset="0"/>
                <a:cs typeface="Times New Roman" pitchFamily="18" charset="0"/>
              </a:rPr>
              <a:t> во Львове (1512); Луцке; Каменце, Киеве.</a:t>
            </a:r>
          </a:p>
          <a:p>
            <a:pPr marL="742950" indent="-742950"/>
            <a:r>
              <a:rPr lang="ru-RU" sz="3600" dirty="0" smtClean="0">
                <a:solidFill>
                  <a:srgbClr val="FFFF00"/>
                </a:solidFill>
                <a:latin typeface="Times New Roman" pitchFamily="18" charset="0"/>
                <a:cs typeface="Times New Roman" pitchFamily="18" charset="0"/>
              </a:rPr>
              <a:t>3. </a:t>
            </a:r>
            <a:r>
              <a:rPr lang="ru-RU" sz="3600" dirty="0" err="1" smtClean="0">
                <a:solidFill>
                  <a:srgbClr val="FFFF00"/>
                </a:solidFill>
                <a:latin typeface="Times New Roman" pitchFamily="18" charset="0"/>
                <a:cs typeface="Times New Roman" pitchFamily="18" charset="0"/>
              </a:rPr>
              <a:t>Краковский</a:t>
            </a:r>
            <a:r>
              <a:rPr lang="ru-RU" sz="3600" dirty="0" smtClean="0">
                <a:solidFill>
                  <a:srgbClr val="FFFF00"/>
                </a:solidFill>
                <a:latin typeface="Times New Roman" pitchFamily="18" charset="0"/>
                <a:cs typeface="Times New Roman" pitchFamily="18" charset="0"/>
              </a:rPr>
              <a:t> университет</a:t>
            </a:r>
          </a:p>
          <a:p>
            <a:pPr marL="742950" indent="-742950"/>
            <a:r>
              <a:rPr lang="ru-RU" sz="3600" dirty="0" smtClean="0">
                <a:solidFill>
                  <a:srgbClr val="FFFF00"/>
                </a:solidFill>
                <a:latin typeface="Times New Roman" pitchFamily="18" charset="0"/>
                <a:cs typeface="Times New Roman" pitchFamily="18" charset="0"/>
              </a:rPr>
              <a:t>   (основан в 1364 г.), обучались  и студенты из Украины;</a:t>
            </a:r>
            <a:endParaRPr lang="ru-RU" sz="3600" dirty="0" smtClean="0"/>
          </a:p>
          <a:p>
            <a:pPr marL="742950" indent="-742950"/>
            <a:r>
              <a:rPr lang="ru-RU" sz="4400" dirty="0" smtClean="0">
                <a:solidFill>
                  <a:srgbClr val="FF0000"/>
                </a:solidFill>
                <a:latin typeface="Times New Roman" pitchFamily="18" charset="0"/>
                <a:cs typeface="Times New Roman" pitchFamily="18" charset="0"/>
              </a:rPr>
              <a:t>Георгий из Дрогобыча</a:t>
            </a:r>
            <a:r>
              <a:rPr lang="ru-RU" sz="2800" dirty="0" smtClean="0">
                <a:solidFill>
                  <a:srgbClr val="FFFF00"/>
                </a:solidFill>
                <a:latin typeface="Times New Roman" pitchFamily="18" charset="0"/>
                <a:cs typeface="Times New Roman" pitchFamily="18" charset="0"/>
              </a:rPr>
              <a:t>, получивший степень доктора философии и медицины в Университете г. Болонья (современная Италия) и впоследствии преподавал в Болонье и Кракове.</a:t>
            </a:r>
          </a:p>
          <a:p>
            <a:r>
              <a:rPr lang="ru-RU" dirty="0" smtClean="0"/>
              <a:t> </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2643188" y="1214438"/>
            <a:ext cx="3821112" cy="5486400"/>
          </a:xfrm>
          <a:prstGeom prst="rect">
            <a:avLst/>
          </a:prstGeom>
          <a:noFill/>
          <a:ln w="9525">
            <a:noFill/>
            <a:miter lim="800000"/>
            <a:headEnd/>
            <a:tailEnd/>
          </a:ln>
        </p:spPr>
      </p:pic>
      <p:sp>
        <p:nvSpPr>
          <p:cNvPr id="11267" name="TextBox 2"/>
          <p:cNvSpPr txBox="1">
            <a:spLocks noChangeArrowheads="1"/>
          </p:cNvSpPr>
          <p:nvPr/>
        </p:nvSpPr>
        <p:spPr bwMode="auto">
          <a:xfrm>
            <a:off x="0" y="214313"/>
            <a:ext cx="9144000" cy="1077912"/>
          </a:xfrm>
          <a:prstGeom prst="rect">
            <a:avLst/>
          </a:prstGeom>
          <a:noFill/>
          <a:ln w="9525">
            <a:noFill/>
            <a:miter lim="800000"/>
            <a:headEnd/>
            <a:tailEnd/>
          </a:ln>
        </p:spPr>
        <p:txBody>
          <a:bodyPr>
            <a:spAutoFit/>
          </a:bodyPr>
          <a:lstStyle/>
          <a:p>
            <a:pPr algn="ctr"/>
            <a:r>
              <a:rPr lang="ru-RU" sz="3200" dirty="0" err="1">
                <a:solidFill>
                  <a:srgbClr val="FF0000"/>
                </a:solidFill>
                <a:latin typeface="Calibri" pitchFamily="34" charset="0"/>
              </a:rPr>
              <a:t>Юрій</a:t>
            </a:r>
            <a:r>
              <a:rPr lang="ru-RU" sz="3200" dirty="0">
                <a:solidFill>
                  <a:srgbClr val="FF0000"/>
                </a:solidFill>
                <a:latin typeface="Calibri" pitchFamily="34" charset="0"/>
              </a:rPr>
              <a:t> </a:t>
            </a:r>
            <a:r>
              <a:rPr lang="ru-RU" sz="3200" dirty="0" err="1">
                <a:solidFill>
                  <a:srgbClr val="FF0000"/>
                </a:solidFill>
                <a:latin typeface="Calibri" pitchFamily="34" charset="0"/>
              </a:rPr>
              <a:t>Котермак</a:t>
            </a:r>
            <a:r>
              <a:rPr lang="ru-RU" sz="3200" dirty="0">
                <a:solidFill>
                  <a:srgbClr val="FF0000"/>
                </a:solidFill>
                <a:latin typeface="Calibri" pitchFamily="34" charset="0"/>
              </a:rPr>
              <a:t>(</a:t>
            </a:r>
            <a:r>
              <a:rPr lang="ru-RU" sz="3200" dirty="0" err="1">
                <a:solidFill>
                  <a:srgbClr val="FF0000"/>
                </a:solidFill>
                <a:latin typeface="Calibri" pitchFamily="34" charset="0"/>
              </a:rPr>
              <a:t>Дрогобич</a:t>
            </a:r>
            <a:r>
              <a:rPr lang="ru-RU" sz="3200" dirty="0">
                <a:solidFill>
                  <a:srgbClr val="FFFF00"/>
                </a:solidFill>
                <a:latin typeface="Calibri" pitchFamily="34" charset="0"/>
              </a:rPr>
              <a:t>) </a:t>
            </a:r>
            <a:r>
              <a:rPr lang="ru-RU" sz="3200" dirty="0" err="1">
                <a:solidFill>
                  <a:srgbClr val="FFFF00"/>
                </a:solidFill>
                <a:latin typeface="Calibri" pitchFamily="34" charset="0"/>
              </a:rPr>
              <a:t>був</a:t>
            </a:r>
            <a:r>
              <a:rPr lang="ru-RU" sz="3200" dirty="0">
                <a:solidFill>
                  <a:srgbClr val="FFFF00"/>
                </a:solidFill>
                <a:latin typeface="Calibri" pitchFamily="34" charset="0"/>
              </a:rPr>
              <a:t> першим відомим доктором...</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786875" cy="6975492"/>
          </a:xfrm>
          <a:prstGeom prst="rect">
            <a:avLst/>
          </a:prstGeom>
          <a:noFill/>
        </p:spPr>
        <p:txBody>
          <a:bodyPr wrap="square" rtlCol="0">
            <a:spAutoFit/>
          </a:bodyPr>
          <a:lstStyle/>
          <a:p>
            <a:r>
              <a:rPr lang="ru-RU" sz="4000" dirty="0" smtClean="0">
                <a:solidFill>
                  <a:srgbClr val="FF0000"/>
                </a:solidFill>
                <a:latin typeface="Times New Roman" pitchFamily="18" charset="0"/>
                <a:cs typeface="Times New Roman" pitchFamily="18" charset="0"/>
              </a:rPr>
              <a:t>Восточное направление:</a:t>
            </a:r>
          </a:p>
          <a:p>
            <a:r>
              <a:rPr lang="ru-RU" sz="2400" dirty="0" smtClean="0">
                <a:solidFill>
                  <a:srgbClr val="FFFF00"/>
                </a:solidFill>
                <a:latin typeface="Times New Roman" pitchFamily="18" charset="0"/>
                <a:cs typeface="Times New Roman" pitchFamily="18" charset="0"/>
              </a:rPr>
              <a:t>1. Первая государственная Лекарская школа в России была открыта в </a:t>
            </a:r>
            <a:r>
              <a:rPr lang="ru-RU" sz="2400" dirty="0" smtClean="0">
                <a:solidFill>
                  <a:srgbClr val="FF0000"/>
                </a:solidFill>
                <a:latin typeface="Times New Roman" pitchFamily="18" charset="0"/>
                <a:cs typeface="Times New Roman" pitchFamily="18" charset="0"/>
              </a:rPr>
              <a:t>1654 г.</a:t>
            </a:r>
            <a:r>
              <a:rPr lang="ru-RU" sz="2400" dirty="0" smtClean="0">
                <a:solidFill>
                  <a:srgbClr val="FFFF00"/>
                </a:solidFill>
                <a:latin typeface="Times New Roman" pitchFamily="18" charset="0"/>
                <a:cs typeface="Times New Roman" pitchFamily="18" charset="0"/>
              </a:rPr>
              <a:t> при Аптекарском приказе (с 1632 г.) на средства государственной казны (Иван Грозный);</a:t>
            </a:r>
          </a:p>
          <a:p>
            <a:r>
              <a:rPr lang="ru-RU" sz="2400" dirty="0" smtClean="0">
                <a:solidFill>
                  <a:srgbClr val="FFFF00"/>
                </a:solidFill>
                <a:latin typeface="Times New Roman" pitchFamily="18" charset="0"/>
                <a:cs typeface="Times New Roman" pitchFamily="18" charset="0"/>
              </a:rPr>
              <a:t>2. Госпитальные школы (Петр I ) первая 25 мая 1706 год </a:t>
            </a:r>
          </a:p>
          <a:p>
            <a:r>
              <a:rPr lang="ru-RU" sz="2400" dirty="0" smtClean="0">
                <a:solidFill>
                  <a:srgbClr val="FFFF00"/>
                </a:solidFill>
                <a:latin typeface="Times New Roman" pitchFamily="18" charset="0"/>
                <a:cs typeface="Times New Roman" pitchFamily="18" charset="0"/>
              </a:rPr>
              <a:t>в Санкт Петербурге; далее в Кранштате; Московскую школу возглавил </a:t>
            </a:r>
            <a:r>
              <a:rPr lang="ru-RU" sz="3200" dirty="0" smtClean="0">
                <a:solidFill>
                  <a:srgbClr val="FF0000"/>
                </a:solidFill>
                <a:latin typeface="Times New Roman" pitchFamily="18" charset="0"/>
                <a:cs typeface="Times New Roman" pitchFamily="18" charset="0"/>
              </a:rPr>
              <a:t>Константин Иванович Щепин.</a:t>
            </a:r>
          </a:p>
          <a:p>
            <a:r>
              <a:rPr lang="ru-RU" sz="2400" dirty="0" smtClean="0">
                <a:solidFill>
                  <a:srgbClr val="FFFF00"/>
                </a:solidFill>
                <a:latin typeface="Times New Roman" pitchFamily="18" charset="0"/>
                <a:cs typeface="Times New Roman" pitchFamily="18" charset="0"/>
              </a:rPr>
              <a:t> </a:t>
            </a:r>
          </a:p>
          <a:p>
            <a:r>
              <a:rPr lang="ru-RU" sz="2400" dirty="0" smtClean="0">
                <a:solidFill>
                  <a:srgbClr val="FFFF00"/>
                </a:solidFill>
                <a:latin typeface="Times New Roman" pitchFamily="18" charset="0"/>
                <a:cs typeface="Times New Roman" pitchFamily="18" charset="0"/>
              </a:rPr>
              <a:t>3.  На Украине в 1787 -1797 годы – Елесаветоградская медицинская школа (ныне г. Кировоград);</a:t>
            </a:r>
          </a:p>
          <a:p>
            <a:r>
              <a:rPr lang="ru-RU" sz="2400" dirty="0" smtClean="0">
                <a:solidFill>
                  <a:srgbClr val="FFFF00"/>
                </a:solidFill>
                <a:latin typeface="Times New Roman" pitchFamily="18" charset="0"/>
                <a:cs typeface="Times New Roman" pitchFamily="18" charset="0"/>
              </a:rPr>
              <a:t> </a:t>
            </a:r>
          </a:p>
          <a:p>
            <a:r>
              <a:rPr lang="ru-RU" sz="2400" dirty="0" smtClean="0">
                <a:solidFill>
                  <a:srgbClr val="FFFF00"/>
                </a:solidFill>
                <a:latin typeface="Times New Roman" pitchFamily="18" charset="0"/>
                <a:cs typeface="Times New Roman" pitchFamily="18" charset="0"/>
              </a:rPr>
              <a:t>4. В 1755 году основан Киевский госпиталь и при нем открылась госпитальная школа.</a:t>
            </a:r>
          </a:p>
          <a:p>
            <a:endParaRPr lang="ru-RU" sz="2400" dirty="0" smtClean="0">
              <a:solidFill>
                <a:srgbClr val="FFFF00"/>
              </a:solidFill>
              <a:latin typeface="Times New Roman" pitchFamily="18" charset="0"/>
              <a:cs typeface="Times New Roman" pitchFamily="18" charset="0"/>
            </a:endParaRPr>
          </a:p>
          <a:p>
            <a:r>
              <a:rPr lang="ru-RU" sz="2400" dirty="0" smtClean="0">
                <a:solidFill>
                  <a:srgbClr val="FFFF00"/>
                </a:solidFill>
                <a:latin typeface="Times New Roman" pitchFamily="18" charset="0"/>
                <a:cs typeface="Times New Roman" pitchFamily="18" charset="0"/>
              </a:rPr>
              <a:t>5. </a:t>
            </a:r>
            <a:r>
              <a:rPr lang="ru-RU" sz="3200" dirty="0" smtClean="0">
                <a:solidFill>
                  <a:srgbClr val="FFFF00"/>
                </a:solidFill>
                <a:latin typeface="Times New Roman" pitchFamily="18" charset="0"/>
                <a:cs typeface="Times New Roman" pitchFamily="18" charset="0"/>
              </a:rPr>
              <a:t>В </a:t>
            </a:r>
            <a:r>
              <a:rPr lang="ru-RU" sz="3200" dirty="0" smtClean="0">
                <a:solidFill>
                  <a:srgbClr val="FF0000"/>
                </a:solidFill>
                <a:latin typeface="Times New Roman" pitchFamily="18" charset="0"/>
                <a:cs typeface="Times New Roman" pitchFamily="18" charset="0"/>
              </a:rPr>
              <a:t>1663</a:t>
            </a:r>
            <a:r>
              <a:rPr lang="ru-RU" sz="3200" dirty="0" smtClean="0">
                <a:solidFill>
                  <a:srgbClr val="FFFF00"/>
                </a:solidFill>
                <a:latin typeface="Times New Roman" pitchFamily="18" charset="0"/>
                <a:cs typeface="Times New Roman" pitchFamily="18" charset="0"/>
              </a:rPr>
              <a:t> году основан </a:t>
            </a:r>
            <a:r>
              <a:rPr lang="ru-RU" sz="3200" dirty="0" err="1" smtClean="0">
                <a:solidFill>
                  <a:srgbClr val="FF0000"/>
                </a:solidFill>
                <a:latin typeface="Times New Roman" pitchFamily="18" charset="0"/>
                <a:cs typeface="Times New Roman" pitchFamily="18" charset="0"/>
              </a:rPr>
              <a:t>Киево</a:t>
            </a:r>
            <a:r>
              <a:rPr lang="ru-RU" sz="3200" dirty="0" smtClean="0">
                <a:solidFill>
                  <a:srgbClr val="FF0000"/>
                </a:solidFill>
                <a:latin typeface="Times New Roman" pitchFamily="18" charset="0"/>
                <a:cs typeface="Times New Roman" pitchFamily="18" charset="0"/>
              </a:rPr>
              <a:t>- </a:t>
            </a:r>
            <a:r>
              <a:rPr lang="ru-RU" sz="3200" dirty="0" err="1" smtClean="0">
                <a:solidFill>
                  <a:srgbClr val="FF0000"/>
                </a:solidFill>
                <a:latin typeface="Times New Roman" pitchFamily="18" charset="0"/>
                <a:cs typeface="Times New Roman" pitchFamily="18" charset="0"/>
              </a:rPr>
              <a:t>Могилянский</a:t>
            </a:r>
            <a:r>
              <a:rPr lang="ru-RU" sz="3200" dirty="0" smtClean="0">
                <a:solidFill>
                  <a:srgbClr val="FF0000"/>
                </a:solidFill>
                <a:latin typeface="Times New Roman" pitchFamily="18" charset="0"/>
                <a:cs typeface="Times New Roman" pitchFamily="18" charset="0"/>
              </a:rPr>
              <a:t> </a:t>
            </a:r>
            <a:r>
              <a:rPr lang="ru-RU" sz="3200" dirty="0" smtClean="0">
                <a:solidFill>
                  <a:srgbClr val="FFFF00"/>
                </a:solidFill>
                <a:latin typeface="Times New Roman" pitchFamily="18" charset="0"/>
                <a:cs typeface="Times New Roman" pitchFamily="18" charset="0"/>
              </a:rPr>
              <a:t>коллегиум ,     с 1701 года – академия.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142875" y="285750"/>
            <a:ext cx="8858250" cy="6248400"/>
          </a:xfrm>
          <a:prstGeom prst="rect">
            <a:avLst/>
          </a:prstGeom>
          <a:noFill/>
          <a:ln w="9525">
            <a:noFill/>
            <a:miter lim="800000"/>
            <a:headEnd/>
            <a:tailEnd/>
          </a:ln>
        </p:spPr>
        <p:txBody>
          <a:bodyPr>
            <a:spAutoFit/>
          </a:bodyPr>
          <a:lstStyle/>
          <a:p>
            <a:pPr algn="ctr"/>
            <a:r>
              <a:rPr lang="ru-RU" sz="3600" dirty="0">
                <a:solidFill>
                  <a:srgbClr val="FF0000"/>
                </a:solidFill>
                <a:latin typeface="Calibri" pitchFamily="34" charset="0"/>
              </a:rPr>
              <a:t>Периодизация и хронология:</a:t>
            </a:r>
          </a:p>
          <a:p>
            <a:r>
              <a:rPr lang="ru-RU" sz="2800" dirty="0">
                <a:solidFill>
                  <a:srgbClr val="FFFF00"/>
                </a:solidFill>
                <a:latin typeface="Calibri" pitchFamily="34" charset="0"/>
              </a:rPr>
              <a:t>1.Праславянский период или Скифский период </a:t>
            </a:r>
          </a:p>
          <a:p>
            <a:r>
              <a:rPr lang="ru-RU" sz="2800" dirty="0">
                <a:solidFill>
                  <a:srgbClr val="FFFF00"/>
                </a:solidFill>
                <a:latin typeface="Calibri" pitchFamily="34" charset="0"/>
              </a:rPr>
              <a:t>    (7 – 1 ст. до н. э.).</a:t>
            </a:r>
          </a:p>
          <a:p>
            <a:r>
              <a:rPr lang="ru-RU" sz="2800" dirty="0">
                <a:solidFill>
                  <a:srgbClr val="FFFF00"/>
                </a:solidFill>
                <a:latin typeface="Calibri" pitchFamily="34" charset="0"/>
              </a:rPr>
              <a:t>2. Славянский период (1 – 3 ст. н.э.).</a:t>
            </a:r>
          </a:p>
          <a:p>
            <a:r>
              <a:rPr lang="ru-RU" sz="2800" dirty="0">
                <a:solidFill>
                  <a:srgbClr val="FFFF00"/>
                </a:solidFill>
                <a:latin typeface="Calibri" pitchFamily="34" charset="0"/>
              </a:rPr>
              <a:t>3. Раннефеодальное государство Киевская Русь</a:t>
            </a:r>
          </a:p>
          <a:p>
            <a:r>
              <a:rPr lang="ru-RU" sz="2800" dirty="0">
                <a:solidFill>
                  <a:srgbClr val="FFFF00"/>
                </a:solidFill>
                <a:latin typeface="Calibri" pitchFamily="34" charset="0"/>
              </a:rPr>
              <a:t>     (4 -12 ст. н.э.).</a:t>
            </a:r>
          </a:p>
          <a:p>
            <a:r>
              <a:rPr lang="ru-RU" sz="2800" dirty="0">
                <a:solidFill>
                  <a:srgbClr val="FFFF00"/>
                </a:solidFill>
                <a:latin typeface="Calibri" pitchFamily="34" charset="0"/>
              </a:rPr>
              <a:t>4. Период пребывания украинских земель под властью    </a:t>
            </a:r>
          </a:p>
          <a:p>
            <a:r>
              <a:rPr lang="ru-RU" sz="2800" dirty="0">
                <a:solidFill>
                  <a:srgbClr val="FFFF00"/>
                </a:solidFill>
                <a:latin typeface="Calibri" pitchFamily="34" charset="0"/>
              </a:rPr>
              <a:t>     завоевателей (1240 – 1569 гг.).</a:t>
            </a:r>
          </a:p>
          <a:p>
            <a:r>
              <a:rPr lang="ru-RU" sz="2800" dirty="0">
                <a:solidFill>
                  <a:srgbClr val="FFFF00"/>
                </a:solidFill>
                <a:latin typeface="Calibri" pitchFamily="34" charset="0"/>
              </a:rPr>
              <a:t>5. Объединение украинских земель под эгидою Москвы.</a:t>
            </a:r>
          </a:p>
          <a:p>
            <a:endParaRPr lang="ru-RU" sz="2800" dirty="0">
              <a:solidFill>
                <a:srgbClr val="FFFF00"/>
              </a:solidFill>
              <a:latin typeface="Calibri" pitchFamily="34" charset="0"/>
            </a:endParaRPr>
          </a:p>
          <a:p>
            <a:r>
              <a:rPr lang="ru-RU" sz="2800" dirty="0">
                <a:solidFill>
                  <a:srgbClr val="FFFF00"/>
                </a:solidFill>
                <a:latin typeface="Calibri" pitchFamily="34" charset="0"/>
              </a:rPr>
              <a:t>6. Запорожская Сеч (1552 -1775 гг.).</a:t>
            </a:r>
          </a:p>
          <a:p>
            <a:r>
              <a:rPr lang="ru-RU" sz="2800" dirty="0">
                <a:solidFill>
                  <a:srgbClr val="FFFF00"/>
                </a:solidFill>
                <a:latin typeface="Calibri" pitchFamily="34" charset="0"/>
              </a:rPr>
              <a:t>7. Новое время (падение царизма -1917 год).</a:t>
            </a:r>
          </a:p>
          <a:p>
            <a:r>
              <a:rPr lang="ru-RU" sz="2800" dirty="0">
                <a:solidFill>
                  <a:srgbClr val="FFFF00"/>
                </a:solidFill>
                <a:latin typeface="Calibri" pitchFamily="34" charset="0"/>
              </a:rPr>
              <a:t>8. Новейшее время (Провозглашение и становление   </a:t>
            </a:r>
          </a:p>
          <a:p>
            <a:r>
              <a:rPr lang="ru-RU" sz="2800" dirty="0">
                <a:solidFill>
                  <a:srgbClr val="FFFF00"/>
                </a:solidFill>
                <a:latin typeface="Calibri" pitchFamily="34" charset="0"/>
              </a:rPr>
              <a:t>    Независимой Украины -1991 год).</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pPr algn="ctr"/>
            <a:r>
              <a:rPr lang="ru-RU" sz="2800" smtClean="0">
                <a:solidFill>
                  <a:srgbClr val="FF0000"/>
                </a:solidFill>
              </a:rPr>
              <a:t>Киево-могилянская академия </a:t>
            </a:r>
          </a:p>
        </p:txBody>
      </p:sp>
      <p:sp>
        <p:nvSpPr>
          <p:cNvPr id="14339" name="Текст 3"/>
          <p:cNvSpPr>
            <a:spLocks noGrp="1"/>
          </p:cNvSpPr>
          <p:nvPr>
            <p:ph type="body" sz="half" idx="2"/>
          </p:nvPr>
        </p:nvSpPr>
        <p:spPr/>
        <p:txBody>
          <a:bodyPr/>
          <a:lstStyle/>
          <a:p>
            <a:r>
              <a:rPr lang="ru-RU" sz="1600" smtClean="0">
                <a:solidFill>
                  <a:srgbClr val="FFFF00"/>
                </a:solidFill>
              </a:rPr>
              <a:t>Она была образована в 1632 году по инициативе Киевского митрополита Петра Могилы на основе объединения киевских Братской (осн. в 1615 г.) и Лаврской (1631) школ по образцу западноевропейских гимназий академического типа.</a:t>
            </a:r>
          </a:p>
        </p:txBody>
      </p:sp>
      <p:sp>
        <p:nvSpPr>
          <p:cNvPr id="14340" name="Рисунок 2"/>
          <p:cNvSpPr txBox="1">
            <a:spLocks/>
          </p:cNvSpPr>
          <p:nvPr/>
        </p:nvSpPr>
        <p:spPr bwMode="auto">
          <a:xfrm>
            <a:off x="1944688" y="765175"/>
            <a:ext cx="5486400" cy="4114800"/>
          </a:xfrm>
          <a:prstGeom prst="rect">
            <a:avLst/>
          </a:prstGeom>
          <a:noFill/>
          <a:ln w="9525">
            <a:noFill/>
            <a:miter lim="800000"/>
            <a:headEnd/>
            <a:tailEnd/>
          </a:ln>
        </p:spPr>
        <p:txBody>
          <a:bodyPr/>
          <a:lstStyle/>
          <a:p>
            <a:endParaRPr lang="ru-RU"/>
          </a:p>
        </p:txBody>
      </p:sp>
      <p:pic>
        <p:nvPicPr>
          <p:cNvPr id="14341" name="Рисунок 5" descr="Изображени4е1.jpg"/>
          <p:cNvPicPr>
            <a:picLocks noGrp="1" noChangeAspect="1"/>
          </p:cNvPicPr>
          <p:nvPr>
            <p:ph type="pic" idx="1"/>
          </p:nvPr>
        </p:nvPicPr>
        <p:blipFill>
          <a:blip r:embed="rId2"/>
          <a:srcRect l="6383" r="6383"/>
          <a:stretch>
            <a:fillRect/>
          </a:stretch>
        </p:blip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endParaRPr lang="ru-RU" smtClean="0"/>
          </a:p>
        </p:txBody>
      </p:sp>
      <p:sp>
        <p:nvSpPr>
          <p:cNvPr id="15363" name="Содержимое 2"/>
          <p:cNvSpPr>
            <a:spLocks noGrp="1"/>
          </p:cNvSpPr>
          <p:nvPr>
            <p:ph idx="1"/>
          </p:nvPr>
        </p:nvSpPr>
        <p:spPr/>
        <p:txBody>
          <a:bodyPr/>
          <a:lstStyle/>
          <a:p>
            <a:endParaRPr lang="ru-RU" smtClean="0"/>
          </a:p>
        </p:txBody>
      </p:sp>
      <p:pic>
        <p:nvPicPr>
          <p:cNvPr id="15364" name="Picture 2" descr="D:\Разное\Я и Аня\Изо4бражение1.jpg"/>
          <p:cNvPicPr>
            <a:picLocks noChangeAspect="1" noChangeArrowheads="1"/>
          </p:cNvPicPr>
          <p:nvPr/>
        </p:nvPicPr>
        <p:blipFill>
          <a:blip r:embed="rId2"/>
          <a:srcRect/>
          <a:stretch>
            <a:fillRect/>
          </a:stretch>
        </p:blipFill>
        <p:spPr bwMode="auto">
          <a:xfrm>
            <a:off x="-1000125" y="0"/>
            <a:ext cx="112156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rot="10800000" flipV="1">
            <a:off x="457200" y="2000250"/>
            <a:ext cx="8229600" cy="1857375"/>
          </a:xfrm>
        </p:spPr>
        <p:txBody>
          <a:bodyPr/>
          <a:lstStyle/>
          <a:p>
            <a:r>
              <a:rPr lang="ru-RU" b="1" dirty="0" smtClean="0">
                <a:solidFill>
                  <a:srgbClr val="FFFF00"/>
                </a:solidFill>
              </a:rPr>
              <a:t>ВЫДАЮЩИЕСЯ ПРЕДСТАВИТЕЛИ УКРАИНСКОЙ МЕДИЦИНЫ</a:t>
            </a:r>
            <a:endParaRPr lang="ru-RU"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2285984" y="1071546"/>
            <a:ext cx="4502855" cy="5786454"/>
          </a:xfrm>
          <a:prstGeom prst="rect">
            <a:avLst/>
          </a:prstGeom>
          <a:noFill/>
          <a:ln w="9525">
            <a:noFill/>
            <a:miter lim="800000"/>
            <a:headEnd/>
            <a:tailEnd/>
          </a:ln>
        </p:spPr>
      </p:pic>
      <p:sp>
        <p:nvSpPr>
          <p:cNvPr id="3" name="TextBox 2"/>
          <p:cNvSpPr txBox="1"/>
          <p:nvPr/>
        </p:nvSpPr>
        <p:spPr>
          <a:xfrm>
            <a:off x="214282" y="214290"/>
            <a:ext cx="8715436" cy="1231106"/>
          </a:xfrm>
          <a:prstGeom prst="rect">
            <a:avLst/>
          </a:prstGeom>
          <a:noFill/>
        </p:spPr>
        <p:txBody>
          <a:bodyPr wrap="square" rtlCol="0">
            <a:spAutoFit/>
          </a:bodyPr>
          <a:lstStyle/>
          <a:p>
            <a:pPr algn="ctr"/>
            <a:r>
              <a:rPr lang="uk-UA" sz="2800" dirty="0" smtClean="0">
                <a:solidFill>
                  <a:srgbClr val="FF0000"/>
                </a:solidFill>
                <a:latin typeface="Times New Roman" pitchFamily="18" charset="0"/>
                <a:cs typeface="Times New Roman" pitchFamily="18" charset="0"/>
              </a:rPr>
              <a:t>ДАНИЛА   САМОЙЛОВИЧ  </a:t>
            </a:r>
            <a:r>
              <a:rPr lang="uk-UA" sz="2800" dirty="0" err="1" smtClean="0">
                <a:solidFill>
                  <a:srgbClr val="FF0000"/>
                </a:solidFill>
                <a:latin typeface="Times New Roman" pitchFamily="18" charset="0"/>
                <a:cs typeface="Times New Roman" pitchFamily="18" charset="0"/>
              </a:rPr>
              <a:t>САМОЙЛОВИЧ</a:t>
            </a:r>
            <a:r>
              <a:rPr lang="ru-RU" sz="2800" dirty="0" smtClean="0">
                <a:solidFill>
                  <a:srgbClr val="FF0000"/>
                </a:solidFill>
                <a:latin typeface="Times New Roman" pitchFamily="18" charset="0"/>
                <a:cs typeface="Times New Roman" pitchFamily="18" charset="0"/>
              </a:rPr>
              <a:t/>
            </a:r>
            <a:br>
              <a:rPr lang="ru-RU" sz="2800" dirty="0" smtClean="0">
                <a:solidFill>
                  <a:srgbClr val="FF0000"/>
                </a:solidFill>
                <a:latin typeface="Times New Roman" pitchFamily="18" charset="0"/>
                <a:cs typeface="Times New Roman" pitchFamily="18" charset="0"/>
              </a:rPr>
            </a:br>
            <a:r>
              <a:rPr lang="uk-UA" sz="2800" dirty="0" smtClean="0">
                <a:solidFill>
                  <a:srgbClr val="FF0000"/>
                </a:solidFill>
                <a:latin typeface="Times New Roman" pitchFamily="18" charset="0"/>
                <a:cs typeface="Times New Roman" pitchFamily="18" charset="0"/>
              </a:rPr>
              <a:t>(1742 – 1805)</a:t>
            </a:r>
            <a:r>
              <a:rPr lang="ru-RU" dirty="0" smtClean="0">
                <a:solidFill>
                  <a:srgbClr val="FFFF00"/>
                </a:solidFill>
              </a:rPr>
              <a:t/>
            </a:r>
            <a:br>
              <a:rPr lang="ru-RU" dirty="0" smtClean="0">
                <a:solidFill>
                  <a:srgbClr val="FFFF00"/>
                </a:solidFill>
              </a:rPr>
            </a:b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1"/>
          <p:cNvSpPr>
            <a:spLocks noChangeArrowheads="1"/>
          </p:cNvSpPr>
          <p:nvPr/>
        </p:nvSpPr>
        <p:spPr bwMode="auto">
          <a:xfrm>
            <a:off x="642938" y="357166"/>
            <a:ext cx="8001000" cy="6001643"/>
          </a:xfrm>
          <a:prstGeom prst="rect">
            <a:avLst/>
          </a:prstGeom>
          <a:noFill/>
          <a:ln w="9525">
            <a:noFill/>
            <a:miter lim="800000"/>
            <a:headEnd/>
            <a:tailEnd/>
          </a:ln>
        </p:spPr>
        <p:txBody>
          <a:bodyPr wrap="square">
            <a:spAutoFit/>
          </a:bodyPr>
          <a:lstStyle/>
          <a:p>
            <a:r>
              <a:rPr lang="uk-UA" sz="3200" dirty="0" err="1">
                <a:solidFill>
                  <a:srgbClr val="FFFF00"/>
                </a:solidFill>
                <a:latin typeface="Times New Roman" pitchFamily="18" charset="0"/>
                <a:cs typeface="Times New Roman" pitchFamily="18" charset="0"/>
              </a:rPr>
              <a:t>Родился</a:t>
            </a:r>
            <a:r>
              <a:rPr lang="uk-UA" sz="3200" dirty="0">
                <a:solidFill>
                  <a:srgbClr val="FFFF00"/>
                </a:solidFill>
                <a:latin typeface="Times New Roman" pitchFamily="18" charset="0"/>
                <a:cs typeface="Times New Roman" pitchFamily="18" charset="0"/>
              </a:rPr>
              <a:t>  в </a:t>
            </a:r>
            <a:r>
              <a:rPr lang="ru-RU" sz="3200" dirty="0">
                <a:solidFill>
                  <a:srgbClr val="FFFF00"/>
                </a:solidFill>
                <a:latin typeface="Times New Roman" pitchFamily="18" charset="0"/>
                <a:cs typeface="Times New Roman" pitchFamily="18" charset="0"/>
              </a:rPr>
              <a:t>с. </a:t>
            </a:r>
            <a:r>
              <a:rPr lang="ru-RU" sz="3200" dirty="0" err="1">
                <a:solidFill>
                  <a:srgbClr val="FFFF00"/>
                </a:solidFill>
                <a:latin typeface="Times New Roman" pitchFamily="18" charset="0"/>
                <a:cs typeface="Times New Roman" pitchFamily="18" charset="0"/>
              </a:rPr>
              <a:t>Янивка</a:t>
            </a:r>
            <a:r>
              <a:rPr lang="ru-RU" sz="3200" dirty="0">
                <a:solidFill>
                  <a:srgbClr val="FFFF00"/>
                </a:solidFill>
                <a:latin typeface="Times New Roman" pitchFamily="18" charset="0"/>
                <a:cs typeface="Times New Roman" pitchFamily="18" charset="0"/>
              </a:rPr>
              <a:t> Черниговского района. После окончания </a:t>
            </a:r>
            <a:r>
              <a:rPr lang="ru-RU" sz="3200" dirty="0">
                <a:solidFill>
                  <a:srgbClr val="FF0000"/>
                </a:solidFill>
                <a:latin typeface="Times New Roman" pitchFamily="18" charset="0"/>
                <a:cs typeface="Times New Roman" pitchFamily="18" charset="0"/>
              </a:rPr>
              <a:t>Киевской академии </a:t>
            </a:r>
            <a:r>
              <a:rPr lang="ru-RU" sz="3200" dirty="0">
                <a:solidFill>
                  <a:srgbClr val="FFFF00"/>
                </a:solidFill>
                <a:latin typeface="Times New Roman" pitchFamily="18" charset="0"/>
                <a:cs typeface="Times New Roman" pitchFamily="18" charset="0"/>
              </a:rPr>
              <a:t>и Петербургской госпитальной школы получил докторский диплом в </a:t>
            </a:r>
            <a:r>
              <a:rPr lang="ru-RU" sz="3200" dirty="0" err="1">
                <a:solidFill>
                  <a:srgbClr val="FFFF00"/>
                </a:solidFill>
                <a:latin typeface="Times New Roman" pitchFamily="18" charset="0"/>
                <a:cs typeface="Times New Roman" pitchFamily="18" charset="0"/>
              </a:rPr>
              <a:t>Лейдене</a:t>
            </a:r>
            <a:r>
              <a:rPr lang="ru-RU" sz="3200" dirty="0">
                <a:solidFill>
                  <a:srgbClr val="FFFF00"/>
                </a:solidFill>
                <a:latin typeface="Times New Roman" pitchFamily="18" charset="0"/>
                <a:cs typeface="Times New Roman" pitchFamily="18" charset="0"/>
              </a:rPr>
              <a:t> и всю свою жизнь работал на Украине. Он много сделал для борьбы с эпидемиями чумы: разработал новые методы изоляции больных и дезинфекции, впервые высказал мысль о наличии возбудителя чумы. Пытался выявить его с помощью микроскопической техники, и только ее несовершенство не позволило этого сделать.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857250" y="214313"/>
            <a:ext cx="7829550" cy="1166812"/>
          </a:xfrm>
        </p:spPr>
        <p:txBody>
          <a:bodyPr/>
          <a:lstStyle/>
          <a:p>
            <a:pPr algn="ctr"/>
            <a:r>
              <a:rPr lang="uk-UA" sz="2400" smtClean="0">
                <a:solidFill>
                  <a:srgbClr val="FFFF00"/>
                </a:solidFill>
              </a:rPr>
              <a:t>МАКСИМОВИЧ-АМБОДИК  НЕСТОР  МАКСИМОВИЧ</a:t>
            </a:r>
            <a:r>
              <a:rPr lang="ru-RU" sz="2400" smtClean="0">
                <a:solidFill>
                  <a:srgbClr val="FFFF00"/>
                </a:solidFill>
              </a:rPr>
              <a:t/>
            </a:r>
            <a:br>
              <a:rPr lang="ru-RU" sz="2400" smtClean="0">
                <a:solidFill>
                  <a:srgbClr val="FFFF00"/>
                </a:solidFill>
              </a:rPr>
            </a:br>
            <a:r>
              <a:rPr lang="uk-UA" sz="2400" smtClean="0">
                <a:solidFill>
                  <a:srgbClr val="FFFF00"/>
                </a:solidFill>
              </a:rPr>
              <a:t>(1744-1812)</a:t>
            </a:r>
            <a:r>
              <a:rPr lang="ru-RU" smtClean="0"/>
              <a:t/>
            </a:r>
            <a:br>
              <a:rPr lang="ru-RU" smtClean="0"/>
            </a:br>
            <a:endParaRPr lang="ru-RU" smtClean="0"/>
          </a:p>
        </p:txBody>
      </p:sp>
      <p:pic>
        <p:nvPicPr>
          <p:cNvPr id="19459" name="Picture 1"/>
          <p:cNvPicPr>
            <a:picLocks noChangeAspect="1" noChangeArrowheads="1"/>
          </p:cNvPicPr>
          <p:nvPr/>
        </p:nvPicPr>
        <p:blipFill>
          <a:blip r:embed="rId2"/>
          <a:srcRect/>
          <a:stretch>
            <a:fillRect/>
          </a:stretch>
        </p:blipFill>
        <p:spPr bwMode="auto">
          <a:xfrm>
            <a:off x="2278063" y="1058863"/>
            <a:ext cx="4579937" cy="579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1"/>
          <p:cNvSpPr>
            <a:spLocks noChangeArrowheads="1"/>
          </p:cNvSpPr>
          <p:nvPr/>
        </p:nvSpPr>
        <p:spPr bwMode="auto">
          <a:xfrm>
            <a:off x="285720" y="285728"/>
            <a:ext cx="8643997" cy="6555641"/>
          </a:xfrm>
          <a:prstGeom prst="rect">
            <a:avLst/>
          </a:prstGeom>
          <a:noFill/>
          <a:ln w="9525">
            <a:noFill/>
            <a:miter lim="800000"/>
            <a:headEnd/>
            <a:tailEnd/>
          </a:ln>
        </p:spPr>
        <p:txBody>
          <a:bodyPr wrap="square">
            <a:spAutoFit/>
          </a:bodyPr>
          <a:lstStyle/>
          <a:p>
            <a:r>
              <a:rPr lang="uk-UA" sz="2800" dirty="0" err="1">
                <a:solidFill>
                  <a:srgbClr val="FFFF00"/>
                </a:solidFill>
                <a:latin typeface="Times New Roman" pitchFamily="18" charset="0"/>
                <a:cs typeface="Times New Roman" pitchFamily="18" charset="0"/>
              </a:rPr>
              <a:t>Выходец</a:t>
            </a:r>
            <a:r>
              <a:rPr lang="uk-UA" sz="2800" dirty="0">
                <a:solidFill>
                  <a:srgbClr val="FFFF00"/>
                </a:solidFill>
                <a:latin typeface="Times New Roman" pitchFamily="18" charset="0"/>
                <a:cs typeface="Times New Roman" pitchFamily="18" charset="0"/>
              </a:rPr>
              <a:t> </a:t>
            </a:r>
            <a:r>
              <a:rPr lang="uk-UA" sz="2800" dirty="0" err="1">
                <a:solidFill>
                  <a:srgbClr val="FFFF00"/>
                </a:solidFill>
                <a:latin typeface="Times New Roman" pitchFamily="18" charset="0"/>
                <a:cs typeface="Times New Roman" pitchFamily="18" charset="0"/>
              </a:rPr>
              <a:t>из</a:t>
            </a:r>
            <a:r>
              <a:rPr lang="uk-UA" sz="2800" dirty="0">
                <a:solidFill>
                  <a:srgbClr val="FFFF00"/>
                </a:solidFill>
                <a:latin typeface="Times New Roman" pitchFamily="18" charset="0"/>
                <a:cs typeface="Times New Roman" pitchFamily="18" charset="0"/>
              </a:rPr>
              <a:t> </a:t>
            </a:r>
            <a:r>
              <a:rPr lang="ru-RU" sz="2800" dirty="0">
                <a:solidFill>
                  <a:srgbClr val="FFFF00"/>
                </a:solidFill>
                <a:latin typeface="Times New Roman" pitchFamily="18" charset="0"/>
                <a:cs typeface="Times New Roman" pitchFamily="18" charset="0"/>
              </a:rPr>
              <a:t>с. Веприк </a:t>
            </a:r>
            <a:r>
              <a:rPr lang="ru-RU" sz="2800" dirty="0" err="1">
                <a:solidFill>
                  <a:srgbClr val="FFFF00"/>
                </a:solidFill>
                <a:latin typeface="Times New Roman" pitchFamily="18" charset="0"/>
                <a:cs typeface="Times New Roman" pitchFamily="18" charset="0"/>
              </a:rPr>
              <a:t>Гадяцкого</a:t>
            </a:r>
            <a:r>
              <a:rPr lang="ru-RU" sz="2800" dirty="0">
                <a:solidFill>
                  <a:srgbClr val="FFFF00"/>
                </a:solidFill>
                <a:latin typeface="Times New Roman" pitchFamily="18" charset="0"/>
                <a:cs typeface="Times New Roman" pitchFamily="18" charset="0"/>
              </a:rPr>
              <a:t> района  бывшей Полтавской губернии. Медицинское образование получил  в </a:t>
            </a:r>
            <a:r>
              <a:rPr lang="ru-RU" sz="2800" dirty="0">
                <a:solidFill>
                  <a:srgbClr val="FF0000"/>
                </a:solidFill>
                <a:latin typeface="Times New Roman" pitchFamily="18" charset="0"/>
                <a:cs typeface="Times New Roman" pitchFamily="18" charset="0"/>
              </a:rPr>
              <a:t>Киевской академии </a:t>
            </a:r>
            <a:r>
              <a:rPr lang="ru-RU" sz="2800" dirty="0">
                <a:solidFill>
                  <a:srgbClr val="FFFF00"/>
                </a:solidFill>
                <a:latin typeface="Times New Roman" pitchFamily="18" charset="0"/>
                <a:cs typeface="Times New Roman" pitchFamily="18" charset="0"/>
              </a:rPr>
              <a:t>и Петербургской госпитальной школе. 24 года преподавал акушерство в медицинских учреждениях. Ему принадлежит первый в стране учебник по акушерству </a:t>
            </a:r>
            <a:r>
              <a:rPr lang="ru-RU" sz="3600" dirty="0">
                <a:solidFill>
                  <a:srgbClr val="FF0000"/>
                </a:solidFill>
                <a:latin typeface="Times New Roman" pitchFamily="18" charset="0"/>
                <a:cs typeface="Times New Roman" pitchFamily="18" charset="0"/>
              </a:rPr>
              <a:t>«Искусство </a:t>
            </a:r>
            <a:r>
              <a:rPr lang="ru-RU" sz="3600" dirty="0" err="1">
                <a:solidFill>
                  <a:srgbClr val="FF0000"/>
                </a:solidFill>
                <a:latin typeface="Times New Roman" pitchFamily="18" charset="0"/>
                <a:cs typeface="Times New Roman" pitchFamily="18" charset="0"/>
              </a:rPr>
              <a:t>повивания</a:t>
            </a:r>
            <a:r>
              <a:rPr lang="ru-RU" sz="3600" dirty="0">
                <a:solidFill>
                  <a:srgbClr val="FF0000"/>
                </a:solidFill>
                <a:latin typeface="Times New Roman" pitchFamily="18" charset="0"/>
                <a:cs typeface="Times New Roman" pitchFamily="18" charset="0"/>
              </a:rPr>
              <a:t> или Наука о </a:t>
            </a:r>
            <a:r>
              <a:rPr lang="ru-RU" sz="3600" dirty="0" err="1">
                <a:solidFill>
                  <a:srgbClr val="FF0000"/>
                </a:solidFill>
                <a:latin typeface="Times New Roman" pitchFamily="18" charset="0"/>
                <a:cs typeface="Times New Roman" pitchFamily="18" charset="0"/>
              </a:rPr>
              <a:t>бабичьем</a:t>
            </a:r>
            <a:r>
              <a:rPr lang="ru-RU" sz="3600" dirty="0">
                <a:solidFill>
                  <a:srgbClr val="FF0000"/>
                </a:solidFill>
                <a:latin typeface="Times New Roman" pitchFamily="18" charset="0"/>
                <a:cs typeface="Times New Roman" pitchFamily="18" charset="0"/>
              </a:rPr>
              <a:t> деле» </a:t>
            </a:r>
            <a:r>
              <a:rPr lang="ru-RU" sz="2800" dirty="0">
                <a:solidFill>
                  <a:srgbClr val="FFFF00"/>
                </a:solidFill>
                <a:latin typeface="Times New Roman" pitchFamily="18" charset="0"/>
                <a:cs typeface="Times New Roman" pitchFamily="18" charset="0"/>
              </a:rPr>
              <a:t>который он сам иллюстрировал многочисленными рисунками. Один из первых применил </a:t>
            </a:r>
            <a:r>
              <a:rPr lang="ru-RU" sz="4000" dirty="0">
                <a:solidFill>
                  <a:srgbClr val="FF0000"/>
                </a:solidFill>
                <a:latin typeface="Times New Roman" pitchFamily="18" charset="0"/>
                <a:cs typeface="Times New Roman" pitchFamily="18" charset="0"/>
              </a:rPr>
              <a:t>акушерские щипцы</a:t>
            </a:r>
            <a:r>
              <a:rPr lang="ru-RU" sz="4000" dirty="0">
                <a:solidFill>
                  <a:srgbClr val="FFFF00"/>
                </a:solidFill>
                <a:latin typeface="Times New Roman" pitchFamily="18" charset="0"/>
                <a:cs typeface="Times New Roman" pitchFamily="18" charset="0"/>
              </a:rPr>
              <a:t>.</a:t>
            </a:r>
            <a:r>
              <a:rPr lang="ru-RU" sz="2800" dirty="0">
                <a:solidFill>
                  <a:srgbClr val="FFFF00"/>
                </a:solidFill>
                <a:latin typeface="Times New Roman" pitchFamily="18" charset="0"/>
                <a:cs typeface="Times New Roman" pitchFamily="18" charset="0"/>
              </a:rPr>
              <a:t> Он написал и издал </a:t>
            </a:r>
            <a:r>
              <a:rPr lang="uk-UA" sz="2800" dirty="0">
                <a:solidFill>
                  <a:srgbClr val="FFFF00"/>
                </a:solidFill>
                <a:latin typeface="Times New Roman" pitchFamily="18" charset="0"/>
                <a:cs typeface="Times New Roman" pitchFamily="18" charset="0"/>
              </a:rPr>
              <a:t>«</a:t>
            </a:r>
            <a:r>
              <a:rPr lang="uk-UA" sz="2800" dirty="0" err="1">
                <a:solidFill>
                  <a:srgbClr val="FFFF00"/>
                </a:solidFill>
                <a:latin typeface="Times New Roman" pitchFamily="18" charset="0"/>
                <a:cs typeface="Times New Roman" pitchFamily="18" charset="0"/>
              </a:rPr>
              <a:t>Врачебное</a:t>
            </a:r>
            <a:r>
              <a:rPr lang="uk-UA" sz="2800" dirty="0">
                <a:solidFill>
                  <a:srgbClr val="FFFF00"/>
                </a:solidFill>
                <a:latin typeface="Times New Roman" pitchFamily="18" charset="0"/>
                <a:cs typeface="Times New Roman" pitchFamily="18" charset="0"/>
              </a:rPr>
              <a:t> </a:t>
            </a:r>
            <a:r>
              <a:rPr lang="uk-UA" sz="2800" dirty="0" err="1">
                <a:solidFill>
                  <a:srgbClr val="FFFF00"/>
                </a:solidFill>
                <a:latin typeface="Times New Roman" pitchFamily="18" charset="0"/>
                <a:cs typeface="Times New Roman" pitchFamily="18" charset="0"/>
              </a:rPr>
              <a:t>вешествословие</a:t>
            </a:r>
            <a:r>
              <a:rPr lang="uk-UA" sz="2800" dirty="0">
                <a:solidFill>
                  <a:srgbClr val="FFFF00"/>
                </a:solidFill>
                <a:latin typeface="Times New Roman" pitchFamily="18" charset="0"/>
                <a:cs typeface="Times New Roman" pitchFamily="18" charset="0"/>
              </a:rPr>
              <a:t>, </a:t>
            </a:r>
            <a:r>
              <a:rPr lang="uk-UA" sz="2800" dirty="0" err="1">
                <a:solidFill>
                  <a:srgbClr val="FFFF00"/>
                </a:solidFill>
                <a:latin typeface="Times New Roman" pitchFamily="18" charset="0"/>
                <a:cs typeface="Times New Roman" pitchFamily="18" charset="0"/>
              </a:rPr>
              <a:t>или</a:t>
            </a:r>
            <a:r>
              <a:rPr lang="uk-UA" sz="2800" dirty="0">
                <a:solidFill>
                  <a:srgbClr val="FFFF00"/>
                </a:solidFill>
                <a:latin typeface="Times New Roman" pitchFamily="18" charset="0"/>
                <a:cs typeface="Times New Roman" pitchFamily="18" charset="0"/>
              </a:rPr>
              <a:t> </a:t>
            </a:r>
            <a:r>
              <a:rPr lang="uk-UA" sz="2800" dirty="0" err="1">
                <a:solidFill>
                  <a:srgbClr val="FFFF00"/>
                </a:solidFill>
                <a:latin typeface="Times New Roman" pitchFamily="18" charset="0"/>
                <a:cs typeface="Times New Roman" pitchFamily="18" charset="0"/>
              </a:rPr>
              <a:t>Описание</a:t>
            </a:r>
            <a:r>
              <a:rPr lang="uk-UA" sz="2800" b="1" dirty="0">
                <a:solidFill>
                  <a:srgbClr val="FFFF00"/>
                </a:solidFill>
                <a:latin typeface="Times New Roman" pitchFamily="18" charset="0"/>
                <a:cs typeface="Times New Roman" pitchFamily="18" charset="0"/>
              </a:rPr>
              <a:t> </a:t>
            </a:r>
            <a:r>
              <a:rPr lang="uk-UA" sz="2800" dirty="0" err="1">
                <a:solidFill>
                  <a:srgbClr val="FFFF00"/>
                </a:solidFill>
                <a:latin typeface="Times New Roman" pitchFamily="18" charset="0"/>
                <a:cs typeface="Times New Roman" pitchFamily="18" charset="0"/>
              </a:rPr>
              <a:t>целительн</a:t>
            </a:r>
            <a:r>
              <a:rPr lang="ru-RU" sz="2800" dirty="0" err="1">
                <a:solidFill>
                  <a:srgbClr val="FFFF00"/>
                </a:solidFill>
                <a:latin typeface="Times New Roman" pitchFamily="18" charset="0"/>
                <a:cs typeface="Times New Roman" pitchFamily="18" charset="0"/>
              </a:rPr>
              <a:t>ы</a:t>
            </a:r>
            <a:r>
              <a:rPr lang="uk-UA" sz="2800" dirty="0">
                <a:solidFill>
                  <a:srgbClr val="FFFF00"/>
                </a:solidFill>
                <a:latin typeface="Times New Roman" pitchFamily="18" charset="0"/>
                <a:cs typeface="Times New Roman" pitchFamily="18" charset="0"/>
              </a:rPr>
              <a:t>х </a:t>
            </a:r>
            <a:r>
              <a:rPr lang="uk-UA" sz="2800" dirty="0" err="1">
                <a:solidFill>
                  <a:srgbClr val="FFFF00"/>
                </a:solidFill>
                <a:latin typeface="Times New Roman" pitchFamily="18" charset="0"/>
                <a:cs typeface="Times New Roman" pitchFamily="18" charset="0"/>
              </a:rPr>
              <a:t>растений</a:t>
            </a:r>
            <a:r>
              <a:rPr lang="uk-UA" sz="2800" dirty="0">
                <a:solidFill>
                  <a:srgbClr val="FFFF00"/>
                </a:solidFill>
                <a:latin typeface="Times New Roman" pitchFamily="18" charset="0"/>
                <a:cs typeface="Times New Roman" pitchFamily="18" charset="0"/>
              </a:rPr>
              <a:t>...», «</a:t>
            </a:r>
            <a:r>
              <a:rPr lang="uk-UA" sz="2800" dirty="0" err="1">
                <a:solidFill>
                  <a:srgbClr val="FFFF00"/>
                </a:solidFill>
                <a:latin typeface="Times New Roman" pitchFamily="18" charset="0"/>
                <a:cs typeface="Times New Roman" pitchFamily="18" charset="0"/>
              </a:rPr>
              <a:t>Анатомо-физиологический</a:t>
            </a:r>
            <a:r>
              <a:rPr lang="uk-UA" sz="2800" dirty="0">
                <a:solidFill>
                  <a:srgbClr val="FFFF00"/>
                </a:solidFill>
                <a:latin typeface="Times New Roman" pitchFamily="18" charset="0"/>
                <a:cs typeface="Times New Roman" pitchFamily="18" charset="0"/>
              </a:rPr>
              <a:t> </a:t>
            </a:r>
            <a:r>
              <a:rPr lang="uk-UA" sz="2800" dirty="0" err="1">
                <a:solidFill>
                  <a:srgbClr val="FFFF00"/>
                </a:solidFill>
                <a:latin typeface="Times New Roman" pitchFamily="18" charset="0"/>
                <a:cs typeface="Times New Roman" pitchFamily="18" charset="0"/>
              </a:rPr>
              <a:t>словарь</a:t>
            </a:r>
            <a:r>
              <a:rPr lang="uk-UA" sz="2800" dirty="0">
                <a:solidFill>
                  <a:srgbClr val="FFFF00"/>
                </a:solidFill>
                <a:latin typeface="Times New Roman" pitchFamily="18" charset="0"/>
                <a:cs typeface="Times New Roman" pitchFamily="18" charset="0"/>
              </a:rPr>
              <a:t>», в </a:t>
            </a:r>
            <a:r>
              <a:rPr lang="uk-UA" sz="2800" dirty="0" err="1">
                <a:solidFill>
                  <a:srgbClr val="FFFF00"/>
                </a:solidFill>
                <a:latin typeface="Times New Roman" pitchFamily="18" charset="0"/>
                <a:cs typeface="Times New Roman" pitchFamily="18" charset="0"/>
              </a:rPr>
              <a:t>котором</a:t>
            </a:r>
            <a:r>
              <a:rPr lang="uk-UA" sz="2800" dirty="0">
                <a:solidFill>
                  <a:srgbClr val="FFFF00"/>
                </a:solidFill>
                <a:latin typeface="Times New Roman" pitchFamily="18" charset="0"/>
                <a:cs typeface="Times New Roman" pitchFamily="18" charset="0"/>
              </a:rPr>
              <a:t> </a:t>
            </a:r>
            <a:r>
              <a:rPr lang="ru-RU" sz="2800" dirty="0">
                <a:solidFill>
                  <a:srgbClr val="FFFF00"/>
                </a:solidFill>
                <a:latin typeface="Times New Roman" pitchFamily="18" charset="0"/>
                <a:cs typeface="Times New Roman" pitchFamily="18" charset="0"/>
              </a:rPr>
              <a:t>подал много новых терминов; учебник по ботанике, ботанический словарь.</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571500"/>
            <a:ext cx="8229600" cy="917575"/>
          </a:xfrm>
        </p:spPr>
        <p:txBody>
          <a:bodyPr rtlCol="0">
            <a:normAutofit fontScale="90000"/>
          </a:bodyPr>
          <a:lstStyle/>
          <a:p>
            <a:pPr fontAlgn="auto">
              <a:spcAft>
                <a:spcPts val="0"/>
              </a:spcAft>
              <a:defRPr/>
            </a:pPr>
            <a:r>
              <a:rPr lang="uk-UA" sz="3100" b="1" dirty="0" smtClean="0">
                <a:solidFill>
                  <a:srgbClr val="FFFF00"/>
                </a:solidFill>
              </a:rPr>
              <a:t>БОГОМОЛЕЦЬ  АЛЕКСАНДР  </a:t>
            </a:r>
            <a:r>
              <a:rPr lang="uk-UA" sz="3100" b="1" dirty="0" err="1" smtClean="0">
                <a:solidFill>
                  <a:srgbClr val="FFFF00"/>
                </a:solidFill>
              </a:rPr>
              <a:t>АЛЕКСАНДРОВИЧ</a:t>
            </a:r>
            <a:r>
              <a:rPr lang="ru-RU" sz="3100" dirty="0" smtClean="0">
                <a:solidFill>
                  <a:srgbClr val="FFFF00"/>
                </a:solidFill>
              </a:rPr>
              <a:t/>
            </a:r>
            <a:br>
              <a:rPr lang="ru-RU" sz="3100" dirty="0" smtClean="0">
                <a:solidFill>
                  <a:srgbClr val="FFFF00"/>
                </a:solidFill>
              </a:rPr>
            </a:br>
            <a:r>
              <a:rPr lang="uk-UA" sz="3100" b="1" dirty="0" smtClean="0">
                <a:solidFill>
                  <a:srgbClr val="FFFF00"/>
                </a:solidFill>
              </a:rPr>
              <a:t>(1881 – 1946)</a:t>
            </a:r>
            <a:r>
              <a:rPr lang="ru-RU" dirty="0" smtClean="0">
                <a:solidFill>
                  <a:srgbClr val="FFFF00"/>
                </a:solidFill>
              </a:rPr>
              <a:t/>
            </a:r>
            <a:br>
              <a:rPr lang="ru-RU" dirty="0" smtClean="0">
                <a:solidFill>
                  <a:srgbClr val="FFFF00"/>
                </a:solidFill>
              </a:rPr>
            </a:br>
            <a:endParaRPr lang="ru-RU" sz="3100" dirty="0"/>
          </a:p>
        </p:txBody>
      </p:sp>
      <p:sp>
        <p:nvSpPr>
          <p:cNvPr id="2150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pic>
        <p:nvPicPr>
          <p:cNvPr id="21508" name="Picture 1"/>
          <p:cNvPicPr>
            <a:picLocks noChangeAspect="1" noChangeArrowheads="1"/>
          </p:cNvPicPr>
          <p:nvPr/>
        </p:nvPicPr>
        <p:blipFill>
          <a:blip r:embed="rId2"/>
          <a:srcRect l="87" t="-415" r="-955" b="-830"/>
          <a:stretch>
            <a:fillRect/>
          </a:stretch>
        </p:blipFill>
        <p:spPr bwMode="auto">
          <a:xfrm>
            <a:off x="2071688" y="1135063"/>
            <a:ext cx="4500562" cy="575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3"/>
          <p:cNvSpPr>
            <a:spLocks noChangeArrowheads="1"/>
          </p:cNvSpPr>
          <p:nvPr/>
        </p:nvSpPr>
        <p:spPr bwMode="auto">
          <a:xfrm rot="10800000" flipV="1">
            <a:off x="500063" y="1244710"/>
            <a:ext cx="8143875" cy="4278094"/>
          </a:xfrm>
          <a:prstGeom prst="rect">
            <a:avLst/>
          </a:prstGeom>
          <a:noFill/>
          <a:ln w="9525">
            <a:noFill/>
            <a:miter lim="800000"/>
            <a:headEnd/>
            <a:tailEnd/>
          </a:ln>
        </p:spPr>
        <p:txBody>
          <a:bodyPr>
            <a:spAutoFit/>
          </a:bodyPr>
          <a:lstStyle/>
          <a:p>
            <a:r>
              <a:rPr lang="ru-RU" sz="2800" dirty="0">
                <a:solidFill>
                  <a:srgbClr val="FFFF00"/>
                </a:solidFill>
                <a:latin typeface="Calibri" pitchFamily="34" charset="0"/>
              </a:rPr>
              <a:t>Окончил Одесский университет. Работал профессором </a:t>
            </a:r>
            <a:r>
              <a:rPr lang="ru-RU" sz="3600" dirty="0">
                <a:solidFill>
                  <a:srgbClr val="FF0000"/>
                </a:solidFill>
                <a:latin typeface="Times New Roman" pitchFamily="18" charset="0"/>
                <a:cs typeface="Times New Roman" pitchFamily="18" charset="0"/>
              </a:rPr>
              <a:t>патофизиологии</a:t>
            </a:r>
            <a:r>
              <a:rPr lang="ru-RU" sz="2800" dirty="0">
                <a:solidFill>
                  <a:srgbClr val="FFFF00"/>
                </a:solidFill>
                <a:latin typeface="Calibri" pitchFamily="34" charset="0"/>
              </a:rPr>
              <a:t>, основал большую школу  патофизиологов. Разработал теорию физиологической системы соединительной ткани, объяснил действие переливания крови. Сделал значительный вклад в развитие </a:t>
            </a:r>
            <a:r>
              <a:rPr lang="ru-RU" sz="4000" dirty="0">
                <a:solidFill>
                  <a:srgbClr val="FF0000"/>
                </a:solidFill>
                <a:latin typeface="Times New Roman" pitchFamily="18" charset="0"/>
                <a:cs typeface="Times New Roman" pitchFamily="18" charset="0"/>
              </a:rPr>
              <a:t>геронтологии</a:t>
            </a:r>
            <a:r>
              <a:rPr lang="ru-RU" sz="2800" dirty="0">
                <a:solidFill>
                  <a:srgbClr val="FFFF00"/>
                </a:solidFill>
                <a:latin typeface="Calibri" pitchFamily="34" charset="0"/>
              </a:rPr>
              <a:t>. По его инициативе в Киеве в 1938 году состоялась первая в мире конференция по проблемам старения и долголетия.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0" y="285750"/>
            <a:ext cx="8572500" cy="830263"/>
          </a:xfrm>
          <a:prstGeom prst="rect">
            <a:avLst/>
          </a:prstGeom>
          <a:noFill/>
          <a:ln w="9525">
            <a:noFill/>
            <a:miter lim="800000"/>
            <a:headEnd/>
            <a:tailEnd/>
          </a:ln>
        </p:spPr>
        <p:txBody>
          <a:bodyPr anchor="ctr">
            <a:spAutoFit/>
          </a:bodyPr>
          <a:lstStyle/>
          <a:p>
            <a:pPr indent="449263" algn="ctr"/>
            <a:r>
              <a:rPr lang="ru-RU" sz="2400" b="1">
                <a:solidFill>
                  <a:srgbClr val="FFFF00"/>
                </a:solidFill>
                <a:cs typeface="Times New Roman" pitchFamily="18" charset="0"/>
              </a:rPr>
              <a:t>ДАНИЛЕВСКИЙ  ВАСИЛИЙ ЯКОВИЧ</a:t>
            </a:r>
            <a:endParaRPr lang="ru-RU" sz="2400">
              <a:solidFill>
                <a:srgbClr val="FFFF00"/>
              </a:solidFill>
            </a:endParaRPr>
          </a:p>
          <a:p>
            <a:pPr indent="449263" algn="ctr" eaLnBrk="0" hangingPunct="0"/>
            <a:r>
              <a:rPr lang="ru-RU" sz="2400" b="1">
                <a:solidFill>
                  <a:srgbClr val="FFFF00"/>
                </a:solidFill>
                <a:cs typeface="Times New Roman" pitchFamily="18" charset="0"/>
              </a:rPr>
              <a:t>(1852 – 1939)</a:t>
            </a:r>
            <a:endParaRPr lang="ru-RU" sz="2400">
              <a:solidFill>
                <a:srgbClr val="FFFF00"/>
              </a:solidFill>
            </a:endParaRPr>
          </a:p>
        </p:txBody>
      </p:sp>
      <p:pic>
        <p:nvPicPr>
          <p:cNvPr id="23555" name="Picture 1"/>
          <p:cNvPicPr>
            <a:picLocks noChangeArrowheads="1"/>
          </p:cNvPicPr>
          <p:nvPr/>
        </p:nvPicPr>
        <p:blipFill>
          <a:blip r:embed="rId2"/>
          <a:srcRect/>
          <a:stretch>
            <a:fillRect/>
          </a:stretch>
        </p:blipFill>
        <p:spPr bwMode="auto">
          <a:xfrm>
            <a:off x="2214563" y="1285875"/>
            <a:ext cx="4786312" cy="5572125"/>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28728" y="2357430"/>
            <a:ext cx="6255438" cy="4210063"/>
          </a:xfrm>
          <a:prstGeom prst="rect">
            <a:avLst/>
          </a:prstGeom>
          <a:noFill/>
          <a:ln w="9525">
            <a:noFill/>
            <a:miter lim="800000"/>
            <a:headEnd/>
            <a:tailEnd/>
          </a:ln>
        </p:spPr>
      </p:pic>
      <p:sp>
        <p:nvSpPr>
          <p:cNvPr id="3" name="TextBox 2"/>
          <p:cNvSpPr txBox="1"/>
          <p:nvPr/>
        </p:nvSpPr>
        <p:spPr>
          <a:xfrm>
            <a:off x="214282" y="214290"/>
            <a:ext cx="8715436" cy="2339102"/>
          </a:xfrm>
          <a:prstGeom prst="rect">
            <a:avLst/>
          </a:prstGeom>
          <a:noFill/>
        </p:spPr>
        <p:txBody>
          <a:bodyPr wrap="square" rtlCol="0">
            <a:spAutoFit/>
          </a:bodyPr>
          <a:lstStyle/>
          <a:p>
            <a:r>
              <a:rPr lang="ru-RU" sz="3200" dirty="0" smtClean="0">
                <a:solidFill>
                  <a:srgbClr val="FF0000"/>
                </a:solidFill>
                <a:latin typeface="Times New Roman" pitchFamily="18" charset="0"/>
                <a:cs typeface="Times New Roman" pitchFamily="18" charset="0"/>
              </a:rPr>
              <a:t>Среди древних племен и народов, которые заселяли южные, степные территории современной Украины, больше всего памяток материальной культуры  оставили о себе скифы.</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1"/>
          <p:cNvSpPr>
            <a:spLocks noChangeArrowheads="1"/>
          </p:cNvSpPr>
          <p:nvPr/>
        </p:nvSpPr>
        <p:spPr bwMode="auto">
          <a:xfrm>
            <a:off x="571500" y="1428750"/>
            <a:ext cx="8143875" cy="4154984"/>
          </a:xfrm>
          <a:prstGeom prst="rect">
            <a:avLst/>
          </a:prstGeom>
          <a:noFill/>
          <a:ln w="9525">
            <a:noFill/>
            <a:miter lim="800000"/>
            <a:headEnd/>
            <a:tailEnd/>
          </a:ln>
        </p:spPr>
        <p:txBody>
          <a:bodyPr>
            <a:spAutoFit/>
          </a:bodyPr>
          <a:lstStyle/>
          <a:p>
            <a:r>
              <a:rPr lang="ru-RU" sz="2400" dirty="0">
                <a:solidFill>
                  <a:srgbClr val="FFFF00"/>
                </a:solidFill>
                <a:latin typeface="Calibri" pitchFamily="34" charset="0"/>
              </a:rPr>
              <a:t>Окончив Харьковский университет, В.Я. Данилевский был организатором и руководителем Украинского института </a:t>
            </a:r>
            <a:r>
              <a:rPr lang="ru-RU" sz="3600" dirty="0">
                <a:solidFill>
                  <a:srgbClr val="FF0000"/>
                </a:solidFill>
                <a:latin typeface="Times New Roman" pitchFamily="18" charset="0"/>
                <a:cs typeface="Times New Roman" pitchFamily="18" charset="0"/>
              </a:rPr>
              <a:t>эндокринологии </a:t>
            </a:r>
            <a:r>
              <a:rPr lang="ru-RU" sz="2400" dirty="0">
                <a:solidFill>
                  <a:srgbClr val="FFFF00"/>
                </a:solidFill>
                <a:latin typeface="Calibri" pitchFamily="34" charset="0"/>
              </a:rPr>
              <a:t>и органотерапии в Харькове, открыл центры регуляции вегетативных процессов в головном мозге. Он первый провел регистрацию </a:t>
            </a:r>
            <a:r>
              <a:rPr lang="ru-RU" sz="3600" dirty="0">
                <a:solidFill>
                  <a:srgbClr val="FF0000"/>
                </a:solidFill>
                <a:latin typeface="Times New Roman" pitchFamily="18" charset="0"/>
                <a:cs typeface="Times New Roman" pitchFamily="18" charset="0"/>
              </a:rPr>
              <a:t>электрических потенциалах мозга</a:t>
            </a:r>
            <a:r>
              <a:rPr lang="ru-RU" sz="2400" dirty="0">
                <a:solidFill>
                  <a:srgbClr val="FFFF00"/>
                </a:solidFill>
                <a:latin typeface="Calibri" pitchFamily="34" charset="0"/>
              </a:rPr>
              <a:t>, которая позже стала основой метода электроэнцефалографии. Автор 217 научных работ, среди которых пособия по физиологии, монографии о электрических явлениях в головном мозге и другие.</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714375" y="0"/>
            <a:ext cx="7000875" cy="1285875"/>
          </a:xfrm>
        </p:spPr>
        <p:txBody>
          <a:bodyPr/>
          <a:lstStyle/>
          <a:p>
            <a:pPr algn="ctr"/>
            <a:r>
              <a:rPr lang="ru-RU" sz="2700" smtClean="0">
                <a:solidFill>
                  <a:srgbClr val="FFFF00"/>
                </a:solidFill>
              </a:rPr>
              <a:t>ЗАБОЛОТНЫЙ  ДАНИЛ  КИРИЛЛОВИЧ</a:t>
            </a:r>
            <a:br>
              <a:rPr lang="ru-RU" sz="2700" smtClean="0">
                <a:solidFill>
                  <a:srgbClr val="FFFF00"/>
                </a:solidFill>
              </a:rPr>
            </a:br>
            <a:r>
              <a:rPr lang="ru-RU" sz="2700" smtClean="0">
                <a:solidFill>
                  <a:srgbClr val="FFFF00"/>
                </a:solidFill>
              </a:rPr>
              <a:t>(1866 – 1929)</a:t>
            </a:r>
            <a:r>
              <a:rPr lang="ru-RU" smtClean="0">
                <a:solidFill>
                  <a:srgbClr val="FFFF00"/>
                </a:solidFill>
              </a:rPr>
              <a:t/>
            </a:r>
            <a:br>
              <a:rPr lang="ru-RU" smtClean="0">
                <a:solidFill>
                  <a:srgbClr val="FFFF00"/>
                </a:solidFill>
              </a:rPr>
            </a:br>
            <a:endParaRPr lang="ru-RU" smtClean="0">
              <a:solidFill>
                <a:srgbClr val="FFFF00"/>
              </a:solidFill>
            </a:endParaRPr>
          </a:p>
        </p:txBody>
      </p:sp>
      <p:pic>
        <p:nvPicPr>
          <p:cNvPr id="25603" name="Picture 2"/>
          <p:cNvPicPr>
            <a:picLocks noChangeAspect="1" noChangeArrowheads="1"/>
          </p:cNvPicPr>
          <p:nvPr/>
        </p:nvPicPr>
        <p:blipFill>
          <a:blip r:embed="rId2"/>
          <a:srcRect/>
          <a:stretch>
            <a:fillRect/>
          </a:stretch>
        </p:blipFill>
        <p:spPr bwMode="auto">
          <a:xfrm>
            <a:off x="2071688" y="919163"/>
            <a:ext cx="4643437" cy="583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1"/>
          <p:cNvSpPr>
            <a:spLocks noChangeArrowheads="1"/>
          </p:cNvSpPr>
          <p:nvPr/>
        </p:nvSpPr>
        <p:spPr bwMode="auto">
          <a:xfrm>
            <a:off x="857250" y="1357313"/>
            <a:ext cx="7429500" cy="5262979"/>
          </a:xfrm>
          <a:prstGeom prst="rect">
            <a:avLst/>
          </a:prstGeom>
          <a:noFill/>
          <a:ln w="9525">
            <a:noFill/>
            <a:miter lim="800000"/>
            <a:headEnd/>
            <a:tailEnd/>
          </a:ln>
        </p:spPr>
        <p:txBody>
          <a:bodyPr>
            <a:spAutoFit/>
          </a:bodyPr>
          <a:lstStyle/>
          <a:p>
            <a:r>
              <a:rPr lang="ru-RU" sz="2400" dirty="0">
                <a:solidFill>
                  <a:srgbClr val="FFFF00"/>
                </a:solidFill>
                <a:latin typeface="Calibri" pitchFamily="34" charset="0"/>
              </a:rPr>
              <a:t>Родился в </a:t>
            </a:r>
            <a:r>
              <a:rPr lang="ru-RU" sz="2400" dirty="0" err="1">
                <a:solidFill>
                  <a:srgbClr val="FFFF00"/>
                </a:solidFill>
                <a:latin typeface="Calibri" pitchFamily="34" charset="0"/>
              </a:rPr>
              <a:t>с.Чоботарки</a:t>
            </a:r>
            <a:r>
              <a:rPr lang="ru-RU" sz="2400" dirty="0">
                <a:solidFill>
                  <a:srgbClr val="FFFF00"/>
                </a:solidFill>
                <a:latin typeface="Calibri" pitchFamily="34" charset="0"/>
              </a:rPr>
              <a:t> на </a:t>
            </a:r>
            <a:r>
              <a:rPr lang="ru-RU" sz="2400" dirty="0" err="1">
                <a:solidFill>
                  <a:srgbClr val="FFFF00"/>
                </a:solidFill>
                <a:latin typeface="Calibri" pitchFamily="34" charset="0"/>
              </a:rPr>
              <a:t>Виничине</a:t>
            </a:r>
            <a:r>
              <a:rPr lang="ru-RU" sz="2400" dirty="0">
                <a:solidFill>
                  <a:srgbClr val="FFFF00"/>
                </a:solidFill>
                <a:latin typeface="Calibri" pitchFamily="34" charset="0"/>
              </a:rPr>
              <a:t>. Закончил природное отделение физико-математического факультета Одесского университета и медицинский факультет Киевского университета. Один из </a:t>
            </a:r>
            <a:r>
              <a:rPr lang="ru-RU" sz="3600" dirty="0">
                <a:solidFill>
                  <a:srgbClr val="FF0000"/>
                </a:solidFill>
                <a:latin typeface="Times New Roman" pitchFamily="18" charset="0"/>
                <a:cs typeface="Times New Roman" pitchFamily="18" charset="0"/>
              </a:rPr>
              <a:t>основоположников отечественной эпидемиологии. </a:t>
            </a:r>
            <a:r>
              <a:rPr lang="ru-RU" sz="2400" dirty="0">
                <a:solidFill>
                  <a:srgbClr val="FFFF00"/>
                </a:solidFill>
                <a:latin typeface="Calibri" pitchFamily="34" charset="0"/>
              </a:rPr>
              <a:t>Особое внимание уделял изучению путей распространения чумы и её лечению. Он впервые разработал методы вакцинации в борьбе с холерными эпидемиями и основал кафедру эпидемиологии в Одессе. Академик АН УССР, президентом которой он был избран в 1928 году. В составе этой академии организовал </a:t>
            </a:r>
            <a:r>
              <a:rPr lang="ru-RU" sz="2400" dirty="0">
                <a:solidFill>
                  <a:srgbClr val="FF0000"/>
                </a:solidFill>
                <a:latin typeface="Calibri" pitchFamily="34" charset="0"/>
              </a:rPr>
              <a:t>Институт микробиологии.</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214313"/>
            <a:ext cx="7286625" cy="995362"/>
          </a:xfrm>
        </p:spPr>
        <p:txBody>
          <a:bodyPr rtlCol="0">
            <a:normAutofit fontScale="90000"/>
          </a:bodyPr>
          <a:lstStyle/>
          <a:p>
            <a:pPr algn="ctr" fontAlgn="auto">
              <a:spcAft>
                <a:spcPts val="0"/>
              </a:spcAft>
              <a:defRPr/>
            </a:pPr>
            <a:r>
              <a:rPr lang="uk-UA" sz="2700" dirty="0" smtClean="0">
                <a:solidFill>
                  <a:srgbClr val="FFFF00"/>
                </a:solidFill>
              </a:rPr>
              <a:t>ПИРОГОВ  НИКОЛАЙ ИВАНОВИЧ</a:t>
            </a:r>
            <a:r>
              <a:rPr lang="ru-RU" sz="2700" dirty="0" smtClean="0">
                <a:solidFill>
                  <a:srgbClr val="FFFF00"/>
                </a:solidFill>
              </a:rPr>
              <a:t/>
            </a:r>
            <a:br>
              <a:rPr lang="ru-RU" sz="2700" dirty="0" smtClean="0">
                <a:solidFill>
                  <a:srgbClr val="FFFF00"/>
                </a:solidFill>
              </a:rPr>
            </a:br>
            <a:r>
              <a:rPr lang="uk-UA" sz="2700" dirty="0" smtClean="0">
                <a:solidFill>
                  <a:srgbClr val="FFFF00"/>
                </a:solidFill>
              </a:rPr>
              <a:t>(1810 – 1881)</a:t>
            </a:r>
            <a:r>
              <a:rPr lang="ru-RU" dirty="0" smtClean="0"/>
              <a:t/>
            </a:r>
            <a:br>
              <a:rPr lang="ru-RU" dirty="0" smtClean="0"/>
            </a:br>
            <a:endParaRPr lang="ru-RU" dirty="0"/>
          </a:p>
        </p:txBody>
      </p:sp>
      <p:pic>
        <p:nvPicPr>
          <p:cNvPr id="27651" name="Picture 2"/>
          <p:cNvPicPr>
            <a:picLocks noChangeAspect="1" noChangeArrowheads="1"/>
          </p:cNvPicPr>
          <p:nvPr/>
        </p:nvPicPr>
        <p:blipFill>
          <a:blip r:embed="rId2"/>
          <a:srcRect/>
          <a:stretch>
            <a:fillRect/>
          </a:stretch>
        </p:blipFill>
        <p:spPr bwMode="auto">
          <a:xfrm>
            <a:off x="2286000" y="1198563"/>
            <a:ext cx="4572000" cy="5729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1"/>
          <p:cNvSpPr>
            <a:spLocks noChangeArrowheads="1"/>
          </p:cNvSpPr>
          <p:nvPr/>
        </p:nvSpPr>
        <p:spPr bwMode="auto">
          <a:xfrm>
            <a:off x="928688" y="1071563"/>
            <a:ext cx="7215187" cy="5262979"/>
          </a:xfrm>
          <a:prstGeom prst="rect">
            <a:avLst/>
          </a:prstGeom>
          <a:noFill/>
          <a:ln w="9525">
            <a:noFill/>
            <a:miter lim="800000"/>
            <a:headEnd/>
            <a:tailEnd/>
          </a:ln>
        </p:spPr>
        <p:txBody>
          <a:bodyPr>
            <a:spAutoFit/>
          </a:bodyPr>
          <a:lstStyle/>
          <a:p>
            <a:r>
              <a:rPr lang="ru-RU" sz="2400" dirty="0">
                <a:solidFill>
                  <a:srgbClr val="FFFF00"/>
                </a:solidFill>
                <a:latin typeface="Calibri" pitchFamily="34" charset="0"/>
              </a:rPr>
              <a:t>Основоположник отечественной хирургии, выдающийся педагог. Основатель новой сферы медицинской науки – </a:t>
            </a:r>
            <a:r>
              <a:rPr lang="ru-RU" sz="2400" dirty="0" err="1" smtClean="0">
                <a:solidFill>
                  <a:srgbClr val="FFFF00"/>
                </a:solidFill>
                <a:latin typeface="Calibri" pitchFamily="34" charset="0"/>
              </a:rPr>
              <a:t>хирургич</a:t>
            </a:r>
            <a:r>
              <a:rPr lang="uk-UA" sz="2400" dirty="0" err="1" smtClean="0">
                <a:solidFill>
                  <a:srgbClr val="FFFF00"/>
                </a:solidFill>
                <a:latin typeface="Calibri" pitchFamily="34" charset="0"/>
              </a:rPr>
              <a:t>еск</a:t>
            </a:r>
            <a:r>
              <a:rPr lang="ru-RU" sz="2400" dirty="0">
                <a:solidFill>
                  <a:srgbClr val="FFFF00"/>
                </a:solidFill>
                <a:latin typeface="Calibri" pitchFamily="34" charset="0"/>
              </a:rPr>
              <a:t>ой, или </a:t>
            </a:r>
            <a:r>
              <a:rPr lang="ru-RU" sz="3600" dirty="0">
                <a:solidFill>
                  <a:srgbClr val="FF0000"/>
                </a:solidFill>
                <a:latin typeface="Times New Roman" pitchFamily="18" charset="0"/>
                <a:cs typeface="Times New Roman" pitchFamily="18" charset="0"/>
              </a:rPr>
              <a:t>топографической анатомии</a:t>
            </a:r>
            <a:r>
              <a:rPr lang="ru-RU" sz="2400" dirty="0">
                <a:solidFill>
                  <a:srgbClr val="FFFF00"/>
                </a:solidFill>
                <a:latin typeface="Calibri" pitchFamily="34" charset="0"/>
              </a:rPr>
              <a:t>. Разработал </a:t>
            </a:r>
            <a:r>
              <a:rPr lang="ru-RU" sz="3600" dirty="0">
                <a:solidFill>
                  <a:srgbClr val="FF0000"/>
                </a:solidFill>
                <a:latin typeface="Times New Roman" pitchFamily="18" charset="0"/>
                <a:cs typeface="Times New Roman" pitchFamily="18" charset="0"/>
              </a:rPr>
              <a:t>основы военно-полевой хирургии </a:t>
            </a:r>
            <a:r>
              <a:rPr lang="ru-RU" sz="2400" dirty="0">
                <a:solidFill>
                  <a:srgbClr val="FFFF00"/>
                </a:solidFill>
                <a:latin typeface="Calibri" pitchFamily="34" charset="0"/>
              </a:rPr>
              <a:t>и способы </a:t>
            </a:r>
            <a:r>
              <a:rPr lang="ru-RU" sz="2400" dirty="0" smtClean="0">
                <a:solidFill>
                  <a:srgbClr val="FFFF00"/>
                </a:solidFill>
                <a:latin typeface="Calibri" pitchFamily="34" charset="0"/>
              </a:rPr>
              <a:t>обезболивания </a:t>
            </a:r>
            <a:r>
              <a:rPr lang="ru-RU" sz="2400" dirty="0">
                <a:solidFill>
                  <a:srgbClr val="FFFF00"/>
                </a:solidFill>
                <a:latin typeface="Calibri" pitchFamily="34" charset="0"/>
              </a:rPr>
              <a:t>в процессе оперативных вмешательств, которые впервые использовал, леча раненых в Крымской войне. В связи с 50-летием его научной деятельности медицинская общественность Украины организовала проведение «</a:t>
            </a:r>
            <a:r>
              <a:rPr lang="ru-RU" sz="2400" dirty="0" err="1">
                <a:solidFill>
                  <a:srgbClr val="FFFF00"/>
                </a:solidFill>
                <a:latin typeface="Calibri" pitchFamily="34" charset="0"/>
              </a:rPr>
              <a:t>Пироговских</a:t>
            </a:r>
            <a:r>
              <a:rPr lang="ru-RU" sz="2400" dirty="0">
                <a:solidFill>
                  <a:srgbClr val="FFFF00"/>
                </a:solidFill>
                <a:latin typeface="Calibri" pitchFamily="34" charset="0"/>
              </a:rPr>
              <a:t> медицинских съездов». Последние 25 лет Н.И. Пирогов жил </a:t>
            </a:r>
            <a:r>
              <a:rPr lang="uk-UA" sz="2400" dirty="0">
                <a:solidFill>
                  <a:srgbClr val="FFFF00"/>
                </a:solidFill>
                <a:latin typeface="Calibri" pitchFamily="34" charset="0"/>
              </a:rPr>
              <a:t>на</a:t>
            </a:r>
            <a:r>
              <a:rPr lang="ru-RU" sz="2400" dirty="0">
                <a:solidFill>
                  <a:srgbClr val="FFFF00"/>
                </a:solidFill>
                <a:latin typeface="Calibri" pitchFamily="34" charset="0"/>
              </a:rPr>
              <a:t> Украине в своем имении Вишня возле Винницы, где и был похоронен.</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r>
              <a:rPr lang="ru-RU" sz="3200" b="1" smtClean="0">
                <a:solidFill>
                  <a:srgbClr val="FFFF00"/>
                </a:solidFill>
              </a:rPr>
              <a:t>ВОРОБЬЕВ ВЛАДИМИР ПЕТРОВИЧ</a:t>
            </a:r>
            <a:r>
              <a:rPr lang="ru-RU" sz="3200" smtClean="0">
                <a:solidFill>
                  <a:srgbClr val="FFFF00"/>
                </a:solidFill>
              </a:rPr>
              <a:t/>
            </a:r>
            <a:br>
              <a:rPr lang="ru-RU" sz="3200" smtClean="0">
                <a:solidFill>
                  <a:srgbClr val="FFFF00"/>
                </a:solidFill>
              </a:rPr>
            </a:br>
            <a:r>
              <a:rPr lang="ru-RU" sz="3200" b="1" smtClean="0">
                <a:solidFill>
                  <a:srgbClr val="FFFF00"/>
                </a:solidFill>
              </a:rPr>
              <a:t>(1876 – 1937)</a:t>
            </a:r>
            <a:endParaRPr lang="ru-RU" sz="3200" smtClean="0">
              <a:solidFill>
                <a:srgbClr val="FFFF00"/>
              </a:solidFill>
            </a:endParaRPr>
          </a:p>
        </p:txBody>
      </p:sp>
      <p:sp>
        <p:nvSpPr>
          <p:cNvPr id="29699" name="Содержимое 2"/>
          <p:cNvSpPr>
            <a:spLocks noGrp="1"/>
          </p:cNvSpPr>
          <p:nvPr>
            <p:ph idx="1"/>
          </p:nvPr>
        </p:nvSpPr>
        <p:spPr/>
        <p:txBody>
          <a:bodyPr/>
          <a:lstStyle/>
          <a:p>
            <a:r>
              <a:rPr lang="ru-RU" smtClean="0"/>
              <a:t/>
            </a:r>
            <a:br>
              <a:rPr lang="ru-RU" smtClean="0"/>
            </a:br>
            <a:r>
              <a:rPr lang="ru-RU" smtClean="0"/>
              <a:t/>
            </a:r>
            <a:br>
              <a:rPr lang="ru-RU" smtClean="0"/>
            </a:br>
            <a:r>
              <a:rPr lang="ru-RU" smtClean="0"/>
              <a:t/>
            </a:r>
            <a:br>
              <a:rPr lang="ru-RU" smtClean="0"/>
            </a:br>
            <a:r>
              <a:rPr lang="ru-RU" smtClean="0"/>
              <a:t/>
            </a:r>
            <a:br>
              <a:rPr lang="ru-RU" smtClean="0"/>
            </a:br>
            <a:r>
              <a:rPr lang="ru-RU" smtClean="0"/>
              <a:t/>
            </a:r>
            <a:br>
              <a:rPr lang="ru-RU" smtClean="0"/>
            </a:br>
            <a:endParaRPr lang="ru-RU" smtClean="0"/>
          </a:p>
        </p:txBody>
      </p:sp>
      <p:pic>
        <p:nvPicPr>
          <p:cNvPr id="29700" name="Picture 2"/>
          <p:cNvPicPr>
            <a:picLocks noChangeAspect="1" noChangeArrowheads="1"/>
          </p:cNvPicPr>
          <p:nvPr/>
        </p:nvPicPr>
        <p:blipFill>
          <a:blip r:embed="rId2"/>
          <a:srcRect/>
          <a:stretch>
            <a:fillRect/>
          </a:stretch>
        </p:blipFill>
        <p:spPr bwMode="auto">
          <a:xfrm>
            <a:off x="2286000" y="1273175"/>
            <a:ext cx="4429125" cy="564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642938" y="500042"/>
            <a:ext cx="7929562" cy="4893647"/>
          </a:xfrm>
          <a:prstGeom prst="rect">
            <a:avLst/>
          </a:prstGeom>
          <a:noFill/>
          <a:ln w="9525">
            <a:noFill/>
            <a:miter lim="800000"/>
            <a:headEnd/>
            <a:tailEnd/>
          </a:ln>
        </p:spPr>
        <p:txBody>
          <a:bodyPr wrap="square" anchor="ctr">
            <a:spAutoFit/>
          </a:bodyPr>
          <a:lstStyle/>
          <a:p>
            <a:pPr indent="457200" algn="just"/>
            <a:r>
              <a:rPr lang="ru-RU" sz="2400" dirty="0">
                <a:solidFill>
                  <a:srgbClr val="FFFF00"/>
                </a:solidFill>
                <a:latin typeface="Times New Roman" pitchFamily="18" charset="0"/>
                <a:cs typeface="Times New Roman" pitchFamily="18" charset="0"/>
              </a:rPr>
              <a:t>Родился в г. Одесса. Закончил </a:t>
            </a:r>
            <a:r>
              <a:rPr lang="ru-RU" sz="2400" dirty="0">
                <a:solidFill>
                  <a:srgbClr val="FF0000"/>
                </a:solidFill>
                <a:latin typeface="Times New Roman" pitchFamily="18" charset="0"/>
                <a:cs typeface="Times New Roman" pitchFamily="18" charset="0"/>
              </a:rPr>
              <a:t>Харьковский медицинский университет</a:t>
            </a:r>
            <a:r>
              <a:rPr lang="ru-RU" sz="2400" dirty="0">
                <a:solidFill>
                  <a:srgbClr val="FFFF00"/>
                </a:solidFill>
                <a:latin typeface="Times New Roman" pitchFamily="18" charset="0"/>
                <a:cs typeface="Times New Roman" pitchFamily="18" charset="0"/>
              </a:rPr>
              <a:t> и с того времени вся его жизнь была связана с Харьковом, с кафедрой анатомии. Уже  первая научная работа В.П. Воробьева была удостоена золотой медали университета. В 34 года он возглавляет кафедру анатомии медицинского института. Автор первого пособия по анатомии, а также </a:t>
            </a:r>
            <a:r>
              <a:rPr lang="ru-RU" sz="3600" dirty="0">
                <a:solidFill>
                  <a:srgbClr val="FF0000"/>
                </a:solidFill>
                <a:latin typeface="Times New Roman" pitchFamily="18" charset="0"/>
                <a:cs typeface="Times New Roman" pitchFamily="18" charset="0"/>
              </a:rPr>
              <a:t>5-томного анатомического атласа,</a:t>
            </a:r>
            <a:r>
              <a:rPr lang="ru-RU" sz="2400" dirty="0">
                <a:solidFill>
                  <a:srgbClr val="FFFF00"/>
                </a:solidFill>
                <a:latin typeface="Times New Roman" pitchFamily="18" charset="0"/>
                <a:cs typeface="Times New Roman" pitchFamily="18" charset="0"/>
              </a:rPr>
              <a:t> который пользуется большой популярностью и у современных студентов. В.П. Воробьевым была основана одна из основных анатомических школ Украины, которая стала известна всему миру.  </a:t>
            </a:r>
            <a:endParaRPr lang="ru-RU" sz="2400" dirty="0">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357188"/>
            <a:ext cx="7500938" cy="785812"/>
          </a:xfrm>
        </p:spPr>
        <p:txBody>
          <a:bodyPr rtlCol="0">
            <a:normAutofit fontScale="90000"/>
          </a:bodyPr>
          <a:lstStyle/>
          <a:p>
            <a:pPr algn="ctr" fontAlgn="auto">
              <a:spcAft>
                <a:spcPts val="0"/>
              </a:spcAft>
              <a:defRPr/>
            </a:pPr>
            <a:r>
              <a:rPr lang="ru-RU" dirty="0" smtClean="0">
                <a:solidFill>
                  <a:srgbClr val="FFFF00"/>
                </a:solidFill>
              </a:rPr>
              <a:t/>
            </a:r>
            <a:br>
              <a:rPr lang="ru-RU" dirty="0" smtClean="0">
                <a:solidFill>
                  <a:srgbClr val="FFFF00"/>
                </a:solidFill>
              </a:rPr>
            </a:br>
            <a:r>
              <a:rPr lang="uk-UA" sz="3100" dirty="0" smtClean="0">
                <a:solidFill>
                  <a:srgbClr val="FFFF00"/>
                </a:solidFill>
              </a:rPr>
              <a:t>МЕЧНИКОВ  </a:t>
            </a:r>
            <a:r>
              <a:rPr lang="ru-RU" sz="3100" dirty="0" smtClean="0">
                <a:solidFill>
                  <a:srgbClr val="FFFF00"/>
                </a:solidFill>
              </a:rPr>
              <a:t>ИЛЬЯ  ИЛЬИЧ</a:t>
            </a:r>
            <a:br>
              <a:rPr lang="ru-RU" sz="3100" dirty="0" smtClean="0">
                <a:solidFill>
                  <a:srgbClr val="FFFF00"/>
                </a:solidFill>
              </a:rPr>
            </a:br>
            <a:r>
              <a:rPr lang="ru-RU" sz="3100" dirty="0" smtClean="0">
                <a:solidFill>
                  <a:srgbClr val="FFFF00"/>
                </a:solidFill>
              </a:rPr>
              <a:t>(1845-1916)</a:t>
            </a:r>
            <a:endParaRPr lang="ru-RU" sz="3100" dirty="0">
              <a:solidFill>
                <a:srgbClr val="FFFF00"/>
              </a:solidFill>
            </a:endParaRPr>
          </a:p>
        </p:txBody>
      </p:sp>
      <p:pic>
        <p:nvPicPr>
          <p:cNvPr id="31747" name="Picture 2"/>
          <p:cNvPicPr>
            <a:picLocks noChangeAspect="1" noChangeArrowheads="1"/>
          </p:cNvPicPr>
          <p:nvPr/>
        </p:nvPicPr>
        <p:blipFill>
          <a:blip r:embed="rId2"/>
          <a:srcRect/>
          <a:stretch>
            <a:fillRect/>
          </a:stretch>
        </p:blipFill>
        <p:spPr bwMode="auto">
          <a:xfrm>
            <a:off x="2365375" y="1144588"/>
            <a:ext cx="4564063" cy="5713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1"/>
          <p:cNvSpPr>
            <a:spLocks noChangeArrowheads="1"/>
          </p:cNvSpPr>
          <p:nvPr/>
        </p:nvSpPr>
        <p:spPr bwMode="auto">
          <a:xfrm>
            <a:off x="214283" y="642918"/>
            <a:ext cx="8572560" cy="4893647"/>
          </a:xfrm>
          <a:prstGeom prst="rect">
            <a:avLst/>
          </a:prstGeom>
          <a:noFill/>
          <a:ln w="9525">
            <a:noFill/>
            <a:miter lim="800000"/>
            <a:headEnd/>
            <a:tailEnd/>
          </a:ln>
        </p:spPr>
        <p:txBody>
          <a:bodyPr wrap="square">
            <a:spAutoFit/>
          </a:bodyPr>
          <a:lstStyle/>
          <a:p>
            <a:r>
              <a:rPr lang="ru-RU" sz="2400" dirty="0">
                <a:solidFill>
                  <a:srgbClr val="FFFF00"/>
                </a:solidFill>
                <a:latin typeface="Calibri" pitchFamily="34" charset="0"/>
              </a:rPr>
              <a:t>Родился в с. </a:t>
            </a:r>
            <a:r>
              <a:rPr lang="ru-RU" sz="2400" dirty="0" err="1">
                <a:solidFill>
                  <a:srgbClr val="FFFF00"/>
                </a:solidFill>
                <a:latin typeface="Calibri" pitchFamily="34" charset="0"/>
              </a:rPr>
              <a:t>Ивановцы</a:t>
            </a:r>
            <a:r>
              <a:rPr lang="ru-RU" sz="2400" dirty="0">
                <a:solidFill>
                  <a:srgbClr val="FFFF00"/>
                </a:solidFill>
                <a:latin typeface="Calibri" pitchFamily="34" charset="0"/>
              </a:rPr>
              <a:t> на </a:t>
            </a:r>
            <a:r>
              <a:rPr lang="ru-RU" sz="2400" dirty="0" err="1">
                <a:solidFill>
                  <a:srgbClr val="FFFF00"/>
                </a:solidFill>
                <a:latin typeface="Calibri" pitchFamily="34" charset="0"/>
              </a:rPr>
              <a:t>Харьковщине</a:t>
            </a:r>
            <a:r>
              <a:rPr lang="ru-RU" sz="2400" dirty="0">
                <a:solidFill>
                  <a:srgbClr val="FFFF00"/>
                </a:solidFill>
                <a:latin typeface="Calibri" pitchFamily="34" charset="0"/>
              </a:rPr>
              <a:t>. Окончил школу с золотой медалью, поступил в Харьковский университет, который закончил досрочно в 19 лет</a:t>
            </a:r>
            <a:r>
              <a:rPr lang="ru-RU" sz="2400" dirty="0" smtClean="0">
                <a:solidFill>
                  <a:srgbClr val="FFFF00"/>
                </a:solidFill>
                <a:latin typeface="Calibri" pitchFamily="34" charset="0"/>
              </a:rPr>
              <a:t>.</a:t>
            </a:r>
          </a:p>
          <a:p>
            <a:endParaRPr lang="ru-RU" sz="2400" dirty="0" smtClean="0">
              <a:solidFill>
                <a:srgbClr val="FFFF00"/>
              </a:solidFill>
              <a:latin typeface="Calibri" pitchFamily="34" charset="0"/>
            </a:endParaRPr>
          </a:p>
          <a:p>
            <a:r>
              <a:rPr lang="ru-RU" sz="2400" dirty="0" smtClean="0">
                <a:solidFill>
                  <a:srgbClr val="FFFF00"/>
                </a:solidFill>
                <a:latin typeface="Calibri" pitchFamily="34" charset="0"/>
              </a:rPr>
              <a:t> </a:t>
            </a:r>
            <a:r>
              <a:rPr lang="ru-RU" sz="2400" dirty="0">
                <a:solidFill>
                  <a:srgbClr val="FFFF00"/>
                </a:solidFill>
                <a:latin typeface="Calibri" pitchFamily="34" charset="0"/>
              </a:rPr>
              <a:t>Выдающийся биолог, зоолог, патолог, который разработал вопросы о начальном состоянии многоклеточных организмов, основал первую в Украине бактериологическую станцию</a:t>
            </a:r>
            <a:r>
              <a:rPr lang="ru-RU" sz="2400" dirty="0" smtClean="0">
                <a:solidFill>
                  <a:srgbClr val="FFFF00"/>
                </a:solidFill>
                <a:latin typeface="Calibri" pitchFamily="34" charset="0"/>
              </a:rPr>
              <a:t>,</a:t>
            </a:r>
          </a:p>
          <a:p>
            <a:r>
              <a:rPr lang="ru-RU" sz="2400" dirty="0" smtClean="0">
                <a:solidFill>
                  <a:srgbClr val="FFFF00"/>
                </a:solidFill>
                <a:latin typeface="Calibri" pitchFamily="34" charset="0"/>
              </a:rPr>
              <a:t> </a:t>
            </a:r>
            <a:r>
              <a:rPr lang="ru-RU" sz="2400" dirty="0">
                <a:solidFill>
                  <a:srgbClr val="FF0000"/>
                </a:solidFill>
                <a:latin typeface="Calibri" pitchFamily="34" charset="0"/>
              </a:rPr>
              <a:t>создал учение об иммунитете.</a:t>
            </a:r>
            <a:r>
              <a:rPr lang="ru-RU" sz="2400" dirty="0">
                <a:solidFill>
                  <a:srgbClr val="FFFF00"/>
                </a:solidFill>
                <a:latin typeface="Calibri" pitchFamily="34" charset="0"/>
              </a:rPr>
              <a:t> </a:t>
            </a:r>
            <a:endParaRPr lang="ru-RU" sz="2400" dirty="0" smtClean="0">
              <a:solidFill>
                <a:srgbClr val="FFFF00"/>
              </a:solidFill>
              <a:latin typeface="Calibri" pitchFamily="34" charset="0"/>
            </a:endParaRPr>
          </a:p>
          <a:p>
            <a:endParaRPr lang="ru-RU" sz="2400" dirty="0" smtClean="0">
              <a:solidFill>
                <a:srgbClr val="FFFF00"/>
              </a:solidFill>
              <a:latin typeface="Calibri" pitchFamily="34" charset="0"/>
            </a:endParaRPr>
          </a:p>
          <a:p>
            <a:pPr algn="ctr"/>
            <a:r>
              <a:rPr lang="ru-RU" sz="2400" dirty="0" smtClean="0">
                <a:solidFill>
                  <a:srgbClr val="FFFF00"/>
                </a:solidFill>
                <a:latin typeface="Calibri" pitchFamily="34" charset="0"/>
              </a:rPr>
              <a:t>За </a:t>
            </a:r>
            <a:r>
              <a:rPr lang="ru-RU" sz="2400" dirty="0">
                <a:solidFill>
                  <a:srgbClr val="FFFF00"/>
                </a:solidFill>
                <a:latin typeface="Calibri" pitchFamily="34" charset="0"/>
              </a:rPr>
              <a:t>роботы об иммунитете </a:t>
            </a:r>
            <a:endParaRPr lang="ru-RU" sz="2400" dirty="0" smtClean="0">
              <a:solidFill>
                <a:srgbClr val="FFFF00"/>
              </a:solidFill>
              <a:latin typeface="Calibri" pitchFamily="34" charset="0"/>
            </a:endParaRPr>
          </a:p>
          <a:p>
            <a:pPr algn="ctr"/>
            <a:r>
              <a:rPr lang="ru-RU" sz="3600" b="1" dirty="0" smtClean="0">
                <a:solidFill>
                  <a:srgbClr val="FF0000"/>
                </a:solidFill>
                <a:latin typeface="Times New Roman" pitchFamily="18" charset="0"/>
                <a:cs typeface="Times New Roman" pitchFamily="18" charset="0"/>
              </a:rPr>
              <a:t>в </a:t>
            </a:r>
            <a:r>
              <a:rPr lang="ru-RU" sz="3600" b="1" dirty="0">
                <a:solidFill>
                  <a:srgbClr val="FF0000"/>
                </a:solidFill>
                <a:latin typeface="Times New Roman" pitchFamily="18" charset="0"/>
                <a:cs typeface="Times New Roman" pitchFamily="18" charset="0"/>
              </a:rPr>
              <a:t>1908 году удостоен Нобелевской премии.</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857250" y="357188"/>
            <a:ext cx="6786563" cy="1214437"/>
          </a:xfrm>
        </p:spPr>
        <p:txBody>
          <a:bodyPr/>
          <a:lstStyle/>
          <a:p>
            <a:pPr algn="ctr"/>
            <a:r>
              <a:rPr lang="ru-RU" sz="2400" smtClean="0">
                <a:solidFill>
                  <a:srgbClr val="FFFF00"/>
                </a:solidFill>
              </a:rPr>
              <a:t>СКЛИФОСОВСКИЙ НИКОЛАЙ ВАСИЛЬЕВИЧ</a:t>
            </a:r>
            <a:br>
              <a:rPr lang="ru-RU" sz="2400" smtClean="0">
                <a:solidFill>
                  <a:srgbClr val="FFFF00"/>
                </a:solidFill>
              </a:rPr>
            </a:br>
            <a:r>
              <a:rPr lang="ru-RU" sz="2400" smtClean="0">
                <a:solidFill>
                  <a:srgbClr val="FFFF00"/>
                </a:solidFill>
              </a:rPr>
              <a:t>(1836 – 1904)</a:t>
            </a:r>
            <a:br>
              <a:rPr lang="ru-RU" sz="2400" smtClean="0">
                <a:solidFill>
                  <a:srgbClr val="FFFF00"/>
                </a:solidFill>
              </a:rPr>
            </a:br>
            <a:endParaRPr lang="ru-RU" sz="2400" smtClean="0">
              <a:solidFill>
                <a:srgbClr val="FFFF00"/>
              </a:solidFill>
            </a:endParaRPr>
          </a:p>
        </p:txBody>
      </p:sp>
      <p:pic>
        <p:nvPicPr>
          <p:cNvPr id="33795" name="Picture 2"/>
          <p:cNvPicPr>
            <a:picLocks noChangeAspect="1" noChangeArrowheads="1"/>
          </p:cNvPicPr>
          <p:nvPr/>
        </p:nvPicPr>
        <p:blipFill>
          <a:blip r:embed="rId2"/>
          <a:srcRect/>
          <a:stretch>
            <a:fillRect/>
          </a:stretch>
        </p:blipFill>
        <p:spPr bwMode="auto">
          <a:xfrm>
            <a:off x="2286000" y="1214438"/>
            <a:ext cx="4332288" cy="5430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100133"/>
          <p:cNvPicPr>
            <a:picLocks noChangeAspect="1" noChangeArrowheads="1"/>
          </p:cNvPicPr>
          <p:nvPr/>
        </p:nvPicPr>
        <p:blipFill>
          <a:blip r:embed="rId2"/>
          <a:srcRect/>
          <a:stretch>
            <a:fillRect/>
          </a:stretch>
        </p:blipFill>
        <p:spPr>
          <a:xfrm>
            <a:off x="1857356" y="346176"/>
            <a:ext cx="5786478" cy="6351113"/>
          </a:xfrm>
          <a:prstGeom prst="rect">
            <a:avLst/>
          </a:prstGeo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Прямоугольник 1"/>
          <p:cNvSpPr>
            <a:spLocks noChangeArrowheads="1"/>
          </p:cNvSpPr>
          <p:nvPr/>
        </p:nvSpPr>
        <p:spPr bwMode="auto">
          <a:xfrm>
            <a:off x="1071563" y="1571625"/>
            <a:ext cx="7358062" cy="4524375"/>
          </a:xfrm>
          <a:prstGeom prst="rect">
            <a:avLst/>
          </a:prstGeom>
          <a:noFill/>
          <a:ln w="9525">
            <a:noFill/>
            <a:miter lim="800000"/>
            <a:headEnd/>
            <a:tailEnd/>
          </a:ln>
        </p:spPr>
        <p:txBody>
          <a:bodyPr>
            <a:spAutoFit/>
          </a:bodyPr>
          <a:lstStyle/>
          <a:p>
            <a:r>
              <a:rPr lang="ru-RU" sz="2400">
                <a:solidFill>
                  <a:srgbClr val="FFFF00"/>
                </a:solidFill>
                <a:latin typeface="Calibri" pitchFamily="34" charset="0"/>
              </a:rPr>
              <a:t>Самый выдающийся отечественный хирург второй половины </a:t>
            </a:r>
            <a:r>
              <a:rPr lang="uk-UA" sz="2400">
                <a:solidFill>
                  <a:srgbClr val="FFFF00"/>
                </a:solidFill>
                <a:latin typeface="Calibri" pitchFamily="34" charset="0"/>
              </a:rPr>
              <a:t>ХІХ</a:t>
            </a:r>
            <a:r>
              <a:rPr lang="ru-RU" sz="2400">
                <a:solidFill>
                  <a:srgbClr val="FFFF00"/>
                </a:solidFill>
                <a:latin typeface="Calibri" pitchFamily="34" charset="0"/>
              </a:rPr>
              <a:t> столетия. Работал врачем в Херсоне, Одессе. Еще в досептическое время успешно проводил овариотомии, резекции челюсти. Был избран профессором хирургии Киевского и Петербургского университетов. Один из инициаторов организации хирургического общества, глава </a:t>
            </a:r>
            <a:r>
              <a:rPr lang="uk-UA" sz="2400">
                <a:solidFill>
                  <a:srgbClr val="FFFF00"/>
                </a:solidFill>
                <a:latin typeface="Calibri" pitchFamily="34" charset="0"/>
              </a:rPr>
              <a:t>І</a:t>
            </a:r>
            <a:r>
              <a:rPr lang="ru-RU" sz="2400">
                <a:solidFill>
                  <a:srgbClr val="FFFF00"/>
                </a:solidFill>
                <a:latin typeface="Calibri" pitchFamily="34" charset="0"/>
              </a:rPr>
              <a:t> Всероссийского съезда хирургов, президент Всемирного конгресса врачей. В последние 7 лет жизни возглавлял единственный в то время институт усовершенствования врачей. Похоронен в Полтаве, куда часто приезжал летом на</a:t>
            </a:r>
            <a:r>
              <a:rPr lang="en-US" sz="2400">
                <a:solidFill>
                  <a:srgbClr val="FFFF00"/>
                </a:solidFill>
                <a:latin typeface="Calibri" pitchFamily="34" charset="0"/>
              </a:rPr>
              <a:t> </a:t>
            </a:r>
            <a:r>
              <a:rPr lang="ru-RU" sz="2400">
                <a:solidFill>
                  <a:srgbClr val="FFFF00"/>
                </a:solidFill>
                <a:latin typeface="Calibri" pitchFamily="34" charset="0"/>
              </a:rPr>
              <a:t>отдых.</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428625" y="500063"/>
            <a:ext cx="8258175" cy="1285875"/>
          </a:xfrm>
        </p:spPr>
        <p:txBody>
          <a:bodyPr/>
          <a:lstStyle/>
          <a:p>
            <a:pPr algn="ctr"/>
            <a:r>
              <a:rPr lang="uk-UA" sz="2800" smtClean="0">
                <a:solidFill>
                  <a:srgbClr val="FFFF00"/>
                </a:solidFill>
              </a:rPr>
              <a:t>ОБРАЗЦОВ ВАСИЛИЙ ПАРМЕНОВИЧ</a:t>
            </a:r>
            <a:r>
              <a:rPr lang="ru-RU" sz="2800" smtClean="0">
                <a:solidFill>
                  <a:srgbClr val="FFFF00"/>
                </a:solidFill>
              </a:rPr>
              <a:t/>
            </a:r>
            <a:br>
              <a:rPr lang="ru-RU" sz="2800" smtClean="0">
                <a:solidFill>
                  <a:srgbClr val="FFFF00"/>
                </a:solidFill>
              </a:rPr>
            </a:br>
            <a:r>
              <a:rPr lang="uk-UA" sz="2800" smtClean="0">
                <a:solidFill>
                  <a:srgbClr val="FFFF00"/>
                </a:solidFill>
              </a:rPr>
              <a:t>(1849 – 1920)</a:t>
            </a:r>
            <a:r>
              <a:rPr lang="ru-RU" sz="2800" smtClean="0">
                <a:solidFill>
                  <a:srgbClr val="FFFF00"/>
                </a:solidFill>
              </a:rPr>
              <a:t/>
            </a:r>
            <a:br>
              <a:rPr lang="ru-RU" sz="2800" smtClean="0">
                <a:solidFill>
                  <a:srgbClr val="FFFF00"/>
                </a:solidFill>
              </a:rPr>
            </a:br>
            <a:endParaRPr lang="ru-RU" sz="2800" smtClean="0">
              <a:solidFill>
                <a:srgbClr val="FFFF00"/>
              </a:solidFill>
            </a:endParaRPr>
          </a:p>
        </p:txBody>
      </p:sp>
      <p:pic>
        <p:nvPicPr>
          <p:cNvPr id="35843" name="Picture 2"/>
          <p:cNvPicPr>
            <a:picLocks noChangeAspect="1" noChangeArrowheads="1"/>
          </p:cNvPicPr>
          <p:nvPr/>
        </p:nvPicPr>
        <p:blipFill>
          <a:blip r:embed="rId2"/>
          <a:srcRect/>
          <a:stretch>
            <a:fillRect/>
          </a:stretch>
        </p:blipFill>
        <p:spPr bwMode="auto">
          <a:xfrm>
            <a:off x="2454275" y="1293813"/>
            <a:ext cx="4189413" cy="5278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1"/>
          <p:cNvSpPr>
            <a:spLocks noChangeArrowheads="1"/>
          </p:cNvSpPr>
          <p:nvPr/>
        </p:nvSpPr>
        <p:spPr bwMode="auto">
          <a:xfrm>
            <a:off x="714375" y="1285875"/>
            <a:ext cx="7858125" cy="4154488"/>
          </a:xfrm>
          <a:prstGeom prst="rect">
            <a:avLst/>
          </a:prstGeom>
          <a:noFill/>
          <a:ln w="9525">
            <a:noFill/>
            <a:miter lim="800000"/>
            <a:headEnd/>
            <a:tailEnd/>
          </a:ln>
        </p:spPr>
        <p:txBody>
          <a:bodyPr>
            <a:spAutoFit/>
          </a:bodyPr>
          <a:lstStyle/>
          <a:p>
            <a:r>
              <a:rPr lang="ru-RU" sz="2400">
                <a:solidFill>
                  <a:srgbClr val="FFFF00"/>
                </a:solidFill>
                <a:latin typeface="Calibri" pitchFamily="34" charset="0"/>
              </a:rPr>
              <a:t>Окончил Петербургскую медико-хирургическую академию, блестяще защитил докторскую диссертацию по морфологии крови и костномозгового кровообразования. Объединив около себя умелых молодых врачей, он на свои деньги организовал клинику. Как профессор медицинского факультета Киевского медицинского университета, активно занимался организацией новых терапевтических методов наблюдения. Большой заслугой В.П. Образцова в истории мировой клинической медицины есть применение глубокой методичной скользящей пальпации органов живота.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1000125" y="214313"/>
            <a:ext cx="6715125" cy="1309687"/>
          </a:xfrm>
        </p:spPr>
        <p:txBody>
          <a:bodyPr/>
          <a:lstStyle/>
          <a:p>
            <a:pPr algn="ctr"/>
            <a:r>
              <a:rPr lang="ru-RU" sz="2800" smtClean="0">
                <a:solidFill>
                  <a:srgbClr val="FFFF00"/>
                </a:solidFill>
              </a:rPr>
              <a:t>СТРАЖЕСКО НИКОЛАЙ ДМИТРИЕВИЧ</a:t>
            </a:r>
            <a:br>
              <a:rPr lang="ru-RU" sz="2800" smtClean="0">
                <a:solidFill>
                  <a:srgbClr val="FFFF00"/>
                </a:solidFill>
              </a:rPr>
            </a:br>
            <a:r>
              <a:rPr lang="ru-RU" sz="2800" smtClean="0">
                <a:solidFill>
                  <a:srgbClr val="FFFF00"/>
                </a:solidFill>
              </a:rPr>
              <a:t>(1876 – 1952)</a:t>
            </a:r>
            <a:r>
              <a:rPr lang="ru-RU" smtClean="0"/>
              <a:t/>
            </a:r>
            <a:br>
              <a:rPr lang="ru-RU" smtClean="0"/>
            </a:br>
            <a:endParaRPr lang="ru-RU" smtClean="0"/>
          </a:p>
        </p:txBody>
      </p:sp>
      <p:pic>
        <p:nvPicPr>
          <p:cNvPr id="37891" name="Picture 2"/>
          <p:cNvPicPr>
            <a:picLocks noChangeAspect="1" noChangeArrowheads="1"/>
          </p:cNvPicPr>
          <p:nvPr/>
        </p:nvPicPr>
        <p:blipFill>
          <a:blip r:embed="rId2"/>
          <a:srcRect/>
          <a:stretch>
            <a:fillRect/>
          </a:stretch>
        </p:blipFill>
        <p:spPr bwMode="auto">
          <a:xfrm>
            <a:off x="2500313" y="1349375"/>
            <a:ext cx="4357687" cy="5491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Прямоугольник 1"/>
          <p:cNvSpPr>
            <a:spLocks noChangeArrowheads="1"/>
          </p:cNvSpPr>
          <p:nvPr/>
        </p:nvSpPr>
        <p:spPr bwMode="auto">
          <a:xfrm>
            <a:off x="1071563" y="1285875"/>
            <a:ext cx="7429500" cy="4524375"/>
          </a:xfrm>
          <a:prstGeom prst="rect">
            <a:avLst/>
          </a:prstGeom>
          <a:noFill/>
          <a:ln w="9525">
            <a:noFill/>
            <a:miter lim="800000"/>
            <a:headEnd/>
            <a:tailEnd/>
          </a:ln>
        </p:spPr>
        <p:txBody>
          <a:bodyPr>
            <a:spAutoFit/>
          </a:bodyPr>
          <a:lstStyle/>
          <a:p>
            <a:r>
              <a:rPr lang="ru-RU" sz="2400">
                <a:solidFill>
                  <a:srgbClr val="FFFF00"/>
                </a:solidFill>
                <a:latin typeface="Calibri" pitchFamily="34" charset="0"/>
              </a:rPr>
              <a:t>Один из руководителей украинской терапевтической школы. За его инициативою в Киеве создан институт клинической медицины, которому позже было присвоено имя его основателя. Предложил новую клиническую классификацию недостающего кровообращения, которая было принята </a:t>
            </a:r>
            <a:r>
              <a:rPr lang="uk-UA" sz="2400">
                <a:solidFill>
                  <a:srgbClr val="FFFF00"/>
                </a:solidFill>
                <a:latin typeface="Calibri" pitchFamily="34" charset="0"/>
              </a:rPr>
              <a:t>ХІІ</a:t>
            </a:r>
            <a:r>
              <a:rPr lang="ru-RU" sz="2400">
                <a:solidFill>
                  <a:srgbClr val="FFFF00"/>
                </a:solidFill>
                <a:latin typeface="Calibri" pitchFamily="34" charset="0"/>
              </a:rPr>
              <a:t> Всесоюзным съездом терапевтов. Особое внимание уделял кардиологии, изучил проблемы сепсиса и ревматизма. Н.Д. Стражеско – академик АН СССР, академ</a:t>
            </a:r>
            <a:r>
              <a:rPr lang="uk-UA" sz="2400">
                <a:solidFill>
                  <a:srgbClr val="FFFF00"/>
                </a:solidFill>
                <a:latin typeface="Calibri" pitchFamily="34" charset="0"/>
              </a:rPr>
              <a:t>ик АН УССР, </a:t>
            </a:r>
            <a:r>
              <a:rPr lang="ru-RU" sz="2400">
                <a:solidFill>
                  <a:srgbClr val="FFFF00"/>
                </a:solidFill>
                <a:latin typeface="Calibri" pitchFamily="34" charset="0"/>
              </a:rPr>
              <a:t>действительный член Академии медицинских наук СССР, Герой Социалистического Труда.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1143000" y="357188"/>
            <a:ext cx="7129463" cy="566737"/>
          </a:xfrm>
        </p:spPr>
        <p:txBody>
          <a:bodyPr/>
          <a:lstStyle/>
          <a:p>
            <a:pPr algn="ctr"/>
            <a:r>
              <a:rPr lang="ru-RU" sz="2800" smtClean="0">
                <a:solidFill>
                  <a:srgbClr val="FFFF00"/>
                </a:solidFill>
              </a:rPr>
              <a:t>СУББОТИН ВИКТОР АНДРЕЕВИЧ</a:t>
            </a:r>
          </a:p>
        </p:txBody>
      </p:sp>
      <p:sp>
        <p:nvSpPr>
          <p:cNvPr id="39939" name="Текст 3"/>
          <p:cNvSpPr>
            <a:spLocks noGrp="1"/>
          </p:cNvSpPr>
          <p:nvPr>
            <p:ph type="body" sz="half" idx="2"/>
          </p:nvPr>
        </p:nvSpPr>
        <p:spPr>
          <a:xfrm>
            <a:off x="5929313" y="1571625"/>
            <a:ext cx="2928937" cy="4448175"/>
          </a:xfrm>
        </p:spPr>
        <p:txBody>
          <a:bodyPr/>
          <a:lstStyle/>
          <a:p>
            <a:endParaRPr lang="ru-RU" smtClean="0"/>
          </a:p>
          <a:p>
            <a:endParaRPr lang="ru-RU" smtClean="0"/>
          </a:p>
        </p:txBody>
      </p:sp>
      <p:sp>
        <p:nvSpPr>
          <p:cNvPr id="3994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latin typeface="Calibri" pitchFamily="34" charset="0"/>
            </a:endParaRPr>
          </a:p>
        </p:txBody>
      </p:sp>
      <p:pic>
        <p:nvPicPr>
          <p:cNvPr id="39941" name="Picture 1"/>
          <p:cNvPicPr>
            <a:picLocks noChangeAspect="1" noChangeArrowheads="1"/>
          </p:cNvPicPr>
          <p:nvPr/>
        </p:nvPicPr>
        <p:blipFill>
          <a:blip r:embed="rId2"/>
          <a:srcRect/>
          <a:stretch>
            <a:fillRect/>
          </a:stretch>
        </p:blipFill>
        <p:spPr bwMode="auto">
          <a:xfrm>
            <a:off x="2643188" y="1150938"/>
            <a:ext cx="4357687" cy="553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Прямоугольник 1"/>
          <p:cNvSpPr>
            <a:spLocks noChangeArrowheads="1"/>
          </p:cNvSpPr>
          <p:nvPr/>
        </p:nvSpPr>
        <p:spPr bwMode="auto">
          <a:xfrm>
            <a:off x="571500" y="1285875"/>
            <a:ext cx="8215313" cy="4524375"/>
          </a:xfrm>
          <a:prstGeom prst="rect">
            <a:avLst/>
          </a:prstGeom>
          <a:noFill/>
          <a:ln w="9525">
            <a:noFill/>
            <a:miter lim="800000"/>
            <a:headEnd/>
            <a:tailEnd/>
          </a:ln>
        </p:spPr>
        <p:txBody>
          <a:bodyPr>
            <a:spAutoFit/>
          </a:bodyPr>
          <a:lstStyle/>
          <a:p>
            <a:r>
              <a:rPr lang="ru-RU" sz="2400">
                <a:solidFill>
                  <a:srgbClr val="FFFF00"/>
                </a:solidFill>
                <a:latin typeface="Calibri" pitchFamily="34" charset="0"/>
              </a:rPr>
              <a:t>Киевскому университету принадлежит инициатива принятия первого официального решения (1864г) о создании отдельной кафедры гигиены. Первым заведующим кафедрой гигиены медицинского факультета киевского университета стал его бывший выпускник В.А. Субботин, который прошел предварительную стажировку по гигиене за границей в лабораториях выдающихся ученых-гигиенистов </a:t>
            </a:r>
          </a:p>
          <a:p>
            <a:r>
              <a:rPr lang="ru-RU" sz="2400">
                <a:solidFill>
                  <a:srgbClr val="FFFF00"/>
                </a:solidFill>
                <a:latin typeface="Calibri" pitchFamily="34" charset="0"/>
              </a:rPr>
              <a:t>М. Петтенкофера и К.Фойта. </a:t>
            </a:r>
            <a:endParaRPr lang="en-US" sz="2400">
              <a:solidFill>
                <a:srgbClr val="FFFF00"/>
              </a:solidFill>
              <a:latin typeface="Calibri" pitchFamily="34" charset="0"/>
            </a:endParaRPr>
          </a:p>
          <a:p>
            <a:r>
              <a:rPr lang="ru-RU" sz="2400">
                <a:solidFill>
                  <a:srgbClr val="FFFF00"/>
                </a:solidFill>
                <a:latin typeface="Calibri" pitchFamily="34" charset="0"/>
              </a:rPr>
              <a:t>В.А. Субботин сыграл большую роль в создании санитарной организации в Киеве, он сформулировал основные положения, касающиеся ее структуры, обязанностей, форм труда.</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214313"/>
            <a:ext cx="7215187" cy="1095375"/>
          </a:xfrm>
        </p:spPr>
        <p:txBody>
          <a:bodyPr rtlCol="0">
            <a:normAutofit fontScale="90000"/>
          </a:bodyPr>
          <a:lstStyle/>
          <a:p>
            <a:pPr algn="ctr" fontAlgn="auto">
              <a:spcAft>
                <a:spcPts val="0"/>
              </a:spcAft>
              <a:defRPr/>
            </a:pPr>
            <a:r>
              <a:rPr lang="ru-RU" sz="2800" dirty="0" smtClean="0">
                <a:solidFill>
                  <a:srgbClr val="FFFF00"/>
                </a:solidFill>
              </a:rPr>
              <a:t>ФИЛАТОВ ВЛАДИМИР ПЕТРОВИЧ</a:t>
            </a:r>
            <a:br>
              <a:rPr lang="ru-RU" sz="2800" dirty="0" smtClean="0">
                <a:solidFill>
                  <a:srgbClr val="FFFF00"/>
                </a:solidFill>
              </a:rPr>
            </a:br>
            <a:r>
              <a:rPr lang="ru-RU" sz="2800" dirty="0" smtClean="0">
                <a:solidFill>
                  <a:srgbClr val="FFFF00"/>
                </a:solidFill>
              </a:rPr>
              <a:t>(1875 – 1956)</a:t>
            </a:r>
            <a:r>
              <a:rPr lang="ru-RU" dirty="0" smtClean="0"/>
              <a:t/>
            </a:r>
            <a:br>
              <a:rPr lang="ru-RU" dirty="0" smtClean="0"/>
            </a:br>
            <a:endParaRPr lang="ru-RU" dirty="0"/>
          </a:p>
        </p:txBody>
      </p:sp>
      <p:pic>
        <p:nvPicPr>
          <p:cNvPr id="41987" name="Picture 1"/>
          <p:cNvPicPr>
            <a:picLocks noChangeAspect="1" noChangeArrowheads="1"/>
          </p:cNvPicPr>
          <p:nvPr/>
        </p:nvPicPr>
        <p:blipFill>
          <a:blip r:embed="rId2"/>
          <a:srcRect/>
          <a:stretch>
            <a:fillRect/>
          </a:stretch>
        </p:blipFill>
        <p:spPr bwMode="auto">
          <a:xfrm>
            <a:off x="2287588" y="1368425"/>
            <a:ext cx="43561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Прямоугольник 4"/>
          <p:cNvSpPr>
            <a:spLocks noChangeArrowheads="1"/>
          </p:cNvSpPr>
          <p:nvPr/>
        </p:nvSpPr>
        <p:spPr bwMode="auto">
          <a:xfrm>
            <a:off x="714375" y="1143000"/>
            <a:ext cx="7715250" cy="4894263"/>
          </a:xfrm>
          <a:prstGeom prst="rect">
            <a:avLst/>
          </a:prstGeom>
          <a:noFill/>
          <a:ln w="9525">
            <a:noFill/>
            <a:miter lim="800000"/>
            <a:headEnd/>
            <a:tailEnd/>
          </a:ln>
        </p:spPr>
        <p:txBody>
          <a:bodyPr>
            <a:spAutoFit/>
          </a:bodyPr>
          <a:lstStyle/>
          <a:p>
            <a:r>
              <a:rPr lang="ru-RU" sz="2400">
                <a:solidFill>
                  <a:srgbClr val="FFFF00"/>
                </a:solidFill>
                <a:latin typeface="Calibri" pitchFamily="34" charset="0"/>
              </a:rPr>
              <a:t>С 1911 года работал профессором кафедры болезней глаз Одесского медицинского института, позже возглавил Украинский институт болезней глаз, которому присвоено его имя. Он впервые в мировой практике разработал успешную пересадку роговицы, метод тканевой терапии, который получил распространение и признание во всем мире. Вместе со своими учениками внес много нового в изучении глаукомы. Создал выдающуюся школу отечественных офтальмологов и все свою жизнь посвятил новым методам профилактики и лечению тяжелейших заболеваний. Академик Академии наук УССР, Герой Социалистического Труда.</a:t>
            </a:r>
          </a:p>
          <a:p>
            <a:endParaRPr lang="ru-RU" sz="240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Заголовок 1"/>
          <p:cNvSpPr>
            <a:spLocks noGrp="1"/>
          </p:cNvSpPr>
          <p:nvPr>
            <p:ph type="title"/>
          </p:nvPr>
        </p:nvSpPr>
        <p:spPr>
          <a:xfrm>
            <a:off x="1071563" y="285750"/>
            <a:ext cx="6415087" cy="928688"/>
          </a:xfrm>
        </p:spPr>
        <p:txBody>
          <a:bodyPr/>
          <a:lstStyle/>
          <a:p>
            <a:pPr algn="ctr"/>
            <a:r>
              <a:rPr lang="ru-RU" sz="3200" smtClean="0">
                <a:solidFill>
                  <a:srgbClr val="FFFF00"/>
                </a:solidFill>
              </a:rPr>
              <a:t>АМОСОВ НИКОЛАЙ МИХАЙЛОВИЧ</a:t>
            </a:r>
            <a:br>
              <a:rPr lang="ru-RU" sz="3200" smtClean="0">
                <a:solidFill>
                  <a:srgbClr val="FFFF00"/>
                </a:solidFill>
              </a:rPr>
            </a:br>
            <a:r>
              <a:rPr lang="en-US" sz="3200" smtClean="0">
                <a:solidFill>
                  <a:srgbClr val="FFFF00"/>
                </a:solidFill>
              </a:rPr>
              <a:t>1913 - 2002</a:t>
            </a:r>
            <a:endParaRPr lang="ru-RU" sz="3200" smtClean="0">
              <a:solidFill>
                <a:srgbClr val="FFFF00"/>
              </a:solidFill>
            </a:endParaRPr>
          </a:p>
        </p:txBody>
      </p:sp>
      <p:sp>
        <p:nvSpPr>
          <p:cNvPr id="44035" name="Текст 3"/>
          <p:cNvSpPr>
            <a:spLocks noGrp="1"/>
          </p:cNvSpPr>
          <p:nvPr>
            <p:ph type="body" sz="half" idx="2"/>
          </p:nvPr>
        </p:nvSpPr>
        <p:spPr>
          <a:xfrm>
            <a:off x="5715000" y="1500188"/>
            <a:ext cx="2828925" cy="4376737"/>
          </a:xfrm>
        </p:spPr>
        <p:txBody>
          <a:bodyPr/>
          <a:lstStyle/>
          <a:p>
            <a:endParaRPr lang="ru-RU" smtClean="0"/>
          </a:p>
          <a:p>
            <a:endParaRPr lang="ru-RU" smtClean="0"/>
          </a:p>
        </p:txBody>
      </p:sp>
      <p:pic>
        <p:nvPicPr>
          <p:cNvPr id="44036" name="Picture 2" descr="Портрет">
            <a:hlinkClick r:id="rId2" tooltip="Портрет"/>
          </p:cNvPr>
          <p:cNvPicPr>
            <a:picLocks noChangeAspect="1" noChangeArrowheads="1"/>
          </p:cNvPicPr>
          <p:nvPr/>
        </p:nvPicPr>
        <p:blipFill>
          <a:blip r:embed="rId3"/>
          <a:srcRect/>
          <a:stretch>
            <a:fillRect/>
          </a:stretch>
        </p:blipFill>
        <p:spPr bwMode="auto">
          <a:xfrm>
            <a:off x="2500313" y="1143000"/>
            <a:ext cx="3857625" cy="534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2643188" y="1277938"/>
            <a:ext cx="3929062" cy="5580062"/>
          </a:xfrm>
          <a:prstGeom prst="rect">
            <a:avLst/>
          </a:prstGeom>
          <a:noFill/>
          <a:ln w="9525">
            <a:noFill/>
            <a:miter lim="800000"/>
            <a:headEnd/>
            <a:tailEnd/>
          </a:ln>
        </p:spPr>
      </p:pic>
      <p:sp>
        <p:nvSpPr>
          <p:cNvPr id="4099" name="TextBox 2"/>
          <p:cNvSpPr txBox="1">
            <a:spLocks noChangeArrowheads="1"/>
          </p:cNvSpPr>
          <p:nvPr/>
        </p:nvSpPr>
        <p:spPr bwMode="auto">
          <a:xfrm>
            <a:off x="285750" y="214313"/>
            <a:ext cx="8572500" cy="1016000"/>
          </a:xfrm>
          <a:prstGeom prst="rect">
            <a:avLst/>
          </a:prstGeom>
          <a:noFill/>
          <a:ln w="9525">
            <a:noFill/>
            <a:miter lim="800000"/>
            <a:headEnd/>
            <a:tailEnd/>
          </a:ln>
        </p:spPr>
        <p:txBody>
          <a:bodyPr>
            <a:spAutoFit/>
          </a:bodyPr>
          <a:lstStyle/>
          <a:p>
            <a:pPr algn="ctr"/>
            <a:r>
              <a:rPr lang="ru-RU" sz="3600" dirty="0">
                <a:solidFill>
                  <a:srgbClr val="FF0000"/>
                </a:solidFill>
                <a:latin typeface="Calibri" pitchFamily="34" charset="0"/>
              </a:rPr>
              <a:t>Скифы</a:t>
            </a:r>
            <a:r>
              <a:rPr lang="ru-RU" sz="2400" dirty="0">
                <a:solidFill>
                  <a:srgbClr val="FF0000"/>
                </a:solidFill>
                <a:latin typeface="Calibri" pitchFamily="34" charset="0"/>
              </a:rPr>
              <a:t>, </a:t>
            </a:r>
            <a:r>
              <a:rPr lang="ru-RU" sz="2400" dirty="0">
                <a:solidFill>
                  <a:srgbClr val="FFFF00"/>
                </a:solidFill>
                <a:latin typeface="Calibri" pitchFamily="34" charset="0"/>
              </a:rPr>
              <a:t>кочевые иранские племена, проживали в причерноморских степях на рубеже VII – VI веков до н.э.</a:t>
            </a:r>
            <a:r>
              <a:rPr lang="ru-RU" sz="2400" dirty="0">
                <a:solidFill>
                  <a:srgbClr val="FF0000"/>
                </a:solidFill>
                <a:latin typeface="Calibri" pitchFamily="34" charset="0"/>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Прямоугольник 1"/>
          <p:cNvSpPr>
            <a:spLocks noChangeArrowheads="1"/>
          </p:cNvSpPr>
          <p:nvPr/>
        </p:nvSpPr>
        <p:spPr bwMode="auto">
          <a:xfrm>
            <a:off x="500063" y="1428750"/>
            <a:ext cx="7786687" cy="4524375"/>
          </a:xfrm>
          <a:prstGeom prst="rect">
            <a:avLst/>
          </a:prstGeom>
          <a:noFill/>
          <a:ln w="9525">
            <a:noFill/>
            <a:miter lim="800000"/>
            <a:headEnd/>
            <a:tailEnd/>
          </a:ln>
        </p:spPr>
        <p:txBody>
          <a:bodyPr>
            <a:spAutoFit/>
          </a:bodyPr>
          <a:lstStyle/>
          <a:p>
            <a:pPr algn="ctr"/>
            <a:r>
              <a:rPr lang="ru-RU" sz="2400">
                <a:solidFill>
                  <a:srgbClr val="FFFF00"/>
                </a:solidFill>
                <a:latin typeface="Calibri" pitchFamily="34" charset="0"/>
              </a:rPr>
              <a:t>Амосов Николай Михайлович, родился в 1913г. - украинский ученый, академик АМН УССР (1969г.). Автор около 250 научных работ, из них 10 монографий, также писал книги-дневники. Основное направление его научно-практической деятельности - торакальная хирургия и биокибернетика. Он разработал вопросы хирургического лечения заболеваний легких, сердца, искусственного кровообращения, физиологии сердца, регулирования функций внутренних органов, медицинской и биологической кибернетики, моделирования процессов мышления и психики, в частности СУТ (система усиления торможения).</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750" y="785813"/>
            <a:ext cx="6715125" cy="4524375"/>
          </a:xfrm>
          <a:prstGeom prst="rect">
            <a:avLst/>
          </a:prstGeom>
          <a:solidFill>
            <a:schemeClr val="tx2">
              <a:lumMod val="50000"/>
            </a:schemeClr>
          </a:solidFill>
        </p:spPr>
        <p:txBody>
          <a:bodyPr>
            <a:spAutoFit/>
          </a:bodyPr>
          <a:lstStyle/>
          <a:p>
            <a:pPr fontAlgn="auto">
              <a:spcBef>
                <a:spcPts val="0"/>
              </a:spcBef>
              <a:spcAft>
                <a:spcPts val="0"/>
              </a:spcAft>
              <a:defRPr/>
            </a:pPr>
            <a:r>
              <a:rPr lang="ru-RU" sz="2400" b="1" dirty="0">
                <a:solidFill>
                  <a:srgbClr val="FFFF00"/>
                </a:solidFill>
                <a:latin typeface="+mn-lt"/>
              </a:rPr>
              <a:t>Книги</a:t>
            </a:r>
          </a:p>
          <a:p>
            <a:pPr fontAlgn="auto">
              <a:spcBef>
                <a:spcPts val="0"/>
              </a:spcBef>
              <a:spcAft>
                <a:spcPts val="0"/>
              </a:spcAft>
              <a:defRPr/>
            </a:pPr>
            <a:r>
              <a:rPr lang="ru-RU" sz="2400" dirty="0">
                <a:solidFill>
                  <a:srgbClr val="FFFF00"/>
                </a:solidFill>
                <a:latin typeface="+mn-lt"/>
                <a:hlinkClick r:id="rId2" action="ppaction://hlinkfile" tooltip="1964"/>
              </a:rPr>
              <a:t>1964</a:t>
            </a:r>
            <a:r>
              <a:rPr lang="ru-RU" sz="2400" dirty="0">
                <a:solidFill>
                  <a:srgbClr val="FFFF00"/>
                </a:solidFill>
                <a:latin typeface="+mn-lt"/>
              </a:rPr>
              <a:t> — «Мысли и сердце» </a:t>
            </a:r>
          </a:p>
          <a:p>
            <a:pPr fontAlgn="auto">
              <a:spcBef>
                <a:spcPts val="0"/>
              </a:spcBef>
              <a:spcAft>
                <a:spcPts val="0"/>
              </a:spcAft>
              <a:defRPr/>
            </a:pPr>
            <a:r>
              <a:rPr lang="ru-RU" sz="2400" dirty="0">
                <a:solidFill>
                  <a:srgbClr val="FFFF00"/>
                </a:solidFill>
                <a:latin typeface="+mn-lt"/>
                <a:hlinkClick r:id="rId3" action="ppaction://hlinkfile" tooltip="1965"/>
              </a:rPr>
              <a:t>1965</a:t>
            </a:r>
            <a:r>
              <a:rPr lang="ru-RU" sz="2400" dirty="0">
                <a:solidFill>
                  <a:srgbClr val="FFFF00"/>
                </a:solidFill>
                <a:latin typeface="+mn-lt"/>
              </a:rPr>
              <a:t> — «Записки из будущего» </a:t>
            </a:r>
          </a:p>
          <a:p>
            <a:pPr fontAlgn="auto">
              <a:spcBef>
                <a:spcPts val="0"/>
              </a:spcBef>
              <a:spcAft>
                <a:spcPts val="0"/>
              </a:spcAft>
              <a:defRPr/>
            </a:pPr>
            <a:r>
              <a:rPr lang="ru-RU" sz="2400" dirty="0">
                <a:solidFill>
                  <a:srgbClr val="FFFF00"/>
                </a:solidFill>
                <a:latin typeface="+mn-lt"/>
                <a:hlinkClick r:id="rId4" action="ppaction://hlinkfile" tooltip="1975"/>
              </a:rPr>
              <a:t>1975</a:t>
            </a:r>
            <a:r>
              <a:rPr lang="ru-RU" sz="2400" dirty="0">
                <a:solidFill>
                  <a:srgbClr val="FFFF00"/>
                </a:solidFill>
                <a:latin typeface="+mn-lt"/>
              </a:rPr>
              <a:t> — «ППГ 2266 (Записки полевого хирурга)» </a:t>
            </a:r>
          </a:p>
          <a:p>
            <a:pPr fontAlgn="auto">
              <a:spcBef>
                <a:spcPts val="0"/>
              </a:spcBef>
              <a:spcAft>
                <a:spcPts val="0"/>
              </a:spcAft>
              <a:defRPr/>
            </a:pPr>
            <a:r>
              <a:rPr lang="ru-RU" sz="2400" dirty="0">
                <a:solidFill>
                  <a:srgbClr val="FFFF00"/>
                </a:solidFill>
                <a:latin typeface="+mn-lt"/>
                <a:hlinkClick r:id="rId5" action="ppaction://hlinkfile" tooltip="1977"/>
              </a:rPr>
              <a:t>1977</a:t>
            </a:r>
            <a:r>
              <a:rPr lang="ru-RU" sz="2400" dirty="0">
                <a:solidFill>
                  <a:srgbClr val="FFFF00"/>
                </a:solidFill>
                <a:latin typeface="+mn-lt"/>
              </a:rPr>
              <a:t> — «Раздумья о здоровье» </a:t>
            </a:r>
          </a:p>
          <a:p>
            <a:pPr fontAlgn="auto">
              <a:spcBef>
                <a:spcPts val="0"/>
              </a:spcBef>
              <a:spcAft>
                <a:spcPts val="0"/>
              </a:spcAft>
              <a:defRPr/>
            </a:pPr>
            <a:r>
              <a:rPr lang="ru-RU" sz="2400" dirty="0">
                <a:solidFill>
                  <a:srgbClr val="FFFF00"/>
                </a:solidFill>
                <a:latin typeface="+mn-lt"/>
                <a:hlinkClick r:id="rId6" action="ppaction://hlinkfile" tooltip="1979"/>
              </a:rPr>
              <a:t>1979</a:t>
            </a:r>
            <a:r>
              <a:rPr lang="ru-RU" sz="2400" dirty="0">
                <a:solidFill>
                  <a:srgbClr val="FFFF00"/>
                </a:solidFill>
                <a:latin typeface="+mn-lt"/>
              </a:rPr>
              <a:t> — «Здоровье и счастье ребенка» </a:t>
            </a:r>
          </a:p>
          <a:p>
            <a:pPr fontAlgn="auto">
              <a:spcBef>
                <a:spcPts val="0"/>
              </a:spcBef>
              <a:spcAft>
                <a:spcPts val="0"/>
              </a:spcAft>
              <a:defRPr/>
            </a:pPr>
            <a:r>
              <a:rPr lang="ru-RU" sz="2400" dirty="0">
                <a:solidFill>
                  <a:srgbClr val="FFFF00"/>
                </a:solidFill>
                <a:latin typeface="+mn-lt"/>
                <a:hlinkClick r:id="rId7" action="ppaction://hlinkfile" tooltip="1983"/>
              </a:rPr>
              <a:t>1983</a:t>
            </a:r>
            <a:r>
              <a:rPr lang="ru-RU" sz="2400" dirty="0">
                <a:solidFill>
                  <a:srgbClr val="FFFF00"/>
                </a:solidFill>
                <a:latin typeface="+mn-lt"/>
              </a:rPr>
              <a:t> — «Книга о счастье и несчастьях» </a:t>
            </a:r>
          </a:p>
          <a:p>
            <a:pPr fontAlgn="auto">
              <a:spcBef>
                <a:spcPts val="0"/>
              </a:spcBef>
              <a:spcAft>
                <a:spcPts val="0"/>
              </a:spcAft>
              <a:defRPr/>
            </a:pPr>
            <a:r>
              <a:rPr lang="ru-RU" sz="2400" dirty="0">
                <a:solidFill>
                  <a:srgbClr val="FFFF00"/>
                </a:solidFill>
                <a:latin typeface="+mn-lt"/>
                <a:hlinkClick r:id="rId8" action="ppaction://hlinkfile" tooltip="1996"/>
              </a:rPr>
              <a:t>1996</a:t>
            </a:r>
            <a:r>
              <a:rPr lang="ru-RU" sz="2400" dirty="0">
                <a:solidFill>
                  <a:srgbClr val="FFFF00"/>
                </a:solidFill>
                <a:latin typeface="+mn-lt"/>
              </a:rPr>
              <a:t> — «Преодоление старости» </a:t>
            </a:r>
          </a:p>
          <a:p>
            <a:pPr fontAlgn="auto">
              <a:spcBef>
                <a:spcPts val="0"/>
              </a:spcBef>
              <a:spcAft>
                <a:spcPts val="0"/>
              </a:spcAft>
              <a:defRPr/>
            </a:pPr>
            <a:r>
              <a:rPr lang="ru-RU" sz="2400" dirty="0">
                <a:solidFill>
                  <a:srgbClr val="FFFF00"/>
                </a:solidFill>
                <a:latin typeface="+mn-lt"/>
                <a:hlinkClick r:id="rId9" action="ppaction://hlinkfile" tooltip="1997"/>
              </a:rPr>
              <a:t>1997</a:t>
            </a:r>
            <a:r>
              <a:rPr lang="ru-RU" sz="2400" dirty="0">
                <a:solidFill>
                  <a:srgbClr val="FFFF00"/>
                </a:solidFill>
                <a:latin typeface="+mn-lt"/>
              </a:rPr>
              <a:t> — «Моя система здоровья» </a:t>
            </a:r>
          </a:p>
          <a:p>
            <a:pPr fontAlgn="auto">
              <a:spcBef>
                <a:spcPts val="0"/>
              </a:spcBef>
              <a:spcAft>
                <a:spcPts val="0"/>
              </a:spcAft>
              <a:defRPr/>
            </a:pPr>
            <a:r>
              <a:rPr lang="ru-RU" sz="2400" dirty="0">
                <a:solidFill>
                  <a:srgbClr val="FFFF00"/>
                </a:solidFill>
                <a:latin typeface="+mn-lt"/>
                <a:hlinkClick r:id="rId10" action="ppaction://hlinkfile" tooltip="1999"/>
              </a:rPr>
              <a:t>1999</a:t>
            </a:r>
            <a:r>
              <a:rPr lang="ru-RU" sz="2400" dirty="0">
                <a:solidFill>
                  <a:srgbClr val="FFFF00"/>
                </a:solidFill>
                <a:latin typeface="+mn-lt"/>
              </a:rPr>
              <a:t> — «Голоса времен» </a:t>
            </a:r>
          </a:p>
          <a:p>
            <a:pPr fontAlgn="auto">
              <a:spcBef>
                <a:spcPts val="0"/>
              </a:spcBef>
              <a:spcAft>
                <a:spcPts val="0"/>
              </a:spcAft>
              <a:defRPr/>
            </a:pPr>
            <a:r>
              <a:rPr lang="ru-RU" sz="2400" dirty="0">
                <a:solidFill>
                  <a:srgbClr val="FFFF00"/>
                </a:solidFill>
                <a:latin typeface="+mn-lt"/>
                <a:hlinkClick r:id="rId11" action="ppaction://hlinkfile" tooltip="2000"/>
              </a:rPr>
              <a:t>2000</a:t>
            </a:r>
            <a:r>
              <a:rPr lang="ru-RU" sz="2400" dirty="0">
                <a:solidFill>
                  <a:srgbClr val="FFFF00"/>
                </a:solidFill>
                <a:latin typeface="+mn-lt"/>
              </a:rPr>
              <a:t> — «Размышления» </a:t>
            </a:r>
          </a:p>
          <a:p>
            <a:pPr fontAlgn="auto">
              <a:spcBef>
                <a:spcPts val="0"/>
              </a:spcBef>
              <a:spcAft>
                <a:spcPts val="0"/>
              </a:spcAft>
              <a:defRPr/>
            </a:pPr>
            <a:r>
              <a:rPr lang="ru-RU" sz="2400" dirty="0">
                <a:solidFill>
                  <a:srgbClr val="FFFF00"/>
                </a:solidFill>
                <a:latin typeface="+mn-lt"/>
                <a:hlinkClick r:id="rId12" action="ppaction://hlinkfile" tooltip="2002"/>
              </a:rPr>
              <a:t>2002</a:t>
            </a:r>
            <a:r>
              <a:rPr lang="ru-RU" sz="2400" dirty="0">
                <a:solidFill>
                  <a:srgbClr val="FFFF00"/>
                </a:solidFill>
                <a:latin typeface="+mn-lt"/>
              </a:rPr>
              <a:t> — «Энциклопедия Амосова»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a:xfrm>
            <a:off x="1357313" y="1071563"/>
            <a:ext cx="6715125" cy="500062"/>
          </a:xfrm>
        </p:spPr>
        <p:txBody>
          <a:bodyPr/>
          <a:lstStyle/>
          <a:p>
            <a:pPr algn="ctr"/>
            <a:r>
              <a:rPr lang="ru-RU" sz="3200" smtClean="0"/>
              <a:t>МАЛАЯ ЛЮБОВЬ ТРОФИМОВНА</a:t>
            </a:r>
            <a:br>
              <a:rPr lang="ru-RU" sz="3200" smtClean="0"/>
            </a:br>
            <a:r>
              <a:rPr lang="ru-RU" sz="3200" smtClean="0"/>
              <a:t>1919 - 2003</a:t>
            </a:r>
            <a:br>
              <a:rPr lang="ru-RU" sz="3200" smtClean="0"/>
            </a:br>
            <a:endParaRPr lang="ru-RU" sz="3200" smtClean="0"/>
          </a:p>
        </p:txBody>
      </p:sp>
      <p:pic>
        <p:nvPicPr>
          <p:cNvPr id="47107" name="Picture 1"/>
          <p:cNvPicPr>
            <a:picLocks noChangeAspect="1" noChangeArrowheads="1"/>
          </p:cNvPicPr>
          <p:nvPr/>
        </p:nvPicPr>
        <p:blipFill>
          <a:blip r:embed="rId2"/>
          <a:srcRect/>
          <a:stretch>
            <a:fillRect/>
          </a:stretch>
        </p:blipFill>
        <p:spPr bwMode="auto">
          <a:xfrm>
            <a:off x="2357438" y="1016000"/>
            <a:ext cx="4572000" cy="574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Прямоугольник 1"/>
          <p:cNvSpPr>
            <a:spLocks noChangeArrowheads="1"/>
          </p:cNvSpPr>
          <p:nvPr/>
        </p:nvSpPr>
        <p:spPr bwMode="auto">
          <a:xfrm>
            <a:off x="785813" y="642938"/>
            <a:ext cx="7858125" cy="5878512"/>
          </a:xfrm>
          <a:prstGeom prst="rect">
            <a:avLst/>
          </a:prstGeom>
          <a:noFill/>
          <a:ln w="9525">
            <a:noFill/>
            <a:miter lim="800000"/>
            <a:headEnd/>
            <a:tailEnd/>
          </a:ln>
        </p:spPr>
        <p:txBody>
          <a:bodyPr>
            <a:spAutoFit/>
          </a:bodyPr>
          <a:lstStyle/>
          <a:p>
            <a:r>
              <a:rPr lang="ru-RU" sz="4000">
                <a:solidFill>
                  <a:srgbClr val="FFFF00"/>
                </a:solidFill>
                <a:latin typeface="Calibri" pitchFamily="34" charset="0"/>
              </a:rPr>
              <a:t>Любовь Трофимовна Малая</a:t>
            </a:r>
            <a:r>
              <a:rPr lang="ru-RU" sz="2400">
                <a:solidFill>
                  <a:srgbClr val="FFFF00"/>
                </a:solidFill>
                <a:latin typeface="Calibri" pitchFamily="34" charset="0"/>
              </a:rPr>
              <a:t> </a:t>
            </a:r>
          </a:p>
          <a:p>
            <a:r>
              <a:rPr lang="ru-RU" sz="2400">
                <a:solidFill>
                  <a:srgbClr val="FFFF00"/>
                </a:solidFill>
                <a:latin typeface="Calibri" pitchFamily="34" charset="0"/>
              </a:rPr>
              <a:t>родилась в крестьянской семье в с. Копани Ореховского района Запорожской области. </a:t>
            </a:r>
          </a:p>
          <a:p>
            <a:r>
              <a:rPr lang="ru-RU" sz="2400">
                <a:solidFill>
                  <a:srgbClr val="FFFF00"/>
                </a:solidFill>
                <a:latin typeface="Calibri" pitchFamily="34" charset="0"/>
              </a:rPr>
              <a:t>Герой Украины, академик АМН и НАН Украины, академик АМН СССР и АМН России, член многих международных научных обществ, доктор основанного ею же Института терапии АМН Украины, зав. кафедрой госпитальной терапии Харьковского медицинского университета. </a:t>
            </a:r>
          </a:p>
          <a:p>
            <a:r>
              <a:rPr lang="ru-RU" sz="2400">
                <a:solidFill>
                  <a:srgbClr val="FFFF00"/>
                </a:solidFill>
                <a:latin typeface="Calibri" pitchFamily="34" charset="0"/>
              </a:rPr>
              <a:t>Л.Т. Малая – автор 26 монографий и учебников, более 500 научных трудов по самым актуальным проблемам клинической медицины.</a:t>
            </a:r>
            <a:r>
              <a:rPr lang="ru-RU" sz="2400">
                <a:latin typeface="Calibri" pitchFamily="34" charset="0"/>
              </a:rPr>
              <a:t> </a:t>
            </a:r>
            <a:r>
              <a:rPr lang="ru-RU" sz="2400">
                <a:solidFill>
                  <a:srgbClr val="FFFF00"/>
                </a:solidFill>
                <a:latin typeface="Calibri" pitchFamily="34" charset="0"/>
              </a:rPr>
              <a:t>По инициативе Л.Т. Малой впервые в Украине открыто специализированное инфарктное отделение с блоком интенсивной терапии на базе 27-й клинической больницы г. Харькова. </a:t>
            </a:r>
          </a:p>
          <a:p>
            <a:endParaRPr lang="ru-RU" sz="2400">
              <a:solidFill>
                <a:srgbClr val="FFFF00"/>
              </a:solidFill>
              <a:latin typeface="Calibri"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smtClean="0">
                <a:solidFill>
                  <a:srgbClr val="FFFF00"/>
                </a:solidFill>
              </a:rPr>
              <a:t>Анатолий Дмитриевич Визир </a:t>
            </a:r>
            <a:r>
              <a:rPr lang="en-US" dirty="0" smtClean="0">
                <a:solidFill>
                  <a:srgbClr val="FFFF00"/>
                </a:solidFill>
              </a:rPr>
              <a:t/>
            </a:r>
            <a:br>
              <a:rPr lang="en-US" dirty="0" smtClean="0">
                <a:solidFill>
                  <a:srgbClr val="FFFF00"/>
                </a:solidFill>
              </a:rPr>
            </a:br>
            <a:r>
              <a:rPr lang="ru-RU" dirty="0" smtClean="0">
                <a:solidFill>
                  <a:srgbClr val="FFFF00"/>
                </a:solidFill>
              </a:rPr>
              <a:t>(1929–2002)</a:t>
            </a:r>
            <a:endParaRPr lang="ru-RU" dirty="0">
              <a:solidFill>
                <a:srgbClr val="FFFF00"/>
              </a:solidFill>
            </a:endParaRPr>
          </a:p>
        </p:txBody>
      </p:sp>
      <p:pic>
        <p:nvPicPr>
          <p:cNvPr id="49155" name="Содержимое 3" descr="Визир.jpg"/>
          <p:cNvPicPr>
            <a:picLocks noGrp="1" noChangeAspect="1"/>
          </p:cNvPicPr>
          <p:nvPr>
            <p:ph idx="1"/>
          </p:nvPr>
        </p:nvPicPr>
        <p:blipFill>
          <a:blip r:embed="rId2"/>
          <a:srcRect/>
          <a:stretch>
            <a:fillRect/>
          </a:stretch>
        </p:blipFill>
        <p:spPr>
          <a:xfrm>
            <a:off x="1649413" y="1538288"/>
            <a:ext cx="5337175" cy="4605337"/>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Прямоугольник 2"/>
          <p:cNvSpPr>
            <a:spLocks noChangeArrowheads="1"/>
          </p:cNvSpPr>
          <p:nvPr/>
        </p:nvSpPr>
        <p:spPr bwMode="auto">
          <a:xfrm>
            <a:off x="357188" y="785813"/>
            <a:ext cx="8429625" cy="5632450"/>
          </a:xfrm>
          <a:prstGeom prst="rect">
            <a:avLst/>
          </a:prstGeom>
          <a:noFill/>
          <a:ln w="9525">
            <a:noFill/>
            <a:miter lim="800000"/>
            <a:headEnd/>
            <a:tailEnd/>
          </a:ln>
        </p:spPr>
        <p:txBody>
          <a:bodyPr>
            <a:spAutoFit/>
          </a:bodyPr>
          <a:lstStyle/>
          <a:p>
            <a:r>
              <a:rPr lang="ru-RU" sz="2400">
                <a:solidFill>
                  <a:srgbClr val="FFFF00"/>
                </a:solidFill>
                <a:latin typeface="Calibri" pitchFamily="34" charset="0"/>
              </a:rPr>
              <a:t>Анатолий Дмитриевич Визир, известных представителей отечественной терапевтической школы, академик НАН и АМН Украины, доктор медицинских наук, профессор, ректор Запорожского государственного медицинского университета с (1974-2002гг), заведующий кафедрой пропедевтики внутренних болезней. </a:t>
            </a:r>
          </a:p>
          <a:p>
            <a:r>
              <a:rPr lang="ru-RU" sz="2400">
                <a:solidFill>
                  <a:srgbClr val="FFFF00"/>
                </a:solidFill>
                <a:latin typeface="Calibri" pitchFamily="34" charset="0"/>
              </a:rPr>
              <a:t>Родился 31 июля 1929 г. в поселке Ромодан Миргородского района Полтавской области, в семье врачей. После окончания в 1953 г. Харьковского медицинского института до 1956 г. работал ординатором-терапевтом. С 1956 по 1965 г. прошел путь от аспиранта до доцента Харьковского медицинского института, в котором выполнил диссертационные работы на соискание научной степени кандидата и доктора медицинских наук под руководством академика НАН, АМН Украины и РАМН профессора Л.Т. Малой.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Прямоугольник 1"/>
          <p:cNvSpPr>
            <a:spLocks noChangeArrowheads="1"/>
          </p:cNvSpPr>
          <p:nvPr/>
        </p:nvSpPr>
        <p:spPr bwMode="auto">
          <a:xfrm>
            <a:off x="642938" y="1357313"/>
            <a:ext cx="7643812" cy="4154487"/>
          </a:xfrm>
          <a:prstGeom prst="rect">
            <a:avLst/>
          </a:prstGeom>
          <a:noFill/>
          <a:ln w="9525">
            <a:noFill/>
            <a:miter lim="800000"/>
            <a:headEnd/>
            <a:tailEnd/>
          </a:ln>
        </p:spPr>
        <p:txBody>
          <a:bodyPr>
            <a:spAutoFit/>
          </a:bodyPr>
          <a:lstStyle/>
          <a:p>
            <a:r>
              <a:rPr lang="ru-RU" sz="2400">
                <a:solidFill>
                  <a:srgbClr val="FFFF00"/>
                </a:solidFill>
                <a:latin typeface="Calibri" pitchFamily="34" charset="0"/>
              </a:rPr>
              <a:t>Фундаментальные и научно-практические разработки А.Д. Визира послужили основой для развития и становления перспективных научных направлений в клинической медицине. </a:t>
            </a:r>
          </a:p>
          <a:p>
            <a:r>
              <a:rPr lang="ru-RU" sz="2400">
                <a:solidFill>
                  <a:srgbClr val="FFFF00"/>
                </a:solidFill>
                <a:latin typeface="Calibri" pitchFamily="34" charset="0"/>
              </a:rPr>
              <a:t>Первостепенную важность для науки и практики имеют фундаментальные исследования А.Д. Визира, руководимой им кафедры и его школы по выяснению роли нейрогуморальных механизмов в развитии сердечно-сосудистых заболеваний.</a:t>
            </a:r>
          </a:p>
          <a:p>
            <a:r>
              <a:rPr lang="ru-RU" sz="2400">
                <a:solidFill>
                  <a:srgbClr val="FFFF00"/>
                </a:solidFill>
                <a:latin typeface="Calibri" pitchFamily="34" charset="0"/>
              </a:rPr>
              <a:t>Подготовил более 30 докторов и кандидатов медицинских наук.</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88" y="285750"/>
            <a:ext cx="7386637" cy="1022350"/>
          </a:xfrm>
        </p:spPr>
        <p:txBody>
          <a:bodyPr rtlCol="0">
            <a:normAutofit fontScale="90000"/>
          </a:bodyPr>
          <a:lstStyle/>
          <a:p>
            <a:pPr algn="ctr" fontAlgn="auto">
              <a:spcAft>
                <a:spcPts val="0"/>
              </a:spcAft>
              <a:defRPr/>
            </a:pPr>
            <a:r>
              <a:rPr lang="ru-RU" sz="2700" dirty="0" smtClean="0">
                <a:solidFill>
                  <a:srgbClr val="FFFF00"/>
                </a:solidFill>
              </a:rPr>
              <a:t>      ШАЛИМОВ АЛЕКСАНДР АЛЕКСЕЕВИЧ</a:t>
            </a:r>
            <a:br>
              <a:rPr lang="ru-RU" sz="2700" dirty="0" smtClean="0">
                <a:solidFill>
                  <a:srgbClr val="FFFF00"/>
                </a:solidFill>
              </a:rPr>
            </a:br>
            <a:r>
              <a:rPr lang="ru-RU" sz="2700" dirty="0" smtClean="0">
                <a:solidFill>
                  <a:srgbClr val="FFFF00"/>
                </a:solidFill>
              </a:rPr>
              <a:t>1918 - 2006</a:t>
            </a:r>
            <a:r>
              <a:rPr lang="ru-RU" dirty="0" smtClean="0"/>
              <a:t/>
            </a:r>
            <a:br>
              <a:rPr lang="ru-RU" dirty="0" smtClean="0"/>
            </a:br>
            <a:endParaRPr lang="ru-RU" dirty="0"/>
          </a:p>
        </p:txBody>
      </p:sp>
      <p:pic>
        <p:nvPicPr>
          <p:cNvPr id="52227" name="Picture 1"/>
          <p:cNvPicPr>
            <a:picLocks noChangeAspect="1" noChangeArrowheads="1"/>
          </p:cNvPicPr>
          <p:nvPr/>
        </p:nvPicPr>
        <p:blipFill>
          <a:blip r:embed="rId2"/>
          <a:srcRect/>
          <a:stretch>
            <a:fillRect/>
          </a:stretch>
        </p:blipFill>
        <p:spPr bwMode="auto">
          <a:xfrm>
            <a:off x="2571750" y="1143000"/>
            <a:ext cx="42291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3"/>
          <p:cNvSpPr>
            <a:spLocks noGrp="1"/>
          </p:cNvSpPr>
          <p:nvPr>
            <p:ph type="body" sz="half" idx="2"/>
          </p:nvPr>
        </p:nvSpPr>
        <p:spPr>
          <a:xfrm>
            <a:off x="1071563" y="857250"/>
            <a:ext cx="7286625" cy="4214813"/>
          </a:xfrm>
        </p:spPr>
        <p:txBody>
          <a:bodyPr rtlCol="0">
            <a:normAutofit fontScale="92500" lnSpcReduction="10000"/>
          </a:bodyPr>
          <a:lstStyle/>
          <a:p>
            <a:pPr fontAlgn="auto">
              <a:spcAft>
                <a:spcPts val="0"/>
              </a:spcAft>
              <a:buFont typeface="Arial" pitchFamily="34" charset="0"/>
              <a:buNone/>
              <a:defRPr/>
            </a:pPr>
            <a:r>
              <a:rPr lang="ru-RU" sz="3200" dirty="0" smtClean="0">
                <a:solidFill>
                  <a:srgbClr val="FFFF00"/>
                </a:solidFill>
              </a:rPr>
              <a:t>ШАЛИМОВ АЛЕКСАНДР АЛЕКСЕЕВИЧ</a:t>
            </a:r>
          </a:p>
          <a:p>
            <a:pPr fontAlgn="auto">
              <a:spcAft>
                <a:spcPts val="0"/>
              </a:spcAft>
              <a:buFont typeface="Arial" pitchFamily="34" charset="0"/>
              <a:buNone/>
              <a:defRPr/>
            </a:pPr>
            <a:r>
              <a:rPr lang="ru-RU" sz="2800" dirty="0" smtClean="0">
                <a:solidFill>
                  <a:srgbClr val="FFFF00"/>
                </a:solidFill>
              </a:rPr>
              <a:t>Выдающийся хирург за всю свою жизнь сделал, по его собственному утверждению, около 40 тысяч операций.</a:t>
            </a:r>
          </a:p>
          <a:p>
            <a:pPr fontAlgn="auto">
              <a:spcAft>
                <a:spcPts val="0"/>
              </a:spcAft>
              <a:buFont typeface="Arial" pitchFamily="34" charset="0"/>
              <a:buNone/>
              <a:defRPr/>
            </a:pPr>
            <a:r>
              <a:rPr lang="ru-RU" sz="2800" dirty="0" smtClean="0">
                <a:solidFill>
                  <a:srgbClr val="FFFF00"/>
                </a:solidFill>
              </a:rPr>
              <a:t> А.А. Шалимов первый в Советском Союзе сделал резекцию печени. Именно он разработал уникальный метод лечения острого панкреатита. Ему удалось изменить методику наложения швов – и сразу же в два раза уменьшилась смертность после операций.</a:t>
            </a:r>
            <a:endParaRPr lang="ru-RU" sz="2800" dirty="0">
              <a:solidFill>
                <a:srgbClr val="FFFF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b="1" dirty="0" smtClean="0"/>
              <a:t>Соломон </a:t>
            </a:r>
            <a:r>
              <a:rPr lang="ru-RU" b="1" dirty="0" err="1" smtClean="0"/>
              <a:t>Ваксман</a:t>
            </a:r>
            <a:r>
              <a:rPr lang="ru-RU" b="1" dirty="0" smtClean="0"/>
              <a:t>:</a:t>
            </a:r>
            <a:br>
              <a:rPr lang="ru-RU" b="1" dirty="0" smtClean="0"/>
            </a:br>
            <a:r>
              <a:rPr lang="ru-RU" b="1" dirty="0" smtClean="0"/>
              <a:t>"Бог создал лекарства из земли"</a:t>
            </a:r>
            <a:endParaRPr lang="ru-RU" dirty="0"/>
          </a:p>
        </p:txBody>
      </p:sp>
      <p:pic>
        <p:nvPicPr>
          <p:cNvPr id="54275" name="Picture 2"/>
          <p:cNvPicPr>
            <a:picLocks noGrp="1" noChangeAspect="1" noChangeArrowheads="1"/>
          </p:cNvPicPr>
          <p:nvPr>
            <p:ph idx="1"/>
          </p:nvPr>
        </p:nvPicPr>
        <p:blipFill>
          <a:blip r:embed="rId2"/>
          <a:srcRect/>
          <a:stretch>
            <a:fillRect/>
          </a:stretch>
        </p:blipFill>
        <p:spPr>
          <a:xfrm>
            <a:off x="2500313" y="1566863"/>
            <a:ext cx="3714750" cy="5291137"/>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857375" y="857250"/>
            <a:ext cx="5572125" cy="5683250"/>
          </a:xfrm>
          <a:prstGeom prst="rect">
            <a:avLst/>
          </a:prstGeom>
          <a:noFill/>
          <a:ln w="9525">
            <a:noFill/>
            <a:miter lim="800000"/>
            <a:headEnd/>
            <a:tailEnd/>
          </a:ln>
        </p:spPr>
      </p:pic>
      <p:sp>
        <p:nvSpPr>
          <p:cNvPr id="5123" name="TextBox 2"/>
          <p:cNvSpPr txBox="1">
            <a:spLocks noChangeArrowheads="1"/>
          </p:cNvSpPr>
          <p:nvPr/>
        </p:nvSpPr>
        <p:spPr bwMode="auto">
          <a:xfrm>
            <a:off x="500063" y="142875"/>
            <a:ext cx="8429625" cy="646113"/>
          </a:xfrm>
          <a:prstGeom prst="rect">
            <a:avLst/>
          </a:prstGeom>
          <a:noFill/>
          <a:ln w="9525">
            <a:noFill/>
            <a:miter lim="800000"/>
            <a:headEnd/>
            <a:tailEnd/>
          </a:ln>
        </p:spPr>
        <p:txBody>
          <a:bodyPr>
            <a:spAutoFit/>
          </a:bodyPr>
          <a:lstStyle/>
          <a:p>
            <a:pPr algn="ctr"/>
            <a:r>
              <a:rPr lang="ru-RU" sz="3600" dirty="0">
                <a:solidFill>
                  <a:srgbClr val="FF0000"/>
                </a:solidFill>
                <a:latin typeface="Calibri" pitchFamily="34" charset="0"/>
              </a:rPr>
              <a:t>Пектораль из кургана Толстая Могила</a:t>
            </a:r>
            <a:endParaRPr lang="ru-RU" sz="3600" dirty="0">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rot="10800000" flipV="1">
            <a:off x="1714500" y="428625"/>
            <a:ext cx="5564188" cy="1071563"/>
          </a:xfrm>
        </p:spPr>
        <p:txBody>
          <a:bodyPr/>
          <a:lstStyle/>
          <a:p>
            <a:pPr algn="ctr"/>
            <a:r>
              <a:rPr lang="ru-RU" sz="3600" dirty="0" err="1" smtClean="0">
                <a:solidFill>
                  <a:srgbClr val="FF0000"/>
                </a:solidFill>
              </a:rPr>
              <a:t>Зелман</a:t>
            </a:r>
            <a:r>
              <a:rPr lang="ru-RU" sz="3600" dirty="0" smtClean="0">
                <a:solidFill>
                  <a:srgbClr val="FF0000"/>
                </a:solidFill>
              </a:rPr>
              <a:t>  </a:t>
            </a:r>
            <a:r>
              <a:rPr lang="ru-RU" sz="3600" dirty="0" err="1" smtClean="0">
                <a:solidFill>
                  <a:srgbClr val="FF0000"/>
                </a:solidFill>
              </a:rPr>
              <a:t>Абрахам</a:t>
            </a:r>
            <a:r>
              <a:rPr lang="ru-RU" sz="3600" dirty="0" smtClean="0">
                <a:solidFill>
                  <a:srgbClr val="FF0000"/>
                </a:solidFill>
              </a:rPr>
              <a:t> </a:t>
            </a:r>
            <a:r>
              <a:rPr lang="ru-RU" sz="3600" dirty="0" err="1" smtClean="0">
                <a:solidFill>
                  <a:srgbClr val="FF0000"/>
                </a:solidFill>
              </a:rPr>
              <a:t>Ваксман</a:t>
            </a:r>
            <a:r>
              <a:rPr lang="ru-RU" sz="3600" dirty="0" smtClean="0">
                <a:solidFill>
                  <a:srgbClr val="FF0000"/>
                </a:solidFill>
              </a:rPr>
              <a:t/>
            </a:r>
            <a:br>
              <a:rPr lang="ru-RU" sz="3600" dirty="0" smtClean="0">
                <a:solidFill>
                  <a:srgbClr val="FF0000"/>
                </a:solidFill>
              </a:rPr>
            </a:br>
            <a:r>
              <a:rPr lang="ru-RU" sz="3600" dirty="0" smtClean="0">
                <a:solidFill>
                  <a:srgbClr val="FF0000"/>
                </a:solidFill>
              </a:rPr>
              <a:t> (1888 - 1973).</a:t>
            </a:r>
          </a:p>
        </p:txBody>
      </p:sp>
      <p:pic>
        <p:nvPicPr>
          <p:cNvPr id="55299" name="Picture 2"/>
          <p:cNvPicPr>
            <a:picLocks noGrp="1" noChangeAspect="1" noChangeArrowheads="1"/>
          </p:cNvPicPr>
          <p:nvPr>
            <p:ph type="pic" idx="1"/>
          </p:nvPr>
        </p:nvPicPr>
        <p:blipFill>
          <a:blip r:embed="rId2"/>
          <a:srcRect t="243" b="243"/>
          <a:stretch>
            <a:fillRect/>
          </a:stretch>
        </p:blipFill>
        <p:spPr>
          <a:xfrm>
            <a:off x="1714500" y="1928813"/>
            <a:ext cx="5486400" cy="41148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Прямоугольник 1"/>
          <p:cNvSpPr>
            <a:spLocks noChangeArrowheads="1"/>
          </p:cNvSpPr>
          <p:nvPr/>
        </p:nvSpPr>
        <p:spPr bwMode="auto">
          <a:xfrm>
            <a:off x="214283" y="0"/>
            <a:ext cx="8786874" cy="6678751"/>
          </a:xfrm>
          <a:prstGeom prst="rect">
            <a:avLst/>
          </a:prstGeom>
          <a:noFill/>
          <a:ln w="9525">
            <a:noFill/>
            <a:miter lim="800000"/>
            <a:headEnd/>
            <a:tailEnd/>
          </a:ln>
        </p:spPr>
        <p:txBody>
          <a:bodyPr wrap="square">
            <a:spAutoFit/>
          </a:bodyPr>
          <a:lstStyle/>
          <a:p>
            <a:r>
              <a:rPr lang="ru-RU" sz="2000" dirty="0" err="1">
                <a:solidFill>
                  <a:srgbClr val="FFFF00"/>
                </a:solidFill>
                <a:latin typeface="Calibri" pitchFamily="34" charset="0"/>
              </a:rPr>
              <a:t>Зелмана</a:t>
            </a:r>
            <a:r>
              <a:rPr lang="ru-RU" sz="2000" dirty="0">
                <a:solidFill>
                  <a:srgbClr val="FFFF00"/>
                </a:solidFill>
                <a:latin typeface="Calibri" pitchFamily="34" charset="0"/>
              </a:rPr>
              <a:t> </a:t>
            </a:r>
            <a:r>
              <a:rPr lang="ru-RU" sz="2000" dirty="0" err="1">
                <a:solidFill>
                  <a:srgbClr val="FFFF00"/>
                </a:solidFill>
                <a:latin typeface="Calibri" pitchFamily="34" charset="0"/>
              </a:rPr>
              <a:t>Абрахам</a:t>
            </a:r>
            <a:r>
              <a:rPr lang="ru-RU" sz="2000" dirty="0">
                <a:solidFill>
                  <a:srgbClr val="FFFF00"/>
                </a:solidFill>
                <a:latin typeface="Calibri" pitchFamily="34" charset="0"/>
              </a:rPr>
              <a:t> </a:t>
            </a:r>
            <a:r>
              <a:rPr lang="ru-RU" sz="2000" dirty="0" err="1">
                <a:solidFill>
                  <a:srgbClr val="FFFF00"/>
                </a:solidFill>
                <a:latin typeface="Calibri" pitchFamily="34" charset="0"/>
              </a:rPr>
              <a:t>Ваксман</a:t>
            </a:r>
            <a:r>
              <a:rPr lang="ru-RU" sz="2000" dirty="0">
                <a:solidFill>
                  <a:srgbClr val="FFFF00"/>
                </a:solidFill>
                <a:latin typeface="Calibri" pitchFamily="34" charset="0"/>
              </a:rPr>
              <a:t>  выдающийся  ученый микробиолог, профессор университета штата </a:t>
            </a:r>
            <a:r>
              <a:rPr lang="ru-RU" sz="2000" dirty="0" err="1">
                <a:solidFill>
                  <a:srgbClr val="FFFF00"/>
                </a:solidFill>
                <a:latin typeface="Calibri" pitchFamily="34" charset="0"/>
              </a:rPr>
              <a:t>Нью</a:t>
            </a:r>
            <a:r>
              <a:rPr lang="ru-RU" sz="2000" dirty="0">
                <a:solidFill>
                  <a:srgbClr val="FFFF00"/>
                </a:solidFill>
                <a:latin typeface="Calibri" pitchFamily="34" charset="0"/>
              </a:rPr>
              <a:t> Джерси — </a:t>
            </a:r>
            <a:r>
              <a:rPr lang="ru-RU" sz="2000" dirty="0" err="1">
                <a:solidFill>
                  <a:srgbClr val="FFFF00"/>
                </a:solidFill>
                <a:latin typeface="Calibri" pitchFamily="34" charset="0"/>
              </a:rPr>
              <a:t>Ратджерс</a:t>
            </a:r>
            <a:r>
              <a:rPr lang="ru-RU" sz="2000" dirty="0">
                <a:solidFill>
                  <a:srgbClr val="FFFF00"/>
                </a:solidFill>
                <a:latin typeface="Calibri" pitchFamily="34" charset="0"/>
              </a:rPr>
              <a:t> (СЩА),  лауреата Нобелевской премии. </a:t>
            </a:r>
          </a:p>
          <a:p>
            <a:r>
              <a:rPr lang="ru-RU" sz="2000" dirty="0">
                <a:solidFill>
                  <a:srgbClr val="FFFF00"/>
                </a:solidFill>
                <a:latin typeface="Calibri" pitchFamily="34" charset="0"/>
              </a:rPr>
              <a:t>Родился 8 июля 1888 года в местечке  Новая Прилука, неподалеку от Бердичева. Учился в Одессе, иммигрировал в США в 1910 году.</a:t>
            </a:r>
          </a:p>
          <a:p>
            <a:r>
              <a:rPr lang="ru-RU" sz="2000" dirty="0">
                <a:solidFill>
                  <a:srgbClr val="FFFF00"/>
                </a:solidFill>
                <a:latin typeface="Calibri" pitchFamily="34" charset="0"/>
              </a:rPr>
              <a:t>Исследование микробов почвы, привели  его к открытию </a:t>
            </a:r>
            <a:r>
              <a:rPr lang="ru-RU" sz="2000" dirty="0">
                <a:solidFill>
                  <a:srgbClr val="FF0000"/>
                </a:solidFill>
                <a:latin typeface="Calibri" pitchFamily="34" charset="0"/>
              </a:rPr>
              <a:t>в 1945 году </a:t>
            </a:r>
            <a:r>
              <a:rPr lang="ru-RU" sz="3600" dirty="0">
                <a:solidFill>
                  <a:srgbClr val="FF0000"/>
                </a:solidFill>
                <a:latin typeface="Times New Roman" pitchFamily="18" charset="0"/>
                <a:cs typeface="Times New Roman" pitchFamily="18" charset="0"/>
              </a:rPr>
              <a:t>стрептомицина</a:t>
            </a:r>
            <a:r>
              <a:rPr lang="ru-RU" sz="2000" dirty="0">
                <a:solidFill>
                  <a:srgbClr val="FFFF00"/>
                </a:solidFill>
                <a:latin typeface="Calibri" pitchFamily="34" charset="0"/>
              </a:rPr>
              <a:t>, первого антибиотического средства против туберкулеза. </a:t>
            </a:r>
          </a:p>
          <a:p>
            <a:pPr algn="ctr"/>
            <a:r>
              <a:rPr lang="ru-RU" sz="3600" dirty="0">
                <a:solidFill>
                  <a:srgbClr val="FF0000"/>
                </a:solidFill>
                <a:latin typeface="Times New Roman" pitchFamily="18" charset="0"/>
                <a:cs typeface="Times New Roman" pitchFamily="18" charset="0"/>
              </a:rPr>
              <a:t>В 1952 году ему была присуждена Нобелевская премия в области физиологии и медицины. </a:t>
            </a:r>
          </a:p>
          <a:p>
            <a:r>
              <a:rPr lang="ru-RU" sz="2000" dirty="0" err="1">
                <a:solidFill>
                  <a:srgbClr val="FFFF00"/>
                </a:solidFill>
                <a:latin typeface="Calibri" pitchFamily="34" charset="0"/>
              </a:rPr>
              <a:t>Ваксман</a:t>
            </a:r>
            <a:r>
              <a:rPr lang="ru-RU" sz="2000" dirty="0">
                <a:solidFill>
                  <a:srgbClr val="FFFF00"/>
                </a:solidFill>
                <a:latin typeface="Calibri" pitchFamily="34" charset="0"/>
              </a:rPr>
              <a:t> впервые ввел в употребление термин </a:t>
            </a:r>
            <a:r>
              <a:rPr lang="ru-RU" sz="2000" dirty="0">
                <a:solidFill>
                  <a:srgbClr val="FF0000"/>
                </a:solidFill>
                <a:latin typeface="Calibri" pitchFamily="34" charset="0"/>
              </a:rPr>
              <a:t>"</a:t>
            </a:r>
            <a:r>
              <a:rPr lang="ru-RU" sz="2000" i="1" dirty="0">
                <a:solidFill>
                  <a:srgbClr val="FF0000"/>
                </a:solidFill>
                <a:latin typeface="Calibri" pitchFamily="34" charset="0"/>
              </a:rPr>
              <a:t>антибиотики" </a:t>
            </a:r>
            <a:r>
              <a:rPr lang="ru-RU" sz="2000" i="1" dirty="0">
                <a:solidFill>
                  <a:srgbClr val="FFFF00"/>
                </a:solidFill>
                <a:latin typeface="Calibri" pitchFamily="34" charset="0"/>
              </a:rPr>
              <a:t>для</a:t>
            </a:r>
          </a:p>
          <a:p>
            <a:r>
              <a:rPr lang="ru-RU" sz="2000" dirty="0">
                <a:solidFill>
                  <a:srgbClr val="FFFF00"/>
                </a:solidFill>
                <a:latin typeface="Calibri" pitchFamily="34" charset="0"/>
              </a:rPr>
              <a:t>микробных культур с антибактериальными свойствами, которые стали мощным оружием в борьбе с инфекциями. </a:t>
            </a:r>
          </a:p>
          <a:p>
            <a:r>
              <a:rPr lang="ru-RU" sz="2000" dirty="0">
                <a:solidFill>
                  <a:srgbClr val="FFFF00"/>
                </a:solidFill>
                <a:latin typeface="Calibri" pitchFamily="34" charset="0"/>
              </a:rPr>
              <a:t>В 1949 году в лаборатории </a:t>
            </a:r>
            <a:r>
              <a:rPr lang="ru-RU" sz="2000" dirty="0" err="1">
                <a:solidFill>
                  <a:srgbClr val="FFFF00"/>
                </a:solidFill>
                <a:latin typeface="Calibri" pitchFamily="34" charset="0"/>
              </a:rPr>
              <a:t>Ваксмана</a:t>
            </a:r>
            <a:r>
              <a:rPr lang="ru-RU" sz="2000" dirty="0">
                <a:solidFill>
                  <a:srgbClr val="FFFF00"/>
                </a:solidFill>
                <a:latin typeface="Calibri" pitchFamily="34" charset="0"/>
              </a:rPr>
              <a:t> был получен еще один активный антибиотик </a:t>
            </a:r>
            <a:r>
              <a:rPr lang="ru-RU" sz="2000" dirty="0">
                <a:solidFill>
                  <a:srgbClr val="FF0000"/>
                </a:solidFill>
                <a:latin typeface="Calibri" pitchFamily="34" charset="0"/>
              </a:rPr>
              <a:t>— </a:t>
            </a:r>
            <a:r>
              <a:rPr lang="ru-RU" sz="3600" dirty="0" err="1">
                <a:solidFill>
                  <a:srgbClr val="FF0000"/>
                </a:solidFill>
                <a:latin typeface="Calibri" pitchFamily="34" charset="0"/>
              </a:rPr>
              <a:t>неомицин</a:t>
            </a:r>
            <a:r>
              <a:rPr lang="ru-RU" sz="3600" dirty="0">
                <a:solidFill>
                  <a:srgbClr val="FFFF00"/>
                </a:solidFill>
                <a:latin typeface="Calibri" pitchFamily="34" charset="0"/>
              </a:rPr>
              <a:t>.</a:t>
            </a:r>
            <a:r>
              <a:rPr lang="ru-RU" sz="2000" dirty="0">
                <a:solidFill>
                  <a:srgbClr val="FFFF00"/>
                </a:solidFill>
                <a:latin typeface="Calibri" pitchFamily="34" charset="0"/>
              </a:rPr>
              <a:t>  Всего в его лаборатории было создано</a:t>
            </a:r>
          </a:p>
          <a:p>
            <a:r>
              <a:rPr lang="ru-RU" sz="2000" dirty="0">
                <a:solidFill>
                  <a:srgbClr val="FFFF00"/>
                </a:solidFill>
                <a:latin typeface="Calibri" pitchFamily="34" charset="0"/>
              </a:rPr>
              <a:t>свыше </a:t>
            </a:r>
            <a:r>
              <a:rPr lang="ru-RU" sz="2800" dirty="0">
                <a:solidFill>
                  <a:srgbClr val="FF0000"/>
                </a:solidFill>
                <a:latin typeface="Calibri" pitchFamily="34" charset="0"/>
              </a:rPr>
              <a:t>20 </a:t>
            </a:r>
            <a:r>
              <a:rPr lang="ru-RU" sz="2000" dirty="0">
                <a:solidFill>
                  <a:srgbClr val="FFFF00"/>
                </a:solidFill>
                <a:latin typeface="Calibri" pitchFamily="34" charset="0"/>
              </a:rPr>
              <a:t>антибиотиков.</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214546" y="285728"/>
            <a:ext cx="4786346" cy="4659129"/>
          </a:xfrm>
          <a:prstGeom prst="rect">
            <a:avLst/>
          </a:prstGeom>
          <a:noFill/>
          <a:ln w="9525">
            <a:noFill/>
            <a:miter lim="800000"/>
            <a:headEnd/>
            <a:tailEnd/>
          </a:ln>
          <a:effectLst/>
        </p:spPr>
      </p:pic>
      <p:sp>
        <p:nvSpPr>
          <p:cNvPr id="3" name="Прямоугольник 2"/>
          <p:cNvSpPr/>
          <p:nvPr/>
        </p:nvSpPr>
        <p:spPr>
          <a:xfrm rot="10800000" flipV="1">
            <a:off x="214282" y="5125403"/>
            <a:ext cx="8715435" cy="1323439"/>
          </a:xfrm>
          <a:prstGeom prst="rect">
            <a:avLst/>
          </a:prstGeom>
        </p:spPr>
        <p:txBody>
          <a:bodyPr wrap="square">
            <a:spAutoFit/>
          </a:bodyPr>
          <a:lstStyle/>
          <a:p>
            <a:pPr algn="ctr"/>
            <a:r>
              <a:rPr lang="ru-RU" sz="4000" dirty="0" smtClean="0">
                <a:solidFill>
                  <a:srgbClr val="FF0000"/>
                </a:solidFill>
              </a:rPr>
              <a:t>«Светя </a:t>
            </a:r>
          </a:p>
          <a:p>
            <a:pPr algn="ctr"/>
            <a:r>
              <a:rPr lang="ru-RU" sz="4000" dirty="0" smtClean="0">
                <a:solidFill>
                  <a:srgbClr val="FF0000"/>
                </a:solidFill>
              </a:rPr>
              <a:t>другим, сгораю сам»</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000108"/>
            <a:ext cx="8643998" cy="2554545"/>
          </a:xfrm>
          <a:prstGeom prst="rect">
            <a:avLst/>
          </a:prstGeom>
        </p:spPr>
        <p:txBody>
          <a:bodyPr wrap="square">
            <a:spAutoFit/>
          </a:bodyPr>
          <a:lstStyle/>
          <a:p>
            <a:pPr algn="ctr"/>
            <a:r>
              <a:rPr lang="ru-RU" sz="4000" dirty="0" smtClean="0">
                <a:solidFill>
                  <a:srgbClr val="FF0000"/>
                </a:solidFill>
              </a:rPr>
              <a:t>Рембрандт </a:t>
            </a:r>
            <a:r>
              <a:rPr lang="ru-RU" sz="4000" dirty="0" err="1" smtClean="0">
                <a:solidFill>
                  <a:srgbClr val="FF0000"/>
                </a:solidFill>
              </a:rPr>
              <a:t>ван</a:t>
            </a:r>
            <a:r>
              <a:rPr lang="ru-RU" sz="4000" dirty="0" smtClean="0">
                <a:solidFill>
                  <a:srgbClr val="FF0000"/>
                </a:solidFill>
              </a:rPr>
              <a:t> Рейн (1606-1669)</a:t>
            </a:r>
          </a:p>
          <a:p>
            <a:pPr algn="ctr"/>
            <a:r>
              <a:rPr lang="ru-RU" sz="4000" dirty="0" smtClean="0">
                <a:solidFill>
                  <a:srgbClr val="FF0000"/>
                </a:solidFill>
              </a:rPr>
              <a:t> </a:t>
            </a:r>
          </a:p>
          <a:p>
            <a:pPr algn="ctr"/>
            <a:r>
              <a:rPr lang="ru-RU" sz="4000" dirty="0" smtClean="0">
                <a:solidFill>
                  <a:srgbClr val="FF0000"/>
                </a:solidFill>
              </a:rPr>
              <a:t>Урок анатомии доктора </a:t>
            </a:r>
            <a:r>
              <a:rPr lang="ru-RU" sz="4000" dirty="0" err="1" smtClean="0">
                <a:solidFill>
                  <a:srgbClr val="FF0000"/>
                </a:solidFill>
              </a:rPr>
              <a:t>Николаса</a:t>
            </a:r>
            <a:r>
              <a:rPr lang="ru-RU" sz="4000" dirty="0" smtClean="0">
                <a:solidFill>
                  <a:srgbClr val="FF0000"/>
                </a:solidFill>
              </a:rPr>
              <a:t> </a:t>
            </a:r>
            <a:r>
              <a:rPr lang="ru-RU" sz="4000" dirty="0" err="1" smtClean="0">
                <a:solidFill>
                  <a:srgbClr val="FF0000"/>
                </a:solidFill>
              </a:rPr>
              <a:t>Тюльпа</a:t>
            </a:r>
            <a:endParaRPr lang="ru-RU" sz="4000" dirty="0">
              <a:solidFill>
                <a:srgbClr val="FF0000"/>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85720" y="214290"/>
            <a:ext cx="8572500" cy="6429375"/>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Текст 3"/>
          <p:cNvSpPr>
            <a:spLocks noGrp="1"/>
          </p:cNvSpPr>
          <p:nvPr>
            <p:ph type="body" sz="half" idx="2"/>
          </p:nvPr>
        </p:nvSpPr>
        <p:spPr>
          <a:xfrm>
            <a:off x="1071563" y="2071688"/>
            <a:ext cx="7643812" cy="804862"/>
          </a:xfrm>
        </p:spPr>
        <p:txBody>
          <a:bodyPr/>
          <a:lstStyle/>
          <a:p>
            <a:pPr algn="ctr"/>
            <a:r>
              <a:rPr lang="ru-RU" sz="6000" smtClean="0">
                <a:solidFill>
                  <a:srgbClr val="FF0000"/>
                </a:solidFill>
              </a:rPr>
              <a:t>Спасибо за внимание! </a:t>
            </a:r>
            <a:r>
              <a:rPr lang="ru-RU" sz="6000" smtClean="0">
                <a:solidFill>
                  <a:srgbClr val="FF0000"/>
                </a:solidFill>
                <a:sym typeface="Wingdings" pitchFamily="2" charset="2"/>
              </a:rPr>
              <a:t></a:t>
            </a:r>
            <a:endParaRPr lang="ru-RU" sz="6000" smtClean="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28604"/>
            <a:ext cx="8215370" cy="6186309"/>
          </a:xfrm>
          <a:prstGeom prst="rect">
            <a:avLst/>
          </a:prstGeom>
        </p:spPr>
        <p:txBody>
          <a:bodyPr wrap="square">
            <a:spAutoFit/>
          </a:bodyPr>
          <a:lstStyle/>
          <a:p>
            <a:r>
              <a:rPr lang="ru-RU" sz="3600" dirty="0" smtClean="0">
                <a:solidFill>
                  <a:srgbClr val="FFFF00"/>
                </a:solidFill>
                <a:latin typeface="Times New Roman" pitchFamily="18" charset="0"/>
                <a:cs typeface="Times New Roman" pitchFamily="18" charset="0"/>
              </a:rPr>
              <a:t>Известно, что </a:t>
            </a:r>
            <a:r>
              <a:rPr lang="ru-RU" sz="3600" dirty="0" smtClean="0">
                <a:solidFill>
                  <a:srgbClr val="FF0000"/>
                </a:solidFill>
                <a:latin typeface="Times New Roman" pitchFamily="18" charset="0"/>
                <a:cs typeface="Times New Roman" pitchFamily="18" charset="0"/>
              </a:rPr>
              <a:t>скифы</a:t>
            </a:r>
            <a:r>
              <a:rPr lang="ru-RU" sz="3600" dirty="0" smtClean="0">
                <a:solidFill>
                  <a:srgbClr val="FFFF00"/>
                </a:solidFill>
                <a:latin typeface="Times New Roman" pitchFamily="18" charset="0"/>
                <a:cs typeface="Times New Roman" pitchFamily="18" charset="0"/>
              </a:rPr>
              <a:t>, кроме искусства военного дела, обладали медицинскими знаниями,</a:t>
            </a:r>
            <a:r>
              <a:rPr lang="en-US" sz="3600" dirty="0" smtClean="0">
                <a:solidFill>
                  <a:srgbClr val="FFFF00"/>
                </a:solidFill>
                <a:latin typeface="Times New Roman" pitchFamily="18" charset="0"/>
                <a:cs typeface="Times New Roman" pitchFamily="18" charset="0"/>
              </a:rPr>
              <a:t> </a:t>
            </a:r>
            <a:r>
              <a:rPr lang="ru-RU" sz="3600" dirty="0" smtClean="0">
                <a:solidFill>
                  <a:srgbClr val="FFFF00"/>
                </a:solidFill>
                <a:latin typeface="Times New Roman" pitchFamily="18" charset="0"/>
                <a:cs typeface="Times New Roman" pitchFamily="18" charset="0"/>
              </a:rPr>
              <a:t>достаточно продвинутыми для их времени.</a:t>
            </a:r>
            <a:br>
              <a:rPr lang="ru-RU" sz="3600" dirty="0" smtClean="0">
                <a:solidFill>
                  <a:srgbClr val="FFFF00"/>
                </a:solidFill>
                <a:latin typeface="Times New Roman" pitchFamily="18" charset="0"/>
                <a:cs typeface="Times New Roman" pitchFamily="18" charset="0"/>
              </a:rPr>
            </a:br>
            <a:r>
              <a:rPr lang="ru-RU" sz="3600" dirty="0" smtClean="0">
                <a:solidFill>
                  <a:srgbClr val="FFFF00"/>
                </a:solidFill>
                <a:latin typeface="Times New Roman" pitchFamily="18" charset="0"/>
                <a:cs typeface="Times New Roman" pitchFamily="18" charset="0"/>
              </a:rPr>
              <a:t>Об этом свидетельствуют материальные памятники скифского периода, найденные на нашей территории. Многие методы врачевания и лечения были впервые предложены и эффективно использовались нашими предками.</a:t>
            </a:r>
            <a:endParaRPr lang="ru-RU" sz="36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357166"/>
            <a:ext cx="8858312" cy="5632311"/>
          </a:xfrm>
          <a:prstGeom prst="rect">
            <a:avLst/>
          </a:prstGeom>
        </p:spPr>
        <p:txBody>
          <a:bodyPr wrap="square">
            <a:spAutoFit/>
          </a:bodyPr>
          <a:lstStyle/>
          <a:p>
            <a:r>
              <a:rPr lang="ru-RU" sz="3600" dirty="0" smtClean="0">
                <a:solidFill>
                  <a:srgbClr val="FFFF00"/>
                </a:solidFill>
                <a:latin typeface="Times New Roman" pitchFamily="18" charset="0"/>
                <a:cs typeface="Times New Roman" pitchFamily="18" charset="0"/>
              </a:rPr>
              <a:t>Большинство сведений о народной медицине скифов мы находим у древнегреческих и древнеримских авторов. Античные и византийские писатели</a:t>
            </a:r>
            <a:endParaRPr lang="en-US" sz="3600" dirty="0" smtClean="0">
              <a:solidFill>
                <a:srgbClr val="FFFF00"/>
              </a:solidFill>
              <a:latin typeface="Times New Roman" pitchFamily="18" charset="0"/>
              <a:cs typeface="Times New Roman" pitchFamily="18" charset="0"/>
            </a:endParaRPr>
          </a:p>
          <a:p>
            <a:r>
              <a:rPr lang="ru-RU" sz="3600" dirty="0" smtClean="0">
                <a:solidFill>
                  <a:srgbClr val="FFFF00"/>
                </a:solidFill>
                <a:latin typeface="Times New Roman" pitchFamily="18" charset="0"/>
                <a:cs typeface="Times New Roman" pitchFamily="18" charset="0"/>
              </a:rPr>
              <a:t>( Плиний, Геродот, Плутарх,</a:t>
            </a:r>
            <a:r>
              <a:rPr lang="en-US" sz="3600" dirty="0" smtClean="0">
                <a:solidFill>
                  <a:srgbClr val="FFFF00"/>
                </a:solidFill>
                <a:latin typeface="Times New Roman" pitchFamily="18" charset="0"/>
                <a:cs typeface="Times New Roman" pitchFamily="18" charset="0"/>
              </a:rPr>
              <a:t> </a:t>
            </a:r>
            <a:r>
              <a:rPr lang="ru-RU" sz="3600" dirty="0" smtClean="0">
                <a:solidFill>
                  <a:srgbClr val="FFFF00"/>
                </a:solidFill>
                <a:latin typeface="Times New Roman" pitchFamily="18" charset="0"/>
                <a:cs typeface="Times New Roman" pitchFamily="18" charset="0"/>
              </a:rPr>
              <a:t>Гален) неоднократно сообщали о скифских врачевателях, эффективности противоядий и снадобий – скифской травы и скифского корня, разведений целебных растений, оперативном лечении травм и ран.</a:t>
            </a:r>
            <a:endParaRPr lang="ru-RU" sz="3600"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TotalTime>
  <Words>2655</Words>
  <PresentationFormat>Экран (4:3)</PresentationFormat>
  <Paragraphs>181</Paragraphs>
  <Slides>75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75</vt:i4>
      </vt:variant>
    </vt:vector>
  </HeadingPairs>
  <TitlesOfParts>
    <vt:vector size="76" baseType="lpstr">
      <vt:lpstr>Тема Office</vt:lpstr>
      <vt:lpstr>Лекция № 5. МЕДИЦИНА И ЗДРАВООХРАНЕНИЕ В УКРАИНЕ в новейший период</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 </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Киево-могилянская академия </vt:lpstr>
      <vt:lpstr>Слайд 31</vt:lpstr>
      <vt:lpstr>ВЫДАЮЩИЕСЯ ПРЕДСТАВИТЕЛИ УКРАИНСКОЙ МЕДИЦИНЫ</vt:lpstr>
      <vt:lpstr>Слайд 33</vt:lpstr>
      <vt:lpstr>Слайд 34</vt:lpstr>
      <vt:lpstr>МАКСИМОВИЧ-АМБОДИК  НЕСТОР  МАКСИМОВИЧ (1744-1812) </vt:lpstr>
      <vt:lpstr>Слайд 36</vt:lpstr>
      <vt:lpstr>БОГОМОЛЕЦЬ  АЛЕКСАНДР  АЛЕКСАНДРОВИЧ (1881 – 1946) </vt:lpstr>
      <vt:lpstr>Слайд 38</vt:lpstr>
      <vt:lpstr>Слайд 39</vt:lpstr>
      <vt:lpstr>Слайд 40</vt:lpstr>
      <vt:lpstr>ЗАБОЛОТНЫЙ  ДАНИЛ  КИРИЛЛОВИЧ (1866 – 1929) </vt:lpstr>
      <vt:lpstr>Слайд 42</vt:lpstr>
      <vt:lpstr>ПИРОГОВ  НИКОЛАЙ ИВАНОВИЧ (1810 – 1881) </vt:lpstr>
      <vt:lpstr>Слайд 44</vt:lpstr>
      <vt:lpstr>ВОРОБЬЕВ ВЛАДИМИР ПЕТРОВИЧ (1876 – 1937)</vt:lpstr>
      <vt:lpstr>Слайд 46</vt:lpstr>
      <vt:lpstr> МЕЧНИКОВ  ИЛЬЯ  ИЛЬИЧ (1845-1916)</vt:lpstr>
      <vt:lpstr>Слайд 48</vt:lpstr>
      <vt:lpstr>СКЛИФОСОВСКИЙ НИКОЛАЙ ВАСИЛЬЕВИЧ (1836 – 1904) </vt:lpstr>
      <vt:lpstr>Слайд 50</vt:lpstr>
      <vt:lpstr>ОБРАЗЦОВ ВАСИЛИЙ ПАРМЕНОВИЧ (1849 – 1920) </vt:lpstr>
      <vt:lpstr>Слайд 52</vt:lpstr>
      <vt:lpstr>СТРАЖЕСКО НИКОЛАЙ ДМИТРИЕВИЧ (1876 – 1952) </vt:lpstr>
      <vt:lpstr>Слайд 54</vt:lpstr>
      <vt:lpstr>СУББОТИН ВИКТОР АНДРЕЕВИЧ</vt:lpstr>
      <vt:lpstr>Слайд 56</vt:lpstr>
      <vt:lpstr>ФИЛАТОВ ВЛАДИМИР ПЕТРОВИЧ (1875 – 1956) </vt:lpstr>
      <vt:lpstr>Слайд 58</vt:lpstr>
      <vt:lpstr>АМОСОВ НИКОЛАЙ МИХАЙЛОВИЧ 1913 - 2002</vt:lpstr>
      <vt:lpstr>Слайд 60</vt:lpstr>
      <vt:lpstr>Слайд 61</vt:lpstr>
      <vt:lpstr>МАЛАЯ ЛЮБОВЬ ТРОФИМОВНА 1919 - 2003 </vt:lpstr>
      <vt:lpstr>Слайд 63</vt:lpstr>
      <vt:lpstr>Анатолий Дмитриевич Визир  (1929–2002)</vt:lpstr>
      <vt:lpstr>Слайд 65</vt:lpstr>
      <vt:lpstr>Слайд 66</vt:lpstr>
      <vt:lpstr>      ШАЛИМОВ АЛЕКСАНДР АЛЕКСЕЕВИЧ 1918 - 2006 </vt:lpstr>
      <vt:lpstr>Слайд 68</vt:lpstr>
      <vt:lpstr>Соломон Ваксман: "Бог создал лекарства из земли"</vt:lpstr>
      <vt:lpstr>Зелман  Абрахам Ваксман  (1888 - 1973).</vt:lpstr>
      <vt:lpstr>Слайд 71</vt:lpstr>
      <vt:lpstr>Слайд 72</vt:lpstr>
      <vt:lpstr>Слайд 73</vt:lpstr>
      <vt:lpstr>Слайд 74</vt:lpstr>
      <vt:lpstr>Слайд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ВЫДАЮЩИЕСЯ ПРЕДСТАВИТЕЛИ УКРАИНСКОЙ МЕДИЦИНЫ</dc:title>
  <cp:lastModifiedBy>Саня</cp:lastModifiedBy>
  <cp:revision>98</cp:revision>
  <dcterms:modified xsi:type="dcterms:W3CDTF">2016-02-12T09:05:21Z</dcterms:modified>
</cp:coreProperties>
</file>