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304" r:id="rId3"/>
    <p:sldId id="257" r:id="rId4"/>
    <p:sldId id="258" r:id="rId5"/>
    <p:sldId id="259" r:id="rId6"/>
    <p:sldId id="260" r:id="rId7"/>
    <p:sldId id="261" r:id="rId8"/>
    <p:sldId id="262" r:id="rId9"/>
    <p:sldId id="270" r:id="rId10"/>
    <p:sldId id="263" r:id="rId11"/>
    <p:sldId id="271" r:id="rId12"/>
    <p:sldId id="264" r:id="rId13"/>
    <p:sldId id="265" r:id="rId14"/>
    <p:sldId id="266" r:id="rId15"/>
    <p:sldId id="273" r:id="rId16"/>
    <p:sldId id="274" r:id="rId17"/>
    <p:sldId id="275" r:id="rId18"/>
    <p:sldId id="276" r:id="rId19"/>
    <p:sldId id="277" r:id="rId20"/>
    <p:sldId id="278" r:id="rId21"/>
    <p:sldId id="279" r:id="rId22"/>
    <p:sldId id="280" r:id="rId23"/>
    <p:sldId id="281" r:id="rId24"/>
    <p:sldId id="267" r:id="rId25"/>
    <p:sldId id="268" r:id="rId26"/>
    <p:sldId id="282" r:id="rId27"/>
    <p:sldId id="284" r:id="rId28"/>
    <p:sldId id="283" r:id="rId29"/>
    <p:sldId id="285" r:id="rId30"/>
    <p:sldId id="286" r:id="rId31"/>
    <p:sldId id="289" r:id="rId32"/>
    <p:sldId id="288" r:id="rId33"/>
    <p:sldId id="287" r:id="rId34"/>
    <p:sldId id="290" r:id="rId35"/>
    <p:sldId id="291" r:id="rId36"/>
    <p:sldId id="292" r:id="rId37"/>
    <p:sldId id="293" r:id="rId38"/>
    <p:sldId id="294" r:id="rId39"/>
    <p:sldId id="295" r:id="rId40"/>
    <p:sldId id="300" r:id="rId41"/>
    <p:sldId id="296" r:id="rId42"/>
    <p:sldId id="297" r:id="rId43"/>
    <p:sldId id="301" r:id="rId44"/>
    <p:sldId id="302" r:id="rId45"/>
    <p:sldId id="303" r:id="rId46"/>
    <p:sldId id="306" r:id="rId47"/>
    <p:sldId id="305" r:id="rId4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267A"/>
    <a:srgbClr val="E2ADA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7" d="100"/>
          <a:sy n="77" d="100"/>
        </p:scale>
        <p:origin x="-1164" y="2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1AB4E3-54BA-4718-8357-C2C00DFD897D}" type="datetimeFigureOut">
              <a:rPr lang="ru-RU" smtClean="0"/>
              <a:pPr/>
              <a:t>10.01.2016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5954E6-4D0C-413C-93D8-4A2F2ED1B0F2}" type="slidenum">
              <a:rPr lang="ru-RU" smtClean="0"/>
              <a:pPr/>
              <a:t>‹#›</a:t>
            </a:fld>
            <a:endParaRPr lang="ru-RU"/>
          </a:p>
        </p:txBody>
      </p:sp>
    </p:spTree>
    <p:extLst>
      <p:ext uri="{BB962C8B-B14F-4D97-AF65-F5344CB8AC3E}">
        <p14:creationId xmlns:p14="http://schemas.microsoft.com/office/powerpoint/2010/main" xmlns="" val="1360255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Y medicine of Ancient Rome.</a:t>
            </a:r>
            <a:endParaRPr lang="ru-RU" dirty="0"/>
          </a:p>
        </p:txBody>
      </p:sp>
      <p:sp>
        <p:nvSpPr>
          <p:cNvPr id="4" name="Номер слайда 3"/>
          <p:cNvSpPr>
            <a:spLocks noGrp="1"/>
          </p:cNvSpPr>
          <p:nvPr>
            <p:ph type="sldNum" sz="quarter" idx="10"/>
          </p:nvPr>
        </p:nvSpPr>
        <p:spPr/>
        <p:txBody>
          <a:bodyPr/>
          <a:lstStyle/>
          <a:p>
            <a:fld id="{295954E6-4D0C-413C-93D8-4A2F2ED1B0F2}" type="slidenum">
              <a:rPr lang="ru-RU" smtClean="0"/>
              <a:pPr/>
              <a:t>2</a:t>
            </a:fld>
            <a:endParaRPr lang="ru-RU"/>
          </a:p>
        </p:txBody>
      </p:sp>
    </p:spTree>
    <p:extLst>
      <p:ext uri="{BB962C8B-B14F-4D97-AF65-F5344CB8AC3E}">
        <p14:creationId xmlns:p14="http://schemas.microsoft.com/office/powerpoint/2010/main" xmlns="" val="1495655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dirty="0" smtClean="0">
                <a:latin typeface="Times New Roman" pitchFamily="18" charset="0"/>
                <a:cs typeface="Times New Roman" pitchFamily="18" charset="0"/>
              </a:rPr>
              <a:t>Greek civilization developed in a different way from that of Egypt. </a:t>
            </a:r>
            <a:endParaRPr lang="ru-RU" dirty="0"/>
          </a:p>
        </p:txBody>
      </p:sp>
      <p:sp>
        <p:nvSpPr>
          <p:cNvPr id="4" name="Номер слайда 3"/>
          <p:cNvSpPr>
            <a:spLocks noGrp="1"/>
          </p:cNvSpPr>
          <p:nvPr>
            <p:ph type="sldNum" sz="quarter" idx="10"/>
          </p:nvPr>
        </p:nvSpPr>
        <p:spPr/>
        <p:txBody>
          <a:bodyPr/>
          <a:lstStyle/>
          <a:p>
            <a:fld id="{295954E6-4D0C-413C-93D8-4A2F2ED1B0F2}" type="slidenum">
              <a:rPr lang="ru-RU" smtClean="0"/>
              <a:pPr/>
              <a:t>4</a:t>
            </a:fld>
            <a:endParaRPr lang="ru-RU"/>
          </a:p>
        </p:txBody>
      </p:sp>
    </p:spTree>
    <p:extLst>
      <p:ext uri="{BB962C8B-B14F-4D97-AF65-F5344CB8AC3E}">
        <p14:creationId xmlns:p14="http://schemas.microsoft.com/office/powerpoint/2010/main" xmlns="" val="776010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10.01.2016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10.01.2016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10.01.2016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10.01.2016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10.01.2016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10.01.2016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9.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bbc.co.uk/schools/gcsebitesize/history/shp/ancient/greekmethodsrev2.shtml" TargetMode="Externa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46.jpeg"/><Relationship Id="rId1" Type="http://schemas.openxmlformats.org/officeDocument/2006/relationships/slideLayout" Target="../slideLayouts/slideLayout8.xml"/><Relationship Id="rId4" Type="http://schemas.openxmlformats.org/officeDocument/2006/relationships/image" Target="../media/image48.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4800600"/>
            <a:ext cx="8136904" cy="1148680"/>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en-US" sz="3200" dirty="0" smtClean="0">
                <a:latin typeface="Times New Roman" pitchFamily="18" charset="0"/>
                <a:cs typeface="Times New Roman" pitchFamily="18" charset="0"/>
              </a:rPr>
              <a:t>MEDICINE   OF   ANCIENT  GREECE AND     ROME.</a:t>
            </a:r>
            <a:endParaRPr lang="ru-RU" sz="3200" dirty="0">
              <a:latin typeface="Times New Roman" pitchFamily="18" charset="0"/>
              <a:cs typeface="Times New Roman" pitchFamily="18" charset="0"/>
            </a:endParaRPr>
          </a:p>
        </p:txBody>
      </p:sp>
      <p:pic>
        <p:nvPicPr>
          <p:cNvPr id="5" name="Рисунок 4" descr="images (1).jpg"/>
          <p:cNvPicPr>
            <a:picLocks noGrp="1" noChangeAspect="1"/>
          </p:cNvPicPr>
          <p:nvPr>
            <p:ph type="pic" idx="1"/>
          </p:nvPr>
        </p:nvPicPr>
        <p:blipFill>
          <a:blip r:embed="rId2" cstate="print"/>
          <a:srcRect t="13041" b="13041"/>
          <a:stretch>
            <a:fillRect/>
          </a:stretch>
        </p:blipFill>
        <p:spPr>
          <a:xfrm>
            <a:off x="3059832" y="1628800"/>
            <a:ext cx="3600400" cy="2954758"/>
          </a:xfrm>
        </p:spPr>
      </p:pic>
      <p:sp>
        <p:nvSpPr>
          <p:cNvPr id="4" name="Текст 3"/>
          <p:cNvSpPr>
            <a:spLocks noGrp="1"/>
          </p:cNvSpPr>
          <p:nvPr>
            <p:ph type="body" sz="half" idx="2"/>
          </p:nvPr>
        </p:nvSpPr>
        <p:spPr>
          <a:xfrm>
            <a:off x="5436096" y="6021288"/>
            <a:ext cx="3312368" cy="836712"/>
          </a:xfrm>
        </p:spPr>
        <p:style>
          <a:lnRef idx="1">
            <a:schemeClr val="accent6"/>
          </a:lnRef>
          <a:fillRef idx="2">
            <a:schemeClr val="accent6"/>
          </a:fillRef>
          <a:effectRef idx="1">
            <a:schemeClr val="accent6"/>
          </a:effectRef>
          <a:fontRef idx="minor">
            <a:schemeClr val="dk1"/>
          </a:fontRef>
        </p:style>
        <p:txBody>
          <a:bodyPr>
            <a:normAutofit fontScale="92500" lnSpcReduction="10000"/>
          </a:bodyPr>
          <a:lstStyle/>
          <a:p>
            <a:pPr algn="r"/>
            <a:endParaRPr lang="en-US" dirty="0" smtClean="0"/>
          </a:p>
          <a:p>
            <a:pPr algn="r"/>
            <a:endParaRPr lang="en-US" dirty="0" smtClean="0"/>
          </a:p>
          <a:p>
            <a:pPr algn="r"/>
            <a:r>
              <a:rPr lang="en-US" sz="2100" dirty="0" smtClean="0">
                <a:latin typeface="Times New Roman" pitchFamily="18" charset="0"/>
                <a:cs typeface="Times New Roman" pitchFamily="18" charset="0"/>
              </a:rPr>
              <a:t>LECTURER –</a:t>
            </a:r>
            <a:r>
              <a:rPr lang="en-US" sz="2100" dirty="0" err="1" smtClean="0">
                <a:latin typeface="Times New Roman" pitchFamily="18" charset="0"/>
                <a:cs typeface="Times New Roman" pitchFamily="18" charset="0"/>
              </a:rPr>
              <a:t>Pushina</a:t>
            </a:r>
            <a:r>
              <a:rPr lang="en-US" sz="2100" dirty="0" smtClean="0">
                <a:latin typeface="Times New Roman" pitchFamily="18" charset="0"/>
                <a:cs typeface="Times New Roman" pitchFamily="18" charset="0"/>
              </a:rPr>
              <a:t> O.S.</a:t>
            </a:r>
            <a:endParaRPr lang="ru-RU" sz="2100" dirty="0">
              <a:latin typeface="Times New Roman" pitchFamily="18" charset="0"/>
              <a:cs typeface="Times New Roman" pitchFamily="18" charset="0"/>
            </a:endParaRPr>
          </a:p>
        </p:txBody>
      </p:sp>
      <p:pic>
        <p:nvPicPr>
          <p:cNvPr id="6" name="Рисунок 5" descr="загруженное.jpg"/>
          <p:cNvPicPr>
            <a:picLocks noChangeAspect="1"/>
          </p:cNvPicPr>
          <p:nvPr/>
        </p:nvPicPr>
        <p:blipFill>
          <a:blip r:embed="rId3" cstate="print"/>
          <a:stretch>
            <a:fillRect/>
          </a:stretch>
        </p:blipFill>
        <p:spPr>
          <a:xfrm>
            <a:off x="6228184" y="404664"/>
            <a:ext cx="2681858" cy="3312368"/>
          </a:xfrm>
          <a:prstGeom prst="rect">
            <a:avLst/>
          </a:prstGeom>
        </p:spPr>
      </p:pic>
      <p:pic>
        <p:nvPicPr>
          <p:cNvPr id="7" name="Рисунок 6" descr="images.jpg"/>
          <p:cNvPicPr>
            <a:picLocks noChangeAspect="1"/>
          </p:cNvPicPr>
          <p:nvPr/>
        </p:nvPicPr>
        <p:blipFill>
          <a:blip r:embed="rId4" cstate="print"/>
          <a:stretch>
            <a:fillRect/>
          </a:stretch>
        </p:blipFill>
        <p:spPr>
          <a:xfrm>
            <a:off x="323528" y="476672"/>
            <a:ext cx="2880321" cy="310666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Dissection.jpg"/>
          <p:cNvPicPr>
            <a:picLocks noGrp="1" noChangeAspect="1"/>
          </p:cNvPicPr>
          <p:nvPr>
            <p:ph type="pic" idx="1"/>
          </p:nvPr>
        </p:nvPicPr>
        <p:blipFill>
          <a:blip r:embed="rId2" cstate="print"/>
          <a:srcRect l="1094" r="1094"/>
          <a:stretch>
            <a:fillRect/>
          </a:stretch>
        </p:blipFill>
        <p:spPr>
          <a:xfrm>
            <a:off x="251520" y="332655"/>
            <a:ext cx="8712968" cy="4176465"/>
          </a:xfrm>
          <a:ln w="76200">
            <a:solidFill>
              <a:srgbClr val="FFC000"/>
            </a:solidFill>
          </a:ln>
        </p:spPr>
      </p:pic>
      <p:sp>
        <p:nvSpPr>
          <p:cNvPr id="4" name="Текст 3"/>
          <p:cNvSpPr>
            <a:spLocks noGrp="1"/>
          </p:cNvSpPr>
          <p:nvPr>
            <p:ph type="body" sz="half" idx="2"/>
          </p:nvPr>
        </p:nvSpPr>
        <p:spPr>
          <a:xfrm>
            <a:off x="179512" y="4653136"/>
            <a:ext cx="8784976" cy="2204864"/>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en-US" sz="2800" dirty="0" smtClean="0">
                <a:latin typeface="Times New Roman" pitchFamily="18" charset="0"/>
                <a:ea typeface="SimSun" pitchFamily="2" charset="-122"/>
                <a:cs typeface="Times New Roman" pitchFamily="18" charset="0"/>
              </a:rPr>
              <a:t>After philosophers such as Aristotle and Plato decided that the human body was not needed in the afterlife, Greek doctors at Alexandria in Egypt began to </a:t>
            </a:r>
            <a:r>
              <a:rPr lang="en-US" sz="2800" b="1" dirty="0" smtClean="0">
                <a:latin typeface="Times New Roman" pitchFamily="18" charset="0"/>
                <a:ea typeface="SimSun" pitchFamily="2" charset="-122"/>
                <a:cs typeface="Times New Roman" pitchFamily="18" charset="0"/>
              </a:rPr>
              <a:t>dissect</a:t>
            </a:r>
            <a:r>
              <a:rPr lang="en-US" sz="2800" dirty="0" smtClean="0">
                <a:latin typeface="Times New Roman" pitchFamily="18" charset="0"/>
                <a:ea typeface="SimSun" pitchFamily="2" charset="-122"/>
                <a:cs typeface="Times New Roman" pitchFamily="18" charset="0"/>
              </a:rPr>
              <a:t> bodies. Some even dissected the bodies of criminals who were still alive (vivisection). </a:t>
            </a:r>
            <a:endParaRPr lang="ru-RU" sz="2800" dirty="0">
              <a:latin typeface="Times New Roman" pitchFamily="18" charset="0"/>
              <a:ea typeface="SimSun" pitchFamily="2" charset="-122"/>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fig02-03.jpg"/>
          <p:cNvPicPr>
            <a:picLocks noGrp="1" noChangeAspect="1"/>
          </p:cNvPicPr>
          <p:nvPr>
            <p:ph idx="1"/>
          </p:nvPr>
        </p:nvPicPr>
        <p:blipFill>
          <a:blip r:embed="rId2" cstate="print"/>
          <a:stretch>
            <a:fillRect/>
          </a:stretch>
        </p:blipFill>
        <p:spPr>
          <a:xfrm>
            <a:off x="3779912" y="260648"/>
            <a:ext cx="3333750" cy="3390900"/>
          </a:xfrm>
        </p:spPr>
      </p:pic>
      <p:sp>
        <p:nvSpPr>
          <p:cNvPr id="4" name="Текст 3"/>
          <p:cNvSpPr>
            <a:spLocks noGrp="1"/>
          </p:cNvSpPr>
          <p:nvPr>
            <p:ph type="body" sz="half" idx="2"/>
          </p:nvPr>
        </p:nvSpPr>
        <p:spPr>
          <a:xfrm>
            <a:off x="251520" y="260648"/>
            <a:ext cx="3384376" cy="6408712"/>
          </a:xfrm>
          <a:ln/>
        </p:spPr>
        <p:style>
          <a:lnRef idx="1">
            <a:schemeClr val="accent6"/>
          </a:lnRef>
          <a:fillRef idx="2">
            <a:schemeClr val="accent6"/>
          </a:fillRef>
          <a:effectRef idx="1">
            <a:schemeClr val="accent6"/>
          </a:effectRef>
          <a:fontRef idx="minor">
            <a:schemeClr val="dk1"/>
          </a:fontRef>
        </p:style>
        <p:txBody>
          <a:bodyPr>
            <a:noAutofit/>
          </a:bodyPr>
          <a:lstStyle/>
          <a:p>
            <a:pPr>
              <a:buFont typeface="Arial" pitchFamily="34" charset="0"/>
              <a:buChar char="•"/>
            </a:pPr>
            <a:r>
              <a:rPr lang="ru-RU"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Surgeon </a:t>
            </a:r>
            <a:r>
              <a:rPr lang="en-US" sz="2800" dirty="0" err="1" smtClean="0">
                <a:latin typeface="Times New Roman" pitchFamily="18" charset="0"/>
                <a:cs typeface="Times New Roman" pitchFamily="18" charset="0"/>
              </a:rPr>
              <a:t>Herophilus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realised</a:t>
            </a:r>
            <a:r>
              <a:rPr lang="en-US" sz="2800" dirty="0" smtClean="0">
                <a:latin typeface="Times New Roman" pitchFamily="18" charset="0"/>
                <a:cs typeface="Times New Roman" pitchFamily="18" charset="0"/>
              </a:rPr>
              <a:t> that the brain, not the heart, controls the movement of the limbs.</a:t>
            </a:r>
            <a:endParaRPr lang="ru-RU" sz="2800" dirty="0" smtClean="0">
              <a:latin typeface="Times New Roman" pitchFamily="18" charset="0"/>
              <a:cs typeface="Times New Roman" pitchFamily="18" charset="0"/>
            </a:endParaRPr>
          </a:p>
          <a:p>
            <a:pPr>
              <a:buFont typeface="Arial" pitchFamily="34" charset="0"/>
              <a:buChar char="•"/>
            </a:pPr>
            <a:r>
              <a:rPr lang="en-US" sz="2800" dirty="0" err="1" smtClean="0">
                <a:latin typeface="Times New Roman" pitchFamily="18" charset="0"/>
                <a:cs typeface="Times New Roman" pitchFamily="18" charset="0"/>
              </a:rPr>
              <a:t>Erasistratus</a:t>
            </a:r>
            <a:r>
              <a:rPr lang="en-US" sz="2800" dirty="0" smtClean="0">
                <a:latin typeface="Times New Roman" pitchFamily="18" charset="0"/>
                <a:cs typeface="Times New Roman" pitchFamily="18" charset="0"/>
              </a:rPr>
              <a:t> discovered that the blood moves through the veins (although he did not </a:t>
            </a:r>
            <a:r>
              <a:rPr lang="en-US" sz="2800" dirty="0" err="1" smtClean="0">
                <a:latin typeface="Times New Roman" pitchFamily="18" charset="0"/>
                <a:cs typeface="Times New Roman" pitchFamily="18" charset="0"/>
              </a:rPr>
              <a:t>realise</a:t>
            </a:r>
            <a:r>
              <a:rPr lang="en-US" sz="2800" dirty="0" smtClean="0">
                <a:latin typeface="Times New Roman" pitchFamily="18" charset="0"/>
                <a:cs typeface="Times New Roman" pitchFamily="18" charset="0"/>
              </a:rPr>
              <a:t> that it circulated).</a:t>
            </a:r>
            <a:endParaRPr lang="ru-RU" sz="2800" dirty="0" smtClean="0">
              <a:latin typeface="Times New Roman" pitchFamily="18" charset="0"/>
              <a:cs typeface="Times New Roman" pitchFamily="18" charset="0"/>
            </a:endParaRPr>
          </a:p>
          <a:p>
            <a:pPr>
              <a:buFont typeface="Arial" pitchFamily="34" charset="0"/>
              <a:buChar char="•"/>
            </a:pPr>
            <a:r>
              <a:rPr lang="en-US" sz="2800" dirty="0" smtClean="0">
                <a:latin typeface="Times New Roman" pitchFamily="18" charset="0"/>
                <a:cs typeface="Times New Roman" pitchFamily="18" charset="0"/>
              </a:rPr>
              <a:t> Thus a systematic way about the </a:t>
            </a:r>
            <a:r>
              <a:rPr lang="en-US" sz="2800" b="1" dirty="0" smtClean="0">
                <a:latin typeface="Times New Roman" pitchFamily="18" charset="0"/>
                <a:cs typeface="Times New Roman" pitchFamily="18" charset="0"/>
              </a:rPr>
              <a:t>inside</a:t>
            </a:r>
            <a:r>
              <a:rPr lang="en-US" sz="2800" dirty="0" smtClean="0">
                <a:latin typeface="Times New Roman" pitchFamily="18" charset="0"/>
                <a:cs typeface="Times New Roman" pitchFamily="18" charset="0"/>
              </a:rPr>
              <a:t> of the body.</a:t>
            </a:r>
            <a:endParaRPr lang="ru-RU" sz="2800" dirty="0">
              <a:latin typeface="Times New Roman" pitchFamily="18" charset="0"/>
              <a:cs typeface="Times New Roman" pitchFamily="18" charset="0"/>
            </a:endParaRPr>
          </a:p>
        </p:txBody>
      </p:sp>
      <p:pic>
        <p:nvPicPr>
          <p:cNvPr id="6" name="Рисунок 5" descr="images (1).jpg"/>
          <p:cNvPicPr>
            <a:picLocks noChangeAspect="1"/>
          </p:cNvPicPr>
          <p:nvPr/>
        </p:nvPicPr>
        <p:blipFill>
          <a:blip r:embed="rId3" cstate="print"/>
          <a:stretch>
            <a:fillRect/>
          </a:stretch>
        </p:blipFill>
        <p:spPr>
          <a:xfrm>
            <a:off x="5868144" y="2924944"/>
            <a:ext cx="3057128" cy="352839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images.jpg"/>
          <p:cNvPicPr>
            <a:picLocks noGrp="1" noChangeAspect="1"/>
          </p:cNvPicPr>
          <p:nvPr>
            <p:ph idx="1"/>
          </p:nvPr>
        </p:nvPicPr>
        <p:blipFill>
          <a:blip r:embed="rId2" cstate="print"/>
          <a:stretch>
            <a:fillRect/>
          </a:stretch>
        </p:blipFill>
        <p:spPr>
          <a:xfrm>
            <a:off x="4211960" y="188640"/>
            <a:ext cx="4680520" cy="6408712"/>
          </a:xfrm>
          <a:ln w="76200">
            <a:solidFill>
              <a:schemeClr val="accent6">
                <a:lumMod val="75000"/>
              </a:schemeClr>
            </a:solidFill>
          </a:ln>
        </p:spPr>
      </p:pic>
      <p:sp>
        <p:nvSpPr>
          <p:cNvPr id="4" name="Текст 3"/>
          <p:cNvSpPr>
            <a:spLocks noGrp="1"/>
          </p:cNvSpPr>
          <p:nvPr>
            <p:ph type="body" sz="half" idx="2"/>
          </p:nvPr>
        </p:nvSpPr>
        <p:spPr>
          <a:xfrm>
            <a:off x="251520" y="260648"/>
            <a:ext cx="3744416" cy="6336704"/>
          </a:xfrm>
        </p:spPr>
        <p:style>
          <a:lnRef idx="1">
            <a:schemeClr val="accent6"/>
          </a:lnRef>
          <a:fillRef idx="2">
            <a:schemeClr val="accent6"/>
          </a:fillRef>
          <a:effectRef idx="1">
            <a:schemeClr val="accent6"/>
          </a:effectRef>
          <a:fontRef idx="minor">
            <a:schemeClr val="dk1"/>
          </a:fontRef>
        </p:style>
        <p:txBody>
          <a:bodyPr>
            <a:noAutofit/>
          </a:bodyPr>
          <a:lstStyle/>
          <a:p>
            <a:r>
              <a:rPr lang="en-US" sz="2800" dirty="0" smtClean="0">
                <a:latin typeface="Times New Roman" pitchFamily="18" charset="0"/>
                <a:cs typeface="Times New Roman" pitchFamily="18" charset="0"/>
              </a:rPr>
              <a:t>Greeks </a:t>
            </a:r>
            <a:r>
              <a:rPr lang="en-US" sz="2800" dirty="0" err="1" smtClean="0">
                <a:latin typeface="Times New Roman" pitchFamily="18" charset="0"/>
                <a:cs typeface="Times New Roman" pitchFamily="18" charset="0"/>
              </a:rPr>
              <a:t>realised</a:t>
            </a:r>
            <a:r>
              <a:rPr lang="en-US" sz="2800" dirty="0" smtClean="0">
                <a:latin typeface="Times New Roman" pitchFamily="18" charset="0"/>
                <a:cs typeface="Times New Roman" pitchFamily="18" charset="0"/>
              </a:rPr>
              <a:t> that </a:t>
            </a:r>
            <a:r>
              <a:rPr lang="en-US" sz="2800" b="1" dirty="0" smtClean="0">
                <a:latin typeface="Times New Roman" pitchFamily="18" charset="0"/>
                <a:cs typeface="Times New Roman" pitchFamily="18" charset="0"/>
              </a:rPr>
              <a:t>prayers were useless</a:t>
            </a:r>
            <a:r>
              <a:rPr lang="en-US" sz="2800" dirty="0" smtClean="0">
                <a:latin typeface="Times New Roman" pitchFamily="18" charset="0"/>
                <a:cs typeface="Times New Roman" pitchFamily="18" charset="0"/>
              </a:rPr>
              <a:t> against illnesses such as the plague, and that epilepsy was not caused by the gods. Hippocrates's book 'Airs, Waters and Places' suggested that disease was caused by the environment. Thus the way was open for an entirely </a:t>
            </a:r>
            <a:r>
              <a:rPr lang="en-US" sz="2800" b="1" dirty="0" smtClean="0">
                <a:latin typeface="Times New Roman" pitchFamily="18" charset="0"/>
                <a:cs typeface="Times New Roman" pitchFamily="18" charset="0"/>
              </a:rPr>
              <a:t>natural theory</a:t>
            </a:r>
            <a:r>
              <a:rPr lang="en-US" sz="2800" dirty="0" smtClean="0">
                <a:latin typeface="Times New Roman" pitchFamily="18" charset="0"/>
                <a:cs typeface="Times New Roman" pitchFamily="18" charset="0"/>
              </a:rPr>
              <a:t> of the cause of disease.</a:t>
            </a:r>
            <a:endParaRPr lang="ru-RU" sz="28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psychiatry-humoral-hippocratic-medicine-hippocrates-four-humors-450bc-1858ad-melanchol-blood-depression.jpg"/>
          <p:cNvPicPr>
            <a:picLocks noGrp="1" noChangeAspect="1"/>
          </p:cNvPicPr>
          <p:nvPr>
            <p:ph idx="1"/>
          </p:nvPr>
        </p:nvPicPr>
        <p:blipFill>
          <a:blip r:embed="rId2" cstate="print"/>
          <a:stretch>
            <a:fillRect/>
          </a:stretch>
        </p:blipFill>
        <p:spPr>
          <a:xfrm>
            <a:off x="4067944" y="404664"/>
            <a:ext cx="4896544" cy="6192688"/>
          </a:xfrm>
          <a:ln w="76200">
            <a:solidFill>
              <a:schemeClr val="tx1"/>
            </a:solidFill>
          </a:ln>
        </p:spPr>
      </p:pic>
      <p:sp>
        <p:nvSpPr>
          <p:cNvPr id="4" name="Текст 3"/>
          <p:cNvSpPr>
            <a:spLocks noGrp="1"/>
          </p:cNvSpPr>
          <p:nvPr>
            <p:ph type="body" sz="half" idx="2"/>
          </p:nvPr>
        </p:nvSpPr>
        <p:spPr>
          <a:xfrm>
            <a:off x="251520" y="332656"/>
            <a:ext cx="3456384" cy="6264696"/>
          </a:xfrm>
          <a:ln/>
        </p:spPr>
        <p:style>
          <a:lnRef idx="1">
            <a:schemeClr val="accent6"/>
          </a:lnRef>
          <a:fillRef idx="2">
            <a:schemeClr val="accent6"/>
          </a:fillRef>
          <a:effectRef idx="1">
            <a:schemeClr val="accent6"/>
          </a:effectRef>
          <a:fontRef idx="minor">
            <a:schemeClr val="dk1"/>
          </a:fontRef>
        </p:style>
        <p:txBody>
          <a:bodyPr>
            <a:noAutofit/>
          </a:bodyPr>
          <a:lstStyle/>
          <a:p>
            <a:pPr>
              <a:buFont typeface="Arial" pitchFamily="34" charset="0"/>
              <a:buChar char="•"/>
            </a:pPr>
            <a:r>
              <a:rPr lang="en-US" sz="4000" dirty="0" smtClean="0">
                <a:latin typeface="Times New Roman" pitchFamily="18" charset="0"/>
                <a:cs typeface="Times New Roman" pitchFamily="18" charset="0"/>
              </a:rPr>
              <a:t>Idea that the human body consisted of the </a:t>
            </a:r>
            <a:r>
              <a:rPr lang="en-US" sz="4000" i="1" dirty="0" smtClean="0">
                <a:latin typeface="Times New Roman" pitchFamily="18" charset="0"/>
                <a:cs typeface="Times New Roman" pitchFamily="18" charset="0"/>
              </a:rPr>
              <a:t>four </a:t>
            </a:r>
            <a:r>
              <a:rPr lang="en-US" sz="4000" i="1" dirty="0" err="1" smtClean="0">
                <a:latin typeface="Times New Roman" pitchFamily="18" charset="0"/>
                <a:cs typeface="Times New Roman" pitchFamily="18" charset="0"/>
              </a:rPr>
              <a:t>humours</a:t>
            </a:r>
            <a:r>
              <a:rPr lang="en-US" sz="4000" dirty="0" smtClean="0">
                <a:latin typeface="Times New Roman" pitchFamily="18" charset="0"/>
                <a:cs typeface="Times New Roman" pitchFamily="18" charset="0"/>
              </a:rPr>
              <a:t>, which had to be kept in balance. This theory survived until after AD 1700.</a:t>
            </a:r>
            <a:endParaRPr lang="ru-RU" sz="40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57200" y="476672"/>
            <a:ext cx="3466728" cy="5976664"/>
          </a:xfrm>
        </p:spPr>
        <p:style>
          <a:lnRef idx="1">
            <a:schemeClr val="accent6"/>
          </a:lnRef>
          <a:fillRef idx="2">
            <a:schemeClr val="accent6"/>
          </a:fillRef>
          <a:effectRef idx="1">
            <a:schemeClr val="accent6"/>
          </a:effectRef>
          <a:fontRef idx="minor">
            <a:schemeClr val="dk1"/>
          </a:fontRef>
        </p:style>
        <p:txBody>
          <a:bodyPr>
            <a:noAutofit/>
          </a:bodyPr>
          <a:lstStyle/>
          <a:p>
            <a:r>
              <a:rPr lang="en-US" sz="3600" dirty="0" smtClean="0">
                <a:latin typeface="Times New Roman" pitchFamily="18" charset="0"/>
                <a:cs typeface="Times New Roman" pitchFamily="18" charset="0"/>
              </a:rPr>
              <a:t>This gave Greek doctors their idea Pythagoras came up with the idea of the </a:t>
            </a:r>
            <a:r>
              <a:rPr lang="en-US" sz="3600" b="1" dirty="0" smtClean="0">
                <a:latin typeface="Times New Roman" pitchFamily="18" charset="0"/>
                <a:cs typeface="Times New Roman" pitchFamily="18" charset="0"/>
              </a:rPr>
              <a:t>balance of opposites </a:t>
            </a:r>
            <a:r>
              <a:rPr lang="en-US" sz="3600" dirty="0" smtClean="0">
                <a:latin typeface="Times New Roman" pitchFamily="18" charset="0"/>
                <a:cs typeface="Times New Roman" pitchFamily="18" charset="0"/>
              </a:rPr>
              <a:t>of the underlying cause of disease. </a:t>
            </a:r>
            <a:r>
              <a:rPr lang="en-US" sz="3600" dirty="0" smtClean="0"/>
              <a:t/>
            </a:r>
            <a:br>
              <a:rPr lang="en-US" sz="3600" dirty="0" smtClean="0"/>
            </a:br>
            <a:endParaRPr lang="ru-RU" sz="3600" dirty="0"/>
          </a:p>
        </p:txBody>
      </p:sp>
      <p:pic>
        <p:nvPicPr>
          <p:cNvPr id="5" name="Содержимое 4" descr="Pythagoras1.gif"/>
          <p:cNvPicPr>
            <a:picLocks noGrp="1" noChangeAspect="1"/>
          </p:cNvPicPr>
          <p:nvPr>
            <p:ph idx="1"/>
          </p:nvPr>
        </p:nvPicPr>
        <p:blipFill>
          <a:blip r:embed="rId2" cstate="print"/>
          <a:srcRect b="2100"/>
          <a:stretch>
            <a:fillRect/>
          </a:stretch>
        </p:blipFill>
        <p:spPr>
          <a:xfrm>
            <a:off x="4427984" y="404664"/>
            <a:ext cx="4248472" cy="6133163"/>
          </a:xfrm>
          <a:ln w="76200">
            <a:solidFill>
              <a:srgbClr val="FFC000"/>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tumblr_mfpll5DxyT1r8x8h2o1_r6_500.jpg"/>
          <p:cNvPicPr>
            <a:picLocks noGrp="1" noChangeAspect="1"/>
          </p:cNvPicPr>
          <p:nvPr>
            <p:ph idx="1"/>
          </p:nvPr>
        </p:nvPicPr>
        <p:blipFill>
          <a:blip r:embed="rId2" cstate="print"/>
          <a:srcRect b="34268"/>
          <a:stretch>
            <a:fillRect/>
          </a:stretch>
        </p:blipFill>
        <p:spPr>
          <a:xfrm>
            <a:off x="4211960" y="404664"/>
            <a:ext cx="4474840" cy="3600399"/>
          </a:xfrm>
        </p:spPr>
      </p:pic>
      <p:sp>
        <p:nvSpPr>
          <p:cNvPr id="7" name="Заголовок 3"/>
          <p:cNvSpPr>
            <a:spLocks noGrp="1"/>
          </p:cNvSpPr>
          <p:nvPr>
            <p:ph type="body" sz="half" idx="2"/>
          </p:nvPr>
        </p:nvSpPr>
        <p:spPr>
          <a:xfrm>
            <a:off x="179512" y="260648"/>
            <a:ext cx="3888432" cy="6337002"/>
          </a:xfrm>
        </p:spPr>
        <p:style>
          <a:lnRef idx="1">
            <a:schemeClr val="accent6"/>
          </a:lnRef>
          <a:fillRef idx="2">
            <a:schemeClr val="accent6"/>
          </a:fillRef>
          <a:effectRef idx="1">
            <a:schemeClr val="accent6"/>
          </a:effectRef>
          <a:fontRef idx="minor">
            <a:schemeClr val="dk1"/>
          </a:fontRef>
        </p:style>
        <p:txBody>
          <a:bodyPr>
            <a:noAutofit/>
          </a:bodyPr>
          <a:lstStyle/>
          <a:p>
            <a:pPr>
              <a:buFont typeface="Arial" pitchFamily="34" charset="0"/>
              <a:buChar char="•"/>
            </a:pPr>
            <a:r>
              <a:rPr lang="en-US" sz="2800" dirty="0" smtClean="0">
                <a:latin typeface="Times New Roman" pitchFamily="18" charset="0"/>
                <a:cs typeface="Times New Roman" pitchFamily="18" charset="0"/>
              </a:rPr>
              <a:t>Followers of Pythagoras, Pythagoreans, believed that numbers had precise meanings, especially the numbers 4 and 7.</a:t>
            </a:r>
            <a:endParaRPr lang="ru-RU" sz="2800" dirty="0" smtClean="0">
              <a:latin typeface="Times New Roman" pitchFamily="18" charset="0"/>
              <a:cs typeface="Times New Roman" pitchFamily="18" charset="0"/>
            </a:endParaRPr>
          </a:p>
          <a:p>
            <a:pPr>
              <a:buFont typeface="Arial" pitchFamily="34" charset="0"/>
              <a:buChar char="•"/>
            </a:pPr>
            <a:r>
              <a:rPr lang="en-US" sz="2800" dirty="0" smtClean="0">
                <a:latin typeface="Times New Roman" pitchFamily="18" charset="0"/>
                <a:cs typeface="Times New Roman" pitchFamily="18" charset="0"/>
              </a:rPr>
              <a:t>and that 7x4 is the duration of the lunar month as well as the menstrual cycle (28 days), </a:t>
            </a:r>
            <a:endParaRPr lang="ru-RU" sz="2800" dirty="0" smtClean="0">
              <a:latin typeface="Times New Roman" pitchFamily="18" charset="0"/>
              <a:cs typeface="Times New Roman" pitchFamily="18" charset="0"/>
            </a:endParaRPr>
          </a:p>
          <a:p>
            <a:pPr>
              <a:buFont typeface="Arial" pitchFamily="34" charset="0"/>
              <a:buChar char="•"/>
            </a:pPr>
            <a:r>
              <a:rPr lang="en-US" sz="2800" dirty="0" smtClean="0">
                <a:latin typeface="Times New Roman" pitchFamily="18" charset="0"/>
                <a:cs typeface="Times New Roman" pitchFamily="18" charset="0"/>
              </a:rPr>
              <a:t>7x40 is 280 which is how long a pregnancy is when it reaches full term. </a:t>
            </a:r>
            <a:endParaRPr lang="ru-RU" sz="2800" dirty="0" smtClean="0">
              <a:latin typeface="Times New Roman" pitchFamily="18" charset="0"/>
              <a:cs typeface="Times New Roman" pitchFamily="18" charset="0"/>
            </a:endParaRPr>
          </a:p>
        </p:txBody>
      </p:sp>
      <p:pic>
        <p:nvPicPr>
          <p:cNvPr id="6" name="Рисунок 5" descr="загруженное.jpg"/>
          <p:cNvPicPr>
            <a:picLocks noChangeAspect="1"/>
          </p:cNvPicPr>
          <p:nvPr/>
        </p:nvPicPr>
        <p:blipFill>
          <a:blip r:embed="rId3" cstate="print"/>
          <a:stretch>
            <a:fillRect/>
          </a:stretch>
        </p:blipFill>
        <p:spPr>
          <a:xfrm>
            <a:off x="5436096" y="3789040"/>
            <a:ext cx="3273152" cy="273630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загруженное (1).jpg"/>
          <p:cNvPicPr>
            <a:picLocks noGrp="1" noChangeAspect="1"/>
          </p:cNvPicPr>
          <p:nvPr>
            <p:ph idx="1"/>
          </p:nvPr>
        </p:nvPicPr>
        <p:blipFill>
          <a:blip r:embed="rId2" cstate="print"/>
          <a:stretch>
            <a:fillRect/>
          </a:stretch>
        </p:blipFill>
        <p:spPr>
          <a:xfrm>
            <a:off x="5076056" y="404664"/>
            <a:ext cx="3789709" cy="6120680"/>
          </a:xfrm>
        </p:spPr>
      </p:pic>
      <p:sp>
        <p:nvSpPr>
          <p:cNvPr id="7" name="Заголовок 3"/>
          <p:cNvSpPr>
            <a:spLocks noGrp="1"/>
          </p:cNvSpPr>
          <p:nvPr>
            <p:ph type="body" sz="half" idx="2"/>
          </p:nvPr>
        </p:nvSpPr>
        <p:spPr>
          <a:xfrm>
            <a:off x="179512" y="260648"/>
            <a:ext cx="4392488" cy="6337002"/>
          </a:xfrm>
        </p:spPr>
        <p:style>
          <a:lnRef idx="1">
            <a:schemeClr val="accent6"/>
          </a:lnRef>
          <a:fillRef idx="2">
            <a:schemeClr val="accent6"/>
          </a:fillRef>
          <a:effectRef idx="1">
            <a:schemeClr val="accent6"/>
          </a:effectRef>
          <a:fontRef idx="minor">
            <a:schemeClr val="dk1"/>
          </a:fontRef>
        </p:style>
        <p:txBody>
          <a:bodyPr>
            <a:noAutofit/>
          </a:bodyPr>
          <a:lstStyle/>
          <a:p>
            <a:pPr>
              <a:buFont typeface="Arial" pitchFamily="34" charset="0"/>
              <a:buChar char="•"/>
            </a:pPr>
            <a:r>
              <a:rPr lang="en-US" sz="3200" dirty="0" smtClean="0">
                <a:latin typeface="Times New Roman" pitchFamily="18" charset="0"/>
                <a:cs typeface="Times New Roman" pitchFamily="18" charset="0"/>
              </a:rPr>
              <a:t>Baby would enjoy better health if he/she was born on the seventh month rather than the 8th.</a:t>
            </a:r>
            <a:endParaRPr lang="ru-RU" sz="3200" dirty="0" smtClean="0">
              <a:latin typeface="Times New Roman" pitchFamily="18" charset="0"/>
              <a:cs typeface="Times New Roman" pitchFamily="18" charset="0"/>
            </a:endParaRPr>
          </a:p>
          <a:p>
            <a:pPr>
              <a:buFont typeface="Arial" pitchFamily="34" charset="0"/>
              <a:buChar char="•"/>
            </a:pPr>
            <a:endParaRPr lang="ru-RU" sz="3200" dirty="0" smtClean="0">
              <a:latin typeface="Times New Roman" pitchFamily="18" charset="0"/>
              <a:cs typeface="Times New Roman" pitchFamily="18" charset="0"/>
            </a:endParaRPr>
          </a:p>
          <a:p>
            <a:pPr>
              <a:buFont typeface="Arial" pitchFamily="34" charset="0"/>
              <a:buChar char="•"/>
            </a:pPr>
            <a:r>
              <a:rPr lang="en-US" sz="3200" dirty="0" smtClean="0">
                <a:latin typeface="Times New Roman" pitchFamily="18" charset="0"/>
                <a:cs typeface="Times New Roman" pitchFamily="18" charset="0"/>
              </a:rPr>
              <a:t>The 40-day quarantine period to avoid disease contagion comes from the idea that the number forty is sacred.</a:t>
            </a:r>
            <a:endParaRPr lang="ru-RU" sz="32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19256" cy="1162050"/>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5400" dirty="0" smtClean="0">
                <a:latin typeface="Times New Roman" pitchFamily="18" charset="0"/>
                <a:cs typeface="Times New Roman" pitchFamily="18" charset="0"/>
              </a:rPr>
              <a:t>Hippocrates</a:t>
            </a:r>
            <a:endParaRPr lang="ru-RU" sz="5400" dirty="0">
              <a:latin typeface="Times New Roman" pitchFamily="18" charset="0"/>
              <a:cs typeface="Times New Roman" pitchFamily="18" charset="0"/>
            </a:endParaRPr>
          </a:p>
        </p:txBody>
      </p:sp>
      <p:pic>
        <p:nvPicPr>
          <p:cNvPr id="5" name="Содержимое 4" descr="images.jpg"/>
          <p:cNvPicPr>
            <a:picLocks noGrp="1" noChangeAspect="1"/>
          </p:cNvPicPr>
          <p:nvPr>
            <p:ph idx="1"/>
          </p:nvPr>
        </p:nvPicPr>
        <p:blipFill>
          <a:blip r:embed="rId2" cstate="print"/>
          <a:stretch>
            <a:fillRect/>
          </a:stretch>
        </p:blipFill>
        <p:spPr>
          <a:xfrm>
            <a:off x="4139952" y="1772816"/>
            <a:ext cx="4536504" cy="4752528"/>
          </a:xfrm>
        </p:spPr>
      </p:pic>
      <p:sp>
        <p:nvSpPr>
          <p:cNvPr id="4" name="Текст 3"/>
          <p:cNvSpPr>
            <a:spLocks noGrp="1"/>
          </p:cNvSpPr>
          <p:nvPr>
            <p:ph type="body" sz="half" idx="2"/>
          </p:nvPr>
        </p:nvSpPr>
        <p:spPr>
          <a:xfrm>
            <a:off x="457200" y="1772816"/>
            <a:ext cx="3322712" cy="4752528"/>
          </a:xfrm>
        </p:spPr>
        <p:style>
          <a:lnRef idx="1">
            <a:schemeClr val="accent6"/>
          </a:lnRef>
          <a:fillRef idx="2">
            <a:schemeClr val="accent6"/>
          </a:fillRef>
          <a:effectRef idx="1">
            <a:schemeClr val="accent6"/>
          </a:effectRef>
          <a:fontRef idx="minor">
            <a:schemeClr val="dk1"/>
          </a:fontRef>
        </p:style>
        <p:txBody>
          <a:bodyPr>
            <a:normAutofit lnSpcReduction="10000"/>
          </a:bodyPr>
          <a:lstStyle/>
          <a:p>
            <a:pPr algn="ctr"/>
            <a:r>
              <a:rPr lang="en-US" sz="3200" dirty="0" smtClean="0">
                <a:solidFill>
                  <a:schemeClr val="tx1"/>
                </a:solidFill>
                <a:latin typeface="Times New Roman" pitchFamily="18" charset="0"/>
                <a:cs typeface="Times New Roman" pitchFamily="18" charset="0"/>
              </a:rPr>
              <a:t>The most famous, and probably the most important medical figure in Ancient Greece was Hippocrates, who is known today as "The Father of Medicine".</a:t>
            </a:r>
            <a:endParaRPr lang="ru-RU" sz="3200" dirty="0" smtClean="0">
              <a:solidFill>
                <a:schemeClr val="tx1"/>
              </a:solidFill>
              <a:latin typeface="Times New Roman" pitchFamily="18" charset="0"/>
              <a:cs typeface="Times New Roman" pitchFamily="18" charset="0"/>
            </a:endParaRPr>
          </a:p>
          <a:p>
            <a:endParaRPr lang="ru-RU" dirty="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19256" cy="851694"/>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en-US" sz="5400" dirty="0" smtClean="0">
                <a:latin typeface="Times New Roman" pitchFamily="18" charset="0"/>
                <a:cs typeface="Times New Roman" pitchFamily="18" charset="0"/>
              </a:rPr>
              <a:t>Hippocrates</a:t>
            </a:r>
            <a:endParaRPr lang="ru-RU" sz="5400" dirty="0">
              <a:latin typeface="Times New Roman" pitchFamily="18" charset="0"/>
              <a:cs typeface="Times New Roman" pitchFamily="18" charset="0"/>
            </a:endParaRPr>
          </a:p>
        </p:txBody>
      </p:sp>
      <p:sp>
        <p:nvSpPr>
          <p:cNvPr id="4" name="Текст 3"/>
          <p:cNvSpPr>
            <a:spLocks noGrp="1"/>
          </p:cNvSpPr>
          <p:nvPr>
            <p:ph type="body" sz="half" idx="2"/>
          </p:nvPr>
        </p:nvSpPr>
        <p:spPr>
          <a:xfrm>
            <a:off x="457200" y="1412776"/>
            <a:ext cx="3970784" cy="5256584"/>
          </a:xfrm>
        </p:spPr>
        <p:style>
          <a:lnRef idx="1">
            <a:schemeClr val="accent6"/>
          </a:lnRef>
          <a:fillRef idx="2">
            <a:schemeClr val="accent6"/>
          </a:fillRef>
          <a:effectRef idx="1">
            <a:schemeClr val="accent6"/>
          </a:effectRef>
          <a:fontRef idx="minor">
            <a:schemeClr val="dk1"/>
          </a:fontRef>
        </p:style>
        <p:txBody>
          <a:bodyPr>
            <a:normAutofit fontScale="85000" lnSpcReduction="10000"/>
          </a:bodyPr>
          <a:lstStyle/>
          <a:p>
            <a:pPr>
              <a:buFont typeface="Arial" pitchFamily="34" charset="0"/>
              <a:buChar char="•"/>
            </a:pPr>
            <a:r>
              <a:rPr lang="en-US" sz="2800" dirty="0" smtClean="0">
                <a:solidFill>
                  <a:schemeClr val="tx1"/>
                </a:solidFill>
                <a:latin typeface="Times New Roman" pitchFamily="18" charset="0"/>
                <a:cs typeface="Times New Roman" pitchFamily="18" charset="0"/>
              </a:rPr>
              <a:t>Hippocrates collected data and conducted experiments to show that disease was a natural process;</a:t>
            </a:r>
          </a:p>
          <a:p>
            <a:pPr>
              <a:buFont typeface="Arial" pitchFamily="34" charset="0"/>
              <a:buChar char="•"/>
            </a:pPr>
            <a:r>
              <a:rPr lang="en-US" sz="2800" dirty="0" smtClean="0">
                <a:solidFill>
                  <a:schemeClr val="tx1"/>
                </a:solidFill>
                <a:latin typeface="Times New Roman" pitchFamily="18" charset="0"/>
                <a:cs typeface="Times New Roman" pitchFamily="18" charset="0"/>
              </a:rPr>
              <a:t> that the signs and symptoms of a disease were caused by the natural reactions of the body to the disease process; </a:t>
            </a:r>
          </a:p>
          <a:p>
            <a:pPr>
              <a:buFont typeface="Arial" pitchFamily="34" charset="0"/>
              <a:buChar char="•"/>
            </a:pPr>
            <a:r>
              <a:rPr lang="en-US" sz="2800" dirty="0" smtClean="0">
                <a:solidFill>
                  <a:schemeClr val="tx1"/>
                </a:solidFill>
                <a:latin typeface="Times New Roman" pitchFamily="18" charset="0"/>
                <a:cs typeface="Times New Roman" pitchFamily="18" charset="0"/>
              </a:rPr>
              <a:t>that the chief role of the physician was to aid the natural resistance of the body to overcome the metabolic imbalance and restore health and harmony to the organism. </a:t>
            </a:r>
            <a:r>
              <a:rPr lang="en-US" dirty="0" smtClean="0"/>
              <a:t> </a:t>
            </a:r>
            <a:endParaRPr lang="ru-RU" dirty="0">
              <a:solidFill>
                <a:schemeClr val="tx1"/>
              </a:solidFill>
            </a:endParaRPr>
          </a:p>
        </p:txBody>
      </p:sp>
      <p:pic>
        <p:nvPicPr>
          <p:cNvPr id="7" name="Содержимое 6" descr="images (1).jpg"/>
          <p:cNvPicPr>
            <a:picLocks noGrp="1" noChangeAspect="1"/>
          </p:cNvPicPr>
          <p:nvPr>
            <p:ph idx="1"/>
          </p:nvPr>
        </p:nvPicPr>
        <p:blipFill>
          <a:blip r:embed="rId2" cstate="print"/>
          <a:stretch>
            <a:fillRect/>
          </a:stretch>
        </p:blipFill>
        <p:spPr>
          <a:xfrm>
            <a:off x="4716017" y="1484784"/>
            <a:ext cx="3960440" cy="5184576"/>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323528" y="260648"/>
            <a:ext cx="4320480" cy="6264696"/>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en-US" sz="2400" b="1" dirty="0" smtClean="0">
                <a:latin typeface="Times New Roman" pitchFamily="18" charset="0"/>
                <a:cs typeface="Times New Roman" pitchFamily="18" charset="0"/>
              </a:rPr>
              <a:t>Four Humors. </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i="1" dirty="0" smtClean="0"/>
              <a:t>"The body of man has in itself blood, phlegm, yellow bile, and black bile; these make up the nature of the body, and through these he feels pain or enjoys health.  Now, he enjoys the most perfect health when these elements are duly proportioned to one another in respect to compounding, power and bulk, and when they are perfectly mingled.  Pain is felt when one of these elements is in defect or excess, or is isolated in the body without being compounded with all the others."</a:t>
            </a:r>
            <a:endParaRPr lang="ru-RU" sz="2400" dirty="0">
              <a:latin typeface="Times New Roman" pitchFamily="18" charset="0"/>
              <a:cs typeface="Times New Roman" pitchFamily="18" charset="0"/>
            </a:endParaRPr>
          </a:p>
        </p:txBody>
      </p:sp>
      <p:pic>
        <p:nvPicPr>
          <p:cNvPr id="7" name="Содержимое 6" descr="250px-Humorism.svg.png"/>
          <p:cNvPicPr>
            <a:picLocks noGrp="1" noChangeAspect="1"/>
          </p:cNvPicPr>
          <p:nvPr>
            <p:ph idx="1"/>
          </p:nvPr>
        </p:nvPicPr>
        <p:blipFill>
          <a:blip r:embed="rId2" cstate="print"/>
          <a:stretch>
            <a:fillRect/>
          </a:stretch>
        </p:blipFill>
        <p:spPr>
          <a:xfrm>
            <a:off x="4940300" y="260648"/>
            <a:ext cx="3880172" cy="6192687"/>
          </a:xfrm>
          <a:ln>
            <a:solidFill>
              <a:srgbClr val="C00000"/>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457200" y="274638"/>
            <a:ext cx="8229600" cy="1066130"/>
          </a:xfrm>
        </p:spPr>
        <p:style>
          <a:lnRef idx="1">
            <a:schemeClr val="accent2"/>
          </a:lnRef>
          <a:fillRef idx="2">
            <a:schemeClr val="accent2"/>
          </a:fillRef>
          <a:effectRef idx="1">
            <a:schemeClr val="accent2"/>
          </a:effectRef>
          <a:fontRef idx="minor">
            <a:schemeClr val="dk1"/>
          </a:fontRef>
        </p:style>
        <p:txBody>
          <a:bodyPr/>
          <a:lstStyle/>
          <a:p>
            <a:r>
              <a:rPr lang="en-US" dirty="0" smtClean="0"/>
              <a:t>PLAN.</a:t>
            </a:r>
            <a:endParaRPr lang="ru-RU" dirty="0"/>
          </a:p>
        </p:txBody>
      </p:sp>
      <p:sp>
        <p:nvSpPr>
          <p:cNvPr id="9" name="Содержимое 8"/>
          <p:cNvSpPr>
            <a:spLocks noGrp="1"/>
          </p:cNvSpPr>
          <p:nvPr>
            <p:ph idx="1"/>
          </p:nvPr>
        </p:nvSpPr>
        <p:spPr>
          <a:xfrm>
            <a:off x="457200" y="1484784"/>
            <a:ext cx="8229600" cy="5112568"/>
          </a:xfrm>
          <a:ln/>
        </p:spPr>
        <p:style>
          <a:lnRef idx="1">
            <a:schemeClr val="accent6"/>
          </a:lnRef>
          <a:fillRef idx="2">
            <a:schemeClr val="accent6"/>
          </a:fillRef>
          <a:effectRef idx="1">
            <a:schemeClr val="accent6"/>
          </a:effectRef>
          <a:fontRef idx="minor">
            <a:schemeClr val="dk1"/>
          </a:fontRef>
        </p:style>
        <p:txBody>
          <a:bodyPr>
            <a:normAutofit/>
          </a:bodyPr>
          <a:lstStyle/>
          <a:p>
            <a:pPr>
              <a:buNone/>
            </a:pPr>
            <a:r>
              <a:rPr lang="en-US" sz="2800" dirty="0" smtClean="0"/>
              <a:t>1</a:t>
            </a:r>
            <a:r>
              <a:rPr lang="en-US" sz="2800" dirty="0" smtClean="0">
                <a:latin typeface="Times New Roman" pitchFamily="18" charset="0"/>
                <a:cs typeface="Times New Roman" pitchFamily="18" charset="0"/>
              </a:rPr>
              <a:t>. Development of Greek civilization.</a:t>
            </a:r>
          </a:p>
          <a:p>
            <a:pPr>
              <a:buNone/>
            </a:pPr>
            <a:r>
              <a:rPr lang="en-US" sz="2800" dirty="0" smtClean="0">
                <a:latin typeface="Times New Roman" pitchFamily="18" charset="0"/>
                <a:cs typeface="Times New Roman" pitchFamily="18" charset="0"/>
              </a:rPr>
              <a:t>2. Alexandria – centre of science and medicine.</a:t>
            </a:r>
          </a:p>
          <a:p>
            <a:pPr>
              <a:buNone/>
            </a:pPr>
            <a:r>
              <a:rPr lang="en-US" sz="2800" dirty="0" smtClean="0">
                <a:latin typeface="Times New Roman" pitchFamily="18" charset="0"/>
                <a:cs typeface="Times New Roman" pitchFamily="18" charset="0"/>
              </a:rPr>
              <a:t>3. Rational ideas about diseases – theory of four humors.</a:t>
            </a:r>
          </a:p>
          <a:p>
            <a:pPr>
              <a:buNone/>
            </a:pPr>
            <a:r>
              <a:rPr lang="en-US" sz="2800" dirty="0" smtClean="0">
                <a:latin typeface="Times New Roman" pitchFamily="18" charset="0"/>
                <a:cs typeface="Times New Roman" pitchFamily="18" charset="0"/>
              </a:rPr>
              <a:t>4. Irrational ideas about treatment and diseases – </a:t>
            </a:r>
            <a:r>
              <a:rPr lang="en-US" sz="2800" dirty="0" err="1" smtClean="0">
                <a:latin typeface="Times New Roman" pitchFamily="18" charset="0"/>
                <a:cs typeface="Times New Roman" pitchFamily="18" charset="0"/>
              </a:rPr>
              <a:t>asclepions</a:t>
            </a:r>
            <a:r>
              <a:rPr lang="en-US" sz="2800" dirty="0" smtClean="0">
                <a:latin typeface="Times New Roman" pitchFamily="18" charset="0"/>
                <a:cs typeface="Times New Roman" pitchFamily="18" charset="0"/>
              </a:rPr>
              <a:t>.</a:t>
            </a:r>
          </a:p>
          <a:p>
            <a:pPr>
              <a:buNone/>
            </a:pPr>
            <a:r>
              <a:rPr lang="en-US" sz="2800" dirty="0" smtClean="0">
                <a:latin typeface="Times New Roman" pitchFamily="18" charset="0"/>
                <a:cs typeface="Times New Roman" pitchFamily="18" charset="0"/>
              </a:rPr>
              <a:t>5. Hippocrates – Father of Medicine.</a:t>
            </a:r>
          </a:p>
          <a:p>
            <a:pPr>
              <a:buNone/>
            </a:pPr>
            <a:r>
              <a:rPr lang="en-US" sz="2800" dirty="0" smtClean="0">
                <a:latin typeface="Times New Roman" pitchFamily="18" charset="0"/>
                <a:cs typeface="Times New Roman" pitchFamily="18" charset="0"/>
              </a:rPr>
              <a:t>6. Ancient Roman civilization.</a:t>
            </a:r>
          </a:p>
          <a:p>
            <a:pPr>
              <a:buNone/>
            </a:pPr>
            <a:r>
              <a:rPr lang="en-US" sz="2800" dirty="0" smtClean="0">
                <a:latin typeface="Times New Roman" pitchFamily="18" charset="0"/>
                <a:cs typeface="Times New Roman" pitchFamily="18" charset="0"/>
              </a:rPr>
              <a:t>7.  Military medicine of Ancient Rome.</a:t>
            </a:r>
          </a:p>
          <a:p>
            <a:pPr>
              <a:buNone/>
            </a:pPr>
            <a:r>
              <a:rPr lang="en-US" sz="2800" dirty="0" smtClean="0">
                <a:latin typeface="Times New Roman" pitchFamily="18" charset="0"/>
                <a:cs typeface="Times New Roman" pitchFamily="18" charset="0"/>
              </a:rPr>
              <a:t>8. Galen – an outstanding anatomist and physician.</a:t>
            </a:r>
          </a:p>
          <a:p>
            <a:endParaRPr lang="en-US" dirty="0" smtClean="0"/>
          </a:p>
          <a:p>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clive-uptton-hippocrates-discouraging-the-use-of-primitive-medical-techniques.jpg"/>
          <p:cNvPicPr>
            <a:picLocks noGrp="1" noChangeAspect="1"/>
          </p:cNvPicPr>
          <p:nvPr>
            <p:ph idx="1"/>
          </p:nvPr>
        </p:nvPicPr>
        <p:blipFill>
          <a:blip r:embed="rId2" cstate="print"/>
          <a:stretch>
            <a:fillRect/>
          </a:stretch>
        </p:blipFill>
        <p:spPr>
          <a:xfrm>
            <a:off x="4499992" y="260648"/>
            <a:ext cx="4320480" cy="6264696"/>
          </a:xfrm>
          <a:ln>
            <a:solidFill>
              <a:srgbClr val="C00000"/>
            </a:solidFill>
          </a:ln>
        </p:spPr>
      </p:pic>
      <p:sp>
        <p:nvSpPr>
          <p:cNvPr id="4" name="Текст 3"/>
          <p:cNvSpPr>
            <a:spLocks noGrp="1"/>
          </p:cNvSpPr>
          <p:nvPr>
            <p:ph type="body" sz="half" idx="2"/>
          </p:nvPr>
        </p:nvSpPr>
        <p:spPr>
          <a:xfrm>
            <a:off x="251520" y="260648"/>
            <a:ext cx="3744416" cy="6336704"/>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en-US" sz="3200" dirty="0" smtClean="0">
                <a:latin typeface="Times New Roman" pitchFamily="18" charset="0"/>
                <a:cs typeface="Times New Roman" pitchFamily="18" charset="0"/>
              </a:rPr>
              <a:t>Hippocrates saw </a:t>
            </a:r>
            <a:r>
              <a:rPr lang="en-US" sz="3200" b="1" i="1" dirty="0" err="1" smtClean="0">
                <a:latin typeface="Times New Roman" pitchFamily="18" charset="0"/>
                <a:cs typeface="Times New Roman" pitchFamily="18" charset="0"/>
              </a:rPr>
              <a:t>pepsis</a:t>
            </a:r>
            <a:r>
              <a:rPr lang="en-US" sz="3200" i="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or an orderly, balanced, harmonious digestion and metabolism of the Four Humors as being essential to all good health.  In disorders of </a:t>
            </a:r>
            <a:r>
              <a:rPr lang="en-US" sz="3200" i="1" dirty="0" err="1" smtClean="0">
                <a:latin typeface="Times New Roman" pitchFamily="18" charset="0"/>
                <a:cs typeface="Times New Roman" pitchFamily="18" charset="0"/>
              </a:rPr>
              <a:t>pepsis</a:t>
            </a:r>
            <a:r>
              <a:rPr lang="en-US" sz="3200" i="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Hippocrates saw the origin of most disease.  </a:t>
            </a:r>
            <a:endParaRPr lang="ru-RU" sz="3200"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загруженное (2).jpg"/>
          <p:cNvPicPr>
            <a:picLocks noGrp="1" noChangeAspect="1"/>
          </p:cNvPicPr>
          <p:nvPr>
            <p:ph idx="1"/>
          </p:nvPr>
        </p:nvPicPr>
        <p:blipFill>
          <a:blip r:embed="rId2" cstate="print"/>
          <a:stretch>
            <a:fillRect/>
          </a:stretch>
        </p:blipFill>
        <p:spPr>
          <a:xfrm>
            <a:off x="5004048" y="260648"/>
            <a:ext cx="3888432" cy="6336704"/>
          </a:xfrm>
          <a:ln w="76200">
            <a:solidFill>
              <a:srgbClr val="C00000"/>
            </a:solidFill>
          </a:ln>
        </p:spPr>
      </p:pic>
      <p:sp>
        <p:nvSpPr>
          <p:cNvPr id="4" name="Текст 3"/>
          <p:cNvSpPr>
            <a:spLocks noGrp="1"/>
          </p:cNvSpPr>
          <p:nvPr>
            <p:ph type="body" sz="half" idx="2"/>
          </p:nvPr>
        </p:nvSpPr>
        <p:spPr>
          <a:xfrm>
            <a:off x="179512" y="188640"/>
            <a:ext cx="4608512" cy="6408712"/>
          </a:xfrm>
        </p:spPr>
        <p:style>
          <a:lnRef idx="1">
            <a:schemeClr val="accent6"/>
          </a:lnRef>
          <a:fillRef idx="2">
            <a:schemeClr val="accent6"/>
          </a:fillRef>
          <a:effectRef idx="1">
            <a:schemeClr val="accent6"/>
          </a:effectRef>
          <a:fontRef idx="minor">
            <a:schemeClr val="dk1"/>
          </a:fontRef>
        </p:style>
        <p:txBody>
          <a:bodyPr>
            <a:noAutofit/>
          </a:bodyPr>
          <a:lstStyle/>
          <a:p>
            <a:pPr algn="ctr">
              <a:buFont typeface="Arial" pitchFamily="34" charset="0"/>
              <a:buChar char="•"/>
            </a:pPr>
            <a:r>
              <a:rPr lang="en-US" sz="3200" dirty="0" smtClean="0">
                <a:latin typeface="Times New Roman" pitchFamily="18" charset="0"/>
                <a:cs typeface="Times New Roman" pitchFamily="18" charset="0"/>
              </a:rPr>
              <a:t> Hippocrates' anatomical knowledge was poor, but compensated by knowledge of physiology and the soundness of his reasoning.  </a:t>
            </a:r>
          </a:p>
          <a:p>
            <a:pPr algn="ctr">
              <a:buFont typeface="Arial" pitchFamily="34" charset="0"/>
              <a:buChar char="•"/>
            </a:pPr>
            <a:r>
              <a:rPr lang="en-US" sz="3200" dirty="0" smtClean="0">
                <a:latin typeface="Times New Roman" pitchFamily="18" charset="0"/>
                <a:cs typeface="Times New Roman" pitchFamily="18" charset="0"/>
              </a:rPr>
              <a:t>His surgical techniques for dislocations of the hip and jaw were unsurpassed until the 19 century.</a:t>
            </a:r>
            <a:endParaRPr lang="ru-RU" sz="3200"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images.jpg"/>
          <p:cNvPicPr>
            <a:picLocks noGrp="1" noChangeAspect="1"/>
          </p:cNvPicPr>
          <p:nvPr>
            <p:ph idx="1"/>
          </p:nvPr>
        </p:nvPicPr>
        <p:blipFill>
          <a:blip r:embed="rId2" cstate="print"/>
          <a:stretch>
            <a:fillRect/>
          </a:stretch>
        </p:blipFill>
        <p:spPr>
          <a:xfrm>
            <a:off x="4572000" y="285728"/>
            <a:ext cx="4286280" cy="6286544"/>
          </a:xfrm>
          <a:ln w="76200">
            <a:solidFill>
              <a:srgbClr val="FFC000"/>
            </a:solidFill>
          </a:ln>
        </p:spPr>
      </p:pic>
      <p:sp>
        <p:nvSpPr>
          <p:cNvPr id="4" name="Текст 3"/>
          <p:cNvSpPr>
            <a:spLocks noGrp="1"/>
          </p:cNvSpPr>
          <p:nvPr>
            <p:ph type="body" sz="half" idx="2"/>
          </p:nvPr>
        </p:nvSpPr>
        <p:spPr>
          <a:xfrm>
            <a:off x="214282" y="285728"/>
            <a:ext cx="4069686" cy="6286544"/>
          </a:xfrm>
          <a:ln w="76200"/>
        </p:spPr>
        <p:style>
          <a:lnRef idx="1">
            <a:schemeClr val="accent6"/>
          </a:lnRef>
          <a:fillRef idx="2">
            <a:schemeClr val="accent6"/>
          </a:fillRef>
          <a:effectRef idx="1">
            <a:schemeClr val="accent6"/>
          </a:effectRef>
          <a:fontRef idx="minor">
            <a:schemeClr val="dk1"/>
          </a:fontRef>
        </p:style>
        <p:txBody>
          <a:bodyPr>
            <a:normAutofit/>
          </a:bodyPr>
          <a:lstStyle/>
          <a:p>
            <a:pPr algn="ctr"/>
            <a:r>
              <a:rPr lang="en-US" sz="3200" b="1" dirty="0" smtClean="0">
                <a:latin typeface="Times New Roman" pitchFamily="18" charset="0"/>
                <a:cs typeface="Times New Roman" pitchFamily="18" charset="0"/>
              </a:rPr>
              <a:t>HIPPOCRATES </a:t>
            </a:r>
            <a:r>
              <a:rPr lang="ru-RU" sz="3200" b="1" dirty="0" smtClean="0">
                <a:latin typeface="Times New Roman" pitchFamily="18" charset="0"/>
                <a:cs typeface="Times New Roman" pitchFamily="18" charset="0"/>
              </a:rPr>
              <a:t>:</a:t>
            </a:r>
          </a:p>
          <a:p>
            <a:pPr>
              <a:buFont typeface="Arial" pitchFamily="34" charset="0"/>
              <a:buChar char="•"/>
            </a:pPr>
            <a:r>
              <a:rPr lang="en-US" sz="2400" dirty="0" smtClean="0">
                <a:latin typeface="Times New Roman" pitchFamily="18" charset="0"/>
                <a:cs typeface="Times New Roman" pitchFamily="18" charset="0"/>
              </a:rPr>
              <a:t> Strengthening and building up the body's inherent resistance to disease. </a:t>
            </a:r>
            <a:endParaRPr lang="ru-RU" sz="2400" dirty="0" smtClean="0">
              <a:latin typeface="Times New Roman" pitchFamily="18" charset="0"/>
              <a:cs typeface="Times New Roman" pitchFamily="18" charset="0"/>
            </a:endParaRPr>
          </a:p>
          <a:p>
            <a:pPr>
              <a:buFont typeface="Arial" pitchFamily="34" charset="0"/>
              <a:buChar char="•"/>
            </a:pPr>
            <a:r>
              <a:rPr lang="en-US" sz="2400" dirty="0" smtClean="0">
                <a:latin typeface="Times New Roman" pitchFamily="18" charset="0"/>
                <a:cs typeface="Times New Roman" pitchFamily="18" charset="0"/>
              </a:rPr>
              <a:t> He prescribed gymnastics, exercise, massage, hydrotherapy and sea bathing.  </a:t>
            </a:r>
          </a:p>
          <a:p>
            <a:pPr>
              <a:buFont typeface="Arial" pitchFamily="34" charset="0"/>
              <a:buChar char="•"/>
            </a:pPr>
            <a:r>
              <a:rPr lang="en-US" sz="2400" dirty="0" smtClean="0">
                <a:latin typeface="Times New Roman" pitchFamily="18" charset="0"/>
                <a:cs typeface="Times New Roman" pitchFamily="18" charset="0"/>
              </a:rPr>
              <a:t>He prescribed a very slender, light diet during the crisis stage of an acute illness, and a liquid diet during the treatment of fevers and wounds.</a:t>
            </a:r>
            <a:r>
              <a:rPr lang="en-US" dirty="0" smtClean="0"/>
              <a:t>  </a:t>
            </a:r>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472518" cy="727058"/>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3600" dirty="0" smtClean="0">
                <a:latin typeface="Times New Roman" pitchFamily="18" charset="0"/>
                <a:cs typeface="Times New Roman" pitchFamily="18" charset="0"/>
              </a:rPr>
              <a:t>A CODE OF CONDUCT</a:t>
            </a:r>
            <a:endParaRPr lang="ru-RU" sz="3600" dirty="0">
              <a:latin typeface="Times New Roman" pitchFamily="18" charset="0"/>
              <a:cs typeface="Times New Roman" pitchFamily="18" charset="0"/>
            </a:endParaRPr>
          </a:p>
        </p:txBody>
      </p:sp>
      <p:pic>
        <p:nvPicPr>
          <p:cNvPr id="5" name="Содержимое 4" descr="Hippocratic Oath.jpg"/>
          <p:cNvPicPr>
            <a:picLocks noGrp="1" noChangeAspect="1"/>
          </p:cNvPicPr>
          <p:nvPr>
            <p:ph idx="1"/>
          </p:nvPr>
        </p:nvPicPr>
        <p:blipFill>
          <a:blip r:embed="rId2" cstate="print"/>
          <a:stretch>
            <a:fillRect/>
          </a:stretch>
        </p:blipFill>
        <p:spPr>
          <a:xfrm>
            <a:off x="4699742" y="1285860"/>
            <a:ext cx="4229976" cy="5143536"/>
          </a:xfrm>
        </p:spPr>
      </p:pic>
      <p:sp>
        <p:nvSpPr>
          <p:cNvPr id="4" name="Текст 3"/>
          <p:cNvSpPr>
            <a:spLocks noGrp="1"/>
          </p:cNvSpPr>
          <p:nvPr>
            <p:ph type="body" sz="half" idx="2"/>
          </p:nvPr>
        </p:nvSpPr>
        <p:spPr>
          <a:xfrm>
            <a:off x="428596" y="1214422"/>
            <a:ext cx="3686172" cy="5357850"/>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en-US" sz="3200" dirty="0" smtClean="0">
                <a:solidFill>
                  <a:schemeClr val="tx1"/>
                </a:solidFill>
                <a:latin typeface="Times New Roman" pitchFamily="18" charset="0"/>
                <a:cs typeface="Times New Roman" pitchFamily="18" charset="0"/>
              </a:rPr>
              <a:t>One of the most significant achievements – idea that doctors should follow a set of rules of </a:t>
            </a:r>
            <a:r>
              <a:rPr lang="en-US" sz="3200" dirty="0" err="1" smtClean="0">
                <a:solidFill>
                  <a:schemeClr val="tx1"/>
                </a:solidFill>
                <a:latin typeface="Times New Roman" pitchFamily="18" charset="0"/>
                <a:cs typeface="Times New Roman" pitchFamily="18" charset="0"/>
              </a:rPr>
              <a:t>behaviour</a:t>
            </a:r>
            <a:r>
              <a:rPr lang="en-US" sz="3200" dirty="0" smtClean="0">
                <a:solidFill>
                  <a:schemeClr val="tx1"/>
                </a:solidFill>
                <a:latin typeface="Times New Roman" pitchFamily="18" charset="0"/>
                <a:cs typeface="Times New Roman" pitchFamily="18" charset="0"/>
              </a:rPr>
              <a:t>. Hippocrates set out a </a:t>
            </a:r>
            <a:r>
              <a:rPr lang="en-US" sz="3200" b="1" dirty="0" smtClean="0">
                <a:solidFill>
                  <a:schemeClr val="tx1"/>
                </a:solidFill>
                <a:latin typeface="Times New Roman" pitchFamily="18" charset="0"/>
                <a:cs typeface="Times New Roman" pitchFamily="18" charset="0"/>
              </a:rPr>
              <a:t>Hippocratic Oath </a:t>
            </a:r>
            <a:r>
              <a:rPr lang="en-US" sz="3200" dirty="0" smtClean="0">
                <a:solidFill>
                  <a:schemeClr val="tx1"/>
                </a:solidFill>
                <a:latin typeface="Times New Roman" pitchFamily="18" charset="0"/>
                <a:cs typeface="Times New Roman" pitchFamily="18" charset="0"/>
              </a:rPr>
              <a:t>for doctors that outlined the way they should behave.</a:t>
            </a:r>
            <a:endParaRPr lang="ru-RU" sz="3200" dirty="0">
              <a:solidFill>
                <a:schemeClr val="tx1"/>
              </a:solidFill>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363272" cy="635670"/>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n-US" sz="4400" dirty="0" smtClean="0">
                <a:latin typeface="Times New Roman" pitchFamily="18" charset="0"/>
                <a:cs typeface="Times New Roman" pitchFamily="18" charset="0"/>
              </a:rPr>
              <a:t>Greek surgery</a:t>
            </a:r>
            <a:endParaRPr lang="ru-RU" sz="4400" dirty="0">
              <a:latin typeface="Times New Roman" pitchFamily="18" charset="0"/>
              <a:cs typeface="Times New Roman" pitchFamily="18" charset="0"/>
            </a:endParaRPr>
          </a:p>
        </p:txBody>
      </p:sp>
      <p:pic>
        <p:nvPicPr>
          <p:cNvPr id="5" name="Содержимое 4" descr="hist_medtt_ill_grsurg.gif"/>
          <p:cNvPicPr>
            <a:picLocks noGrp="1" noChangeAspect="1"/>
          </p:cNvPicPr>
          <p:nvPr>
            <p:ph idx="1"/>
          </p:nvPr>
        </p:nvPicPr>
        <p:blipFill>
          <a:blip r:embed="rId2" cstate="print"/>
          <a:stretch>
            <a:fillRect/>
          </a:stretch>
        </p:blipFill>
        <p:spPr>
          <a:xfrm>
            <a:off x="4214810" y="1357298"/>
            <a:ext cx="4680520" cy="5286411"/>
          </a:xfrm>
        </p:spPr>
      </p:pic>
      <p:sp>
        <p:nvSpPr>
          <p:cNvPr id="4" name="Текст 3"/>
          <p:cNvSpPr>
            <a:spLocks noGrp="1"/>
          </p:cNvSpPr>
          <p:nvPr>
            <p:ph type="body" sz="half" idx="2"/>
          </p:nvPr>
        </p:nvSpPr>
        <p:spPr>
          <a:xfrm>
            <a:off x="457200" y="1268760"/>
            <a:ext cx="3400420" cy="5374950"/>
          </a:xfrm>
        </p:spPr>
        <p:style>
          <a:lnRef idx="1">
            <a:schemeClr val="accent6"/>
          </a:lnRef>
          <a:fillRef idx="2">
            <a:schemeClr val="accent6"/>
          </a:fillRef>
          <a:effectRef idx="1">
            <a:schemeClr val="accent6"/>
          </a:effectRef>
          <a:fontRef idx="minor">
            <a:schemeClr val="dk1"/>
          </a:fontRef>
        </p:style>
        <p:txBody>
          <a:bodyPr>
            <a:normAutofit fontScale="92500" lnSpcReduction="10000"/>
          </a:bodyPr>
          <a:lstStyle/>
          <a:p>
            <a:pPr>
              <a:buFont typeface="Arial" pitchFamily="34" charset="0"/>
              <a:buChar char="•"/>
            </a:pPr>
            <a:r>
              <a:rPr lang="en-US" sz="2800" dirty="0" smtClean="0">
                <a:latin typeface="Times New Roman" pitchFamily="18" charset="0"/>
                <a:cs typeface="Times New Roman" pitchFamily="18" charset="0"/>
              </a:rPr>
              <a:t>Greek doctors became experts at practical </a:t>
            </a:r>
            <a:r>
              <a:rPr lang="en-US" sz="2800" b="1" dirty="0" smtClean="0">
                <a:latin typeface="Times New Roman" pitchFamily="18" charset="0"/>
                <a:cs typeface="Times New Roman" pitchFamily="18" charset="0"/>
              </a:rPr>
              <a:t>first aid</a:t>
            </a:r>
            <a:r>
              <a:rPr lang="en-US" sz="2800" dirty="0" smtClean="0">
                <a:latin typeface="Times New Roman" pitchFamily="18" charset="0"/>
                <a:cs typeface="Times New Roman" pitchFamily="18" charset="0"/>
              </a:rPr>
              <a:t>.</a:t>
            </a:r>
          </a:p>
          <a:p>
            <a:pPr>
              <a:buFont typeface="Arial" pitchFamily="34" charset="0"/>
              <a:buChar char="•"/>
            </a:pPr>
            <a:r>
              <a:rPr lang="en-US" sz="2800" dirty="0" smtClean="0">
                <a:latin typeface="Times New Roman" pitchFamily="18" charset="0"/>
                <a:cs typeface="Times New Roman" pitchFamily="18" charset="0"/>
              </a:rPr>
              <a:t>They also learned about </a:t>
            </a:r>
            <a:r>
              <a:rPr lang="en-US" sz="2800" b="1" dirty="0" smtClean="0">
                <a:latin typeface="Times New Roman" pitchFamily="18" charset="0"/>
                <a:cs typeface="Times New Roman" pitchFamily="18" charset="0"/>
              </a:rPr>
              <a:t>setting broken and dislocated bones</a:t>
            </a:r>
            <a:r>
              <a:rPr lang="en-US" sz="2800" dirty="0" smtClean="0">
                <a:latin typeface="Times New Roman" pitchFamily="18" charset="0"/>
                <a:cs typeface="Times New Roman" pitchFamily="18" charset="0"/>
              </a:rPr>
              <a:t> </a:t>
            </a:r>
          </a:p>
          <a:p>
            <a:pPr>
              <a:buFont typeface="Arial" pitchFamily="34" charset="0"/>
              <a:buChar char="•"/>
            </a:pPr>
            <a:r>
              <a:rPr lang="en-US" sz="2800" dirty="0" smtClean="0">
                <a:latin typeface="Times New Roman" pitchFamily="18" charset="0"/>
                <a:cs typeface="Times New Roman" pitchFamily="18" charset="0"/>
              </a:rPr>
              <a:t>Greek doctors did not have </a:t>
            </a:r>
            <a:r>
              <a:rPr lang="en-US" sz="2800" dirty="0" err="1" smtClean="0">
                <a:latin typeface="Times New Roman" pitchFamily="18" charset="0"/>
                <a:cs typeface="Times New Roman" pitchFamily="18" charset="0"/>
              </a:rPr>
              <a:t>anaesthetics</a:t>
            </a:r>
            <a:r>
              <a:rPr lang="en-US" sz="2800" dirty="0" smtClean="0">
                <a:latin typeface="Times New Roman" pitchFamily="18" charset="0"/>
                <a:cs typeface="Times New Roman" pitchFamily="18" charset="0"/>
              </a:rPr>
              <a:t>, and only had herbal antiseptics - so successful surgical operations would have been extremely difficult for them to perform.</a:t>
            </a:r>
          </a:p>
          <a:p>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14290"/>
            <a:ext cx="8535322" cy="714380"/>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3200" dirty="0" smtClean="0">
                <a:latin typeface="Times New Roman" pitchFamily="18" charset="0"/>
                <a:cs typeface="Times New Roman" pitchFamily="18" charset="0"/>
              </a:rPr>
              <a:t>Greek methods of diagnosis and treatment</a:t>
            </a:r>
            <a:endParaRPr lang="ru-RU" sz="3200" dirty="0">
              <a:latin typeface="Times New Roman" pitchFamily="18" charset="0"/>
              <a:cs typeface="Times New Roman" pitchFamily="18" charset="0"/>
            </a:endParaRPr>
          </a:p>
        </p:txBody>
      </p:sp>
      <p:sp>
        <p:nvSpPr>
          <p:cNvPr id="4" name="Текст 3"/>
          <p:cNvSpPr>
            <a:spLocks noGrp="1"/>
          </p:cNvSpPr>
          <p:nvPr>
            <p:ph type="body" sz="half" idx="2"/>
          </p:nvPr>
        </p:nvSpPr>
        <p:spPr>
          <a:xfrm>
            <a:off x="323528" y="1214422"/>
            <a:ext cx="4391348" cy="5429288"/>
          </a:xfrm>
          <a:ln/>
        </p:spPr>
        <p:style>
          <a:lnRef idx="1">
            <a:schemeClr val="accent6"/>
          </a:lnRef>
          <a:fillRef idx="2">
            <a:schemeClr val="accent6"/>
          </a:fillRef>
          <a:effectRef idx="1">
            <a:schemeClr val="accent6"/>
          </a:effectRef>
          <a:fontRef idx="minor">
            <a:schemeClr val="dk1"/>
          </a:fontRef>
        </p:style>
        <p:txBody>
          <a:bodyPr>
            <a:normAutofit fontScale="92500" lnSpcReduction="10000"/>
          </a:bodyPr>
          <a:lstStyle/>
          <a:p>
            <a:pPr>
              <a:buFont typeface="Arial" pitchFamily="34" charset="0"/>
              <a:buChar char="•"/>
            </a:pPr>
            <a:r>
              <a:rPr lang="en-US" sz="2000" dirty="0" smtClean="0">
                <a:latin typeface="Times New Roman" pitchFamily="18" charset="0"/>
                <a:cs typeface="Times New Roman" pitchFamily="18" charset="0"/>
              </a:rPr>
              <a:t>The Greek doctors made their medical diagnosis based on examination of their patient from head to foot - this is called </a:t>
            </a:r>
            <a:r>
              <a:rPr lang="en-US" sz="2000" b="1" dirty="0" smtClean="0">
                <a:latin typeface="Times New Roman" pitchFamily="18" charset="0"/>
                <a:cs typeface="Times New Roman" pitchFamily="18" charset="0"/>
              </a:rPr>
              <a:t>clinical observation.</a:t>
            </a:r>
            <a:endParaRPr lang="en-US" sz="2000" dirty="0" smtClean="0">
              <a:latin typeface="Times New Roman" pitchFamily="18" charset="0"/>
              <a:cs typeface="Times New Roman" pitchFamily="18" charset="0"/>
            </a:endParaRPr>
          </a:p>
          <a:p>
            <a:pPr>
              <a:buFont typeface="Arial" pitchFamily="34" charset="0"/>
              <a:buChar char="•"/>
            </a:pPr>
            <a:r>
              <a:rPr lang="en-US" sz="2000" dirty="0" smtClean="0">
                <a:latin typeface="Times New Roman" pitchFamily="18" charset="0"/>
                <a:cs typeface="Times New Roman" pitchFamily="18" charset="0"/>
              </a:rPr>
              <a:t>The ancient Greeks came to understand that illness had natural causes, and could not be cured by appealing to their gods. They therefore looked for natural cures, using natural substances such as garlic, vinegar and honey. </a:t>
            </a:r>
          </a:p>
          <a:p>
            <a:pPr>
              <a:buFont typeface="Arial" pitchFamily="34" charset="0"/>
              <a:buChar char="•"/>
            </a:pPr>
            <a:r>
              <a:rPr lang="en-US" sz="2000" dirty="0" smtClean="0">
                <a:latin typeface="Times New Roman" pitchFamily="18" charset="0"/>
                <a:cs typeface="Times New Roman" pitchFamily="18" charset="0"/>
              </a:rPr>
              <a:t>Four </a:t>
            </a:r>
            <a:r>
              <a:rPr lang="en-US" sz="2000" dirty="0" err="1" smtClean="0">
                <a:latin typeface="Times New Roman" pitchFamily="18" charset="0"/>
                <a:cs typeface="Times New Roman" pitchFamily="18" charset="0"/>
              </a:rPr>
              <a:t>humours</a:t>
            </a:r>
            <a:r>
              <a:rPr lang="en-US" sz="2000" dirty="0" smtClean="0">
                <a:latin typeface="Times New Roman" pitchFamily="18" charset="0"/>
                <a:cs typeface="Times New Roman" pitchFamily="18" charset="0"/>
              </a:rPr>
              <a:t>:</a:t>
            </a:r>
          </a:p>
          <a:p>
            <a:pPr>
              <a:buFont typeface="Arial" pitchFamily="34" charset="0"/>
              <a:buChar char="•"/>
            </a:pPr>
            <a:r>
              <a:rPr lang="en-US" sz="2000" dirty="0" smtClean="0">
                <a:latin typeface="Times New Roman" pitchFamily="18" charset="0"/>
                <a:cs typeface="Times New Roman" pitchFamily="18" charset="0"/>
              </a:rPr>
              <a:t>They would cure a cold by keeping the patient warm.</a:t>
            </a:r>
          </a:p>
          <a:p>
            <a:pPr>
              <a:buFont typeface="Arial" pitchFamily="34" charset="0"/>
              <a:buChar char="•"/>
            </a:pPr>
            <a:r>
              <a:rPr lang="en-US" sz="2000" dirty="0" smtClean="0">
                <a:latin typeface="Times New Roman" pitchFamily="18" charset="0"/>
                <a:cs typeface="Times New Roman" pitchFamily="18" charset="0"/>
              </a:rPr>
              <a:t>They would treat a fever (hot and wet) by keeping the patient cool and dry.</a:t>
            </a:r>
          </a:p>
          <a:p>
            <a:pPr>
              <a:buFont typeface="Arial" pitchFamily="34" charset="0"/>
              <a:buChar char="•"/>
            </a:pPr>
            <a:r>
              <a:rPr lang="en-US" sz="2000" dirty="0" smtClean="0">
                <a:latin typeface="Times New Roman" pitchFamily="18" charset="0"/>
                <a:cs typeface="Times New Roman" pitchFamily="18" charset="0"/>
              </a:rPr>
              <a:t>They used bleeding and purging - </a:t>
            </a:r>
            <a:r>
              <a:rPr lang="en-US" sz="2000" b="1" dirty="0" smtClean="0">
                <a:latin typeface="Times New Roman" pitchFamily="18" charset="0"/>
                <a:cs typeface="Times New Roman" pitchFamily="18" charset="0"/>
              </a:rPr>
              <a:t>not</a:t>
            </a:r>
            <a:r>
              <a:rPr lang="en-US" sz="2000" dirty="0" smtClean="0">
                <a:latin typeface="Times New Roman" pitchFamily="18" charset="0"/>
                <a:cs typeface="Times New Roman" pitchFamily="18" charset="0"/>
              </a:rPr>
              <a:t>, as the Egyptians, to unblock a channel, but in order to rebalance two of the </a:t>
            </a:r>
            <a:r>
              <a:rPr lang="en-US" sz="2000" dirty="0" err="1" smtClean="0">
                <a:latin typeface="Times New Roman" pitchFamily="18" charset="0"/>
                <a:cs typeface="Times New Roman" pitchFamily="18" charset="0"/>
              </a:rPr>
              <a:t>humours</a:t>
            </a:r>
            <a:r>
              <a:rPr lang="en-US" sz="2000" dirty="0" smtClean="0">
                <a:latin typeface="Times New Roman" pitchFamily="18" charset="0"/>
                <a:cs typeface="Times New Roman" pitchFamily="18" charset="0"/>
              </a:rPr>
              <a:t> - the blood and the black bile.</a:t>
            </a:r>
          </a:p>
          <a:p>
            <a:endParaRPr lang="ru-RU" dirty="0"/>
          </a:p>
        </p:txBody>
      </p:sp>
      <p:pic>
        <p:nvPicPr>
          <p:cNvPr id="7" name="Содержимое 6" descr="hist_medtt_ill_rommethod.gif"/>
          <p:cNvPicPr>
            <a:picLocks noGrp="1" noChangeAspect="1"/>
          </p:cNvPicPr>
          <p:nvPr>
            <p:ph idx="1"/>
          </p:nvPr>
        </p:nvPicPr>
        <p:blipFill>
          <a:blip r:embed="rId2" cstate="print"/>
          <a:stretch>
            <a:fillRect/>
          </a:stretch>
        </p:blipFill>
        <p:spPr>
          <a:xfrm>
            <a:off x="4987924" y="1285860"/>
            <a:ext cx="3798917" cy="5357850"/>
          </a:xfrm>
          <a:ln w="76200">
            <a:solidFill>
              <a:schemeClr val="tx1"/>
            </a:solid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329642" cy="869934"/>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4400" dirty="0" smtClean="0">
                <a:latin typeface="Times New Roman" pitchFamily="18" charset="0"/>
                <a:cs typeface="Times New Roman" pitchFamily="18" charset="0"/>
              </a:rPr>
              <a:t>Irrational treatment</a:t>
            </a:r>
            <a:endParaRPr lang="ru-RU" sz="4400" dirty="0">
              <a:latin typeface="Times New Roman" pitchFamily="18" charset="0"/>
              <a:cs typeface="Times New Roman" pitchFamily="18" charset="0"/>
            </a:endParaRPr>
          </a:p>
        </p:txBody>
      </p:sp>
      <p:sp>
        <p:nvSpPr>
          <p:cNvPr id="4" name="Текст 3"/>
          <p:cNvSpPr>
            <a:spLocks noGrp="1"/>
          </p:cNvSpPr>
          <p:nvPr>
            <p:ph type="body" sz="half" idx="2"/>
          </p:nvPr>
        </p:nvSpPr>
        <p:spPr>
          <a:xfrm>
            <a:off x="457200" y="1435100"/>
            <a:ext cx="3645926" cy="5137172"/>
          </a:xfrm>
          <a:ln/>
        </p:spPr>
        <p:style>
          <a:lnRef idx="1">
            <a:schemeClr val="accent6"/>
          </a:lnRef>
          <a:fillRef idx="2">
            <a:schemeClr val="accent6"/>
          </a:fillRef>
          <a:effectRef idx="1">
            <a:schemeClr val="accent6"/>
          </a:effectRef>
          <a:fontRef idx="minor">
            <a:schemeClr val="dk1"/>
          </a:fontRef>
        </p:style>
        <p:txBody>
          <a:bodyPr>
            <a:normAutofit fontScale="92500" lnSpcReduction="20000"/>
          </a:bodyPr>
          <a:lstStyle/>
          <a:p>
            <a:pPr>
              <a:buFont typeface="Arial" pitchFamily="34" charset="0"/>
              <a:buChar char="•"/>
            </a:pPr>
            <a:r>
              <a:rPr lang="en-US" sz="3400" dirty="0" smtClean="0">
                <a:latin typeface="Times New Roman" pitchFamily="18" charset="0"/>
                <a:cs typeface="Times New Roman" pitchFamily="18" charset="0"/>
              </a:rPr>
              <a:t>When their doctors could not heal them, many Greeks still appealed to their gods. </a:t>
            </a:r>
            <a:r>
              <a:rPr lang="en-US" sz="3400" dirty="0" err="1" smtClean="0">
                <a:latin typeface="Times New Roman" pitchFamily="18" charset="0"/>
                <a:cs typeface="Times New Roman" pitchFamily="18" charset="0"/>
              </a:rPr>
              <a:t>Asklepios</a:t>
            </a:r>
            <a:r>
              <a:rPr lang="en-US" sz="3400" dirty="0" smtClean="0">
                <a:latin typeface="Times New Roman" pitchFamily="18" charset="0"/>
                <a:cs typeface="Times New Roman" pitchFamily="18" charset="0"/>
              </a:rPr>
              <a:t> was the Greek god of healing.</a:t>
            </a:r>
          </a:p>
          <a:p>
            <a:pPr>
              <a:buFont typeface="Arial" pitchFamily="34" charset="0"/>
              <a:buChar char="•"/>
            </a:pPr>
            <a:r>
              <a:rPr lang="en-US" sz="3400" dirty="0" smtClean="0">
                <a:latin typeface="Times New Roman" pitchFamily="18" charset="0"/>
                <a:cs typeface="Times New Roman" pitchFamily="18" charset="0"/>
              </a:rPr>
              <a:t>The temples built for his worship were used for treating the sick -  called an </a:t>
            </a:r>
            <a:r>
              <a:rPr lang="en-US" sz="3400" i="1" dirty="0" err="1" smtClean="0">
                <a:latin typeface="Times New Roman" pitchFamily="18" charset="0"/>
                <a:cs typeface="Times New Roman" pitchFamily="18" charset="0"/>
                <a:hlinkClick r:id="rId2"/>
              </a:rPr>
              <a:t>asklepion</a:t>
            </a:r>
            <a:endParaRPr lang="en-US" sz="3400" dirty="0" smtClean="0">
              <a:latin typeface="Times New Roman" pitchFamily="18" charset="0"/>
              <a:cs typeface="Times New Roman" pitchFamily="18" charset="0"/>
            </a:endParaRPr>
          </a:p>
          <a:p>
            <a:endParaRPr lang="ru-RU" dirty="0"/>
          </a:p>
        </p:txBody>
      </p:sp>
      <p:pic>
        <p:nvPicPr>
          <p:cNvPr id="7" name="Содержимое 6" descr="Asklepios_-_Epidauros.jpg"/>
          <p:cNvPicPr>
            <a:picLocks noGrp="1" noChangeAspect="1"/>
          </p:cNvPicPr>
          <p:nvPr>
            <p:ph idx="1"/>
          </p:nvPr>
        </p:nvPicPr>
        <p:blipFill>
          <a:blip r:embed="rId3" cstate="print"/>
          <a:stretch>
            <a:fillRect/>
          </a:stretch>
        </p:blipFill>
        <p:spPr>
          <a:xfrm>
            <a:off x="5148064" y="1428736"/>
            <a:ext cx="3528392" cy="5214974"/>
          </a:xfrm>
        </p:spPr>
        <p:style>
          <a:lnRef idx="1">
            <a:schemeClr val="accent6"/>
          </a:lnRef>
          <a:fillRef idx="2">
            <a:schemeClr val="accent6"/>
          </a:fillRef>
          <a:effectRef idx="1">
            <a:schemeClr val="accent6"/>
          </a:effectRef>
          <a:fontRef idx="minor">
            <a:schemeClr val="dk1"/>
          </a:fontRef>
        </p:style>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329642" cy="869934"/>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4400" dirty="0" smtClean="0">
                <a:latin typeface="Times New Roman" pitchFamily="18" charset="0"/>
                <a:cs typeface="Times New Roman" pitchFamily="18" charset="0"/>
              </a:rPr>
              <a:t>Irrational treatment</a:t>
            </a:r>
            <a:endParaRPr lang="ru-RU" sz="4400" dirty="0">
              <a:latin typeface="Times New Roman" pitchFamily="18" charset="0"/>
              <a:cs typeface="Times New Roman" pitchFamily="18" charset="0"/>
            </a:endParaRPr>
          </a:p>
        </p:txBody>
      </p:sp>
      <p:pic>
        <p:nvPicPr>
          <p:cNvPr id="5" name="Содержимое 4" descr="images (1).jpg"/>
          <p:cNvPicPr>
            <a:picLocks noGrp="1" noChangeAspect="1"/>
          </p:cNvPicPr>
          <p:nvPr>
            <p:ph idx="1"/>
          </p:nvPr>
        </p:nvPicPr>
        <p:blipFill>
          <a:blip r:embed="rId2" cstate="print"/>
          <a:stretch>
            <a:fillRect/>
          </a:stretch>
        </p:blipFill>
        <p:spPr>
          <a:xfrm>
            <a:off x="4572000" y="1428736"/>
            <a:ext cx="4286280" cy="5072098"/>
          </a:xfrm>
          <a:ln w="76200">
            <a:solidFill>
              <a:srgbClr val="00B050"/>
            </a:solidFill>
          </a:ln>
        </p:spPr>
      </p:pic>
      <p:sp>
        <p:nvSpPr>
          <p:cNvPr id="4" name="Текст 3"/>
          <p:cNvSpPr>
            <a:spLocks noGrp="1"/>
          </p:cNvSpPr>
          <p:nvPr>
            <p:ph type="body" sz="half" idx="2"/>
          </p:nvPr>
        </p:nvSpPr>
        <p:spPr>
          <a:xfrm>
            <a:off x="457200" y="1435100"/>
            <a:ext cx="3686172" cy="5137172"/>
          </a:xfrm>
          <a:ln/>
        </p:spPr>
        <p:style>
          <a:lnRef idx="1">
            <a:schemeClr val="accent6"/>
          </a:lnRef>
          <a:fillRef idx="2">
            <a:schemeClr val="accent6"/>
          </a:fillRef>
          <a:effectRef idx="1">
            <a:schemeClr val="accent6"/>
          </a:effectRef>
          <a:fontRef idx="minor">
            <a:schemeClr val="dk1"/>
          </a:fontRef>
        </p:style>
        <p:txBody>
          <a:bodyPr>
            <a:normAutofit fontScale="70000" lnSpcReduction="20000"/>
          </a:bodyPr>
          <a:lstStyle/>
          <a:p>
            <a:pPr>
              <a:buFont typeface="Arial" pitchFamily="34" charset="0"/>
              <a:buChar char="•"/>
            </a:pPr>
            <a:r>
              <a:rPr lang="en-US" sz="3400" dirty="0" smtClean="0">
                <a:latin typeface="Times New Roman" pitchFamily="18" charset="0"/>
                <a:cs typeface="Times New Roman" pitchFamily="18" charset="0"/>
              </a:rPr>
              <a:t>There they made offering or sacrifice to the god.</a:t>
            </a:r>
          </a:p>
          <a:p>
            <a:pPr>
              <a:buFont typeface="Arial" pitchFamily="34" charset="0"/>
              <a:buChar char="•"/>
            </a:pPr>
            <a:r>
              <a:rPr lang="en-US" sz="3400" dirty="0" smtClean="0">
                <a:latin typeface="Times New Roman" pitchFamily="18" charset="0"/>
                <a:cs typeface="Times New Roman" pitchFamily="18" charset="0"/>
              </a:rPr>
              <a:t>Bathe in the sea to cleanse and purify themselves.</a:t>
            </a:r>
          </a:p>
          <a:p>
            <a:pPr>
              <a:buFont typeface="Arial" pitchFamily="34" charset="0"/>
              <a:buChar char="•"/>
            </a:pPr>
            <a:r>
              <a:rPr lang="en-US" sz="3400" dirty="0" smtClean="0">
                <a:latin typeface="Times New Roman" pitchFamily="18" charset="0"/>
                <a:cs typeface="Times New Roman" pitchFamily="18" charset="0"/>
              </a:rPr>
              <a:t>After exercising and resting, and perhaps taking certain potions, patients slept the night in the holy place - called the </a:t>
            </a:r>
            <a:r>
              <a:rPr lang="en-US" sz="3400" dirty="0" err="1" smtClean="0">
                <a:latin typeface="Times New Roman" pitchFamily="18" charset="0"/>
                <a:cs typeface="Times New Roman" pitchFamily="18" charset="0"/>
              </a:rPr>
              <a:t>abaton</a:t>
            </a:r>
            <a:r>
              <a:rPr lang="en-US" sz="3400" dirty="0" smtClean="0">
                <a:latin typeface="Times New Roman" pitchFamily="18" charset="0"/>
                <a:cs typeface="Times New Roman" pitchFamily="18" charset="0"/>
              </a:rPr>
              <a:t> - of the temple. </a:t>
            </a:r>
          </a:p>
          <a:p>
            <a:pPr>
              <a:buFont typeface="Arial" pitchFamily="34" charset="0"/>
              <a:buChar char="•"/>
            </a:pPr>
            <a:r>
              <a:rPr lang="en-US" sz="3400" dirty="0" smtClean="0">
                <a:latin typeface="Times New Roman" pitchFamily="18" charset="0"/>
                <a:cs typeface="Times New Roman" pitchFamily="18" charset="0"/>
              </a:rPr>
              <a:t>Here the god and his daughters Hygeia and Panacea came with two holy snakes, and healed the patients.</a:t>
            </a:r>
          </a:p>
          <a:p>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329642" cy="869934"/>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4400" dirty="0" smtClean="0">
                <a:latin typeface="Times New Roman" pitchFamily="18" charset="0"/>
                <a:cs typeface="Times New Roman" pitchFamily="18" charset="0"/>
              </a:rPr>
              <a:t>Irrational treatment</a:t>
            </a:r>
            <a:endParaRPr lang="ru-RU" sz="4400" dirty="0">
              <a:latin typeface="Times New Roman" pitchFamily="18" charset="0"/>
              <a:cs typeface="Times New Roman" pitchFamily="18" charset="0"/>
            </a:endParaRPr>
          </a:p>
        </p:txBody>
      </p:sp>
      <p:pic>
        <p:nvPicPr>
          <p:cNvPr id="5" name="Содержимое 4" descr="images (2).jpg"/>
          <p:cNvPicPr>
            <a:picLocks noGrp="1" noChangeAspect="1"/>
          </p:cNvPicPr>
          <p:nvPr>
            <p:ph idx="1"/>
          </p:nvPr>
        </p:nvPicPr>
        <p:blipFill>
          <a:blip r:embed="rId2" cstate="print"/>
          <a:stretch>
            <a:fillRect/>
          </a:stretch>
        </p:blipFill>
        <p:spPr>
          <a:xfrm>
            <a:off x="5000628" y="1285860"/>
            <a:ext cx="3714776" cy="3214710"/>
          </a:xfrm>
        </p:spPr>
      </p:pic>
      <p:sp>
        <p:nvSpPr>
          <p:cNvPr id="4" name="Текст 3"/>
          <p:cNvSpPr>
            <a:spLocks noGrp="1"/>
          </p:cNvSpPr>
          <p:nvPr>
            <p:ph type="body" sz="half" idx="2"/>
          </p:nvPr>
        </p:nvSpPr>
        <p:spPr>
          <a:xfrm>
            <a:off x="457200" y="1357298"/>
            <a:ext cx="4400552" cy="3143272"/>
          </a:xfrm>
          <a:ln/>
        </p:spPr>
        <p:style>
          <a:lnRef idx="1">
            <a:schemeClr val="accent6"/>
          </a:lnRef>
          <a:fillRef idx="2">
            <a:schemeClr val="accent6"/>
          </a:fillRef>
          <a:effectRef idx="1">
            <a:schemeClr val="accent6"/>
          </a:effectRef>
          <a:fontRef idx="minor">
            <a:schemeClr val="dk1"/>
          </a:fontRef>
        </p:style>
        <p:txBody>
          <a:bodyPr/>
          <a:lstStyle/>
          <a:p>
            <a:pPr algn="ctr"/>
            <a:r>
              <a:rPr lang="en-US" sz="3200" dirty="0" smtClean="0">
                <a:latin typeface="Times New Roman" pitchFamily="18" charset="0"/>
                <a:cs typeface="Times New Roman" pitchFamily="18" charset="0"/>
              </a:rPr>
              <a:t>The snake is still the symbol of chemists, and words </a:t>
            </a:r>
            <a:r>
              <a:rPr lang="en-US" sz="3200" b="1" dirty="0" smtClean="0">
                <a:latin typeface="Times New Roman" pitchFamily="18" charset="0"/>
                <a:cs typeface="Times New Roman" pitchFamily="18" charset="0"/>
              </a:rPr>
              <a:t>hygiene</a:t>
            </a:r>
            <a:r>
              <a:rPr lang="en-US" sz="3200" dirty="0" smtClean="0">
                <a:latin typeface="Times New Roman" pitchFamily="18" charset="0"/>
                <a:cs typeface="Times New Roman" pitchFamily="18" charset="0"/>
              </a:rPr>
              <a:t> and </a:t>
            </a:r>
            <a:r>
              <a:rPr lang="en-US" sz="3200" b="1" dirty="0" smtClean="0">
                <a:latin typeface="Times New Roman" pitchFamily="18" charset="0"/>
                <a:cs typeface="Times New Roman" pitchFamily="18" charset="0"/>
              </a:rPr>
              <a:t>panacea</a:t>
            </a:r>
            <a:r>
              <a:rPr lang="en-US" sz="3200" dirty="0" smtClean="0">
                <a:latin typeface="Times New Roman" pitchFamily="18" charset="0"/>
                <a:cs typeface="Times New Roman" pitchFamily="18" charset="0"/>
              </a:rPr>
              <a:t> have become a part of our language.</a:t>
            </a:r>
          </a:p>
          <a:p>
            <a:endParaRPr lang="ru-RU" dirty="0"/>
          </a:p>
        </p:txBody>
      </p:sp>
      <p:pic>
        <p:nvPicPr>
          <p:cNvPr id="6" name="Рисунок 5" descr="64yue45tye5rt5r.jpg"/>
          <p:cNvPicPr>
            <a:picLocks noChangeAspect="1"/>
          </p:cNvPicPr>
          <p:nvPr/>
        </p:nvPicPr>
        <p:blipFill>
          <a:blip r:embed="rId3" cstate="print"/>
          <a:stretch>
            <a:fillRect/>
          </a:stretch>
        </p:blipFill>
        <p:spPr>
          <a:xfrm>
            <a:off x="0" y="4643446"/>
            <a:ext cx="9144000" cy="2214554"/>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85720" y="5500702"/>
            <a:ext cx="8429684" cy="785818"/>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en-US" sz="4000" dirty="0" smtClean="0">
                <a:latin typeface="Times New Roman" pitchFamily="18" charset="0"/>
                <a:cs typeface="Times New Roman" pitchFamily="18" charset="0"/>
              </a:rPr>
              <a:t>MEDICINE OF ANCIENT ROME.</a:t>
            </a:r>
            <a:endParaRPr lang="ru-RU" sz="4000" dirty="0">
              <a:latin typeface="Times New Roman" pitchFamily="18" charset="0"/>
              <a:cs typeface="Times New Roman" pitchFamily="18" charset="0"/>
            </a:endParaRPr>
          </a:p>
        </p:txBody>
      </p:sp>
      <p:pic>
        <p:nvPicPr>
          <p:cNvPr id="8" name="Рисунок 7" descr="загруженное (1).jpg"/>
          <p:cNvPicPr>
            <a:picLocks noGrp="1" noChangeAspect="1"/>
          </p:cNvPicPr>
          <p:nvPr>
            <p:ph type="pic" idx="1"/>
          </p:nvPr>
        </p:nvPicPr>
        <p:blipFill>
          <a:blip r:embed="rId2" cstate="print"/>
          <a:srcRect t="3888" b="1944"/>
          <a:stretch>
            <a:fillRect/>
          </a:stretch>
        </p:blipFill>
        <p:spPr>
          <a:xfrm>
            <a:off x="428596" y="285729"/>
            <a:ext cx="8072494" cy="5072098"/>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Autofit/>
          </a:bodyPr>
          <a:lstStyle/>
          <a:p>
            <a:r>
              <a:rPr lang="en-US" sz="2800" b="1" dirty="0" smtClean="0"/>
              <a:t>As the Egyptian civilization faded, the Greek one emerged around 700 BC. The Greek civilization prevailed until "the end of antiquity" around 600 AD</a:t>
            </a:r>
            <a:r>
              <a:rPr lang="en-US" sz="2800" dirty="0" smtClean="0"/>
              <a:t>.</a:t>
            </a:r>
            <a:endParaRPr lang="ru-RU" sz="2800" dirty="0"/>
          </a:p>
        </p:txBody>
      </p:sp>
      <p:pic>
        <p:nvPicPr>
          <p:cNvPr id="5" name="Содержимое 4" descr="antiquity.jpg"/>
          <p:cNvPicPr>
            <a:picLocks noGrp="1" noChangeAspect="1"/>
          </p:cNvPicPr>
          <p:nvPr>
            <p:ph idx="1"/>
          </p:nvPr>
        </p:nvPicPr>
        <p:blipFill>
          <a:blip r:embed="rId2" cstate="print"/>
          <a:stretch>
            <a:fillRect/>
          </a:stretch>
        </p:blipFill>
        <p:spPr>
          <a:xfrm>
            <a:off x="467544" y="1556792"/>
            <a:ext cx="8208912" cy="5112568"/>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79512" y="273050"/>
            <a:ext cx="8607330" cy="798496"/>
          </a:xfrm>
        </p:spPr>
        <p:style>
          <a:lnRef idx="1">
            <a:schemeClr val="accent6"/>
          </a:lnRef>
          <a:fillRef idx="2">
            <a:schemeClr val="accent6"/>
          </a:fillRef>
          <a:effectRef idx="1">
            <a:schemeClr val="accent6"/>
          </a:effectRef>
          <a:fontRef idx="minor">
            <a:schemeClr val="dk1"/>
          </a:fontRef>
        </p:style>
        <p:txBody>
          <a:bodyPr>
            <a:normAutofit fontScale="90000"/>
          </a:bodyPr>
          <a:lstStyle/>
          <a:p>
            <a:pPr algn="ctr"/>
            <a:r>
              <a:rPr lang="en-US" sz="5400" dirty="0" smtClean="0">
                <a:latin typeface="Times New Roman" pitchFamily="18" charset="0"/>
                <a:cs typeface="Times New Roman" pitchFamily="18" charset="0"/>
              </a:rPr>
              <a:t>Roman civilization</a:t>
            </a:r>
            <a:endParaRPr lang="ru-RU" sz="5400" dirty="0">
              <a:latin typeface="Times New Roman" pitchFamily="18" charset="0"/>
              <a:cs typeface="Times New Roman" pitchFamily="18" charset="0"/>
            </a:endParaRPr>
          </a:p>
        </p:txBody>
      </p:sp>
      <p:pic>
        <p:nvPicPr>
          <p:cNvPr id="9" name="Содержимое 8" descr="266.png"/>
          <p:cNvPicPr>
            <a:picLocks noGrp="1" noChangeAspect="1"/>
          </p:cNvPicPr>
          <p:nvPr>
            <p:ph idx="1"/>
          </p:nvPr>
        </p:nvPicPr>
        <p:blipFill>
          <a:blip r:embed="rId2" cstate="print"/>
          <a:stretch>
            <a:fillRect/>
          </a:stretch>
        </p:blipFill>
        <p:spPr>
          <a:xfrm>
            <a:off x="4071934" y="1428736"/>
            <a:ext cx="4929222" cy="5214974"/>
          </a:xfrm>
        </p:spPr>
      </p:pic>
      <p:sp>
        <p:nvSpPr>
          <p:cNvPr id="7" name="Текст 6"/>
          <p:cNvSpPr>
            <a:spLocks noGrp="1"/>
          </p:cNvSpPr>
          <p:nvPr>
            <p:ph type="body" sz="half" idx="2"/>
          </p:nvPr>
        </p:nvSpPr>
        <p:spPr>
          <a:xfrm>
            <a:off x="142844" y="1435100"/>
            <a:ext cx="3714776" cy="5280048"/>
          </a:xfrm>
          <a:ln/>
        </p:spPr>
        <p:style>
          <a:lnRef idx="1">
            <a:schemeClr val="accent6"/>
          </a:lnRef>
          <a:fillRef idx="2">
            <a:schemeClr val="accent6"/>
          </a:fillRef>
          <a:effectRef idx="1">
            <a:schemeClr val="accent6"/>
          </a:effectRef>
          <a:fontRef idx="minor">
            <a:schemeClr val="dk1"/>
          </a:fontRef>
        </p:style>
        <p:txBody>
          <a:bodyPr>
            <a:normAutofit fontScale="85000" lnSpcReduction="20000"/>
          </a:bodyPr>
          <a:lstStyle/>
          <a:p>
            <a:pPr>
              <a:buFont typeface="Arial" pitchFamily="34" charset="0"/>
              <a:buChar char="•"/>
            </a:pPr>
            <a:r>
              <a:rPr lang="en-US" sz="2800" b="1" dirty="0" smtClean="0">
                <a:latin typeface="Times New Roman" pitchFamily="18" charset="0"/>
                <a:cs typeface="Times New Roman" pitchFamily="18" charset="0"/>
              </a:rPr>
              <a:t>Ancient Rome was a flourishing civilization that started around 800 BC and existed for approximately 1200 years</a:t>
            </a:r>
            <a:r>
              <a:rPr lang="en-US" sz="2800" dirty="0" smtClean="0">
                <a:latin typeface="Times New Roman" pitchFamily="18" charset="0"/>
                <a:cs typeface="Times New Roman" pitchFamily="18" charset="0"/>
              </a:rPr>
              <a:t>. </a:t>
            </a:r>
          </a:p>
          <a:p>
            <a:pPr>
              <a:buFont typeface="Arial" pitchFamily="34" charset="0"/>
              <a:buChar char="•"/>
            </a:pPr>
            <a:r>
              <a:rPr lang="en-US" sz="2800" dirty="0" smtClean="0">
                <a:latin typeface="Times New Roman" pitchFamily="18" charset="0"/>
                <a:cs typeface="Times New Roman" pitchFamily="18" charset="0"/>
              </a:rPr>
              <a:t>It started off in Rome, and grew into one of the largest and most powerful empires in ancient history. </a:t>
            </a:r>
          </a:p>
          <a:p>
            <a:pPr>
              <a:buFont typeface="Arial" pitchFamily="34" charset="0"/>
              <a:buChar char="•"/>
            </a:pPr>
            <a:r>
              <a:rPr lang="en-US" sz="2800" dirty="0" smtClean="0">
                <a:latin typeface="Times New Roman" pitchFamily="18" charset="0"/>
                <a:cs typeface="Times New Roman" pitchFamily="18" charset="0"/>
              </a:rPr>
              <a:t>The empire spread to Southern, Western and parts of Eastern Europe, Asia Minor and North Africa. In many ways, the Roman and Greek empires shared a number values and systems.</a:t>
            </a:r>
            <a:r>
              <a:rPr lang="en-US" dirty="0" smtClean="0"/>
              <a:t/>
            </a:r>
            <a:br>
              <a:rPr lang="en-US" dirty="0" smtClean="0"/>
            </a:br>
            <a:endParaRPr lang="ru-RU"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51520" y="273050"/>
            <a:ext cx="8535322" cy="655620"/>
          </a:xfrm>
        </p:spPr>
        <p:style>
          <a:lnRef idx="1">
            <a:schemeClr val="accent6"/>
          </a:lnRef>
          <a:fillRef idx="2">
            <a:schemeClr val="accent6"/>
          </a:fillRef>
          <a:effectRef idx="1">
            <a:schemeClr val="accent6"/>
          </a:effectRef>
          <a:fontRef idx="minor">
            <a:schemeClr val="dk1"/>
          </a:fontRef>
        </p:style>
        <p:txBody>
          <a:bodyPr>
            <a:normAutofit fontScale="90000"/>
          </a:bodyPr>
          <a:lstStyle/>
          <a:p>
            <a:pPr algn="ctr"/>
            <a:r>
              <a:rPr lang="en-US" sz="5400" dirty="0" smtClean="0">
                <a:latin typeface="Times New Roman" pitchFamily="18" charset="0"/>
                <a:cs typeface="Times New Roman" pitchFamily="18" charset="0"/>
              </a:rPr>
              <a:t>Roman civilization</a:t>
            </a:r>
            <a:endParaRPr lang="ru-RU" sz="5400" dirty="0">
              <a:latin typeface="Times New Roman" pitchFamily="18" charset="0"/>
              <a:cs typeface="Times New Roman" pitchFamily="18" charset="0"/>
            </a:endParaRPr>
          </a:p>
        </p:txBody>
      </p:sp>
      <p:sp>
        <p:nvSpPr>
          <p:cNvPr id="7" name="Текст 6"/>
          <p:cNvSpPr>
            <a:spLocks noGrp="1"/>
          </p:cNvSpPr>
          <p:nvPr>
            <p:ph type="body" sz="half" idx="2"/>
          </p:nvPr>
        </p:nvSpPr>
        <p:spPr>
          <a:xfrm>
            <a:off x="285720" y="1071546"/>
            <a:ext cx="8643998" cy="1857388"/>
          </a:xfrm>
          <a:ln/>
        </p:spPr>
        <p:style>
          <a:lnRef idx="1">
            <a:schemeClr val="accent6"/>
          </a:lnRef>
          <a:fillRef idx="2">
            <a:schemeClr val="accent6"/>
          </a:fillRef>
          <a:effectRef idx="1">
            <a:schemeClr val="accent6"/>
          </a:effectRef>
          <a:fontRef idx="minor">
            <a:schemeClr val="dk1"/>
          </a:fontRef>
        </p:style>
        <p:txBody>
          <a:bodyPr>
            <a:normAutofit fontScale="40000" lnSpcReduction="20000"/>
          </a:bodyPr>
          <a:lstStyle/>
          <a:p>
            <a:pPr>
              <a:buFont typeface="Arial" pitchFamily="34" charset="0"/>
              <a:buChar char="•"/>
            </a:pPr>
            <a:r>
              <a:rPr lang="en-US" sz="6000" dirty="0" smtClean="0">
                <a:latin typeface="Times New Roman" pitchFamily="18" charset="0"/>
                <a:cs typeface="Times New Roman" pitchFamily="18" charset="0"/>
              </a:rPr>
              <a:t>Roman civilization developed into a massive empire, unlike the Greek civilization which consisted of many small city-states. </a:t>
            </a:r>
          </a:p>
          <a:p>
            <a:pPr>
              <a:buFont typeface="Arial" pitchFamily="34" charset="0"/>
              <a:buChar char="•"/>
            </a:pPr>
            <a:r>
              <a:rPr lang="en-US" sz="6000" dirty="0" smtClean="0">
                <a:latin typeface="Times New Roman" pitchFamily="18" charset="0"/>
                <a:cs typeface="Times New Roman" pitchFamily="18" charset="0"/>
              </a:rPr>
              <a:t>The Roman empire was centralized; the emperor in Rome was all-powerful and wielded his power, will and laws throughout the empire.</a:t>
            </a:r>
            <a:r>
              <a:rPr lang="en-US" sz="5100" dirty="0" smtClean="0"/>
              <a:t/>
            </a:r>
            <a:br>
              <a:rPr lang="en-US" sz="5100" dirty="0" smtClean="0"/>
            </a:br>
            <a:r>
              <a:rPr lang="en-US" dirty="0" smtClean="0"/>
              <a:t/>
            </a:r>
            <a:br>
              <a:rPr lang="en-US" dirty="0" smtClean="0"/>
            </a:br>
            <a:endParaRPr lang="ru-RU" dirty="0"/>
          </a:p>
        </p:txBody>
      </p:sp>
      <p:pic>
        <p:nvPicPr>
          <p:cNvPr id="8" name="Содержимое 7" descr="good_v_bad_emperors.png"/>
          <p:cNvPicPr>
            <a:picLocks noGrp="1" noChangeAspect="1"/>
          </p:cNvPicPr>
          <p:nvPr>
            <p:ph idx="1"/>
          </p:nvPr>
        </p:nvPicPr>
        <p:blipFill>
          <a:blip r:embed="rId2" cstate="print"/>
          <a:stretch>
            <a:fillRect/>
          </a:stretch>
        </p:blipFill>
        <p:spPr>
          <a:xfrm>
            <a:off x="285720" y="3071810"/>
            <a:ext cx="8572559" cy="3643338"/>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972452" cy="727058"/>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en-US" sz="4000" dirty="0" smtClean="0">
                <a:latin typeface="Times New Roman" pitchFamily="18" charset="0"/>
                <a:cs typeface="Times New Roman" pitchFamily="18" charset="0"/>
              </a:rPr>
              <a:t>Roman civilization</a:t>
            </a:r>
            <a:endParaRPr lang="ru-RU" sz="4000" dirty="0"/>
          </a:p>
        </p:txBody>
      </p:sp>
      <p:pic>
        <p:nvPicPr>
          <p:cNvPr id="7" name="Содержимое 6" descr="images.jpg"/>
          <p:cNvPicPr>
            <a:picLocks noGrp="1" noChangeAspect="1"/>
          </p:cNvPicPr>
          <p:nvPr>
            <p:ph idx="1"/>
          </p:nvPr>
        </p:nvPicPr>
        <p:blipFill>
          <a:blip r:embed="rId2" cstate="print"/>
          <a:stretch>
            <a:fillRect/>
          </a:stretch>
        </p:blipFill>
        <p:spPr>
          <a:xfrm>
            <a:off x="5143473" y="1142984"/>
            <a:ext cx="3786245" cy="2714643"/>
          </a:xfrm>
        </p:spPr>
      </p:pic>
      <p:sp>
        <p:nvSpPr>
          <p:cNvPr id="4" name="Текст 3"/>
          <p:cNvSpPr>
            <a:spLocks noGrp="1"/>
          </p:cNvSpPr>
          <p:nvPr>
            <p:ph type="body" sz="half" idx="2"/>
          </p:nvPr>
        </p:nvSpPr>
        <p:spPr>
          <a:xfrm>
            <a:off x="285720" y="1428736"/>
            <a:ext cx="3500462" cy="5072098"/>
          </a:xfrm>
          <a:ln/>
        </p:spPr>
        <p:style>
          <a:lnRef idx="1">
            <a:schemeClr val="accent6"/>
          </a:lnRef>
          <a:fillRef idx="2">
            <a:schemeClr val="accent6"/>
          </a:fillRef>
          <a:effectRef idx="1">
            <a:schemeClr val="accent6"/>
          </a:effectRef>
          <a:fontRef idx="minor">
            <a:schemeClr val="dk1"/>
          </a:fontRef>
        </p:style>
        <p:txBody>
          <a:bodyPr>
            <a:noAutofit/>
          </a:bodyPr>
          <a:lstStyle/>
          <a:p>
            <a:pPr algn="just">
              <a:spcBef>
                <a:spcPts val="0"/>
              </a:spcBef>
              <a:buFont typeface="Arial" pitchFamily="34" charset="0"/>
              <a:buChar char="•"/>
            </a:pPr>
            <a:r>
              <a:rPr lang="en-US" sz="2800" dirty="0" smtClean="0">
                <a:latin typeface="Times New Roman" pitchFamily="18" charset="0"/>
                <a:cs typeface="Times New Roman" pitchFamily="18" charset="0"/>
              </a:rPr>
              <a:t>Roman wealth went more into practical projects and less into culture and philosophy. </a:t>
            </a:r>
          </a:p>
          <a:p>
            <a:pPr algn="just">
              <a:spcBef>
                <a:spcPts val="0"/>
              </a:spcBef>
              <a:buFont typeface="Arial" pitchFamily="34" charset="0"/>
              <a:buChar char="•"/>
            </a:pPr>
            <a:r>
              <a:rPr lang="en-US" sz="2800" dirty="0" smtClean="0">
                <a:latin typeface="Times New Roman" pitchFamily="18" charset="0"/>
                <a:cs typeface="Times New Roman" pitchFamily="18" charset="0"/>
              </a:rPr>
              <a:t>The Romans built aqueducts to pipe water to cites, sewers in their capital city, and public baths everywhere. </a:t>
            </a:r>
          </a:p>
        </p:txBody>
      </p:sp>
      <p:pic>
        <p:nvPicPr>
          <p:cNvPr id="8" name="Рисунок 7" descr="roman- era_ad.jpg"/>
          <p:cNvPicPr>
            <a:picLocks noChangeAspect="1"/>
          </p:cNvPicPr>
          <p:nvPr/>
        </p:nvPicPr>
        <p:blipFill>
          <a:blip r:embed="rId3" cstate="print"/>
          <a:stretch>
            <a:fillRect/>
          </a:stretch>
        </p:blipFill>
        <p:spPr>
          <a:xfrm>
            <a:off x="4143372" y="3357562"/>
            <a:ext cx="3857652" cy="3143272"/>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329642" cy="1162050"/>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en-US" sz="4800" dirty="0" smtClean="0">
                <a:latin typeface="Times New Roman" pitchFamily="18" charset="0"/>
                <a:cs typeface="Times New Roman" pitchFamily="18" charset="0"/>
              </a:rPr>
              <a:t>Medicine in the Early Rome</a:t>
            </a:r>
            <a:endParaRPr lang="ru-RU" sz="4800" dirty="0">
              <a:latin typeface="Times New Roman" pitchFamily="18" charset="0"/>
              <a:cs typeface="Times New Roman" pitchFamily="18" charset="0"/>
            </a:endParaRPr>
          </a:p>
        </p:txBody>
      </p:sp>
      <p:sp>
        <p:nvSpPr>
          <p:cNvPr id="4" name="Текст 3"/>
          <p:cNvSpPr>
            <a:spLocks noGrp="1"/>
          </p:cNvSpPr>
          <p:nvPr>
            <p:ph type="body" sz="half" idx="2"/>
          </p:nvPr>
        </p:nvSpPr>
        <p:spPr>
          <a:xfrm>
            <a:off x="457200" y="1643050"/>
            <a:ext cx="3686172" cy="5072098"/>
          </a:xfrm>
          <a:ln/>
        </p:spPr>
        <p:style>
          <a:lnRef idx="1">
            <a:schemeClr val="accent6"/>
          </a:lnRef>
          <a:fillRef idx="2">
            <a:schemeClr val="accent6"/>
          </a:fillRef>
          <a:effectRef idx="1">
            <a:schemeClr val="accent6"/>
          </a:effectRef>
          <a:fontRef idx="minor">
            <a:schemeClr val="dk1"/>
          </a:fontRef>
        </p:style>
        <p:txBody>
          <a:bodyPr>
            <a:noAutofit/>
          </a:bodyPr>
          <a:lstStyle/>
          <a:p>
            <a:pPr>
              <a:buFont typeface="Arial" pitchFamily="34" charset="0"/>
              <a:buChar char="•"/>
            </a:pPr>
            <a:r>
              <a:rPr lang="en-US" sz="2400" dirty="0" smtClean="0">
                <a:latin typeface="Times New Roman" pitchFamily="18" charset="0"/>
                <a:cs typeface="Times New Roman" pitchFamily="18" charset="0"/>
              </a:rPr>
              <a:t>In the early years there were very few doctors in Rome.</a:t>
            </a:r>
          </a:p>
          <a:p>
            <a:pPr>
              <a:buFont typeface="Arial" pitchFamily="34" charset="0"/>
              <a:buChar char="•"/>
            </a:pPr>
            <a:r>
              <a:rPr lang="en-US" sz="2400" dirty="0" smtClean="0">
                <a:latin typeface="Times New Roman" pitchFamily="18" charset="0"/>
                <a:cs typeface="Times New Roman" pitchFamily="18" charset="0"/>
              </a:rPr>
              <a:t>The head of each household was supposed to treat others people.</a:t>
            </a:r>
          </a:p>
          <a:p>
            <a:pPr>
              <a:buFont typeface="Arial" pitchFamily="34" charset="0"/>
              <a:buChar char="•"/>
            </a:pPr>
            <a:r>
              <a:rPr lang="en-US" sz="2400" dirty="0" smtClean="0">
                <a:latin typeface="Times New Roman" pitchFamily="18" charset="0"/>
                <a:cs typeface="Times New Roman" pitchFamily="18" charset="0"/>
              </a:rPr>
              <a:t>Specialized medical knowledge was associated with the Greeks.</a:t>
            </a:r>
          </a:p>
          <a:p>
            <a:pPr>
              <a:buFont typeface="Arial" pitchFamily="34" charset="0"/>
              <a:buChar char="•"/>
            </a:pPr>
            <a:r>
              <a:rPr lang="en-US" sz="2400" dirty="0" smtClean="0">
                <a:latin typeface="Times New Roman" pitchFamily="18" charset="0"/>
                <a:cs typeface="Times New Roman" pitchFamily="18" charset="0"/>
              </a:rPr>
              <a:t>Greeks were often slaves or ex-slaves and were not well thought of.</a:t>
            </a:r>
            <a:endParaRPr lang="ru-RU" sz="2400" dirty="0">
              <a:latin typeface="Times New Roman" pitchFamily="18" charset="0"/>
              <a:cs typeface="Times New Roman" pitchFamily="18" charset="0"/>
            </a:endParaRPr>
          </a:p>
        </p:txBody>
      </p:sp>
      <p:pic>
        <p:nvPicPr>
          <p:cNvPr id="7" name="Содержимое 6" descr="slaves20phoebe.jpg"/>
          <p:cNvPicPr>
            <a:picLocks noGrp="1" noChangeAspect="1"/>
          </p:cNvPicPr>
          <p:nvPr>
            <p:ph idx="1"/>
          </p:nvPr>
        </p:nvPicPr>
        <p:blipFill>
          <a:blip r:embed="rId2" cstate="print"/>
          <a:stretch>
            <a:fillRect/>
          </a:stretch>
        </p:blipFill>
        <p:spPr>
          <a:xfrm>
            <a:off x="4429124" y="1643050"/>
            <a:ext cx="4257676" cy="4970088"/>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загруженное (1).jpg"/>
          <p:cNvPicPr>
            <a:picLocks noGrp="1" noChangeAspect="1"/>
          </p:cNvPicPr>
          <p:nvPr>
            <p:ph idx="1"/>
          </p:nvPr>
        </p:nvPicPr>
        <p:blipFill>
          <a:blip r:embed="rId2" cstate="print"/>
          <a:stretch>
            <a:fillRect/>
          </a:stretch>
        </p:blipFill>
        <p:spPr>
          <a:xfrm>
            <a:off x="3714744" y="214290"/>
            <a:ext cx="5214974" cy="6357982"/>
          </a:xfrm>
        </p:spPr>
      </p:pic>
      <p:sp>
        <p:nvSpPr>
          <p:cNvPr id="4" name="Текст 3"/>
          <p:cNvSpPr>
            <a:spLocks noGrp="1"/>
          </p:cNvSpPr>
          <p:nvPr>
            <p:ph type="body" sz="half" idx="2"/>
          </p:nvPr>
        </p:nvSpPr>
        <p:spPr>
          <a:xfrm>
            <a:off x="251520" y="214290"/>
            <a:ext cx="3213993" cy="6357982"/>
          </a:xfrm>
        </p:spPr>
        <p:style>
          <a:lnRef idx="1">
            <a:schemeClr val="accent6"/>
          </a:lnRef>
          <a:fillRef idx="2">
            <a:schemeClr val="accent6"/>
          </a:fillRef>
          <a:effectRef idx="1">
            <a:schemeClr val="accent6"/>
          </a:effectRef>
          <a:fontRef idx="minor">
            <a:schemeClr val="dk1"/>
          </a:fontRef>
        </p:style>
        <p:txBody>
          <a:bodyPr>
            <a:normAutofit/>
          </a:bodyPr>
          <a:lstStyle/>
          <a:p>
            <a:pPr algn="ctr">
              <a:buFont typeface="Arial" pitchFamily="34" charset="0"/>
              <a:buChar char="•"/>
            </a:pPr>
            <a:r>
              <a:rPr lang="en-US" sz="2800" dirty="0" smtClean="0">
                <a:latin typeface="Times New Roman" pitchFamily="18" charset="0"/>
                <a:cs typeface="Times New Roman" pitchFamily="18" charset="0"/>
              </a:rPr>
              <a:t>The doctors in Ancient Rome did not receive the respect given to doctors today. </a:t>
            </a:r>
          </a:p>
          <a:p>
            <a:pPr algn="ctr">
              <a:buFont typeface="Arial" pitchFamily="34" charset="0"/>
              <a:buChar char="•"/>
            </a:pPr>
            <a:r>
              <a:rPr lang="en-US" sz="2800" dirty="0" smtClean="0">
                <a:latin typeface="Times New Roman" pitchFamily="18" charset="0"/>
                <a:cs typeface="Times New Roman" pitchFamily="18" charset="0"/>
              </a:rPr>
              <a:t>In fact, most Romans viewed doctors as cheats and charlatans. </a:t>
            </a:r>
          </a:p>
          <a:p>
            <a:pPr algn="ctr">
              <a:buFont typeface="Arial" pitchFamily="34" charset="0"/>
              <a:buChar char="•"/>
            </a:pPr>
            <a:r>
              <a:rPr lang="en-US" sz="2800" dirty="0" smtClean="0">
                <a:latin typeface="Times New Roman" pitchFamily="18" charset="0"/>
                <a:cs typeface="Times New Roman" pitchFamily="18" charset="0"/>
              </a:rPr>
              <a:t>The magical tricks and lack of truly effective treatments led to this reputation. </a:t>
            </a:r>
          </a:p>
          <a:p>
            <a:pPr algn="ctr">
              <a:buFont typeface="Arial" pitchFamily="34" charset="0"/>
              <a:buChar char="•"/>
            </a:pPr>
            <a:endParaRPr lang="ru-RU"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illus-041.png"/>
          <p:cNvPicPr>
            <a:picLocks noGrp="1" noChangeAspect="1"/>
          </p:cNvPicPr>
          <p:nvPr>
            <p:ph idx="1"/>
          </p:nvPr>
        </p:nvPicPr>
        <p:blipFill>
          <a:blip r:embed="rId2" cstate="print"/>
          <a:stretch>
            <a:fillRect/>
          </a:stretch>
        </p:blipFill>
        <p:spPr>
          <a:xfrm>
            <a:off x="4067944" y="404664"/>
            <a:ext cx="4608512" cy="6048672"/>
          </a:xfrm>
          <a:ln w="76200">
            <a:solidFill>
              <a:schemeClr val="tx1"/>
            </a:solidFill>
          </a:ln>
        </p:spPr>
      </p:pic>
      <p:sp>
        <p:nvSpPr>
          <p:cNvPr id="4" name="Текст 3"/>
          <p:cNvSpPr>
            <a:spLocks noGrp="1"/>
          </p:cNvSpPr>
          <p:nvPr>
            <p:ph type="body" sz="half" idx="2"/>
          </p:nvPr>
        </p:nvSpPr>
        <p:spPr>
          <a:xfrm>
            <a:off x="457200" y="285728"/>
            <a:ext cx="3328982" cy="6286544"/>
          </a:xfrm>
        </p:spPr>
        <p:style>
          <a:lnRef idx="1">
            <a:schemeClr val="accent6"/>
          </a:lnRef>
          <a:fillRef idx="2">
            <a:schemeClr val="accent6"/>
          </a:fillRef>
          <a:effectRef idx="1">
            <a:schemeClr val="accent6"/>
          </a:effectRef>
          <a:fontRef idx="minor">
            <a:schemeClr val="dk1"/>
          </a:fontRef>
        </p:style>
        <p:txBody>
          <a:bodyPr>
            <a:normAutofit lnSpcReduction="10000"/>
          </a:bodyPr>
          <a:lstStyle/>
          <a:p>
            <a:pPr>
              <a:buFont typeface="Arial" pitchFamily="34" charset="0"/>
              <a:buChar char="•"/>
            </a:pPr>
            <a:r>
              <a:rPr lang="en-US" sz="2400" dirty="0" smtClean="0">
                <a:latin typeface="Times New Roman" pitchFamily="18" charset="0"/>
                <a:cs typeface="Times New Roman" pitchFamily="18" charset="0"/>
              </a:rPr>
              <a:t>With the many wars the Roman Empire conducted, military medicine advanced the field.</a:t>
            </a:r>
          </a:p>
          <a:p>
            <a:pPr>
              <a:buFont typeface="Arial" pitchFamily="34" charset="0"/>
              <a:buChar char="•"/>
            </a:pPr>
            <a:r>
              <a:rPr lang="en-US" sz="2400" dirty="0" smtClean="0">
                <a:latin typeface="Times New Roman" pitchFamily="18" charset="0"/>
                <a:cs typeface="Times New Roman" pitchFamily="18" charset="0"/>
              </a:rPr>
              <a:t> Military doctors discovered new techniques for treatment and adopted those of the areas they fought against.</a:t>
            </a:r>
          </a:p>
          <a:p>
            <a:pPr>
              <a:buFont typeface="Arial" pitchFamily="34" charset="0"/>
              <a:buChar char="•"/>
            </a:pPr>
            <a:r>
              <a:rPr lang="en-US" sz="2400" dirty="0" smtClean="0">
                <a:latin typeface="Times New Roman" pitchFamily="18" charset="0"/>
                <a:cs typeface="Times New Roman" pitchFamily="18" charset="0"/>
              </a:rPr>
              <a:t> Hospitals also developed as a result of military influence (called </a:t>
            </a:r>
            <a:r>
              <a:rPr lang="en-US" sz="2400" i="1" dirty="0" err="1" smtClean="0">
                <a:latin typeface="Times New Roman" pitchFamily="18" charset="0"/>
                <a:cs typeface="Times New Roman" pitchFamily="18" charset="0"/>
              </a:rPr>
              <a:t>valetudinaria</a:t>
            </a:r>
            <a:r>
              <a:rPr lang="en-US" sz="2400" i="1" dirty="0" smtClean="0">
                <a:latin typeface="Times New Roman" pitchFamily="18" charset="0"/>
                <a:cs typeface="Times New Roman" pitchFamily="18" charset="0"/>
              </a:rPr>
              <a:t>).</a:t>
            </a:r>
          </a:p>
          <a:p>
            <a:pPr>
              <a:buFont typeface="Arial" pitchFamily="34" charset="0"/>
              <a:buChar char="•"/>
            </a:pPr>
            <a:r>
              <a:rPr lang="en-US" sz="2400" dirty="0" smtClean="0">
                <a:latin typeface="Times New Roman" pitchFamily="18" charset="0"/>
                <a:cs typeface="Times New Roman" pitchFamily="18" charset="0"/>
              </a:rPr>
              <a:t> Civilian doctors worked out of the home or in storefronts.</a:t>
            </a:r>
            <a:endParaRPr lang="ru-RU" sz="2400" dirty="0" smtClean="0">
              <a:latin typeface="Times New Roman" pitchFamily="18" charset="0"/>
              <a:cs typeface="Times New Roman" pitchFamily="18" charset="0"/>
            </a:endParaRPr>
          </a:p>
          <a:p>
            <a:endParaRPr lang="ru-RU"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hairdressing_fresco.jpg"/>
          <p:cNvPicPr>
            <a:picLocks noGrp="1" noChangeAspect="1"/>
          </p:cNvPicPr>
          <p:nvPr>
            <p:ph idx="1"/>
          </p:nvPr>
        </p:nvPicPr>
        <p:blipFill>
          <a:blip r:embed="rId2" cstate="print"/>
          <a:stretch>
            <a:fillRect/>
          </a:stretch>
        </p:blipFill>
        <p:spPr>
          <a:xfrm>
            <a:off x="3924300" y="548680"/>
            <a:ext cx="4762500" cy="5904656"/>
          </a:xfrm>
        </p:spPr>
      </p:pic>
      <p:sp>
        <p:nvSpPr>
          <p:cNvPr id="4" name="Текст 3"/>
          <p:cNvSpPr>
            <a:spLocks noGrp="1"/>
          </p:cNvSpPr>
          <p:nvPr>
            <p:ph type="body" sz="half" idx="2"/>
          </p:nvPr>
        </p:nvSpPr>
        <p:spPr>
          <a:xfrm>
            <a:off x="323528" y="332656"/>
            <a:ext cx="3384376" cy="6264696"/>
          </a:xfrm>
        </p:spPr>
        <p:style>
          <a:lnRef idx="1">
            <a:schemeClr val="accent6"/>
          </a:lnRef>
          <a:fillRef idx="2">
            <a:schemeClr val="accent6"/>
          </a:fillRef>
          <a:effectRef idx="1">
            <a:schemeClr val="accent6"/>
          </a:effectRef>
          <a:fontRef idx="minor">
            <a:schemeClr val="dk1"/>
          </a:fontRef>
        </p:style>
        <p:txBody>
          <a:bodyPr>
            <a:noAutofit/>
          </a:bodyPr>
          <a:lstStyle/>
          <a:p>
            <a:pPr>
              <a:buFont typeface="Arial" pitchFamily="34" charset="0"/>
              <a:buChar char="•"/>
            </a:pPr>
            <a:r>
              <a:rPr lang="en-US" sz="3200" dirty="0" smtClean="0">
                <a:latin typeface="Times New Roman" pitchFamily="18" charset="0"/>
                <a:cs typeface="Times New Roman" pitchFamily="18" charset="0"/>
              </a:rPr>
              <a:t>Women played an important role in health care as well in ancient Rome. </a:t>
            </a:r>
            <a:endParaRPr lang="ru-RU" sz="3200" dirty="0" smtClean="0">
              <a:latin typeface="Times New Roman" pitchFamily="18" charset="0"/>
              <a:cs typeface="Times New Roman" pitchFamily="18" charset="0"/>
            </a:endParaRPr>
          </a:p>
          <a:p>
            <a:pPr>
              <a:buFont typeface="Arial" pitchFamily="34" charset="0"/>
              <a:buChar char="•"/>
            </a:pPr>
            <a:r>
              <a:rPr lang="en-US" sz="3200" dirty="0" smtClean="0">
                <a:latin typeface="Times New Roman" pitchFamily="18" charset="0"/>
                <a:cs typeface="Times New Roman" pitchFamily="18" charset="0"/>
              </a:rPr>
              <a:t>Midwives delivered babies and became experts in women's health. They often filled the void left by the ignorance of doctors.</a:t>
            </a:r>
            <a:endParaRPr lang="ru-RU" sz="3200" dirty="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загруженное (3).jpg"/>
          <p:cNvPicPr>
            <a:picLocks noGrp="1" noChangeAspect="1"/>
          </p:cNvPicPr>
          <p:nvPr>
            <p:ph idx="1"/>
          </p:nvPr>
        </p:nvPicPr>
        <p:blipFill>
          <a:blip r:embed="rId2" cstate="print"/>
          <a:stretch>
            <a:fillRect/>
          </a:stretch>
        </p:blipFill>
        <p:spPr>
          <a:xfrm>
            <a:off x="4788024" y="188640"/>
            <a:ext cx="4104456" cy="2736304"/>
          </a:xfrm>
        </p:spPr>
      </p:pic>
      <p:sp>
        <p:nvSpPr>
          <p:cNvPr id="4" name="Текст 3"/>
          <p:cNvSpPr>
            <a:spLocks noGrp="1"/>
          </p:cNvSpPr>
          <p:nvPr>
            <p:ph type="body" sz="half" idx="2"/>
          </p:nvPr>
        </p:nvSpPr>
        <p:spPr>
          <a:xfrm>
            <a:off x="179512" y="188640"/>
            <a:ext cx="3672408" cy="6480720"/>
          </a:xfrm>
          <a:ln/>
        </p:spPr>
        <p:style>
          <a:lnRef idx="1">
            <a:schemeClr val="accent6"/>
          </a:lnRef>
          <a:fillRef idx="2">
            <a:schemeClr val="accent6"/>
          </a:fillRef>
          <a:effectRef idx="1">
            <a:schemeClr val="accent6"/>
          </a:effectRef>
          <a:fontRef idx="minor">
            <a:schemeClr val="dk1"/>
          </a:fontRef>
        </p:style>
        <p:txBody>
          <a:bodyPr>
            <a:noAutofit/>
          </a:bodyPr>
          <a:lstStyle/>
          <a:p>
            <a:r>
              <a:rPr lang="en-US" sz="2400" dirty="0" smtClean="0">
                <a:latin typeface="Times New Roman" pitchFamily="18" charset="0"/>
                <a:cs typeface="Times New Roman" pitchFamily="18" charset="0"/>
              </a:rPr>
              <a:t> The Romans had several techniques to operate on eyes.</a:t>
            </a:r>
            <a:endParaRPr lang="ru-RU"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One such operation helped minimize cataracts. </a:t>
            </a:r>
            <a:endParaRPr lang="ru-RU"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They used a thin needle to push th</a:t>
            </a:r>
            <a:r>
              <a:rPr lang="en-US" sz="2400" dirty="0">
                <a:latin typeface="Times New Roman" pitchFamily="18" charset="0"/>
                <a:cs typeface="Times New Roman" pitchFamily="18" charset="0"/>
              </a:rPr>
              <a:t>r</a:t>
            </a:r>
            <a:r>
              <a:rPr lang="en-US" sz="2400" dirty="0" smtClean="0">
                <a:latin typeface="Times New Roman" pitchFamily="18" charset="0"/>
                <a:cs typeface="Times New Roman" pitchFamily="18" charset="0"/>
              </a:rPr>
              <a:t>ough the eye and break up the cataract.</a:t>
            </a:r>
            <a:endParaRPr lang="ru-RU"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Then with the small hole in the needle the broken up pieces could be suctioned out. </a:t>
            </a:r>
            <a:endParaRPr lang="ru-RU"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This procedure restored at least a moderate amount of sight for the patient</a:t>
            </a:r>
            <a:r>
              <a:rPr lang="en-US" sz="2800" dirty="0" smtClean="0">
                <a:latin typeface="Times New Roman" pitchFamily="18" charset="0"/>
                <a:cs typeface="Times New Roman" pitchFamily="18" charset="0"/>
              </a:rPr>
              <a:t>.</a:t>
            </a:r>
            <a:endParaRPr lang="ru-RU" sz="2800" dirty="0">
              <a:latin typeface="Times New Roman" pitchFamily="18" charset="0"/>
              <a:cs typeface="Times New Roman" pitchFamily="18" charset="0"/>
            </a:endParaRPr>
          </a:p>
        </p:txBody>
      </p:sp>
      <p:pic>
        <p:nvPicPr>
          <p:cNvPr id="6" name="Рисунок 5" descr="images (2).jpg"/>
          <p:cNvPicPr>
            <a:picLocks noChangeAspect="1"/>
          </p:cNvPicPr>
          <p:nvPr/>
        </p:nvPicPr>
        <p:blipFill>
          <a:blip r:embed="rId3" cstate="print"/>
          <a:stretch>
            <a:fillRect/>
          </a:stretch>
        </p:blipFill>
        <p:spPr>
          <a:xfrm>
            <a:off x="3923928" y="2636912"/>
            <a:ext cx="4320480" cy="396044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загруженное.jpg"/>
          <p:cNvPicPr>
            <a:picLocks noGrp="1" noChangeAspect="1"/>
          </p:cNvPicPr>
          <p:nvPr>
            <p:ph idx="1"/>
          </p:nvPr>
        </p:nvPicPr>
        <p:blipFill>
          <a:blip r:embed="rId2" cstate="print"/>
          <a:stretch>
            <a:fillRect/>
          </a:stretch>
        </p:blipFill>
        <p:spPr>
          <a:xfrm>
            <a:off x="4355977" y="476672"/>
            <a:ext cx="4464496" cy="5832647"/>
          </a:xfrm>
        </p:spPr>
      </p:pic>
      <p:sp>
        <p:nvSpPr>
          <p:cNvPr id="4" name="Текст 3"/>
          <p:cNvSpPr>
            <a:spLocks noGrp="1"/>
          </p:cNvSpPr>
          <p:nvPr>
            <p:ph type="body" sz="half" idx="2"/>
          </p:nvPr>
        </p:nvSpPr>
        <p:spPr>
          <a:xfrm>
            <a:off x="457200" y="260648"/>
            <a:ext cx="3106688" cy="6264696"/>
          </a:xfrm>
        </p:spPr>
        <p:style>
          <a:lnRef idx="1">
            <a:schemeClr val="accent6"/>
          </a:lnRef>
          <a:fillRef idx="2">
            <a:schemeClr val="accent6"/>
          </a:fillRef>
          <a:effectRef idx="1">
            <a:schemeClr val="accent6"/>
          </a:effectRef>
          <a:fontRef idx="minor">
            <a:schemeClr val="dk1"/>
          </a:fontRef>
        </p:style>
        <p:txBody>
          <a:bodyPr>
            <a:normAutofit lnSpcReduction="10000"/>
          </a:bodyPr>
          <a:lstStyle/>
          <a:p>
            <a:pPr>
              <a:buFont typeface="Arial" pitchFamily="34" charset="0"/>
              <a:buChar char="•"/>
            </a:pPr>
            <a:r>
              <a:rPr lang="en-US" sz="2400" dirty="0" smtClean="0">
                <a:latin typeface="Times New Roman" pitchFamily="18" charset="0"/>
                <a:cs typeface="Times New Roman" pitchFamily="18" charset="0"/>
              </a:rPr>
              <a:t>Other operations involved plastic surgery. </a:t>
            </a:r>
            <a:endParaRPr lang="ru-RU" sz="2400" dirty="0" smtClean="0">
              <a:latin typeface="Times New Roman" pitchFamily="18" charset="0"/>
              <a:cs typeface="Times New Roman" pitchFamily="18" charset="0"/>
            </a:endParaRPr>
          </a:p>
          <a:p>
            <a:pPr>
              <a:buFont typeface="Arial" pitchFamily="34" charset="0"/>
              <a:buChar char="•"/>
            </a:pPr>
            <a:r>
              <a:rPr lang="en-US" sz="2400" dirty="0" smtClean="0">
                <a:latin typeface="Times New Roman" pitchFamily="18" charset="0"/>
                <a:cs typeface="Times New Roman" pitchFamily="18" charset="0"/>
              </a:rPr>
              <a:t>Earlobes repaired after years of wearing heavy earrings. </a:t>
            </a:r>
            <a:endParaRPr lang="ru-RU" sz="2400" dirty="0" smtClean="0">
              <a:latin typeface="Times New Roman" pitchFamily="18" charset="0"/>
              <a:cs typeface="Times New Roman" pitchFamily="18" charset="0"/>
            </a:endParaRPr>
          </a:p>
          <a:p>
            <a:pPr>
              <a:buFont typeface="Arial" pitchFamily="34" charset="0"/>
              <a:buChar char="•"/>
            </a:pPr>
            <a:r>
              <a:rPr lang="en-US" sz="2400" dirty="0" smtClean="0">
                <a:latin typeface="Times New Roman" pitchFamily="18" charset="0"/>
                <a:cs typeface="Times New Roman" pitchFamily="18" charset="0"/>
              </a:rPr>
              <a:t>The excess lobe was trimmed and the hole sewn together. Freed slaves prompted another common, but expensive, plastic surgery. </a:t>
            </a:r>
            <a:endParaRPr lang="ru-RU" sz="2400" dirty="0" smtClean="0">
              <a:latin typeface="Times New Roman" pitchFamily="18" charset="0"/>
              <a:cs typeface="Times New Roman" pitchFamily="18" charset="0"/>
            </a:endParaRPr>
          </a:p>
          <a:p>
            <a:pPr>
              <a:buFont typeface="Arial" pitchFamily="34" charset="0"/>
              <a:buChar char="•"/>
            </a:pPr>
            <a:r>
              <a:rPr lang="en-US" sz="2400" dirty="0" smtClean="0">
                <a:latin typeface="Times New Roman" pitchFamily="18" charset="0"/>
                <a:cs typeface="Times New Roman" pitchFamily="18" charset="0"/>
              </a:rPr>
              <a:t>The brandings and scars of the freed slave could be removed for a price. </a:t>
            </a:r>
            <a:endParaRPr lang="ru-RU" sz="2400" dirty="0" smtClean="0">
              <a:latin typeface="Times New Roman" pitchFamily="18" charset="0"/>
              <a:cs typeface="Times New Roman" pitchFamily="18" charset="0"/>
            </a:endParaRPr>
          </a:p>
          <a:p>
            <a:endParaRPr lang="ru-RU"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c10.jpg"/>
          <p:cNvPicPr>
            <a:picLocks noGrp="1" noChangeAspect="1"/>
          </p:cNvPicPr>
          <p:nvPr>
            <p:ph idx="1"/>
          </p:nvPr>
        </p:nvPicPr>
        <p:blipFill>
          <a:blip r:embed="rId2" cstate="print"/>
          <a:stretch>
            <a:fillRect/>
          </a:stretch>
        </p:blipFill>
        <p:spPr>
          <a:xfrm>
            <a:off x="4716016" y="332656"/>
            <a:ext cx="4104457" cy="2448272"/>
          </a:xfrm>
        </p:spPr>
      </p:pic>
      <p:sp>
        <p:nvSpPr>
          <p:cNvPr id="4" name="Текст 3"/>
          <p:cNvSpPr>
            <a:spLocks noGrp="1"/>
          </p:cNvSpPr>
          <p:nvPr>
            <p:ph type="body" sz="half" idx="2"/>
          </p:nvPr>
        </p:nvSpPr>
        <p:spPr>
          <a:xfrm>
            <a:off x="0" y="0"/>
            <a:ext cx="4320480" cy="6669360"/>
          </a:xfrm>
        </p:spPr>
        <p:style>
          <a:lnRef idx="1">
            <a:schemeClr val="accent6"/>
          </a:lnRef>
          <a:fillRef idx="2">
            <a:schemeClr val="accent6"/>
          </a:fillRef>
          <a:effectRef idx="1">
            <a:schemeClr val="accent6"/>
          </a:effectRef>
          <a:fontRef idx="minor">
            <a:schemeClr val="dk1"/>
          </a:fontRef>
        </p:style>
        <p:txBody>
          <a:bodyPr>
            <a:noAutofit/>
          </a:bodyPr>
          <a:lstStyle/>
          <a:p>
            <a:pPr>
              <a:buFont typeface="Arial" pitchFamily="34" charset="0"/>
              <a:buChar char="•"/>
            </a:pPr>
            <a:r>
              <a:rPr lang="en-US" sz="2400" dirty="0" smtClean="0">
                <a:latin typeface="Times New Roman" pitchFamily="18" charset="0"/>
                <a:cs typeface="Times New Roman" pitchFamily="18" charset="0"/>
              </a:rPr>
              <a:t>The tools of surgery have given an insight into the methods and advancement of surgery in Rome.</a:t>
            </a:r>
          </a:p>
          <a:p>
            <a:pPr>
              <a:buFont typeface="Arial" pitchFamily="34" charset="0"/>
              <a:buChar char="•"/>
            </a:pPr>
            <a:r>
              <a:rPr lang="en-US" sz="2400" dirty="0" smtClean="0">
                <a:latin typeface="Times New Roman" pitchFamily="18" charset="0"/>
                <a:cs typeface="Times New Roman" pitchFamily="18" charset="0"/>
              </a:rPr>
              <a:t> Some of the best discoveries of these tools come from the remains of Pompeii, the city buried in AD 79 under the eruption of Mount Vesuvius. Archaeologists have uncovered the home of a surgeon. </a:t>
            </a:r>
          </a:p>
          <a:p>
            <a:pPr>
              <a:buFont typeface="Arial" pitchFamily="34" charset="0"/>
              <a:buChar char="•"/>
            </a:pPr>
            <a:r>
              <a:rPr lang="en-US" sz="2400" dirty="0" smtClean="0">
                <a:latin typeface="Times New Roman" pitchFamily="18" charset="0"/>
                <a:cs typeface="Times New Roman" pitchFamily="18" charset="0"/>
              </a:rPr>
              <a:t>These included scalpels, scissors, and bone forceps, giving clues as to the process of surgery and treatment in Roman society.</a:t>
            </a:r>
          </a:p>
          <a:p>
            <a:pPr>
              <a:buFont typeface="Arial" pitchFamily="34" charset="0"/>
              <a:buChar char="•"/>
            </a:pPr>
            <a:r>
              <a:rPr lang="en-US" sz="2400" dirty="0" smtClean="0">
                <a:latin typeface="Times New Roman" pitchFamily="18" charset="0"/>
                <a:cs typeface="Times New Roman" pitchFamily="18" charset="0"/>
              </a:rPr>
              <a:t> Much of what we know of Roman medicine is because of the "House of the Surgeon."</a:t>
            </a:r>
            <a:endParaRPr lang="ru-RU" sz="2400" dirty="0">
              <a:latin typeface="Times New Roman" pitchFamily="18" charset="0"/>
              <a:cs typeface="Times New Roman" pitchFamily="18" charset="0"/>
            </a:endParaRPr>
          </a:p>
        </p:txBody>
      </p:sp>
      <p:pic>
        <p:nvPicPr>
          <p:cNvPr id="6" name="Рисунок 5" descr="pompsurgtools.gif"/>
          <p:cNvPicPr>
            <a:picLocks noChangeAspect="1"/>
          </p:cNvPicPr>
          <p:nvPr/>
        </p:nvPicPr>
        <p:blipFill>
          <a:blip r:embed="rId3" cstate="print"/>
          <a:stretch>
            <a:fillRect/>
          </a:stretch>
        </p:blipFill>
        <p:spPr>
          <a:xfrm>
            <a:off x="7020272" y="2924944"/>
            <a:ext cx="1944216" cy="3600400"/>
          </a:xfrm>
          <a:prstGeom prst="rect">
            <a:avLst/>
          </a:prstGeom>
        </p:spPr>
      </p:pic>
      <p:pic>
        <p:nvPicPr>
          <p:cNvPr id="7" name="Рисунок 6" descr="images.jpg"/>
          <p:cNvPicPr>
            <a:picLocks noChangeAspect="1"/>
          </p:cNvPicPr>
          <p:nvPr/>
        </p:nvPicPr>
        <p:blipFill>
          <a:blip r:embed="rId4" cstate="print"/>
          <a:stretch>
            <a:fillRect/>
          </a:stretch>
        </p:blipFill>
        <p:spPr>
          <a:xfrm>
            <a:off x="4355976" y="3429000"/>
            <a:ext cx="2664296" cy="309634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179511" y="0"/>
            <a:ext cx="3384377" cy="6858000"/>
          </a:xfrm>
          <a:ln/>
        </p:spPr>
        <p:style>
          <a:lnRef idx="1">
            <a:schemeClr val="accent6"/>
          </a:lnRef>
          <a:fillRef idx="2">
            <a:schemeClr val="accent6"/>
          </a:fillRef>
          <a:effectRef idx="1">
            <a:schemeClr val="accent6"/>
          </a:effectRef>
          <a:fontRef idx="minor">
            <a:schemeClr val="dk1"/>
          </a:fontRef>
        </p:style>
        <p:txBody>
          <a:bodyPr>
            <a:noAutofit/>
          </a:bodyPr>
          <a:lstStyle/>
          <a:p>
            <a:r>
              <a:rPr lang="en-US" sz="2800" dirty="0" smtClean="0">
                <a:latin typeface="Times New Roman" pitchFamily="18" charset="0"/>
                <a:cs typeface="Times New Roman" pitchFamily="18" charset="0"/>
              </a:rPr>
              <a:t>Instead of growing into a large empire ruled by a monarch, Greece developed as a number of </a:t>
            </a:r>
            <a:r>
              <a:rPr lang="en-US" sz="2800" b="1" dirty="0" smtClean="0">
                <a:latin typeface="Times New Roman" pitchFamily="18" charset="0"/>
                <a:cs typeface="Times New Roman" pitchFamily="18" charset="0"/>
              </a:rPr>
              <a:t>city-states</a:t>
            </a:r>
            <a:r>
              <a:rPr lang="en-US" sz="2800" dirty="0" smtClean="0">
                <a:latin typeface="Times New Roman" pitchFamily="18" charset="0"/>
                <a:cs typeface="Times New Roman" pitchFamily="18" charset="0"/>
              </a:rPr>
              <a:t>, ruled by a range of governments. Some of were</a:t>
            </a:r>
            <a:r>
              <a:rPr lang="ru-RU"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democratic</a:t>
            </a:r>
          </a:p>
          <a:p>
            <a:r>
              <a:rPr lang="en-US" sz="2800" dirty="0" smtClean="0">
                <a:latin typeface="Times New Roman" pitchFamily="18" charset="0"/>
                <a:cs typeface="Times New Roman" pitchFamily="18" charset="0"/>
              </a:rPr>
              <a:t> (Athens), others were under</a:t>
            </a:r>
            <a:r>
              <a:rPr lang="ru-RU"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dictatorships</a:t>
            </a:r>
          </a:p>
          <a:p>
            <a:r>
              <a:rPr lang="en-US" sz="2800" dirty="0" smtClean="0">
                <a:latin typeface="Times New Roman" pitchFamily="18" charset="0"/>
                <a:cs typeface="Times New Roman" pitchFamily="18" charset="0"/>
              </a:rPr>
              <a:t> (Macedon), others were ruled by </a:t>
            </a:r>
          </a:p>
          <a:p>
            <a:r>
              <a:rPr lang="en-US" sz="2800" dirty="0" smtClean="0">
                <a:latin typeface="Times New Roman" pitchFamily="18" charset="0"/>
                <a:cs typeface="Times New Roman" pitchFamily="18" charset="0"/>
              </a:rPr>
              <a:t>the </a:t>
            </a:r>
            <a:r>
              <a:rPr lang="en-US" sz="2800" b="1" dirty="0" smtClean="0">
                <a:latin typeface="Times New Roman" pitchFamily="18" charset="0"/>
                <a:cs typeface="Times New Roman" pitchFamily="18" charset="0"/>
              </a:rPr>
              <a:t>military</a:t>
            </a:r>
            <a:r>
              <a:rPr lang="en-US" sz="2800" dirty="0" smtClean="0">
                <a:latin typeface="Times New Roman" pitchFamily="18" charset="0"/>
                <a:cs typeface="Times New Roman" pitchFamily="18" charset="0"/>
              </a:rPr>
              <a:t> (Sparta).</a:t>
            </a:r>
            <a:endParaRPr lang="ru-RU" sz="2800" dirty="0">
              <a:latin typeface="Times New Roman" pitchFamily="18" charset="0"/>
              <a:cs typeface="Times New Roman" pitchFamily="18" charset="0"/>
            </a:endParaRPr>
          </a:p>
        </p:txBody>
      </p:sp>
      <p:pic>
        <p:nvPicPr>
          <p:cNvPr id="7" name="Содержимое 7" descr="mapAthens&amp;Sparta.jpg"/>
          <p:cNvPicPr>
            <a:picLocks noGrp="1" noChangeAspect="1"/>
          </p:cNvPicPr>
          <p:nvPr>
            <p:ph idx="1"/>
          </p:nvPr>
        </p:nvPicPr>
        <p:blipFill>
          <a:blip r:embed="rId3" cstate="print"/>
          <a:stretch>
            <a:fillRect/>
          </a:stretch>
        </p:blipFill>
        <p:spPr>
          <a:xfrm>
            <a:off x="3575050" y="0"/>
            <a:ext cx="5568950" cy="6857999"/>
          </a:xfrm>
          <a:ln w="76200">
            <a:solidFill>
              <a:srgbClr val="FFC000"/>
            </a:solid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загруженное (1).jpg"/>
          <p:cNvPicPr>
            <a:picLocks noGrp="1" noChangeAspect="1"/>
          </p:cNvPicPr>
          <p:nvPr>
            <p:ph idx="1"/>
          </p:nvPr>
        </p:nvPicPr>
        <p:blipFill>
          <a:blip r:embed="rId2" cstate="print"/>
          <a:stretch>
            <a:fillRect/>
          </a:stretch>
        </p:blipFill>
        <p:spPr>
          <a:xfrm>
            <a:off x="4644008" y="404664"/>
            <a:ext cx="4104456" cy="6120680"/>
          </a:xfrm>
        </p:spPr>
      </p:pic>
      <p:sp>
        <p:nvSpPr>
          <p:cNvPr id="4" name="Текст 3"/>
          <p:cNvSpPr>
            <a:spLocks noGrp="1"/>
          </p:cNvSpPr>
          <p:nvPr>
            <p:ph type="body" sz="half" idx="2"/>
          </p:nvPr>
        </p:nvSpPr>
        <p:spPr>
          <a:xfrm>
            <a:off x="251520" y="260648"/>
            <a:ext cx="3960440" cy="6408712"/>
          </a:xfrm>
        </p:spPr>
        <p:style>
          <a:lnRef idx="1">
            <a:schemeClr val="accent6"/>
          </a:lnRef>
          <a:fillRef idx="2">
            <a:schemeClr val="accent6"/>
          </a:fillRef>
          <a:effectRef idx="1">
            <a:schemeClr val="accent6"/>
          </a:effectRef>
          <a:fontRef idx="minor">
            <a:schemeClr val="dk1"/>
          </a:fontRef>
        </p:style>
        <p:txBody>
          <a:bodyPr>
            <a:noAutofit/>
          </a:bodyPr>
          <a:lstStyle/>
          <a:p>
            <a:r>
              <a:rPr lang="en-GB" sz="3200" dirty="0" smtClean="0">
                <a:latin typeface="Times New Roman" pitchFamily="18" charset="0"/>
                <a:cs typeface="Times New Roman" pitchFamily="18" charset="0"/>
              </a:rPr>
              <a:t>129 AD born in Pergamum( was Greece now Turkey</a:t>
            </a:r>
          </a:p>
          <a:p>
            <a:r>
              <a:rPr lang="en-GB" sz="3200" dirty="0" smtClean="0">
                <a:latin typeface="Times New Roman" pitchFamily="18" charset="0"/>
                <a:cs typeface="Times New Roman" pitchFamily="18" charset="0"/>
              </a:rPr>
              <a:t>145AD began to study medicine in his local temple of </a:t>
            </a:r>
            <a:r>
              <a:rPr lang="en-GB" sz="3200" dirty="0" err="1" smtClean="0">
                <a:latin typeface="Times New Roman" pitchFamily="18" charset="0"/>
                <a:cs typeface="Times New Roman" pitchFamily="18" charset="0"/>
              </a:rPr>
              <a:t>Asklepios</a:t>
            </a:r>
            <a:endParaRPr lang="en-GB" sz="3200" dirty="0" smtClean="0">
              <a:latin typeface="Times New Roman" pitchFamily="18" charset="0"/>
              <a:cs typeface="Times New Roman" pitchFamily="18" charset="0"/>
            </a:endParaRPr>
          </a:p>
          <a:p>
            <a:r>
              <a:rPr lang="en-GB" sz="3200" dirty="0" smtClean="0">
                <a:latin typeface="Times New Roman" pitchFamily="18" charset="0"/>
                <a:cs typeface="Times New Roman" pitchFamily="18" charset="0"/>
              </a:rPr>
              <a:t>149AD went to Alexandria to study medicine</a:t>
            </a:r>
          </a:p>
          <a:p>
            <a:r>
              <a:rPr lang="en-GB" sz="3200" dirty="0" smtClean="0">
                <a:latin typeface="Times New Roman" pitchFamily="18" charset="0"/>
                <a:cs typeface="Times New Roman" pitchFamily="18" charset="0"/>
              </a:rPr>
              <a:t>159AD surgeon to gladiators in Pergamum</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загруженное (1).jpg"/>
          <p:cNvPicPr>
            <a:picLocks noGrp="1" noChangeAspect="1"/>
          </p:cNvPicPr>
          <p:nvPr>
            <p:ph idx="1"/>
          </p:nvPr>
        </p:nvPicPr>
        <p:blipFill>
          <a:blip r:embed="rId2" cstate="print"/>
          <a:stretch>
            <a:fillRect/>
          </a:stretch>
        </p:blipFill>
        <p:spPr>
          <a:xfrm>
            <a:off x="4644008" y="404664"/>
            <a:ext cx="4104456" cy="6120680"/>
          </a:xfrm>
        </p:spPr>
      </p:pic>
      <p:sp>
        <p:nvSpPr>
          <p:cNvPr id="4" name="Текст 3"/>
          <p:cNvSpPr>
            <a:spLocks noGrp="1"/>
          </p:cNvSpPr>
          <p:nvPr>
            <p:ph type="body" sz="half" idx="2"/>
          </p:nvPr>
        </p:nvSpPr>
        <p:spPr>
          <a:xfrm>
            <a:off x="251520" y="260648"/>
            <a:ext cx="4176464" cy="6408712"/>
          </a:xfrm>
        </p:spPr>
        <p:style>
          <a:lnRef idx="1">
            <a:schemeClr val="accent6"/>
          </a:lnRef>
          <a:fillRef idx="2">
            <a:schemeClr val="accent6"/>
          </a:fillRef>
          <a:effectRef idx="1">
            <a:schemeClr val="accent6"/>
          </a:effectRef>
          <a:fontRef idx="minor">
            <a:schemeClr val="dk1"/>
          </a:fontRef>
        </p:style>
        <p:txBody>
          <a:bodyPr>
            <a:noAutofit/>
          </a:bodyPr>
          <a:lstStyle/>
          <a:p>
            <a:r>
              <a:rPr lang="en-GB" sz="3200" dirty="0" smtClean="0">
                <a:latin typeface="Times New Roman" pitchFamily="18" charset="0"/>
                <a:cs typeface="Times New Roman" pitchFamily="18" charset="0"/>
              </a:rPr>
              <a:t>162 AD went to Rome. Physician to the court of Emperor Marco Aurelius </a:t>
            </a:r>
          </a:p>
          <a:p>
            <a:r>
              <a:rPr lang="en-GB" sz="3200" dirty="0" smtClean="0">
                <a:latin typeface="Times New Roman" pitchFamily="18" charset="0"/>
                <a:cs typeface="Times New Roman" pitchFamily="18" charset="0"/>
              </a:rPr>
              <a:t>166-7AD returned to work in Pergamum</a:t>
            </a:r>
          </a:p>
          <a:p>
            <a:r>
              <a:rPr lang="en-GB" sz="3200" dirty="0" smtClean="0">
                <a:latin typeface="Times New Roman" pitchFamily="18" charset="0"/>
                <a:cs typeface="Times New Roman" pitchFamily="18" charset="0"/>
              </a:rPr>
              <a:t>199 AD died in Rome after 30 years as Rome's leading doctor . By that time he had written over 400 books of which about 100 were known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images (1).jpg"/>
          <p:cNvPicPr>
            <a:picLocks noGrp="1" noChangeAspect="1"/>
          </p:cNvPicPr>
          <p:nvPr>
            <p:ph idx="1"/>
          </p:nvPr>
        </p:nvPicPr>
        <p:blipFill>
          <a:blip r:embed="rId2" cstate="print"/>
          <a:stretch>
            <a:fillRect/>
          </a:stretch>
        </p:blipFill>
        <p:spPr>
          <a:xfrm>
            <a:off x="4139951" y="404664"/>
            <a:ext cx="4608513" cy="6048671"/>
          </a:xfrm>
        </p:spPr>
      </p:pic>
      <p:sp>
        <p:nvSpPr>
          <p:cNvPr id="4" name="Текст 3"/>
          <p:cNvSpPr>
            <a:spLocks noGrp="1"/>
          </p:cNvSpPr>
          <p:nvPr>
            <p:ph type="body" sz="half" idx="2"/>
          </p:nvPr>
        </p:nvSpPr>
        <p:spPr>
          <a:xfrm>
            <a:off x="251520" y="332656"/>
            <a:ext cx="3600400" cy="6336704"/>
          </a:xfrm>
        </p:spPr>
        <p:style>
          <a:lnRef idx="1">
            <a:schemeClr val="accent6"/>
          </a:lnRef>
          <a:fillRef idx="2">
            <a:schemeClr val="accent6"/>
          </a:fillRef>
          <a:effectRef idx="1">
            <a:schemeClr val="accent6"/>
          </a:effectRef>
          <a:fontRef idx="minor">
            <a:schemeClr val="dk1"/>
          </a:fontRef>
        </p:style>
        <p:txBody>
          <a:bodyPr>
            <a:noAutofit/>
          </a:bodyPr>
          <a:lstStyle/>
          <a:p>
            <a:r>
              <a:rPr lang="en-GB" sz="2400" dirty="0" smtClean="0">
                <a:latin typeface="Times New Roman" pitchFamily="18" charset="0"/>
                <a:cs typeface="Times New Roman" pitchFamily="18" charset="0"/>
              </a:rPr>
              <a:t>Galen accepted the idea of the four humours. He based many treatments o this theory but his main importance lay in anatomy and how the body worked.</a:t>
            </a:r>
          </a:p>
          <a:p>
            <a:r>
              <a:rPr lang="en-GB" sz="2400" dirty="0" smtClean="0">
                <a:latin typeface="Times New Roman" pitchFamily="18" charset="0"/>
                <a:cs typeface="Times New Roman" pitchFamily="18" charset="0"/>
              </a:rPr>
              <a:t>He was lucky enough to train at Alexandria so he could look at a dissected body. </a:t>
            </a:r>
          </a:p>
          <a:p>
            <a:r>
              <a:rPr lang="en-GB" sz="2400" dirty="0" smtClean="0">
                <a:latin typeface="Times New Roman" pitchFamily="18" charset="0"/>
                <a:cs typeface="Times New Roman" pitchFamily="18" charset="0"/>
              </a:rPr>
              <a:t>Dissecting human bodies was forbidden elsewhere due to </a:t>
            </a:r>
            <a:r>
              <a:rPr lang="en-GB" sz="2400" dirty="0" err="1" smtClean="0">
                <a:latin typeface="Times New Roman" pitchFamily="18" charset="0"/>
                <a:cs typeface="Times New Roman" pitchFamily="18" charset="0"/>
              </a:rPr>
              <a:t>religio</a:t>
            </a:r>
            <a:r>
              <a:rPr lang="en-US" sz="2400" dirty="0" smtClean="0">
                <a:latin typeface="Times New Roman" pitchFamily="18" charset="0"/>
                <a:cs typeface="Times New Roman" pitchFamily="18" charset="0"/>
              </a:rPr>
              <a:t>n.</a:t>
            </a:r>
            <a:endParaRPr lang="ru-RU" sz="2400" dirty="0" smtClean="0">
              <a:latin typeface="Times New Roman" pitchFamily="18" charset="0"/>
              <a:cs typeface="Times New Roman" pitchFamily="18" charset="0"/>
            </a:endParaRPr>
          </a:p>
          <a:p>
            <a:r>
              <a:rPr lang="en-GB" sz="2400" dirty="0" smtClean="0">
                <a:latin typeface="Times New Roman" pitchFamily="18" charset="0"/>
                <a:cs typeface="Times New Roman" pitchFamily="18" charset="0"/>
              </a:rPr>
              <a:t>He could understand how the brain and nerves worked and showed others by using animals</a:t>
            </a:r>
            <a:r>
              <a:rPr lang="en-GB" sz="1800" dirty="0" smtClean="0">
                <a:latin typeface="Times New Roman" pitchFamily="18" charset="0"/>
                <a:cs typeface="Times New Roman" pitchFamily="18" charset="0"/>
              </a:rPr>
              <a: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568952" cy="994122"/>
          </a:xfrm>
        </p:spPr>
        <p:style>
          <a:lnRef idx="1">
            <a:schemeClr val="accent6"/>
          </a:lnRef>
          <a:fillRef idx="2">
            <a:schemeClr val="accent6"/>
          </a:fillRef>
          <a:effectRef idx="1">
            <a:schemeClr val="accent6"/>
          </a:effectRef>
          <a:fontRef idx="minor">
            <a:schemeClr val="dk1"/>
          </a:fontRef>
        </p:style>
        <p:txBody>
          <a:bodyPr>
            <a:normAutofit/>
          </a:bodyPr>
          <a:lstStyle/>
          <a:p>
            <a:r>
              <a:rPr lang="en-GB" dirty="0" smtClean="0"/>
              <a:t>The importance of Galen's work </a:t>
            </a:r>
            <a:endParaRPr lang="en-GB" dirty="0"/>
          </a:p>
        </p:txBody>
      </p:sp>
      <p:sp>
        <p:nvSpPr>
          <p:cNvPr id="3" name="Content Placeholder 2"/>
          <p:cNvSpPr>
            <a:spLocks noGrp="1"/>
          </p:cNvSpPr>
          <p:nvPr>
            <p:ph idx="1"/>
          </p:nvPr>
        </p:nvSpPr>
        <p:spPr>
          <a:xfrm>
            <a:off x="251520" y="1484784"/>
            <a:ext cx="8678198" cy="5373216"/>
          </a:xfrm>
          <a:ln/>
        </p:spPr>
        <p:style>
          <a:lnRef idx="1">
            <a:schemeClr val="accent6"/>
          </a:lnRef>
          <a:fillRef idx="2">
            <a:schemeClr val="accent6"/>
          </a:fillRef>
          <a:effectRef idx="1">
            <a:schemeClr val="accent6"/>
          </a:effectRef>
          <a:fontRef idx="minor">
            <a:schemeClr val="dk1"/>
          </a:fontRef>
        </p:style>
        <p:txBody>
          <a:bodyPr>
            <a:normAutofit fontScale="77500" lnSpcReduction="20000"/>
          </a:bodyPr>
          <a:lstStyle/>
          <a:p>
            <a:r>
              <a:rPr lang="en-GB" dirty="0" smtClean="0"/>
              <a:t>Made a big impact on other civilizations, 1400 years after his death in Rome</a:t>
            </a:r>
          </a:p>
          <a:p>
            <a:r>
              <a:rPr lang="en-GB" dirty="0" smtClean="0"/>
              <a:t>He developed the understanding of anatomy</a:t>
            </a:r>
          </a:p>
          <a:p>
            <a:r>
              <a:rPr lang="en-GB" dirty="0" smtClean="0"/>
              <a:t>He was one of the first doctors to dissect animals and dead bodies at Alexandria elsewhere it was forbidden</a:t>
            </a:r>
          </a:p>
          <a:p>
            <a:r>
              <a:rPr lang="en-GB" dirty="0" smtClean="0"/>
              <a:t>His theories were used for many centuries as they supported many precious Greek theories </a:t>
            </a:r>
          </a:p>
          <a:p>
            <a:r>
              <a:rPr lang="en-GB" dirty="0" smtClean="0"/>
              <a:t>His books were handed down for generations and many doctors studied and developed their own ideas from these books.</a:t>
            </a:r>
          </a:p>
          <a:p>
            <a:r>
              <a:rPr lang="en-GB" dirty="0" smtClean="0"/>
              <a:t>One of his greatest breakthroughs was that the brain and nerves control the body. He was able to influence many people all over the world. Many couldn’t disagree as his theories were backed up by evidence. </a:t>
            </a:r>
          </a:p>
          <a:p>
            <a:r>
              <a:rPr lang="en-GB" dirty="0" smtClean="0"/>
              <a:t>However, Galen only talks about his successful experiments </a:t>
            </a:r>
            <a:endParaRPr lang="en-GB" dirty="0"/>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1"/>
          <a:ext cx="9144000" cy="8026887"/>
        </p:xfrm>
        <a:graphic>
          <a:graphicData uri="http://schemas.openxmlformats.org/drawingml/2006/table">
            <a:tbl>
              <a:tblPr firstRow="1" bandRow="1">
                <a:tableStyleId>{5C22544A-7EE6-4342-B048-85BDC9FD1C3A}</a:tableStyleId>
              </a:tblPr>
              <a:tblGrid>
                <a:gridCol w="4572000"/>
                <a:gridCol w="4572000"/>
              </a:tblGrid>
              <a:tr h="513522">
                <a:tc>
                  <a:txBody>
                    <a:bodyPr/>
                    <a:lstStyle/>
                    <a:p>
                      <a:pPr algn="ctr"/>
                      <a:r>
                        <a:rPr lang="en-GB" sz="2800" dirty="0" smtClean="0">
                          <a:solidFill>
                            <a:schemeClr val="tx1"/>
                          </a:solidFill>
                          <a:latin typeface="Times New Roman" pitchFamily="18" charset="0"/>
                          <a:cs typeface="Times New Roman" pitchFamily="18" charset="0"/>
                        </a:rPr>
                        <a:t>MODERN</a:t>
                      </a:r>
                      <a:r>
                        <a:rPr lang="en-GB" sz="2800" baseline="0" dirty="0" smtClean="0">
                          <a:solidFill>
                            <a:schemeClr val="tx1"/>
                          </a:solidFill>
                          <a:latin typeface="Times New Roman" pitchFamily="18" charset="0"/>
                          <a:cs typeface="Times New Roman" pitchFamily="18" charset="0"/>
                        </a:rPr>
                        <a:t> AGE</a:t>
                      </a:r>
                      <a:endParaRPr lang="en-GB" sz="2800" dirty="0">
                        <a:solidFill>
                          <a:schemeClr val="tx1"/>
                        </a:solidFill>
                        <a:latin typeface="Times New Roman" pitchFamily="18" charset="0"/>
                        <a:cs typeface="Times New Roman" pitchFamily="18" charset="0"/>
                      </a:endParaRPr>
                    </a:p>
                  </a:txBody>
                  <a:tcPr>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algn="ctr"/>
                      <a:r>
                        <a:rPr lang="en-GB" sz="2400" dirty="0" smtClean="0">
                          <a:solidFill>
                            <a:schemeClr val="tx1"/>
                          </a:solidFill>
                          <a:latin typeface="Times New Roman" pitchFamily="18" charset="0"/>
                          <a:cs typeface="Times New Roman" pitchFamily="18" charset="0"/>
                        </a:rPr>
                        <a:t>GALEN’S THEORIES</a:t>
                      </a:r>
                      <a:r>
                        <a:rPr lang="en-GB" sz="2400" baseline="0" dirty="0" smtClean="0">
                          <a:solidFill>
                            <a:schemeClr val="tx1"/>
                          </a:solidFill>
                          <a:latin typeface="Times New Roman" pitchFamily="18" charset="0"/>
                          <a:cs typeface="Times New Roman" pitchFamily="18" charset="0"/>
                        </a:rPr>
                        <a:t> </a:t>
                      </a:r>
                      <a:endParaRPr lang="en-GB" sz="2400" dirty="0">
                        <a:solidFill>
                          <a:schemeClr val="tx1"/>
                        </a:solidFill>
                        <a:latin typeface="Times New Roman" pitchFamily="18" charset="0"/>
                        <a:cs typeface="Times New Roman" pitchFamily="18" charset="0"/>
                      </a:endParaRPr>
                    </a:p>
                  </a:txBody>
                  <a:tcPr>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r>
              <a:tr h="2205124">
                <a:tc>
                  <a:txBody>
                    <a:bodyPr/>
                    <a:lstStyle/>
                    <a:p>
                      <a:r>
                        <a:rPr lang="en-GB" sz="2800" dirty="0" smtClean="0">
                          <a:latin typeface="Times New Roman" pitchFamily="18" charset="0"/>
                          <a:cs typeface="Times New Roman" pitchFamily="18" charset="0"/>
                        </a:rPr>
                        <a:t>Blood passes</a:t>
                      </a:r>
                      <a:r>
                        <a:rPr lang="en-GB" sz="2800" baseline="0" dirty="0" smtClean="0">
                          <a:latin typeface="Times New Roman" pitchFamily="18" charset="0"/>
                          <a:cs typeface="Times New Roman" pitchFamily="18" charset="0"/>
                        </a:rPr>
                        <a:t> from the left side of the heart to the lungs and back to the right side of the heart.</a:t>
                      </a:r>
                      <a:endParaRPr lang="en-GB" sz="2800" dirty="0">
                        <a:latin typeface="Times New Roman" pitchFamily="18" charset="0"/>
                        <a:cs typeface="Times New Roman" pitchFamily="18" charset="0"/>
                      </a:endParaRPr>
                    </a:p>
                  </a:txBody>
                  <a:tcPr>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800" dirty="0" smtClean="0">
                          <a:latin typeface="Times New Roman" pitchFamily="18" charset="0"/>
                          <a:cs typeface="Times New Roman" pitchFamily="18" charset="0"/>
                        </a:rPr>
                        <a:t>Blood passes through the left side of the heart</a:t>
                      </a:r>
                      <a:r>
                        <a:rPr lang="en-GB" sz="2800" baseline="0" dirty="0" smtClean="0">
                          <a:latin typeface="Times New Roman" pitchFamily="18" charset="0"/>
                          <a:cs typeface="Times New Roman" pitchFamily="18" charset="0"/>
                        </a:rPr>
                        <a:t> to the right side of the heart through pores in the heart walls</a:t>
                      </a:r>
                      <a:endParaRPr lang="en-GB" sz="2800" dirty="0" smtClean="0">
                        <a:latin typeface="Times New Roman" pitchFamily="18" charset="0"/>
                        <a:cs typeface="Times New Roman" pitchFamily="18" charset="0"/>
                      </a:endParaRPr>
                    </a:p>
                    <a:p>
                      <a:endParaRPr lang="en-GB" sz="2800" dirty="0">
                        <a:latin typeface="Times New Roman" pitchFamily="18" charset="0"/>
                        <a:cs typeface="Times New Roman" pitchFamily="18" charset="0"/>
                      </a:endParaRPr>
                    </a:p>
                  </a:txBody>
                  <a:tcPr>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r>
              <a:tr h="1168887">
                <a:tc>
                  <a:txBody>
                    <a:bodyPr/>
                    <a:lstStyle/>
                    <a:p>
                      <a:r>
                        <a:rPr lang="en-GB" sz="2800" dirty="0" smtClean="0">
                          <a:latin typeface="Times New Roman" pitchFamily="18" charset="0"/>
                          <a:cs typeface="Times New Roman" pitchFamily="18" charset="0"/>
                        </a:rPr>
                        <a:t>Blood is made</a:t>
                      </a:r>
                      <a:r>
                        <a:rPr lang="en-GB" sz="2800" baseline="0" dirty="0" smtClean="0">
                          <a:latin typeface="Times New Roman" pitchFamily="18" charset="0"/>
                          <a:cs typeface="Times New Roman" pitchFamily="18" charset="0"/>
                        </a:rPr>
                        <a:t> in the spleen</a:t>
                      </a:r>
                      <a:endParaRPr lang="en-GB" sz="2800" dirty="0">
                        <a:latin typeface="Times New Roman" pitchFamily="18" charset="0"/>
                        <a:cs typeface="Times New Roman" pitchFamily="18" charset="0"/>
                      </a:endParaRPr>
                    </a:p>
                  </a:txBody>
                  <a:tcPr>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r>
                        <a:rPr lang="en-GB" sz="2800" dirty="0" smtClean="0">
                          <a:latin typeface="Times New Roman" pitchFamily="18" charset="0"/>
                          <a:cs typeface="Times New Roman" pitchFamily="18" charset="0"/>
                        </a:rPr>
                        <a:t>Blood is made in the liver</a:t>
                      </a:r>
                      <a:endParaRPr lang="en-GB" sz="2800" dirty="0">
                        <a:latin typeface="Times New Roman" pitchFamily="18" charset="0"/>
                        <a:cs typeface="Times New Roman" pitchFamily="18" charset="0"/>
                      </a:endParaRPr>
                    </a:p>
                  </a:txBody>
                  <a:tcPr>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r>
              <a:tr h="1359323">
                <a:tc>
                  <a:txBody>
                    <a:bodyPr/>
                    <a:lstStyle/>
                    <a:p>
                      <a:r>
                        <a:rPr lang="en-GB" sz="2800" dirty="0" smtClean="0">
                          <a:latin typeface="Times New Roman" pitchFamily="18" charset="0"/>
                          <a:cs typeface="Times New Roman" pitchFamily="18" charset="0"/>
                        </a:rPr>
                        <a:t>Blood absorbs oxygen in the </a:t>
                      </a:r>
                      <a:r>
                        <a:rPr lang="en-GB" sz="2800" dirty="0" smtClean="0">
                          <a:latin typeface="Times New Roman" pitchFamily="18" charset="0"/>
                          <a:cs typeface="Times New Roman" pitchFamily="18" charset="0"/>
                        </a:rPr>
                        <a:t>lungs</a:t>
                      </a:r>
                      <a:endParaRPr lang="en-GB" sz="2800" dirty="0">
                        <a:latin typeface="Times New Roman" pitchFamily="18" charset="0"/>
                        <a:cs typeface="Times New Roman" pitchFamily="18" charset="0"/>
                      </a:endParaRPr>
                    </a:p>
                  </a:txBody>
                  <a:tcPr>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800" dirty="0" smtClean="0">
                          <a:latin typeface="Times New Roman" pitchFamily="18" charset="0"/>
                          <a:cs typeface="Times New Roman" pitchFamily="18" charset="0"/>
                        </a:rPr>
                        <a:t>Blood picks up </a:t>
                      </a:r>
                      <a:r>
                        <a:rPr lang="en-GB" sz="2800" baseline="0" dirty="0" smtClean="0">
                          <a:latin typeface="Times New Roman" pitchFamily="18" charset="0"/>
                          <a:cs typeface="Times New Roman" pitchFamily="18" charset="0"/>
                        </a:rPr>
                        <a:t>a spirit called pneuma in the lungs</a:t>
                      </a:r>
                      <a:endParaRPr lang="en-GB" sz="2800" dirty="0" smtClean="0">
                        <a:latin typeface="Times New Roman" pitchFamily="18" charset="0"/>
                        <a:cs typeface="Times New Roman" pitchFamily="18" charset="0"/>
                      </a:endParaRPr>
                    </a:p>
                    <a:p>
                      <a:endParaRPr lang="en-GB" sz="2800" dirty="0">
                        <a:latin typeface="Times New Roman" pitchFamily="18" charset="0"/>
                        <a:cs typeface="Times New Roman" pitchFamily="18" charset="0"/>
                      </a:endParaRPr>
                    </a:p>
                  </a:txBody>
                  <a:tcPr>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r>
              <a:tr h="1359323">
                <a:tc>
                  <a:txBody>
                    <a:bodyPr/>
                    <a:lstStyle/>
                    <a:p>
                      <a:r>
                        <a:rPr lang="en-GB" sz="2800" dirty="0" smtClean="0">
                          <a:latin typeface="Times New Roman" pitchFamily="18" charset="0"/>
                          <a:cs typeface="Times New Roman" pitchFamily="18" charset="0"/>
                        </a:rPr>
                        <a:t>Blood travels around the body</a:t>
                      </a:r>
                      <a:r>
                        <a:rPr lang="en-GB" sz="2800" baseline="0" dirty="0" smtClean="0">
                          <a:latin typeface="Times New Roman" pitchFamily="18" charset="0"/>
                          <a:cs typeface="Times New Roman" pitchFamily="18" charset="0"/>
                        </a:rPr>
                        <a:t> giving out oxygen and picking up waste products.</a:t>
                      </a:r>
                      <a:endParaRPr lang="en-GB" sz="2800" dirty="0">
                        <a:latin typeface="Times New Roman" pitchFamily="18" charset="0"/>
                        <a:cs typeface="Times New Roman" pitchFamily="18" charset="0"/>
                      </a:endParaRPr>
                    </a:p>
                  </a:txBody>
                  <a:tcPr>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r>
                        <a:rPr lang="en-GB" sz="2800" dirty="0" smtClean="0">
                          <a:latin typeface="Times New Roman" pitchFamily="18" charset="0"/>
                          <a:cs typeface="Times New Roman" pitchFamily="18" charset="0"/>
                        </a:rPr>
                        <a:t>Blood picks up a spirit</a:t>
                      </a:r>
                      <a:r>
                        <a:rPr lang="en-GB" sz="2800" baseline="0" dirty="0" smtClean="0">
                          <a:latin typeface="Times New Roman" pitchFamily="18" charset="0"/>
                          <a:cs typeface="Times New Roman" pitchFamily="18" charset="0"/>
                        </a:rPr>
                        <a:t> as it goes around the body</a:t>
                      </a:r>
                    </a:p>
                  </a:txBody>
                  <a:tcPr>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r>
              <a:tr h="1359323">
                <a:tc>
                  <a:txBody>
                    <a:bodyPr/>
                    <a:lstStyle/>
                    <a:p>
                      <a:r>
                        <a:rPr lang="en-GB" sz="2800" dirty="0" smtClean="0">
                          <a:latin typeface="Times New Roman" pitchFamily="18" charset="0"/>
                          <a:cs typeface="Times New Roman" pitchFamily="18" charset="0"/>
                        </a:rPr>
                        <a:t>Blood is constantly circulating the body</a:t>
                      </a:r>
                      <a:endParaRPr lang="en-GB" sz="2800" dirty="0">
                        <a:latin typeface="Times New Roman" pitchFamily="18" charset="0"/>
                        <a:cs typeface="Times New Roman" pitchFamily="18" charset="0"/>
                      </a:endParaRPr>
                    </a:p>
                  </a:txBody>
                  <a:tcPr>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800" dirty="0" smtClean="0">
                          <a:latin typeface="Times New Roman" pitchFamily="18" charset="0"/>
                          <a:cs typeface="Times New Roman" pitchFamily="18" charset="0"/>
                        </a:rPr>
                        <a:t>Blood is used up as it goes around the body</a:t>
                      </a:r>
                    </a:p>
                    <a:p>
                      <a:endParaRPr lang="en-GB" sz="2800" dirty="0">
                        <a:latin typeface="Times New Roman" pitchFamily="18" charset="0"/>
                        <a:cs typeface="Times New Roman" pitchFamily="18" charset="0"/>
                      </a:endParaRPr>
                    </a:p>
                  </a:txBody>
                  <a:tcPr>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r>
            </a:tbl>
          </a:graphicData>
        </a:graphic>
      </p:graphicFrame>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04664"/>
            <a:ext cx="8424936" cy="6120680"/>
          </a:xfrm>
          <a:ln/>
        </p:spPr>
        <p:style>
          <a:lnRef idx="1">
            <a:schemeClr val="accent6"/>
          </a:lnRef>
          <a:fillRef idx="2">
            <a:schemeClr val="accent6"/>
          </a:fillRef>
          <a:effectRef idx="1">
            <a:schemeClr val="accent6"/>
          </a:effectRef>
          <a:fontRef idx="minor">
            <a:schemeClr val="dk1"/>
          </a:fontRef>
        </p:style>
        <p:txBody>
          <a:bodyPr>
            <a:normAutofit fontScale="62500" lnSpcReduction="20000"/>
          </a:bodyPr>
          <a:lstStyle/>
          <a:p>
            <a:r>
              <a:rPr lang="en-GB" sz="4000" dirty="0" smtClean="0">
                <a:latin typeface="Times New Roman" pitchFamily="18" charset="0"/>
                <a:cs typeface="Times New Roman" pitchFamily="18" charset="0"/>
              </a:rPr>
              <a:t>Romans made sure the water they drank and washed from was clean </a:t>
            </a:r>
          </a:p>
          <a:p>
            <a:r>
              <a:rPr lang="en-GB" sz="4000" dirty="0" smtClean="0">
                <a:latin typeface="Times New Roman" pitchFamily="18" charset="0"/>
                <a:cs typeface="Times New Roman" pitchFamily="18" charset="0"/>
              </a:rPr>
              <a:t>They realized river water can spread disease. So the Romans built stone covered channels to collect clean water from clean mountains .  If they had to cross a valley they built huge bridges called aqueducts that carried water. </a:t>
            </a:r>
          </a:p>
          <a:p>
            <a:r>
              <a:rPr lang="en-GB" sz="4000" dirty="0" smtClean="0">
                <a:latin typeface="Times New Roman" pitchFamily="18" charset="0"/>
                <a:cs typeface="Times New Roman" pitchFamily="18" charset="0"/>
              </a:rPr>
              <a:t>Public baths helped people stay healthy as they could wash of flies which caused and spread diseases.</a:t>
            </a:r>
          </a:p>
          <a:p>
            <a:r>
              <a:rPr lang="en-GB" sz="4000" dirty="0" smtClean="0">
                <a:latin typeface="Times New Roman" pitchFamily="18" charset="0"/>
                <a:cs typeface="Times New Roman" pitchFamily="18" charset="0"/>
              </a:rPr>
              <a:t>The Roams also built latrines up to 20 people could be seated at once. The toilets were flushed from waste water down into underground sewers which the Romans had built which eventually emptied out into rivers.</a:t>
            </a:r>
          </a:p>
          <a:p>
            <a:r>
              <a:rPr lang="en-GB" sz="4000" dirty="0" smtClean="0">
                <a:latin typeface="Times New Roman" pitchFamily="18" charset="0"/>
                <a:cs typeface="Times New Roman" pitchFamily="18" charset="0"/>
              </a:rPr>
              <a:t>The Romans drained many swamps and marshes that were near towns as they realized they caused disease.</a:t>
            </a:r>
          </a:p>
          <a:p>
            <a:r>
              <a:rPr lang="en-GB" sz="4000" dirty="0" smtClean="0">
                <a:latin typeface="Times New Roman" pitchFamily="18" charset="0"/>
                <a:cs typeface="Times New Roman" pitchFamily="18" charset="0"/>
              </a:rPr>
              <a:t>Romans did not understand the reason WHY people got ill but they understood hat public health was extremely important. </a:t>
            </a:r>
          </a:p>
          <a:p>
            <a:endParaRPr lang="en-GB"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short history of medicine web (1).jpg"/>
          <p:cNvPicPr>
            <a:picLocks noGrp="1" noChangeAspect="1"/>
          </p:cNvPicPr>
          <p:nvPr>
            <p:ph idx="1"/>
          </p:nvPr>
        </p:nvPicPr>
        <p:blipFill>
          <a:blip r:embed="rId2" cstate="print"/>
          <a:stretch>
            <a:fillRect/>
          </a:stretch>
        </p:blipFill>
        <p:spPr>
          <a:xfrm>
            <a:off x="0" y="0"/>
            <a:ext cx="9144000" cy="6669360"/>
          </a:xfrm>
        </p:spPr>
      </p:pic>
    </p:spTree>
    <p:extLst>
      <p:ext uri="{BB962C8B-B14F-4D97-AF65-F5344CB8AC3E}">
        <p14:creationId xmlns:p14="http://schemas.microsoft.com/office/powerpoint/2010/main" xmlns="" val="13243964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76672"/>
            <a:ext cx="8229600" cy="6120680"/>
          </a:xfrm>
          <a:ln>
            <a:solidFill>
              <a:srgbClr val="A4267A"/>
            </a:solidFill>
          </a:ln>
        </p:spPr>
        <p:txBody>
          <a:bodyPr>
            <a:normAutofit/>
          </a:bodyPr>
          <a:lstStyle/>
          <a:p>
            <a:pPr algn="ctr">
              <a:buNone/>
            </a:pPr>
            <a:endParaRPr lang="en-US" sz="6600" b="1" i="1" dirty="0" smtClean="0">
              <a:solidFill>
                <a:srgbClr val="A4267A"/>
              </a:solidFill>
              <a:latin typeface="Times New Roman" pitchFamily="18" charset="0"/>
              <a:cs typeface="Times New Roman" pitchFamily="18" charset="0"/>
            </a:endParaRPr>
          </a:p>
          <a:p>
            <a:pPr algn="ctr">
              <a:buNone/>
            </a:pPr>
            <a:r>
              <a:rPr lang="en-US" sz="6600" b="1" i="1" dirty="0" smtClean="0">
                <a:solidFill>
                  <a:srgbClr val="A4267A"/>
                </a:solidFill>
                <a:latin typeface="Times New Roman" pitchFamily="18" charset="0"/>
                <a:cs typeface="Times New Roman" pitchFamily="18" charset="0"/>
              </a:rPr>
              <a:t>Thank you for </a:t>
            </a:r>
            <a:endParaRPr lang="en-US" sz="6600" b="1" i="1" dirty="0" smtClean="0">
              <a:solidFill>
                <a:srgbClr val="A4267A"/>
              </a:solidFill>
              <a:latin typeface="Times New Roman" pitchFamily="18" charset="0"/>
              <a:cs typeface="Times New Roman" pitchFamily="18" charset="0"/>
            </a:endParaRPr>
          </a:p>
          <a:p>
            <a:pPr algn="ctr">
              <a:buNone/>
            </a:pPr>
            <a:r>
              <a:rPr lang="en-US" sz="6600" b="1" i="1" smtClean="0">
                <a:solidFill>
                  <a:srgbClr val="A4267A"/>
                </a:solidFill>
                <a:latin typeface="Times New Roman" pitchFamily="18" charset="0"/>
                <a:cs typeface="Times New Roman" pitchFamily="18" charset="0"/>
              </a:rPr>
              <a:t>your </a:t>
            </a:r>
          </a:p>
          <a:p>
            <a:pPr algn="ctr">
              <a:buNone/>
            </a:pPr>
            <a:r>
              <a:rPr lang="en-US" sz="6600" b="1" i="1" smtClean="0">
                <a:solidFill>
                  <a:srgbClr val="A4267A"/>
                </a:solidFill>
                <a:latin typeface="Times New Roman" pitchFamily="18" charset="0"/>
                <a:cs typeface="Times New Roman" pitchFamily="18" charset="0"/>
              </a:rPr>
              <a:t>attention</a:t>
            </a:r>
            <a:r>
              <a:rPr lang="en-US" sz="6600" b="1" i="1" dirty="0" smtClean="0">
                <a:solidFill>
                  <a:srgbClr val="A4267A"/>
                </a:solidFill>
                <a:latin typeface="Times New Roman" pitchFamily="18" charset="0"/>
                <a:cs typeface="Times New Roman" pitchFamily="18" charset="0"/>
              </a:rPr>
              <a:t>!</a:t>
            </a:r>
            <a:endParaRPr lang="ru-RU" sz="6600" b="1" i="1" dirty="0">
              <a:solidFill>
                <a:srgbClr val="A4267A"/>
              </a:solidFill>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images.jpg"/>
          <p:cNvPicPr>
            <a:picLocks noGrp="1" noChangeAspect="1"/>
          </p:cNvPicPr>
          <p:nvPr>
            <p:ph idx="1"/>
          </p:nvPr>
        </p:nvPicPr>
        <p:blipFill>
          <a:blip r:embed="rId2" cstate="print"/>
          <a:stretch>
            <a:fillRect/>
          </a:stretch>
        </p:blipFill>
        <p:spPr>
          <a:xfrm>
            <a:off x="4716016" y="3933056"/>
            <a:ext cx="4104456" cy="2736304"/>
          </a:xfrm>
        </p:spPr>
      </p:pic>
      <p:sp>
        <p:nvSpPr>
          <p:cNvPr id="4" name="Текст 3"/>
          <p:cNvSpPr>
            <a:spLocks noGrp="1"/>
          </p:cNvSpPr>
          <p:nvPr>
            <p:ph type="body" sz="half" idx="2"/>
          </p:nvPr>
        </p:nvSpPr>
        <p:spPr>
          <a:xfrm>
            <a:off x="179512" y="0"/>
            <a:ext cx="3678108" cy="6525344"/>
          </a:xfrm>
        </p:spPr>
        <p:style>
          <a:lnRef idx="1">
            <a:schemeClr val="accent6"/>
          </a:lnRef>
          <a:fillRef idx="2">
            <a:schemeClr val="accent6"/>
          </a:fillRef>
          <a:effectRef idx="1">
            <a:schemeClr val="accent6"/>
          </a:effectRef>
          <a:fontRef idx="minor">
            <a:schemeClr val="dk1"/>
          </a:fontRef>
        </p:style>
        <p:txBody>
          <a:bodyPr>
            <a:noAutofit/>
          </a:bodyPr>
          <a:lstStyle/>
          <a:p>
            <a:r>
              <a:rPr lang="en-US" sz="2800" dirty="0" smtClean="0">
                <a:latin typeface="Times New Roman" pitchFamily="18" charset="0"/>
                <a:cs typeface="Times New Roman" pitchFamily="18" charset="0"/>
              </a:rPr>
              <a:t>The Greek states built up a wide trading empire. Greek cities became immensely wealthy.</a:t>
            </a:r>
          </a:p>
          <a:p>
            <a:r>
              <a:rPr 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Cultural life</a:t>
            </a:r>
            <a:r>
              <a:rPr lang="en-US" sz="2800" dirty="0" smtClean="0">
                <a:latin typeface="Times New Roman" pitchFamily="18" charset="0"/>
                <a:cs typeface="Times New Roman" pitchFamily="18" charset="0"/>
              </a:rPr>
              <a:t> - drama, comedy, sculpture, architecture, poetry, politics and public debates. </a:t>
            </a:r>
          </a:p>
          <a:p>
            <a:r>
              <a:rPr lang="en-US" sz="2800" dirty="0" smtClean="0">
                <a:latin typeface="Times New Roman" pitchFamily="18" charset="0"/>
                <a:cs typeface="Times New Roman" pitchFamily="18" charset="0"/>
              </a:rPr>
              <a:t>Phonetic form of writing - more flexible than Egyptian hieroglyphs.</a:t>
            </a:r>
            <a:endParaRPr lang="ru-RU" sz="2800" dirty="0">
              <a:latin typeface="Times New Roman" pitchFamily="18" charset="0"/>
              <a:cs typeface="Times New Roman" pitchFamily="18" charset="0"/>
            </a:endParaRPr>
          </a:p>
        </p:txBody>
      </p:sp>
      <p:pic>
        <p:nvPicPr>
          <p:cNvPr id="6" name="Рисунок 5" descr="485157-57310-39.jpg"/>
          <p:cNvPicPr>
            <a:picLocks noChangeAspect="1"/>
          </p:cNvPicPr>
          <p:nvPr/>
        </p:nvPicPr>
        <p:blipFill>
          <a:blip r:embed="rId3" cstate="print"/>
          <a:stretch>
            <a:fillRect/>
          </a:stretch>
        </p:blipFill>
        <p:spPr>
          <a:xfrm>
            <a:off x="3923928" y="404664"/>
            <a:ext cx="2520280" cy="3463652"/>
          </a:xfrm>
          <a:prstGeom prst="rect">
            <a:avLst/>
          </a:prstGeom>
        </p:spPr>
      </p:pic>
      <p:pic>
        <p:nvPicPr>
          <p:cNvPr id="7" name="Рисунок 6" descr="загруженное.jpg"/>
          <p:cNvPicPr>
            <a:picLocks noChangeAspect="1"/>
          </p:cNvPicPr>
          <p:nvPr/>
        </p:nvPicPr>
        <p:blipFill>
          <a:blip r:embed="rId4" cstate="print"/>
          <a:stretch>
            <a:fillRect/>
          </a:stretch>
        </p:blipFill>
        <p:spPr>
          <a:xfrm>
            <a:off x="6444208" y="404664"/>
            <a:ext cx="2520280" cy="345638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79512" y="260648"/>
            <a:ext cx="3096344" cy="6597352"/>
          </a:xfrm>
          <a:ln/>
        </p:spPr>
        <p:style>
          <a:lnRef idx="1">
            <a:schemeClr val="accent6"/>
          </a:lnRef>
          <a:fillRef idx="2">
            <a:schemeClr val="accent6"/>
          </a:fillRef>
          <a:effectRef idx="1">
            <a:schemeClr val="accent6"/>
          </a:effectRef>
          <a:fontRef idx="minor">
            <a:schemeClr val="dk1"/>
          </a:fontRef>
        </p:style>
        <p:txBody>
          <a:bodyPr>
            <a:noAutofit/>
          </a:bodyPr>
          <a:lstStyle/>
          <a:p>
            <a:pPr algn="ctr"/>
            <a:r>
              <a:rPr lang="en-US" sz="2800" dirty="0" smtClean="0">
                <a:latin typeface="Times New Roman" pitchFamily="18" charset="0"/>
                <a:cs typeface="Times New Roman" pitchFamily="18" charset="0"/>
              </a:rPr>
              <a:t>The Greeks developed the use of </a:t>
            </a:r>
            <a:r>
              <a:rPr lang="en-US" sz="2800" b="1" dirty="0" smtClean="0">
                <a:latin typeface="Times New Roman" pitchFamily="18" charset="0"/>
                <a:cs typeface="Times New Roman" pitchFamily="18" charset="0"/>
              </a:rPr>
              <a:t>logic</a:t>
            </a:r>
            <a:r>
              <a:rPr lang="en-US" sz="2800" dirty="0" smtClean="0">
                <a:latin typeface="Times New Roman" pitchFamily="18" charset="0"/>
                <a:cs typeface="Times New Roman" pitchFamily="18" charset="0"/>
              </a:rPr>
              <a:t> in discussion, and </a:t>
            </a:r>
            <a:r>
              <a:rPr lang="en-US" sz="2800" b="1" i="1" dirty="0" smtClean="0">
                <a:latin typeface="Times New Roman" pitchFamily="18" charset="0"/>
                <a:cs typeface="Times New Roman" pitchFamily="18" charset="0"/>
              </a:rPr>
              <a:t>Aristotle</a:t>
            </a:r>
            <a:r>
              <a:rPr lang="en-US" sz="2800" dirty="0" smtClean="0">
                <a:latin typeface="Times New Roman" pitchFamily="18" charset="0"/>
                <a:cs typeface="Times New Roman" pitchFamily="18" charset="0"/>
              </a:rPr>
              <a:t> used these ideas to advance Greek understanding of mathematics. The teacher </a:t>
            </a:r>
            <a:r>
              <a:rPr lang="en-US" sz="2800" b="1" i="1" dirty="0" smtClean="0">
                <a:latin typeface="Times New Roman" pitchFamily="18" charset="0"/>
                <a:cs typeface="Times New Roman" pitchFamily="18" charset="0"/>
              </a:rPr>
              <a:t>Socrates </a:t>
            </a:r>
            <a:r>
              <a:rPr lang="en-US" sz="2800" dirty="0" smtClean="0">
                <a:latin typeface="Times New Roman" pitchFamily="18" charset="0"/>
                <a:cs typeface="Times New Roman" pitchFamily="18" charset="0"/>
              </a:rPr>
              <a:t>developed a new method of education, which involved </a:t>
            </a:r>
            <a:r>
              <a:rPr lang="en-US" sz="2800" b="1" dirty="0" smtClean="0">
                <a:latin typeface="Times New Roman" pitchFamily="18" charset="0"/>
                <a:cs typeface="Times New Roman" pitchFamily="18" charset="0"/>
              </a:rPr>
              <a:t>asking questions</a:t>
            </a:r>
            <a:r>
              <a:rPr lang="en-US" sz="2800" dirty="0" smtClean="0">
                <a:latin typeface="Times New Roman" pitchFamily="18" charset="0"/>
                <a:cs typeface="Times New Roman" pitchFamily="18" charset="0"/>
              </a:rPr>
              <a:t>.</a:t>
            </a:r>
            <a:endParaRPr lang="ru-RU" sz="2800" dirty="0">
              <a:latin typeface="Times New Roman" pitchFamily="18" charset="0"/>
              <a:cs typeface="Times New Roman" pitchFamily="18" charset="0"/>
            </a:endParaRPr>
          </a:p>
        </p:txBody>
      </p:sp>
      <p:pic>
        <p:nvPicPr>
          <p:cNvPr id="5" name="Содержимое 4" descr="загруженное (1).jpg"/>
          <p:cNvPicPr>
            <a:picLocks noGrp="1" noChangeAspect="1"/>
          </p:cNvPicPr>
          <p:nvPr>
            <p:ph idx="1"/>
          </p:nvPr>
        </p:nvPicPr>
        <p:blipFill>
          <a:blip r:embed="rId2" cstate="print"/>
          <a:stretch>
            <a:fillRect/>
          </a:stretch>
        </p:blipFill>
        <p:spPr>
          <a:xfrm>
            <a:off x="3419872" y="260649"/>
            <a:ext cx="5544616" cy="6336704"/>
          </a:xfrm>
          <a:ln w="76200">
            <a:solidFill>
              <a:schemeClr val="accent6">
                <a:lumMod val="75000"/>
              </a:schemeClr>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57200" y="273050"/>
            <a:ext cx="8219256" cy="635670"/>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en-US" sz="4000" dirty="0" smtClean="0"/>
              <a:t>Why did things happen?</a:t>
            </a:r>
            <a:endParaRPr lang="ru-RU" sz="4000" dirty="0"/>
          </a:p>
        </p:txBody>
      </p:sp>
      <p:pic>
        <p:nvPicPr>
          <p:cNvPr id="5" name="Содержимое 4" descr="Elemental_Evolution_by_bdotward.jpg"/>
          <p:cNvPicPr>
            <a:picLocks noGrp="1" noChangeAspect="1"/>
          </p:cNvPicPr>
          <p:nvPr>
            <p:ph idx="1"/>
          </p:nvPr>
        </p:nvPicPr>
        <p:blipFill>
          <a:blip r:embed="rId2" cstate="print"/>
          <a:srcRect b="7874"/>
          <a:stretch>
            <a:fillRect/>
          </a:stretch>
        </p:blipFill>
        <p:spPr>
          <a:xfrm>
            <a:off x="4139952" y="1484784"/>
            <a:ext cx="4546848" cy="4968552"/>
          </a:xfrm>
        </p:spPr>
      </p:pic>
      <p:sp>
        <p:nvSpPr>
          <p:cNvPr id="4" name="Текст 3"/>
          <p:cNvSpPr>
            <a:spLocks noGrp="1"/>
          </p:cNvSpPr>
          <p:nvPr>
            <p:ph type="body" sz="half" idx="2"/>
          </p:nvPr>
        </p:nvSpPr>
        <p:spPr>
          <a:xfrm>
            <a:off x="251520" y="1196752"/>
            <a:ext cx="3672408" cy="5472608"/>
          </a:xfrm>
        </p:spPr>
        <p:style>
          <a:lnRef idx="1">
            <a:schemeClr val="accent6"/>
          </a:lnRef>
          <a:fillRef idx="2">
            <a:schemeClr val="accent6"/>
          </a:fillRef>
          <a:effectRef idx="1">
            <a:schemeClr val="accent6"/>
          </a:effectRef>
          <a:fontRef idx="minor">
            <a:schemeClr val="dk1"/>
          </a:fontRef>
        </p:style>
        <p:txBody>
          <a:bodyPr>
            <a:noAutofit/>
          </a:bodyPr>
          <a:lstStyle/>
          <a:p>
            <a:pPr>
              <a:buFont typeface="Arial" pitchFamily="34" charset="0"/>
              <a:buChar char="•"/>
            </a:pPr>
            <a:r>
              <a:rPr lang="en-US" sz="2800" dirty="0" smtClean="0">
                <a:latin typeface="Times New Roman" pitchFamily="18" charset="0"/>
                <a:cs typeface="Times New Roman" pitchFamily="18" charset="0"/>
              </a:rPr>
              <a:t>Greek philosophers  found </a:t>
            </a:r>
            <a:r>
              <a:rPr lang="en-US" sz="2800" b="1" dirty="0" smtClean="0">
                <a:latin typeface="Times New Roman" pitchFamily="18" charset="0"/>
                <a:cs typeface="Times New Roman" pitchFamily="18" charset="0"/>
              </a:rPr>
              <a:t>rational</a:t>
            </a:r>
            <a:r>
              <a:rPr lang="en-US" sz="2800" dirty="0" smtClean="0">
                <a:latin typeface="Times New Roman" pitchFamily="18" charset="0"/>
                <a:cs typeface="Times New Roman" pitchFamily="18" charset="0"/>
              </a:rPr>
              <a:t> reasons for things. </a:t>
            </a:r>
            <a:r>
              <a:rPr lang="ru-RU"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Anaximander (6th century BC) suggested that all matter was made up of 'elements' (earth, water, air and fire). </a:t>
            </a:r>
            <a:endParaRPr lang="ru-RU" sz="2800" dirty="0" smtClean="0">
              <a:latin typeface="Times New Roman" pitchFamily="18" charset="0"/>
              <a:cs typeface="Times New Roman" pitchFamily="18" charset="0"/>
            </a:endParaRPr>
          </a:p>
          <a:p>
            <a:pPr>
              <a:buFont typeface="Arial" pitchFamily="34" charset="0"/>
              <a:buChar char="•"/>
            </a:pPr>
            <a:r>
              <a:rPr lang="en-US" sz="2800" dirty="0" smtClean="0">
                <a:latin typeface="Times New Roman" pitchFamily="18" charset="0"/>
                <a:cs typeface="Times New Roman" pitchFamily="18" charset="0"/>
              </a:rPr>
              <a:t>Illness, too, had a </a:t>
            </a:r>
            <a:r>
              <a:rPr lang="en-US" sz="2800" b="1" dirty="0" smtClean="0">
                <a:latin typeface="Times New Roman" pitchFamily="18" charset="0"/>
                <a:cs typeface="Times New Roman" pitchFamily="18" charset="0"/>
              </a:rPr>
              <a:t>natural cause</a:t>
            </a:r>
            <a:r>
              <a:rPr lang="en-US" sz="2800" dirty="0" smtClean="0">
                <a:latin typeface="Times New Roman" pitchFamily="18" charset="0"/>
                <a:cs typeface="Times New Roman" pitchFamily="18" charset="0"/>
              </a:rPr>
              <a:t> and if a natural cause, therefore a natural cure.</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AlexanderGreatmap.jpg"/>
          <p:cNvPicPr>
            <a:picLocks noGrp="1" noChangeAspect="1"/>
          </p:cNvPicPr>
          <p:nvPr>
            <p:ph idx="1"/>
          </p:nvPr>
        </p:nvPicPr>
        <p:blipFill>
          <a:blip r:embed="rId2" cstate="print"/>
          <a:stretch>
            <a:fillRect/>
          </a:stretch>
        </p:blipFill>
        <p:spPr>
          <a:xfrm>
            <a:off x="251520" y="1844824"/>
            <a:ext cx="8712968" cy="4824536"/>
          </a:xfrm>
        </p:spPr>
      </p:pic>
      <p:sp>
        <p:nvSpPr>
          <p:cNvPr id="4" name="Текст 3"/>
          <p:cNvSpPr>
            <a:spLocks noGrp="1"/>
          </p:cNvSpPr>
          <p:nvPr>
            <p:ph type="body" sz="half" idx="2"/>
          </p:nvPr>
        </p:nvSpPr>
        <p:spPr>
          <a:xfrm>
            <a:off x="251520" y="188640"/>
            <a:ext cx="8712968" cy="1440159"/>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en-US" sz="3200" dirty="0" smtClean="0"/>
              <a:t>After 300BC Alexander the Great conquered a huge empire, and Greek civilization and ideas spread all over the Middle East. </a:t>
            </a:r>
            <a:endParaRPr lang="ru-RU" sz="3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323528" y="260648"/>
            <a:ext cx="8363272" cy="1296144"/>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sz="2700" dirty="0" smtClean="0">
                <a:latin typeface="Times New Roman" pitchFamily="18" charset="0"/>
                <a:cs typeface="Times New Roman" pitchFamily="18" charset="0"/>
              </a:rPr>
              <a:t/>
            </a:r>
            <a:br>
              <a:rPr lang="en-US" sz="2700" dirty="0" smtClean="0">
                <a:latin typeface="Times New Roman" pitchFamily="18" charset="0"/>
                <a:cs typeface="Times New Roman" pitchFamily="18" charset="0"/>
              </a:rPr>
            </a:br>
            <a:r>
              <a:rPr lang="en-US" sz="2700" dirty="0" smtClean="0">
                <a:latin typeface="Times New Roman" pitchFamily="18" charset="0"/>
                <a:cs typeface="Times New Roman" pitchFamily="18" charset="0"/>
              </a:rPr>
              <a:t>The city built by Alexander in Egypt, </a:t>
            </a:r>
            <a:r>
              <a:rPr lang="en-US" sz="2700" b="1" dirty="0" smtClean="0">
                <a:latin typeface="Times New Roman" pitchFamily="18" charset="0"/>
                <a:cs typeface="Times New Roman" pitchFamily="18" charset="0"/>
              </a:rPr>
              <a:t>Alexandria</a:t>
            </a:r>
            <a:r>
              <a:rPr lang="en-US" sz="2700" dirty="0" smtClean="0">
                <a:latin typeface="Times New Roman" pitchFamily="18" charset="0"/>
                <a:cs typeface="Times New Roman" pitchFamily="18" charset="0"/>
              </a:rPr>
              <a:t>, became a centre for study and learning, and was famous for its library.</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pic>
        <p:nvPicPr>
          <p:cNvPr id="9" name="Содержимое 8" descr="alexdria.gif"/>
          <p:cNvPicPr>
            <a:picLocks noGrp="1" noChangeAspect="1"/>
          </p:cNvPicPr>
          <p:nvPr>
            <p:ph sz="half" idx="1"/>
          </p:nvPr>
        </p:nvPicPr>
        <p:blipFill>
          <a:blip r:embed="rId2" cstate="print"/>
          <a:srcRect b="12992"/>
          <a:stretch>
            <a:fillRect/>
          </a:stretch>
        </p:blipFill>
        <p:spPr>
          <a:xfrm>
            <a:off x="251520" y="1772816"/>
            <a:ext cx="4038600" cy="4608512"/>
          </a:xfrm>
        </p:spPr>
      </p:pic>
      <p:pic>
        <p:nvPicPr>
          <p:cNvPr id="10" name="Содержимое 9" descr="ku-xlarge.jpg"/>
          <p:cNvPicPr>
            <a:picLocks noGrp="1" noChangeAspect="1"/>
          </p:cNvPicPr>
          <p:nvPr>
            <p:ph sz="half" idx="2"/>
          </p:nvPr>
        </p:nvPicPr>
        <p:blipFill>
          <a:blip r:embed="rId3" cstate="print"/>
          <a:stretch>
            <a:fillRect/>
          </a:stretch>
        </p:blipFill>
        <p:spPr>
          <a:xfrm>
            <a:off x="4427984" y="1772816"/>
            <a:ext cx="4464496" cy="4608511"/>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629</TotalTime>
  <Words>1854</Words>
  <Application>Microsoft Office PowerPoint</Application>
  <PresentationFormat>Экран (4:3)</PresentationFormat>
  <Paragraphs>160</Paragraphs>
  <Slides>47</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47</vt:i4>
      </vt:variant>
    </vt:vector>
  </HeadingPairs>
  <TitlesOfParts>
    <vt:vector size="48" baseType="lpstr">
      <vt:lpstr>Тема Office</vt:lpstr>
      <vt:lpstr>MEDICINE   OF   ANCIENT  GREECE AND     ROME.</vt:lpstr>
      <vt:lpstr>PLAN.</vt:lpstr>
      <vt:lpstr>As the Egyptian civilization faded, the Greek one emerged around 700 BC. The Greek civilization prevailed until "the end of antiquity" around 600 AD.</vt:lpstr>
      <vt:lpstr>Слайд 4</vt:lpstr>
      <vt:lpstr>Слайд 5</vt:lpstr>
      <vt:lpstr>Слайд 6</vt:lpstr>
      <vt:lpstr>Why did things happen?</vt:lpstr>
      <vt:lpstr>Слайд 8</vt:lpstr>
      <vt:lpstr> The city built by Alexander in Egypt, Alexandria, became a centre for study and learning, and was famous for its library. </vt:lpstr>
      <vt:lpstr>Слайд 10</vt:lpstr>
      <vt:lpstr>Слайд 11</vt:lpstr>
      <vt:lpstr>Слайд 12</vt:lpstr>
      <vt:lpstr>Слайд 13</vt:lpstr>
      <vt:lpstr>This gave Greek doctors their idea Pythagoras came up with the idea of the balance of opposites of the underlying cause of disease.  </vt:lpstr>
      <vt:lpstr>Слайд 15</vt:lpstr>
      <vt:lpstr>Слайд 16</vt:lpstr>
      <vt:lpstr>Hippocrates</vt:lpstr>
      <vt:lpstr>Hippocrates</vt:lpstr>
      <vt:lpstr>Слайд 19</vt:lpstr>
      <vt:lpstr>Слайд 20</vt:lpstr>
      <vt:lpstr>Слайд 21</vt:lpstr>
      <vt:lpstr>Слайд 22</vt:lpstr>
      <vt:lpstr>A CODE OF CONDUCT</vt:lpstr>
      <vt:lpstr>Greek surgery</vt:lpstr>
      <vt:lpstr>Greek methods of diagnosis and treatment</vt:lpstr>
      <vt:lpstr>Irrational treatment</vt:lpstr>
      <vt:lpstr>Irrational treatment</vt:lpstr>
      <vt:lpstr>Irrational treatment</vt:lpstr>
      <vt:lpstr>MEDICINE OF ANCIENT ROME.</vt:lpstr>
      <vt:lpstr>Roman civilization</vt:lpstr>
      <vt:lpstr>Roman civilization</vt:lpstr>
      <vt:lpstr>Roman civilization</vt:lpstr>
      <vt:lpstr>Medicine in the Early Rome</vt:lpstr>
      <vt:lpstr>Слайд 34</vt:lpstr>
      <vt:lpstr>Слайд 35</vt:lpstr>
      <vt:lpstr>Слайд 36</vt:lpstr>
      <vt:lpstr>Слайд 37</vt:lpstr>
      <vt:lpstr>Слайд 38</vt:lpstr>
      <vt:lpstr>Слайд 39</vt:lpstr>
      <vt:lpstr>Слайд 40</vt:lpstr>
      <vt:lpstr>Слайд 41</vt:lpstr>
      <vt:lpstr>Слайд 42</vt:lpstr>
      <vt:lpstr>The importance of Galen's work </vt:lpstr>
      <vt:lpstr>Слайд 44</vt:lpstr>
      <vt:lpstr>Слайд 45</vt:lpstr>
      <vt:lpstr>Слайд 46</vt:lpstr>
      <vt:lpstr>Слайд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MEDICINE   OF   ANCIENT  GREECE AND     ROME.</dc:title>
  <dc:creator>EdBas</dc:creator>
  <cp:lastModifiedBy>Edward</cp:lastModifiedBy>
  <cp:revision>58</cp:revision>
  <dcterms:created xsi:type="dcterms:W3CDTF">2014-02-26T17:46:30Z</dcterms:created>
  <dcterms:modified xsi:type="dcterms:W3CDTF">2016-01-10T15:11:05Z</dcterms:modified>
</cp:coreProperties>
</file>