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72.xml" ContentType="application/vnd.openxmlformats-officedocument.presentationml.slide+xml"/>
  <Override PartName="/ppt/slides/slide8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70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9.xml" ContentType="application/vnd.openxmlformats-officedocument.presentationml.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slides/slide77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s/slide7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s/slide80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Default Extension="gif" ContentType="image/gif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Layouts/slideLayout4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1" r:id="rId3"/>
    <p:sldId id="262" r:id="rId4"/>
    <p:sldId id="284" r:id="rId5"/>
    <p:sldId id="267" r:id="rId6"/>
    <p:sldId id="268" r:id="rId7"/>
    <p:sldId id="269" r:id="rId8"/>
    <p:sldId id="287" r:id="rId9"/>
    <p:sldId id="288" r:id="rId10"/>
    <p:sldId id="270" r:id="rId11"/>
    <p:sldId id="271" r:id="rId12"/>
    <p:sldId id="273" r:id="rId13"/>
    <p:sldId id="274" r:id="rId14"/>
    <p:sldId id="275" r:id="rId15"/>
    <p:sldId id="276" r:id="rId16"/>
    <p:sldId id="289" r:id="rId17"/>
    <p:sldId id="278" r:id="rId18"/>
    <p:sldId id="279" r:id="rId19"/>
    <p:sldId id="290" r:id="rId20"/>
    <p:sldId id="291" r:id="rId21"/>
    <p:sldId id="299" r:id="rId22"/>
    <p:sldId id="303" r:id="rId23"/>
    <p:sldId id="300" r:id="rId24"/>
    <p:sldId id="301" r:id="rId25"/>
    <p:sldId id="292" r:id="rId26"/>
    <p:sldId id="304" r:id="rId27"/>
    <p:sldId id="305" r:id="rId28"/>
    <p:sldId id="306" r:id="rId29"/>
    <p:sldId id="307" r:id="rId30"/>
    <p:sldId id="308" r:id="rId31"/>
    <p:sldId id="293" r:id="rId32"/>
    <p:sldId id="298" r:id="rId33"/>
    <p:sldId id="294" r:id="rId34"/>
    <p:sldId id="295" r:id="rId35"/>
    <p:sldId id="297" r:id="rId36"/>
    <p:sldId id="309" r:id="rId37"/>
    <p:sldId id="310" r:id="rId38"/>
    <p:sldId id="296" r:id="rId39"/>
    <p:sldId id="311" r:id="rId40"/>
    <p:sldId id="312" r:id="rId41"/>
    <p:sldId id="313" r:id="rId42"/>
    <p:sldId id="314" r:id="rId43"/>
    <p:sldId id="315" r:id="rId44"/>
    <p:sldId id="316" r:id="rId45"/>
    <p:sldId id="317" r:id="rId46"/>
    <p:sldId id="318" r:id="rId47"/>
    <p:sldId id="319" r:id="rId48"/>
    <p:sldId id="320" r:id="rId49"/>
    <p:sldId id="321" r:id="rId50"/>
    <p:sldId id="323" r:id="rId51"/>
    <p:sldId id="325" r:id="rId52"/>
    <p:sldId id="326" r:id="rId53"/>
    <p:sldId id="327" r:id="rId54"/>
    <p:sldId id="328" r:id="rId55"/>
    <p:sldId id="329" r:id="rId56"/>
    <p:sldId id="330" r:id="rId57"/>
    <p:sldId id="331" r:id="rId58"/>
    <p:sldId id="332" r:id="rId59"/>
    <p:sldId id="337" r:id="rId60"/>
    <p:sldId id="333" r:id="rId61"/>
    <p:sldId id="334" r:id="rId62"/>
    <p:sldId id="335" r:id="rId63"/>
    <p:sldId id="336" r:id="rId64"/>
    <p:sldId id="338" r:id="rId65"/>
    <p:sldId id="339" r:id="rId66"/>
    <p:sldId id="340" r:id="rId67"/>
    <p:sldId id="341" r:id="rId68"/>
    <p:sldId id="342" r:id="rId69"/>
    <p:sldId id="343" r:id="rId70"/>
    <p:sldId id="344" r:id="rId71"/>
    <p:sldId id="345" r:id="rId72"/>
    <p:sldId id="346" r:id="rId73"/>
    <p:sldId id="347" r:id="rId74"/>
    <p:sldId id="348" r:id="rId75"/>
    <p:sldId id="349" r:id="rId76"/>
    <p:sldId id="350" r:id="rId77"/>
    <p:sldId id="351" r:id="rId78"/>
    <p:sldId id="352" r:id="rId79"/>
    <p:sldId id="353" r:id="rId80"/>
    <p:sldId id="355" r:id="rId81"/>
    <p:sldId id="356" r:id="rId8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402" autoAdjust="0"/>
    <p:restoredTop sz="94660"/>
  </p:normalViewPr>
  <p:slideViewPr>
    <p:cSldViewPr>
      <p:cViewPr varScale="1">
        <p:scale>
          <a:sx n="69" d="100"/>
          <a:sy n="69" d="100"/>
        </p:scale>
        <p:origin x="-1446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23.06.2014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23.06.2014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23.06.2014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23.06.2014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23.06.2014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23.06.2014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23.06.2014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23.06.2014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23.06.2014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23.06.2014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23.06.2014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23.06.2014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jpeg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png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gif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2.jpeg"/><Relationship Id="rId4" Type="http://schemas.openxmlformats.org/officeDocument/2006/relationships/image" Target="../media/image81.jpeg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274638"/>
            <a:ext cx="8712968" cy="706090"/>
          </a:xfrm>
        </p:spPr>
        <p:txBody>
          <a:bodyPr>
            <a:normAutofit fontScale="90000"/>
          </a:bodyPr>
          <a:lstStyle/>
          <a:p>
            <a:pPr algn="just"/>
            <a:r>
              <a:rPr lang="ru-RU" sz="3100" b="1" i="1" dirty="0" err="1" smtClean="0"/>
              <a:t>Україна</a:t>
            </a:r>
            <a:r>
              <a:rPr lang="ru-RU" sz="3100" b="1" i="1" dirty="0" smtClean="0"/>
              <a:t> в роки </a:t>
            </a:r>
            <a:r>
              <a:rPr lang="ru-RU" sz="3100" b="1" i="1" dirty="0" err="1" smtClean="0"/>
              <a:t>Другої</a:t>
            </a:r>
            <a:r>
              <a:rPr lang="ru-RU" sz="3100" b="1" i="1" dirty="0" smtClean="0"/>
              <a:t> </a:t>
            </a:r>
            <a:r>
              <a:rPr lang="ru-RU" sz="3100" b="1" i="1" dirty="0" err="1" smtClean="0"/>
              <a:t>світової</a:t>
            </a:r>
            <a:r>
              <a:rPr lang="ru-RU" sz="3100" b="1" i="1" dirty="0" smtClean="0"/>
              <a:t> </a:t>
            </a:r>
            <a:r>
              <a:rPr lang="ru-RU" sz="3100" b="1" i="1" dirty="0" err="1" smtClean="0"/>
              <a:t>війни</a:t>
            </a:r>
            <a:r>
              <a:rPr lang="ru-RU" sz="3100" b="1" i="1" dirty="0" smtClean="0"/>
              <a:t> (1939 – 1945 </a:t>
            </a:r>
            <a:r>
              <a:rPr lang="ru-RU" sz="3100" b="1" i="1" dirty="0" err="1" smtClean="0"/>
              <a:t>рр</a:t>
            </a:r>
            <a:r>
              <a:rPr lang="ru-RU" sz="3100" b="1" i="1" dirty="0" smtClean="0"/>
              <a:t>.)</a:t>
            </a:r>
            <a:r>
              <a:rPr lang="ru-RU" sz="3200" dirty="0" smtClean="0"/>
              <a:t/>
            </a:r>
            <a:br>
              <a:rPr lang="ru-RU" sz="3200" dirty="0" smtClean="0"/>
            </a:br>
            <a:endParaRPr lang="ru-RU" sz="32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836712"/>
            <a:ext cx="8229600" cy="5289451"/>
          </a:xfrm>
        </p:spPr>
        <p:txBody>
          <a:bodyPr>
            <a:normAutofit/>
          </a:bodyPr>
          <a:lstStyle/>
          <a:p>
            <a:pPr marL="971550" lvl="1" indent="-514350">
              <a:buFont typeface="+mj-lt"/>
              <a:buAutoNum type="arabicPeriod"/>
            </a:pPr>
            <a:r>
              <a:rPr lang="ru-RU" b="1" i="1" dirty="0" smtClean="0"/>
              <a:t>Пакт </a:t>
            </a:r>
            <a:r>
              <a:rPr lang="ru-RU" b="1" i="1" dirty="0" err="1" smtClean="0"/>
              <a:t>Молотова-Ріббентропа</a:t>
            </a:r>
            <a:r>
              <a:rPr lang="ru-RU" b="1" i="1" dirty="0" smtClean="0"/>
              <a:t>. </a:t>
            </a:r>
            <a:r>
              <a:rPr lang="ru-RU" b="1" i="1" dirty="0" err="1" smtClean="0"/>
              <a:t>Входження</a:t>
            </a:r>
            <a:r>
              <a:rPr lang="ru-RU" b="1" i="1" dirty="0" smtClean="0"/>
              <a:t> </a:t>
            </a:r>
            <a:r>
              <a:rPr lang="ru-RU" b="1" i="1" dirty="0" err="1" smtClean="0"/>
              <a:t>західноукраїнських</a:t>
            </a:r>
            <a:r>
              <a:rPr lang="ru-RU" b="1" i="1" dirty="0" smtClean="0"/>
              <a:t> земель до складу </a:t>
            </a:r>
            <a:r>
              <a:rPr lang="ru-RU" b="1" i="1" dirty="0" err="1" smtClean="0"/>
              <a:t>СРСР</a:t>
            </a:r>
            <a:r>
              <a:rPr lang="ru-RU" b="1" i="1" dirty="0" smtClean="0"/>
              <a:t>. </a:t>
            </a:r>
            <a:endParaRPr lang="ru-RU" sz="2400" dirty="0" smtClean="0"/>
          </a:p>
          <a:p>
            <a:pPr marL="971550" lvl="1" indent="-514350">
              <a:buFont typeface="+mj-lt"/>
              <a:buAutoNum type="arabicPeriod"/>
            </a:pPr>
            <a:r>
              <a:rPr lang="ru-RU" b="1" i="1" dirty="0" err="1" smtClean="0"/>
              <a:t>Напад</a:t>
            </a:r>
            <a:r>
              <a:rPr lang="ru-RU" b="1" i="1" dirty="0" smtClean="0"/>
              <a:t> </a:t>
            </a:r>
            <a:r>
              <a:rPr lang="ru-RU" b="1" i="1" dirty="0" err="1" smtClean="0"/>
              <a:t>Німеччини</a:t>
            </a:r>
            <a:r>
              <a:rPr lang="ru-RU" b="1" i="1" dirty="0" smtClean="0"/>
              <a:t> на </a:t>
            </a:r>
            <a:r>
              <a:rPr lang="ru-RU" b="1" i="1" dirty="0" err="1" smtClean="0"/>
              <a:t>СРСР</a:t>
            </a:r>
            <a:r>
              <a:rPr lang="ru-RU" b="1" i="1" dirty="0" smtClean="0"/>
              <a:t>, </a:t>
            </a:r>
            <a:r>
              <a:rPr lang="ru-RU" b="1" i="1" dirty="0" err="1" smtClean="0"/>
              <a:t>невдачі</a:t>
            </a:r>
            <a:r>
              <a:rPr lang="ru-RU" b="1" i="1" dirty="0" smtClean="0"/>
              <a:t> </a:t>
            </a:r>
            <a:r>
              <a:rPr lang="ru-RU" b="1" i="1" dirty="0" err="1" smtClean="0"/>
              <a:t>Червоної</a:t>
            </a:r>
            <a:r>
              <a:rPr lang="ru-RU" b="1" i="1" dirty="0" smtClean="0"/>
              <a:t> </a:t>
            </a:r>
            <a:r>
              <a:rPr lang="ru-RU" b="1" i="1" dirty="0" err="1" smtClean="0"/>
              <a:t>армії</a:t>
            </a:r>
            <a:r>
              <a:rPr lang="ru-RU" b="1" i="1" dirty="0" smtClean="0"/>
              <a:t> в боях на </a:t>
            </a:r>
            <a:r>
              <a:rPr lang="ru-RU" b="1" i="1" dirty="0" err="1" smtClean="0"/>
              <a:t>території</a:t>
            </a:r>
            <a:r>
              <a:rPr lang="ru-RU" b="1" i="1" dirty="0" smtClean="0"/>
              <a:t> </a:t>
            </a:r>
            <a:r>
              <a:rPr lang="ru-RU" b="1" i="1" dirty="0" err="1" smtClean="0"/>
              <a:t>України</a:t>
            </a:r>
            <a:r>
              <a:rPr lang="ru-RU" b="1" i="1" dirty="0" smtClean="0"/>
              <a:t> 1941 – 1942 </a:t>
            </a:r>
            <a:r>
              <a:rPr lang="ru-RU" b="1" i="1" dirty="0" err="1" smtClean="0"/>
              <a:t>рр</a:t>
            </a:r>
            <a:r>
              <a:rPr lang="ru-RU" b="1" i="1" dirty="0" smtClean="0"/>
              <a:t>.</a:t>
            </a:r>
            <a:endParaRPr lang="ru-RU" sz="2400" dirty="0" smtClean="0"/>
          </a:p>
          <a:p>
            <a:pPr marL="971550" lvl="1" indent="-514350">
              <a:buFont typeface="+mj-lt"/>
              <a:buAutoNum type="arabicPeriod"/>
            </a:pPr>
            <a:r>
              <a:rPr lang="ru-RU" b="1" i="1" dirty="0" err="1" smtClean="0"/>
              <a:t>Встановлення</a:t>
            </a:r>
            <a:r>
              <a:rPr lang="ru-RU" b="1" i="1" dirty="0" smtClean="0"/>
              <a:t> </a:t>
            </a:r>
            <a:r>
              <a:rPr lang="ru-RU" b="1" i="1" dirty="0" err="1" smtClean="0"/>
              <a:t>фашистського</a:t>
            </a:r>
            <a:r>
              <a:rPr lang="ru-RU" b="1" i="1" dirty="0" smtClean="0"/>
              <a:t> </a:t>
            </a:r>
            <a:r>
              <a:rPr lang="ru-RU" b="1" i="1" dirty="0" err="1" smtClean="0"/>
              <a:t>окупаційного</a:t>
            </a:r>
            <a:r>
              <a:rPr lang="ru-RU" b="1" i="1" dirty="0" smtClean="0"/>
              <a:t> режиму. </a:t>
            </a:r>
            <a:endParaRPr lang="ru-RU" sz="2400" dirty="0" smtClean="0"/>
          </a:p>
          <a:p>
            <a:pPr marL="971550" lvl="1" indent="-514350">
              <a:buFont typeface="+mj-lt"/>
              <a:buAutoNum type="arabicPeriod"/>
            </a:pPr>
            <a:r>
              <a:rPr lang="ru-RU" b="1" i="1" dirty="0" smtClean="0"/>
              <a:t>Рух опору на </a:t>
            </a:r>
            <a:r>
              <a:rPr lang="ru-RU" b="1" i="1" dirty="0" err="1" smtClean="0"/>
              <a:t>окупованій</a:t>
            </a:r>
            <a:r>
              <a:rPr lang="ru-RU" b="1" i="1" dirty="0" smtClean="0"/>
              <a:t> </a:t>
            </a:r>
            <a:r>
              <a:rPr lang="ru-RU" b="1" i="1" dirty="0" err="1" smtClean="0"/>
              <a:t>території</a:t>
            </a:r>
            <a:r>
              <a:rPr lang="ru-RU" b="1" i="1" dirty="0" smtClean="0"/>
              <a:t> </a:t>
            </a:r>
            <a:r>
              <a:rPr lang="ru-RU" b="1" i="1" dirty="0" err="1" smtClean="0"/>
              <a:t>України</a:t>
            </a:r>
            <a:r>
              <a:rPr lang="ru-RU" b="1" i="1" dirty="0" smtClean="0"/>
              <a:t>.</a:t>
            </a:r>
            <a:endParaRPr lang="ru-RU" sz="2400" dirty="0" smtClean="0"/>
          </a:p>
          <a:p>
            <a:pPr marL="971550" lvl="1" indent="-514350">
              <a:buFont typeface="+mj-lt"/>
              <a:buAutoNum type="arabicPeriod"/>
            </a:pPr>
            <a:r>
              <a:rPr lang="ru-RU" b="1" i="1" dirty="0" err="1" smtClean="0"/>
              <a:t>Визволення</a:t>
            </a:r>
            <a:r>
              <a:rPr lang="ru-RU" b="1" i="1" dirty="0" smtClean="0"/>
              <a:t> </a:t>
            </a:r>
            <a:r>
              <a:rPr lang="ru-RU" b="1" i="1" dirty="0" err="1" smtClean="0"/>
              <a:t>України</a:t>
            </a:r>
            <a:r>
              <a:rPr lang="ru-RU" b="1" i="1" dirty="0" smtClean="0"/>
              <a:t>.</a:t>
            </a:r>
            <a:endParaRPr lang="ru-RU" sz="2400" dirty="0" smtClean="0"/>
          </a:p>
          <a:p>
            <a:endParaRPr lang="ru-RU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Таємний протокол</a:t>
            </a:r>
            <a:endParaRPr lang="uk-UA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uk-UA" dirty="0" smtClean="0"/>
              <a:t>На основі документа ( с.8 підручника) визначте:</a:t>
            </a:r>
          </a:p>
          <a:p>
            <a:pPr marL="651510" indent="-514350">
              <a:buAutoNum type="arabicPeriod"/>
            </a:pPr>
            <a:r>
              <a:rPr lang="uk-UA" dirty="0" smtClean="0"/>
              <a:t>Про які домовленості йде мова у документі?</a:t>
            </a:r>
          </a:p>
          <a:p>
            <a:pPr marL="651510" indent="-514350">
              <a:buAutoNum type="arabicPeriod"/>
            </a:pPr>
            <a:r>
              <a:rPr lang="uk-UA" dirty="0" smtClean="0"/>
              <a:t>Чому цей документ потребував «суворої таємниці»?</a:t>
            </a:r>
            <a:endParaRPr lang="uk-UA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20072" y="1628800"/>
            <a:ext cx="3605386" cy="50042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096269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400" dirty="0"/>
              <a:t>Початок </a:t>
            </a:r>
            <a:r>
              <a:rPr lang="ru-RU" sz="2400" dirty="0" err="1"/>
              <a:t>другої</a:t>
            </a:r>
            <a:r>
              <a:rPr lang="ru-RU" sz="2400" dirty="0"/>
              <a:t> </a:t>
            </a:r>
            <a:r>
              <a:rPr lang="ru-RU" sz="2400" dirty="0" err="1"/>
              <a:t>світової</a:t>
            </a:r>
            <a:r>
              <a:rPr lang="ru-RU" sz="2400" dirty="0"/>
              <a:t> </a:t>
            </a:r>
            <a:r>
              <a:rPr lang="ru-RU" sz="2400" dirty="0" err="1" smtClean="0"/>
              <a:t>війни</a:t>
            </a:r>
            <a:endParaRPr lang="uk-UA" sz="2400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79512" y="1600201"/>
            <a:ext cx="8856984" cy="1324744"/>
          </a:xfrm>
        </p:spPr>
        <p:txBody>
          <a:bodyPr>
            <a:normAutofit fontScale="77500" lnSpcReduction="20000"/>
          </a:bodyPr>
          <a:lstStyle/>
          <a:p>
            <a:r>
              <a:rPr lang="uk-UA" dirty="0" smtClean="0"/>
              <a:t>01.09.1939 – напад Німеччини на Польщу.</a:t>
            </a:r>
          </a:p>
          <a:p>
            <a:r>
              <a:rPr lang="uk-UA" dirty="0" smtClean="0"/>
              <a:t>03.09.1939 – Англія та Франція оголосили війну Німеччині</a:t>
            </a:r>
            <a:r>
              <a:rPr lang="uk-UA" dirty="0" smtClean="0"/>
              <a:t>.</a:t>
            </a:r>
          </a:p>
          <a:p>
            <a:r>
              <a:rPr lang="uk-UA" dirty="0" smtClean="0"/>
              <a:t>17.09.1939 – наступ військ Червоної Армії та вступ її на територію Польщі.</a:t>
            </a:r>
          </a:p>
          <a:p>
            <a:endParaRPr lang="uk-UA" dirty="0"/>
          </a:p>
        </p:txBody>
      </p:sp>
      <p:sp>
        <p:nvSpPr>
          <p:cNvPr id="6" name="TextBox 5"/>
          <p:cNvSpPr txBox="1"/>
          <p:nvPr/>
        </p:nvSpPr>
        <p:spPr>
          <a:xfrm>
            <a:off x="179512" y="2924944"/>
            <a:ext cx="8784976" cy="38779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uk-UA" sz="2000" b="1" dirty="0" smtClean="0">
                <a:latin typeface="Courier New" pitchFamily="49" charset="0"/>
                <a:cs typeface="Courier New" pitchFamily="49" charset="0"/>
              </a:rPr>
              <a:t>«… війна точиться між двома групами капіталістичних країн… за переділ світу, за панування у світі! Ми не проти, щоб вони добряче побилися і послабили один одного. Непогано, якщо руками Німеччини буде розхитано найбагатші капіталістичні країни ( особливо Англію). Гітлер, сам цього не розуміючи і не бажаючи, підриває капіталістичну систему… Ми можемо маневрувати, підштовхувати одну сторону проти іншої, щоб глибше втягнулися у бійку».</a:t>
            </a:r>
          </a:p>
          <a:p>
            <a:endParaRPr lang="uk-UA" dirty="0" smtClean="0">
              <a:latin typeface="Courier New" pitchFamily="49" charset="0"/>
              <a:cs typeface="Courier New" pitchFamily="49" charset="0"/>
            </a:endParaRPr>
          </a:p>
          <a:p>
            <a:pPr algn="r"/>
            <a:r>
              <a:rPr lang="uk-UA" sz="1600" dirty="0" smtClean="0">
                <a:latin typeface="Courier New" pitchFamily="49" charset="0"/>
                <a:cs typeface="Courier New" pitchFamily="49" charset="0"/>
              </a:rPr>
              <a:t>Й.Сталін</a:t>
            </a:r>
          </a:p>
          <a:p>
            <a:pPr algn="r"/>
            <a:r>
              <a:rPr lang="uk-UA" sz="1600" dirty="0" smtClean="0">
                <a:latin typeface="Courier New" pitchFamily="49" charset="0"/>
                <a:cs typeface="Courier New" pitchFamily="49" charset="0"/>
              </a:rPr>
              <a:t>З бесіди з керівниками Комінтерну</a:t>
            </a:r>
          </a:p>
          <a:p>
            <a:pPr algn="r"/>
            <a:r>
              <a:rPr lang="uk-UA" sz="1600" dirty="0" smtClean="0">
                <a:latin typeface="Courier New" pitchFamily="49" charset="0"/>
                <a:cs typeface="Courier New" pitchFamily="49" charset="0"/>
              </a:rPr>
              <a:t>07.09.1939</a:t>
            </a:r>
            <a:endParaRPr lang="uk-UA" sz="1600" dirty="0">
              <a:latin typeface="Courier New" pitchFamily="49" charset="0"/>
              <a:cs typeface="Courier New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413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50667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652120" y="332656"/>
            <a:ext cx="3384376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smtClean="0">
                <a:latin typeface="Courier New" pitchFamily="49" charset="0"/>
                <a:cs typeface="Courier New" pitchFamily="49" charset="0"/>
              </a:rPr>
              <a:t>28.09.1939 – «Договір про дружбу і кордон» між СРСР та Німеччиною та додатковий таємний протокол до нього.</a:t>
            </a:r>
          </a:p>
          <a:p>
            <a:pPr marL="285750" indent="-285750">
              <a:buFontTx/>
              <a:buChar char="-"/>
            </a:pPr>
            <a:r>
              <a:rPr lang="uk-UA" dirty="0" smtClean="0">
                <a:latin typeface="Courier New" pitchFamily="49" charset="0"/>
                <a:cs typeface="Courier New" pitchFamily="49" charset="0"/>
              </a:rPr>
              <a:t>Ліквідація Польщі як держави;</a:t>
            </a:r>
          </a:p>
          <a:p>
            <a:pPr marL="285750" indent="-285750">
              <a:buFontTx/>
              <a:buChar char="-"/>
            </a:pPr>
            <a:r>
              <a:rPr lang="uk-UA" dirty="0" smtClean="0">
                <a:latin typeface="Courier New" pitchFamily="49" charset="0"/>
                <a:cs typeface="Courier New" pitchFamily="49" charset="0"/>
              </a:rPr>
              <a:t>Литва переходить до сфери впливу СРСР;</a:t>
            </a:r>
          </a:p>
          <a:p>
            <a:pPr marL="285750" indent="-285750">
              <a:buFontTx/>
              <a:buChar char="-"/>
            </a:pPr>
            <a:r>
              <a:rPr lang="uk-UA" dirty="0" smtClean="0">
                <a:latin typeface="Courier New" pitchFamily="49" charset="0"/>
                <a:cs typeface="Courier New" pitchFamily="49" charset="0"/>
              </a:rPr>
              <a:t>Люблінське та частина Варшавського воєводств переходять до сфери впливу Німеччини.</a:t>
            </a:r>
          </a:p>
          <a:p>
            <a:pPr marL="285750" indent="-285750">
              <a:buFontTx/>
              <a:buChar char="-"/>
            </a:pPr>
            <a:endParaRPr lang="uk-UA" dirty="0">
              <a:latin typeface="Courier New" pitchFamily="49" charset="0"/>
              <a:cs typeface="Courier New" pitchFamily="49" charset="0"/>
            </a:endParaRPr>
          </a:p>
          <a:p>
            <a:pPr marL="285750" indent="-285750">
              <a:buFontTx/>
              <a:buChar char="-"/>
            </a:pPr>
            <a:r>
              <a:rPr lang="uk-UA" dirty="0" smtClean="0">
                <a:latin typeface="Courier New" pitchFamily="49" charset="0"/>
                <a:cs typeface="Courier New" pitchFamily="49" charset="0"/>
              </a:rPr>
              <a:t>Західна Білорусія та Західна Україна ввійшли до складу СРСР.</a:t>
            </a:r>
            <a:endParaRPr lang="uk-UA" dirty="0">
              <a:latin typeface="Courier New" pitchFamily="49" charset="0"/>
              <a:cs typeface="Courier New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60839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179512" y="260648"/>
            <a:ext cx="3240360" cy="115212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>
                <a:latin typeface="Courier New" pitchFamily="49" charset="0"/>
                <a:cs typeface="Courier New" pitchFamily="49" charset="0"/>
              </a:rPr>
              <a:t>Рішення Політбюро ЦК ВКП(б) від 26.09.1939</a:t>
            </a:r>
            <a:endParaRPr lang="uk-UA" dirty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4067944" y="260648"/>
            <a:ext cx="4608512" cy="115212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>
                <a:latin typeface="Courier New" pitchFamily="49" charset="0"/>
                <a:cs typeface="Courier New" pitchFamily="49" charset="0"/>
              </a:rPr>
              <a:t>06.10.1939 військова рада Українського фронту призначила вибори до Народних Зборів Західної України</a:t>
            </a:r>
            <a:endParaRPr lang="uk-UA" dirty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4139952" y="1852464"/>
            <a:ext cx="4464496" cy="129614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>
                <a:latin typeface="Courier New" pitchFamily="49" charset="0"/>
                <a:cs typeface="Courier New" pitchFamily="49" charset="0"/>
              </a:rPr>
              <a:t>22.10.1939 – вибори до Народних зборів Західної України</a:t>
            </a:r>
            <a:endParaRPr lang="uk-UA" dirty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179512" y="1852464"/>
            <a:ext cx="3240360" cy="129614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>
                <a:latin typeface="Courier New" pitchFamily="49" charset="0"/>
                <a:cs typeface="Courier New" pitchFamily="49" charset="0"/>
              </a:rPr>
              <a:t>26 – 28.10.1939 – робота Народних Зборів Західної України</a:t>
            </a:r>
            <a:endParaRPr lang="uk-UA" dirty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179512" y="3861048"/>
            <a:ext cx="3240360" cy="158417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>
                <a:latin typeface="Courier New" pitchFamily="49" charset="0"/>
                <a:cs typeface="Courier New" pitchFamily="49" charset="0"/>
              </a:rPr>
              <a:t>15.11.1939 – Західна Україна увійшла до складу УРСР</a:t>
            </a:r>
            <a:endParaRPr lang="uk-UA" dirty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7" name="Стрелка вправо 6"/>
          <p:cNvSpPr/>
          <p:nvPr/>
        </p:nvSpPr>
        <p:spPr>
          <a:xfrm>
            <a:off x="3419872" y="656692"/>
            <a:ext cx="648072" cy="3600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8" name="Выгнутая вправо стрелка 7"/>
          <p:cNvSpPr/>
          <p:nvPr/>
        </p:nvSpPr>
        <p:spPr>
          <a:xfrm>
            <a:off x="8676456" y="836712"/>
            <a:ext cx="467544" cy="1663824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>
              <a:solidFill>
                <a:schemeClr val="tx1"/>
              </a:solidFill>
            </a:endParaRPr>
          </a:p>
        </p:txBody>
      </p:sp>
      <p:sp>
        <p:nvSpPr>
          <p:cNvPr id="9" name="Стрелка влево 8"/>
          <p:cNvSpPr/>
          <p:nvPr/>
        </p:nvSpPr>
        <p:spPr>
          <a:xfrm>
            <a:off x="3455876" y="2324336"/>
            <a:ext cx="576064" cy="35240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0" name="Стрелка вниз 9"/>
          <p:cNvSpPr/>
          <p:nvPr/>
        </p:nvSpPr>
        <p:spPr>
          <a:xfrm>
            <a:off x="1475656" y="3148608"/>
            <a:ext cx="432048" cy="64043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1" name="TextBox 10"/>
          <p:cNvSpPr txBox="1"/>
          <p:nvPr/>
        </p:nvSpPr>
        <p:spPr>
          <a:xfrm>
            <a:off x="3851412" y="3645024"/>
            <a:ext cx="529258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 smtClean="0">
                <a:latin typeface="Courier New" pitchFamily="49" charset="0"/>
                <a:cs typeface="Courier New" pitchFamily="49" charset="0"/>
              </a:rPr>
              <a:t>04.12.1939 – утворення 6 областей Західної України:</a:t>
            </a:r>
          </a:p>
          <a:p>
            <a:pPr marL="285750" indent="-285750">
              <a:buFontTx/>
              <a:buChar char="-"/>
            </a:pPr>
            <a:r>
              <a:rPr lang="uk-UA" sz="2400" b="1" dirty="0" smtClean="0">
                <a:latin typeface="Courier New" pitchFamily="49" charset="0"/>
                <a:cs typeface="Courier New" pitchFamily="49" charset="0"/>
              </a:rPr>
              <a:t>Волинської;</a:t>
            </a:r>
          </a:p>
          <a:p>
            <a:pPr marL="285750" indent="-285750">
              <a:buFontTx/>
              <a:buChar char="-"/>
            </a:pPr>
            <a:r>
              <a:rPr lang="uk-UA" sz="2400" b="1" dirty="0" smtClean="0">
                <a:latin typeface="Courier New" pitchFamily="49" charset="0"/>
                <a:cs typeface="Courier New" pitchFamily="49" charset="0"/>
              </a:rPr>
              <a:t>Дрогобицької;</a:t>
            </a:r>
          </a:p>
          <a:p>
            <a:pPr marL="285750" indent="-285750">
              <a:buFontTx/>
              <a:buChar char="-"/>
            </a:pPr>
            <a:r>
              <a:rPr lang="uk-UA" sz="2400" b="1" dirty="0" smtClean="0">
                <a:latin typeface="Courier New" pitchFamily="49" charset="0"/>
                <a:cs typeface="Courier New" pitchFamily="49" charset="0"/>
              </a:rPr>
              <a:t>Львівської;</a:t>
            </a:r>
          </a:p>
          <a:p>
            <a:pPr marL="285750" indent="-285750">
              <a:buFontTx/>
              <a:buChar char="-"/>
            </a:pPr>
            <a:r>
              <a:rPr lang="uk-UA" sz="2400" b="1" dirty="0" smtClean="0">
                <a:latin typeface="Courier New" pitchFamily="49" charset="0"/>
                <a:cs typeface="Courier New" pitchFamily="49" charset="0"/>
              </a:rPr>
              <a:t>Рівненської;</a:t>
            </a:r>
          </a:p>
          <a:p>
            <a:pPr marL="285750" indent="-285750">
              <a:buFontTx/>
              <a:buChar char="-"/>
            </a:pPr>
            <a:r>
              <a:rPr lang="uk-UA" sz="2400" b="1" dirty="0" smtClean="0">
                <a:latin typeface="Courier New" pitchFamily="49" charset="0"/>
                <a:cs typeface="Courier New" pitchFamily="49" charset="0"/>
              </a:rPr>
              <a:t>Станіславської;</a:t>
            </a:r>
          </a:p>
          <a:p>
            <a:pPr marL="285750" indent="-285750">
              <a:buFontTx/>
              <a:buChar char="-"/>
            </a:pPr>
            <a:r>
              <a:rPr lang="uk-UA" sz="2400" b="1" dirty="0" smtClean="0">
                <a:latin typeface="Courier New" pitchFamily="49" charset="0"/>
                <a:cs typeface="Courier New" pitchFamily="49" charset="0"/>
              </a:rPr>
              <a:t>Тернопільської.</a:t>
            </a:r>
            <a:endParaRPr lang="uk-UA" sz="2400" b="1" dirty="0">
              <a:latin typeface="Courier New" pitchFamily="49" charset="0"/>
              <a:cs typeface="Courier New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52134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" y="-1"/>
            <a:ext cx="9144000" cy="67515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524535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100" dirty="0" err="1"/>
              <a:t>Входження</a:t>
            </a:r>
            <a:r>
              <a:rPr lang="ru-RU" sz="3100" dirty="0"/>
              <a:t> </a:t>
            </a:r>
            <a:r>
              <a:rPr lang="ru-RU" sz="3100" dirty="0" err="1"/>
              <a:t>Бессарабії</a:t>
            </a:r>
            <a:r>
              <a:rPr lang="ru-RU" sz="3100" dirty="0"/>
              <a:t>  і </a:t>
            </a:r>
            <a:r>
              <a:rPr lang="ru-RU" sz="3100" dirty="0" err="1"/>
              <a:t>Північної</a:t>
            </a:r>
            <a:r>
              <a:rPr lang="ru-RU" sz="3100" dirty="0"/>
              <a:t> </a:t>
            </a:r>
            <a:r>
              <a:rPr lang="ru-RU" sz="3100" dirty="0" err="1"/>
              <a:t>Буковини</a:t>
            </a:r>
            <a:r>
              <a:rPr lang="ru-RU" sz="3100" dirty="0"/>
              <a:t> до СРСР і УРСР</a:t>
            </a:r>
            <a:r>
              <a:rPr lang="ru-RU" sz="3100" dirty="0" smtClean="0"/>
              <a:t>.</a:t>
            </a:r>
            <a:endParaRPr lang="uk-UA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uk-UA" dirty="0" smtClean="0"/>
              <a:t>28.06.1940 – Румунія дала згоду на передачу СРСР Бессарабії та Північної Буковини.</a:t>
            </a:r>
          </a:p>
          <a:p>
            <a:r>
              <a:rPr lang="uk-UA" dirty="0" smtClean="0"/>
              <a:t>28.06.1940 – війська  Південного фронту вступили на територію Бессарабії та Північної Буковини.</a:t>
            </a:r>
            <a:endParaRPr lang="uk-UA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10000"/>
          </a:bodyPr>
          <a:lstStyle/>
          <a:p>
            <a:r>
              <a:rPr lang="uk-UA" dirty="0" smtClean="0"/>
              <a:t>02.08.1940 – приєднання Північної Буковини та Південної Бессарабії до складу УРСР.</a:t>
            </a:r>
          </a:p>
          <a:p>
            <a:r>
              <a:rPr lang="uk-UA" dirty="0" smtClean="0"/>
              <a:t>15.08.1940 – утворення Молдавської РСР з решти територій Бессарабії та Молдавської Автономної РСР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xmlns="" val="3379349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02034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6" name="Содержимое 5"/>
          <p:cNvSpPr>
            <a:spLocks noGrp="1"/>
          </p:cNvSpPr>
          <p:nvPr>
            <p:ph idx="1"/>
          </p:nvPr>
        </p:nvSpPr>
        <p:spPr>
          <a:xfrm>
            <a:off x="457200" y="764704"/>
            <a:ext cx="8229600" cy="5361459"/>
          </a:xfrm>
        </p:spPr>
        <p:txBody>
          <a:bodyPr/>
          <a:lstStyle/>
          <a:p>
            <a:pPr>
              <a:defRPr/>
            </a:pPr>
            <a:r>
              <a:rPr lang="uk-UA" b="1" i="1" dirty="0" smtClean="0"/>
              <a:t>28 вересня СРСР і Німеччина уклали договір про дружбу</a:t>
            </a:r>
            <a:r>
              <a:rPr lang="uk-UA" dirty="0" smtClean="0"/>
              <a:t>. </a:t>
            </a:r>
          </a:p>
          <a:p>
            <a:pPr>
              <a:defRPr/>
            </a:pPr>
            <a:r>
              <a:rPr lang="uk-UA" b="1" i="1" dirty="0" smtClean="0"/>
              <a:t>11 лютого 1940 р.</a:t>
            </a:r>
            <a:r>
              <a:rPr lang="uk-UA" dirty="0" smtClean="0"/>
              <a:t> в Москві була підписана </a:t>
            </a:r>
            <a:r>
              <a:rPr lang="uk-UA" b="1" i="1" dirty="0" smtClean="0"/>
              <a:t>економічна угода</a:t>
            </a:r>
            <a:r>
              <a:rPr lang="uk-UA" dirty="0" smtClean="0"/>
              <a:t>, згідно з якою на </a:t>
            </a:r>
            <a:r>
              <a:rPr lang="uk-UA" b="1" i="1" dirty="0" smtClean="0"/>
              <a:t>15 травня 1941 р. Німеччина отримала від СРСР 632 тис. тонн хліба, 232 тис. тонн бензину, 23,5 тис. тонн бавовни, 50 тис. тонн марганцю, 900 кг платини</a:t>
            </a:r>
            <a:r>
              <a:rPr lang="uk-UA" dirty="0" smtClean="0"/>
              <a:t>. 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548680"/>
          </a:xfrm>
        </p:spPr>
        <p:txBody>
          <a:bodyPr>
            <a:normAutofit/>
          </a:bodyPr>
          <a:lstStyle/>
          <a:p>
            <a:r>
              <a:rPr lang="uk-UA" sz="2400" dirty="0"/>
              <a:t>Радянізація західних областей </a:t>
            </a:r>
            <a:r>
              <a:rPr lang="uk-UA" sz="2400" dirty="0" smtClean="0"/>
              <a:t>України</a:t>
            </a:r>
            <a:endParaRPr lang="uk-UA" sz="2400" dirty="0"/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457200" y="548680"/>
            <a:ext cx="8229600" cy="5577483"/>
          </a:xfrm>
        </p:spPr>
        <p:txBody>
          <a:bodyPr>
            <a:normAutofit/>
          </a:bodyPr>
          <a:lstStyle/>
          <a:p>
            <a:r>
              <a:rPr lang="uk-UA" sz="2400" dirty="0" smtClean="0"/>
              <a:t>Радянізація - </a:t>
            </a:r>
            <a:r>
              <a:rPr lang="ru-RU" sz="2400" dirty="0" err="1"/>
              <a:t>політика</a:t>
            </a:r>
            <a:r>
              <a:rPr lang="ru-RU" sz="2400" dirty="0"/>
              <a:t> </a:t>
            </a:r>
            <a:r>
              <a:rPr lang="ru-RU" sz="2400" dirty="0" err="1"/>
              <a:t>запровадження</a:t>
            </a:r>
            <a:r>
              <a:rPr lang="ru-RU" sz="2400" dirty="0"/>
              <a:t> в </a:t>
            </a:r>
            <a:r>
              <a:rPr lang="ru-RU" sz="2400" dirty="0" err="1"/>
              <a:t>усіх</a:t>
            </a:r>
            <a:r>
              <a:rPr lang="ru-RU" sz="2400" dirty="0"/>
              <a:t> сферах </a:t>
            </a:r>
            <a:r>
              <a:rPr lang="ru-RU" sz="2400" dirty="0" err="1"/>
              <a:t>життя</a:t>
            </a:r>
            <a:r>
              <a:rPr lang="ru-RU" sz="2400" dirty="0"/>
              <a:t> </a:t>
            </a:r>
            <a:r>
              <a:rPr lang="ru-RU" sz="2400" dirty="0" err="1"/>
              <a:t>населення</a:t>
            </a:r>
            <a:r>
              <a:rPr lang="ru-RU" sz="2400" dirty="0"/>
              <a:t> </a:t>
            </a:r>
            <a:r>
              <a:rPr lang="ru-RU" sz="2400" dirty="0" err="1"/>
              <a:t>нових</a:t>
            </a:r>
            <a:r>
              <a:rPr lang="ru-RU" sz="2400" dirty="0"/>
              <a:t> </a:t>
            </a:r>
            <a:r>
              <a:rPr lang="ru-RU" sz="2400" dirty="0" err="1"/>
              <a:t>територій</a:t>
            </a:r>
            <a:r>
              <a:rPr lang="ru-RU" sz="2400" dirty="0"/>
              <a:t> </a:t>
            </a:r>
            <a:r>
              <a:rPr lang="ru-RU" sz="2400" dirty="0" err="1"/>
              <a:t>радянської</a:t>
            </a:r>
            <a:r>
              <a:rPr lang="ru-RU" sz="2400" dirty="0"/>
              <a:t> </a:t>
            </a:r>
            <a:r>
              <a:rPr lang="ru-RU" sz="2400" dirty="0" err="1"/>
              <a:t>моделі</a:t>
            </a:r>
            <a:r>
              <a:rPr lang="ru-RU" sz="2400" dirty="0"/>
              <a:t> </a:t>
            </a:r>
            <a:r>
              <a:rPr lang="ru-RU" sz="2400" dirty="0" err="1"/>
              <a:t>тоталітаризму</a:t>
            </a:r>
            <a:r>
              <a:rPr lang="ru-RU" sz="2400" dirty="0"/>
              <a:t>. Проводилась </a:t>
            </a:r>
            <a:r>
              <a:rPr lang="ru-RU" sz="2400" dirty="0" err="1"/>
              <a:t>із</a:t>
            </a:r>
            <a:r>
              <a:rPr lang="ru-RU" sz="2400" dirty="0"/>
              <a:t> </a:t>
            </a:r>
            <a:r>
              <a:rPr lang="ru-RU" sz="2400" dirty="0" err="1"/>
              <a:t>застосуванням</a:t>
            </a:r>
            <a:r>
              <a:rPr lang="ru-RU" sz="2400" dirty="0"/>
              <a:t> </a:t>
            </a:r>
            <a:r>
              <a:rPr lang="ru-RU" sz="2400" dirty="0" err="1"/>
              <a:t>репресій</a:t>
            </a:r>
            <a:r>
              <a:rPr lang="ru-RU" sz="2400" dirty="0" smtClean="0"/>
              <a:t>.</a:t>
            </a:r>
          </a:p>
          <a:p>
            <a:r>
              <a:rPr lang="ru-RU" sz="2400" dirty="0" err="1" smtClean="0"/>
              <a:t>Радянізація</a:t>
            </a:r>
            <a:r>
              <a:rPr lang="ru-RU" sz="2400" dirty="0" smtClean="0"/>
              <a:t> </a:t>
            </a:r>
            <a:r>
              <a:rPr lang="ru-RU" sz="2400" dirty="0" err="1" smtClean="0"/>
              <a:t>супроводжувалася</a:t>
            </a:r>
            <a:r>
              <a:rPr lang="ru-RU" sz="2400" dirty="0" smtClean="0"/>
              <a:t> </a:t>
            </a:r>
            <a:r>
              <a:rPr lang="ru-RU" sz="2400" dirty="0" err="1" smtClean="0"/>
              <a:t>Депортацією</a:t>
            </a:r>
            <a:r>
              <a:rPr lang="ru-RU" sz="2400" dirty="0" smtClean="0"/>
              <a:t> </a:t>
            </a:r>
            <a:r>
              <a:rPr lang="ru-RU" sz="2400" dirty="0" smtClean="0"/>
              <a:t>– </a:t>
            </a:r>
            <a:r>
              <a:rPr lang="ru-RU" sz="2400" dirty="0" err="1" smtClean="0"/>
              <a:t>примусове</a:t>
            </a:r>
            <a:r>
              <a:rPr lang="ru-RU" sz="2400" dirty="0" smtClean="0"/>
              <a:t> </a:t>
            </a:r>
            <a:r>
              <a:rPr lang="ru-RU" sz="2400" dirty="0" err="1" smtClean="0"/>
              <a:t>переселення</a:t>
            </a:r>
            <a:r>
              <a:rPr lang="ru-RU" sz="2400" dirty="0" smtClean="0"/>
              <a:t> людей до </a:t>
            </a:r>
            <a:r>
              <a:rPr lang="ru-RU" sz="2400" dirty="0" err="1" smtClean="0"/>
              <a:t>іншого</a:t>
            </a:r>
            <a:r>
              <a:rPr lang="ru-RU" sz="2400" dirty="0" smtClean="0"/>
              <a:t> </a:t>
            </a:r>
            <a:r>
              <a:rPr lang="ru-RU" sz="2400" dirty="0" err="1" smtClean="0"/>
              <a:t>регіону</a:t>
            </a:r>
            <a:r>
              <a:rPr lang="ru-RU" sz="2400" dirty="0" smtClean="0"/>
              <a:t> </a:t>
            </a:r>
            <a:r>
              <a:rPr lang="ru-RU" sz="2400" dirty="0" err="1" smtClean="0"/>
              <a:t>країни</a:t>
            </a:r>
            <a:r>
              <a:rPr lang="ru-RU" sz="2400" dirty="0" smtClean="0"/>
              <a:t> </a:t>
            </a:r>
            <a:r>
              <a:rPr lang="ru-RU" sz="2400" dirty="0" err="1" smtClean="0"/>
              <a:t>або</a:t>
            </a:r>
            <a:r>
              <a:rPr lang="ru-RU" sz="2400" dirty="0" smtClean="0"/>
              <a:t> </a:t>
            </a:r>
            <a:r>
              <a:rPr lang="ru-RU" sz="2400" dirty="0" err="1" smtClean="0"/>
              <a:t>їх</a:t>
            </a:r>
            <a:r>
              <a:rPr lang="ru-RU" sz="2400" dirty="0" smtClean="0"/>
              <a:t> </a:t>
            </a:r>
            <a:r>
              <a:rPr lang="ru-RU" sz="2400" dirty="0" err="1" smtClean="0"/>
              <a:t>вислання</a:t>
            </a:r>
            <a:r>
              <a:rPr lang="ru-RU" sz="2400" dirty="0" smtClean="0"/>
              <a:t> за </a:t>
            </a:r>
            <a:r>
              <a:rPr lang="ru-RU" sz="2400" dirty="0" err="1" smtClean="0"/>
              <a:t>межі</a:t>
            </a:r>
            <a:r>
              <a:rPr lang="ru-RU" sz="2400" dirty="0" smtClean="0"/>
              <a:t> </a:t>
            </a:r>
            <a:r>
              <a:rPr lang="ru-RU" sz="2400" dirty="0" err="1" smtClean="0"/>
              <a:t>держави</a:t>
            </a:r>
            <a:r>
              <a:rPr lang="ru-RU" sz="2400" dirty="0" smtClean="0"/>
              <a:t>.</a:t>
            </a:r>
            <a:endParaRPr lang="ru-RU" sz="2400" dirty="0" smtClean="0"/>
          </a:p>
          <a:p>
            <a:endParaRPr lang="ru-RU" sz="2400" dirty="0" smtClean="0"/>
          </a:p>
          <a:p>
            <a:r>
              <a:rPr lang="uk-UA" sz="2400" dirty="0" smtClean="0"/>
              <a:t> </a:t>
            </a:r>
            <a:endParaRPr lang="uk-UA" sz="2400" dirty="0"/>
          </a:p>
        </p:txBody>
      </p:sp>
    </p:spTree>
    <p:extLst>
      <p:ext uri="{BB962C8B-B14F-4D97-AF65-F5344CB8AC3E}">
        <p14:creationId xmlns:p14="http://schemas.microsoft.com/office/powerpoint/2010/main" xmlns="" val="3928988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/>
          <p:cNvSpPr/>
          <p:nvPr/>
        </p:nvSpPr>
        <p:spPr>
          <a:xfrm>
            <a:off x="2692260" y="2888940"/>
            <a:ext cx="3744416" cy="93610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>
                <a:latin typeface="Courier New" pitchFamily="49" charset="0"/>
                <a:cs typeface="Courier New" pitchFamily="49" charset="0"/>
              </a:rPr>
              <a:t>Радянізація західних областей України</a:t>
            </a:r>
            <a:endParaRPr lang="uk-UA" dirty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107504" y="116632"/>
            <a:ext cx="3312368" cy="1800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>
                <a:latin typeface="Courier New" pitchFamily="49" charset="0"/>
                <a:cs typeface="Courier New" pitchFamily="49" charset="0"/>
              </a:rPr>
              <a:t>Формування органів влади за зразком органів влади СРСР;</a:t>
            </a:r>
          </a:p>
          <a:p>
            <a:pPr algn="ctr"/>
            <a:r>
              <a:rPr lang="uk-UA" dirty="0">
                <a:latin typeface="Courier New" pitchFamily="49" charset="0"/>
                <a:cs typeface="Courier New" pitchFamily="49" charset="0"/>
              </a:rPr>
              <a:t>а</a:t>
            </a:r>
            <a:r>
              <a:rPr lang="uk-UA" dirty="0" smtClean="0">
                <a:latin typeface="Courier New" pitchFamily="49" charset="0"/>
                <a:cs typeface="Courier New" pitchFamily="49" charset="0"/>
              </a:rPr>
              <a:t>решти та заслання колишніх чиновників</a:t>
            </a:r>
            <a:endParaRPr lang="uk-UA" dirty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6156176" y="116632"/>
            <a:ext cx="2808312" cy="187220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>
                <a:latin typeface="Courier New" pitchFamily="49" charset="0"/>
                <a:cs typeface="Courier New" pitchFamily="49" charset="0"/>
              </a:rPr>
              <a:t>Заборона всіх політичних партій та громадських організацій; арешти та заслання членів політичних партій</a:t>
            </a:r>
            <a:endParaRPr lang="uk-UA" dirty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107504" y="4581128"/>
            <a:ext cx="3096344" cy="201622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>
                <a:latin typeface="Courier New" pitchFamily="49" charset="0"/>
                <a:cs typeface="Courier New" pitchFamily="49" charset="0"/>
              </a:rPr>
              <a:t>Колективізація</a:t>
            </a:r>
          </a:p>
          <a:p>
            <a:pPr algn="ctr"/>
            <a:r>
              <a:rPr lang="uk-UA" dirty="0" smtClean="0">
                <a:latin typeface="Courier New" pitchFamily="49" charset="0"/>
                <a:cs typeface="Courier New" pitchFamily="49" charset="0"/>
              </a:rPr>
              <a:t>Націоналізація</a:t>
            </a:r>
          </a:p>
          <a:p>
            <a:pPr algn="ctr"/>
            <a:r>
              <a:rPr lang="uk-UA" dirty="0" smtClean="0">
                <a:latin typeface="Courier New" pitchFamily="49" charset="0"/>
                <a:cs typeface="Courier New" pitchFamily="49" charset="0"/>
              </a:rPr>
              <a:t>індустріалізація</a:t>
            </a:r>
            <a:endParaRPr lang="uk-UA" dirty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5364088" y="4581128"/>
            <a:ext cx="3600400" cy="201622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>
                <a:latin typeface="Courier New" pitchFamily="49" charset="0"/>
                <a:cs typeface="Courier New" pitchFamily="49" charset="0"/>
              </a:rPr>
              <a:t>Безкоштовна медична допомога, освіта;</a:t>
            </a:r>
          </a:p>
          <a:p>
            <a:pPr algn="ctr"/>
            <a:r>
              <a:rPr lang="uk-UA" dirty="0" smtClean="0">
                <a:latin typeface="Courier New" pitchFamily="49" charset="0"/>
                <a:cs typeface="Courier New" pitchFamily="49" charset="0"/>
              </a:rPr>
              <a:t>Соціальне забезпечення;</a:t>
            </a:r>
          </a:p>
          <a:p>
            <a:pPr algn="ctr"/>
            <a:r>
              <a:rPr lang="uk-UA" dirty="0" smtClean="0">
                <a:latin typeface="Courier New" pitchFamily="49" charset="0"/>
                <a:cs typeface="Courier New" pitchFamily="49" charset="0"/>
              </a:rPr>
              <a:t>Ліквідація неписьменності, розвиток науки, літератури, мистецтва</a:t>
            </a:r>
            <a:endParaRPr lang="uk-UA" dirty="0">
              <a:latin typeface="Courier New" pitchFamily="49" charset="0"/>
              <a:cs typeface="Courier New" pitchFamily="49" charset="0"/>
            </a:endParaRPr>
          </a:p>
        </p:txBody>
      </p:sp>
      <p:cxnSp>
        <p:nvCxnSpPr>
          <p:cNvPr id="3" name="Прямая со стрелкой 2"/>
          <p:cNvCxnSpPr>
            <a:stCxn id="5" idx="0"/>
          </p:cNvCxnSpPr>
          <p:nvPr/>
        </p:nvCxnSpPr>
        <p:spPr>
          <a:xfrm flipV="1">
            <a:off x="4564468" y="1988840"/>
            <a:ext cx="1591708" cy="90010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 стрелкой 9"/>
          <p:cNvCxnSpPr>
            <a:stCxn id="5" idx="0"/>
          </p:cNvCxnSpPr>
          <p:nvPr/>
        </p:nvCxnSpPr>
        <p:spPr>
          <a:xfrm flipH="1" flipV="1">
            <a:off x="3347864" y="1916832"/>
            <a:ext cx="1216604" cy="972108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 стрелкой 11"/>
          <p:cNvCxnSpPr>
            <a:stCxn id="5" idx="2"/>
          </p:cNvCxnSpPr>
          <p:nvPr/>
        </p:nvCxnSpPr>
        <p:spPr>
          <a:xfrm flipH="1">
            <a:off x="3203848" y="3825044"/>
            <a:ext cx="1360620" cy="828092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 стрелкой 13"/>
          <p:cNvCxnSpPr>
            <a:stCxn id="5" idx="2"/>
          </p:cNvCxnSpPr>
          <p:nvPr/>
        </p:nvCxnSpPr>
        <p:spPr>
          <a:xfrm>
            <a:off x="4564468" y="3825044"/>
            <a:ext cx="1015644" cy="756084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1731699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1" algn="ctr" rtl="0">
              <a:spcBef>
                <a:spcPct val="0"/>
              </a:spcBef>
            </a:pPr>
            <a:r>
              <a:rPr lang="ru-RU" sz="3000" b="1" i="1" dirty="0" err="1" smtClean="0"/>
              <a:t>Напад</a:t>
            </a:r>
            <a:r>
              <a:rPr lang="ru-RU" sz="3000" b="1" i="1" dirty="0" smtClean="0"/>
              <a:t> </a:t>
            </a:r>
            <a:r>
              <a:rPr lang="ru-RU" sz="3000" b="1" i="1" dirty="0" err="1" smtClean="0"/>
              <a:t>Німеччини</a:t>
            </a:r>
            <a:r>
              <a:rPr lang="ru-RU" sz="3000" b="1" i="1" dirty="0" smtClean="0"/>
              <a:t> на </a:t>
            </a:r>
            <a:r>
              <a:rPr lang="ru-RU" sz="3000" b="1" i="1" dirty="0" err="1" smtClean="0"/>
              <a:t>СРСР</a:t>
            </a:r>
            <a:r>
              <a:rPr lang="ru-RU" sz="3000" b="1" i="1" dirty="0" smtClean="0"/>
              <a:t>, </a:t>
            </a:r>
            <a:r>
              <a:rPr lang="ru-RU" sz="3000" b="1" i="1" dirty="0" err="1" smtClean="0"/>
              <a:t>невдачі</a:t>
            </a:r>
            <a:r>
              <a:rPr lang="ru-RU" sz="3000" b="1" i="1" dirty="0" smtClean="0"/>
              <a:t> </a:t>
            </a:r>
            <a:r>
              <a:rPr lang="ru-RU" sz="3000" b="1" i="1" dirty="0" err="1" smtClean="0"/>
              <a:t>Червоної</a:t>
            </a:r>
            <a:r>
              <a:rPr lang="ru-RU" sz="3000" b="1" i="1" dirty="0" smtClean="0"/>
              <a:t> </a:t>
            </a:r>
            <a:r>
              <a:rPr lang="ru-RU" sz="3000" b="1" i="1" dirty="0" err="1" smtClean="0"/>
              <a:t>армії</a:t>
            </a:r>
            <a:r>
              <a:rPr lang="ru-RU" sz="3000" b="1" i="1" dirty="0" smtClean="0"/>
              <a:t> в боях на </a:t>
            </a:r>
            <a:r>
              <a:rPr lang="ru-RU" sz="3000" b="1" i="1" dirty="0" err="1" smtClean="0"/>
              <a:t>території</a:t>
            </a:r>
            <a:r>
              <a:rPr lang="ru-RU" sz="3000" b="1" i="1" dirty="0" smtClean="0"/>
              <a:t> </a:t>
            </a:r>
            <a:r>
              <a:rPr lang="ru-RU" sz="3000" b="1" i="1" dirty="0" err="1" smtClean="0"/>
              <a:t>України</a:t>
            </a:r>
            <a:r>
              <a:rPr lang="ru-RU" sz="3000" b="1" i="1" dirty="0" smtClean="0"/>
              <a:t> 1941 – 1942 </a:t>
            </a:r>
            <a:r>
              <a:rPr lang="ru-RU" sz="3000" b="1" i="1" dirty="0" err="1" smtClean="0"/>
              <a:t>рр</a:t>
            </a:r>
            <a:r>
              <a:rPr lang="ru-RU" sz="3000" b="1" i="1" dirty="0" smtClean="0"/>
              <a:t>.</a:t>
            </a:r>
            <a:r>
              <a:rPr lang="ru-RU" sz="3000" dirty="0" smtClean="0"/>
              <a:t/>
            </a:r>
            <a:br>
              <a:rPr lang="ru-RU" sz="3000" dirty="0" smtClean="0"/>
            </a:br>
            <a:endParaRPr lang="ru-RU" sz="3000" dirty="0"/>
          </a:p>
        </p:txBody>
      </p:sp>
      <p:sp>
        <p:nvSpPr>
          <p:cNvPr id="11266" name="Rectangle 2"/>
          <p:cNvSpPr>
            <a:spLocks noGrp="1" noChangeArrowheads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>
              <a:lnSpc>
                <a:spcPct val="90000"/>
              </a:lnSpc>
              <a:defRPr/>
            </a:pPr>
            <a:r>
              <a:rPr lang="uk-UA" sz="3300" b="1" i="1" dirty="0" smtClean="0"/>
              <a:t>22 червня 1941 р. Німеччина напала на СРСР</a:t>
            </a:r>
            <a:r>
              <a:rPr lang="uk-UA" sz="3300" dirty="0" smtClean="0"/>
              <a:t>. </a:t>
            </a:r>
            <a:r>
              <a:rPr lang="ru-RU" sz="3300" dirty="0" err="1" smtClean="0"/>
              <a:t>Сконцентровані</a:t>
            </a:r>
            <a:r>
              <a:rPr lang="ru-RU" sz="3300" dirty="0" smtClean="0"/>
              <a:t> в </a:t>
            </a:r>
            <a:r>
              <a:rPr lang="ru-RU" sz="3300" dirty="0" err="1" smtClean="0"/>
              <a:t>мобільні</a:t>
            </a:r>
            <a:r>
              <a:rPr lang="ru-RU" sz="3300" dirty="0" smtClean="0"/>
              <a:t> </a:t>
            </a:r>
            <a:r>
              <a:rPr lang="ru-RU" sz="3300" dirty="0" err="1" smtClean="0"/>
              <a:t>угруповання</a:t>
            </a:r>
            <a:r>
              <a:rPr lang="ru-RU" sz="3300" dirty="0" smtClean="0"/>
              <a:t> „</a:t>
            </a:r>
            <a:r>
              <a:rPr lang="ru-RU" sz="3300" dirty="0" err="1" smtClean="0"/>
              <a:t>Північ</a:t>
            </a:r>
            <a:r>
              <a:rPr lang="ru-RU" sz="3300" dirty="0" smtClean="0"/>
              <a:t>”, „Центр” </a:t>
            </a:r>
            <a:r>
              <a:rPr lang="ru-RU" sz="3300" dirty="0" err="1" smtClean="0"/>
              <a:t>і</a:t>
            </a:r>
            <a:r>
              <a:rPr lang="ru-RU" sz="3300" dirty="0" smtClean="0"/>
              <a:t> „</a:t>
            </a:r>
            <a:r>
              <a:rPr lang="ru-RU" sz="3300" dirty="0" err="1" smtClean="0"/>
              <a:t>Південь</a:t>
            </a:r>
            <a:r>
              <a:rPr lang="ru-RU" sz="3300" dirty="0" smtClean="0"/>
              <a:t>” </a:t>
            </a:r>
            <a:r>
              <a:rPr lang="ru-RU" sz="3300" dirty="0" err="1" smtClean="0"/>
              <a:t>німецькі</a:t>
            </a:r>
            <a:r>
              <a:rPr lang="ru-RU" sz="3300" dirty="0" smtClean="0"/>
              <a:t> </a:t>
            </a:r>
            <a:r>
              <a:rPr lang="ru-RU" sz="3300" dirty="0" err="1" smtClean="0"/>
              <a:t>армії</a:t>
            </a:r>
            <a:r>
              <a:rPr lang="ru-RU" sz="3300" dirty="0" smtClean="0"/>
              <a:t> </a:t>
            </a:r>
            <a:r>
              <a:rPr lang="ru-RU" sz="3300" dirty="0" err="1" smtClean="0"/>
              <a:t>швидко</a:t>
            </a:r>
            <a:r>
              <a:rPr lang="ru-RU" sz="3300" dirty="0" smtClean="0"/>
              <a:t> </a:t>
            </a:r>
            <a:r>
              <a:rPr lang="ru-RU" sz="3300" dirty="0" err="1" smtClean="0"/>
              <a:t>просувалися</a:t>
            </a:r>
            <a:r>
              <a:rPr lang="ru-RU" sz="3300" dirty="0" smtClean="0"/>
              <a:t> на </a:t>
            </a:r>
            <a:r>
              <a:rPr lang="ru-RU" sz="3300" dirty="0" err="1" smtClean="0"/>
              <a:t>Ленінград</a:t>
            </a:r>
            <a:r>
              <a:rPr lang="ru-RU" sz="3300" dirty="0" smtClean="0"/>
              <a:t>, Москву та </a:t>
            </a:r>
            <a:r>
              <a:rPr lang="ru-RU" sz="3300" dirty="0" err="1" smtClean="0"/>
              <a:t>Київ</a:t>
            </a:r>
            <a:r>
              <a:rPr lang="ru-RU" sz="3300" dirty="0" smtClean="0"/>
              <a:t>. Уже 16 </a:t>
            </a:r>
            <a:r>
              <a:rPr lang="ru-RU" sz="3300" dirty="0" err="1" smtClean="0"/>
              <a:t>липня</a:t>
            </a:r>
            <a:r>
              <a:rPr lang="ru-RU" sz="3300" dirty="0" smtClean="0"/>
              <a:t> </a:t>
            </a:r>
            <a:r>
              <a:rPr lang="ru-RU" sz="3300" dirty="0" err="1" smtClean="0"/>
              <a:t>Гітлер</a:t>
            </a:r>
            <a:r>
              <a:rPr lang="ru-RU" sz="3300" dirty="0" smtClean="0"/>
              <a:t> ставив </a:t>
            </a:r>
            <a:r>
              <a:rPr lang="ru-RU" sz="3300" dirty="0" err="1" smtClean="0"/>
              <a:t>питання</a:t>
            </a:r>
            <a:r>
              <a:rPr lang="ru-RU" sz="3300" dirty="0" smtClean="0"/>
              <a:t> про </a:t>
            </a:r>
            <a:r>
              <a:rPr lang="ru-RU" sz="3300" dirty="0" err="1" smtClean="0"/>
              <a:t>приєднання</a:t>
            </a:r>
            <a:r>
              <a:rPr lang="ru-RU" sz="3300" dirty="0" smtClean="0"/>
              <a:t> до </a:t>
            </a:r>
            <a:r>
              <a:rPr lang="ru-RU" sz="3300" dirty="0" err="1" smtClean="0"/>
              <a:t>третього</a:t>
            </a:r>
            <a:r>
              <a:rPr lang="ru-RU" sz="3300" dirty="0" smtClean="0"/>
              <a:t> рейху </a:t>
            </a:r>
            <a:r>
              <a:rPr lang="ru-RU" sz="3300" dirty="0" err="1" smtClean="0"/>
              <a:t>радянських</a:t>
            </a:r>
            <a:r>
              <a:rPr lang="ru-RU" sz="3300" dirty="0" smtClean="0"/>
              <a:t> </a:t>
            </a:r>
            <a:r>
              <a:rPr lang="ru-RU" sz="3300" dirty="0" err="1" smtClean="0"/>
              <a:t>територій</a:t>
            </a:r>
            <a:r>
              <a:rPr lang="ru-RU" sz="3300" dirty="0" smtClean="0"/>
              <a:t> – </a:t>
            </a:r>
            <a:r>
              <a:rPr lang="ru-RU" sz="3300" dirty="0" err="1" smtClean="0"/>
              <a:t>України</a:t>
            </a:r>
            <a:r>
              <a:rPr lang="ru-RU" sz="3300" dirty="0" smtClean="0"/>
              <a:t>, </a:t>
            </a:r>
            <a:r>
              <a:rPr lang="ru-RU" sz="3300" dirty="0" err="1" smtClean="0"/>
              <a:t>Білорусії</a:t>
            </a:r>
            <a:r>
              <a:rPr lang="ru-RU" sz="3300" dirty="0" smtClean="0"/>
              <a:t>, Прибалтики та </a:t>
            </a:r>
            <a:r>
              <a:rPr lang="ru-RU" sz="3300" dirty="0" err="1" smtClean="0"/>
              <a:t>інших</a:t>
            </a:r>
            <a:r>
              <a:rPr lang="ru-RU" sz="3300" dirty="0" smtClean="0"/>
              <a:t> </a:t>
            </a:r>
            <a:r>
              <a:rPr lang="ru-RU" sz="3300" dirty="0" err="1" smtClean="0"/>
              <a:t>районів</a:t>
            </a:r>
            <a:r>
              <a:rPr lang="ru-RU" sz="3300" dirty="0" smtClean="0"/>
              <a:t>. </a:t>
            </a:r>
          </a:p>
          <a:p>
            <a:pPr eaLnBrk="1" hangingPunct="1">
              <a:lnSpc>
                <a:spcPct val="90000"/>
              </a:lnSpc>
              <a:defRPr/>
            </a:pPr>
            <a:endParaRPr lang="uk-UA" sz="3400" dirty="0" smtClean="0"/>
          </a:p>
          <a:p>
            <a:pPr eaLnBrk="1" hangingPunct="1">
              <a:lnSpc>
                <a:spcPct val="90000"/>
              </a:lnSpc>
              <a:defRPr/>
            </a:pPr>
            <a:endParaRPr lang="uk-UA" sz="3400" dirty="0" smtClean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L="971550" lvl="1" indent="-514350"/>
            <a:r>
              <a:rPr lang="ru-RU" sz="3200" b="1" i="1" dirty="0" smtClean="0"/>
              <a:t>Пакт </a:t>
            </a:r>
            <a:r>
              <a:rPr lang="ru-RU" sz="3200" b="1" i="1" dirty="0" err="1" smtClean="0"/>
              <a:t>Молотова-Ріббентропа</a:t>
            </a:r>
            <a:r>
              <a:rPr lang="ru-RU" sz="3200" b="1" i="1" dirty="0" smtClean="0"/>
              <a:t>. </a:t>
            </a:r>
            <a:endParaRPr lang="ru-RU" sz="3200" dirty="0" smtClean="0"/>
          </a:p>
        </p:txBody>
      </p:sp>
      <p:sp>
        <p:nvSpPr>
          <p:cNvPr id="6" name="Объект 5"/>
          <p:cNvSpPr>
            <a:spLocks noGrp="1"/>
          </p:cNvSpPr>
          <p:nvPr>
            <p:ph sz="half" idx="2"/>
          </p:nvPr>
        </p:nvSpPr>
        <p:spPr>
          <a:xfrm>
            <a:off x="323528" y="1600200"/>
            <a:ext cx="8668072" cy="4724400"/>
          </a:xfrm>
        </p:spPr>
        <p:txBody>
          <a:bodyPr>
            <a:normAutofit lnSpcReduction="10000"/>
          </a:bodyPr>
          <a:lstStyle/>
          <a:p>
            <a:r>
              <a:rPr lang="uk-UA" b="1" dirty="0" smtClean="0"/>
              <a:t>Опорні дати</a:t>
            </a:r>
            <a:r>
              <a:rPr lang="uk-UA" dirty="0" smtClean="0"/>
              <a:t>:</a:t>
            </a:r>
          </a:p>
          <a:p>
            <a:r>
              <a:rPr lang="uk-UA" b="1" dirty="0" smtClean="0"/>
              <a:t>23.08.1939</a:t>
            </a:r>
            <a:r>
              <a:rPr lang="uk-UA" dirty="0" smtClean="0"/>
              <a:t> – </a:t>
            </a:r>
            <a:r>
              <a:rPr lang="uk-UA" dirty="0" err="1" smtClean="0"/>
              <a:t>радянсько</a:t>
            </a:r>
            <a:r>
              <a:rPr lang="uk-UA" dirty="0" smtClean="0"/>
              <a:t> – німецький пакт про ненапад;</a:t>
            </a:r>
          </a:p>
          <a:p>
            <a:r>
              <a:rPr lang="uk-UA" b="1" dirty="0" smtClean="0"/>
              <a:t>01.09.1939</a:t>
            </a:r>
            <a:r>
              <a:rPr lang="uk-UA" dirty="0" smtClean="0"/>
              <a:t> – початок Другої світової війни;</a:t>
            </a:r>
          </a:p>
          <a:p>
            <a:r>
              <a:rPr lang="uk-UA" b="1" dirty="0" smtClean="0"/>
              <a:t>17.09.1939</a:t>
            </a:r>
            <a:r>
              <a:rPr lang="uk-UA" dirty="0" smtClean="0"/>
              <a:t> – вступ Червоної Армії до Західної України;</a:t>
            </a:r>
          </a:p>
          <a:p>
            <a:r>
              <a:rPr lang="uk-UA" b="1" dirty="0" smtClean="0"/>
              <a:t>15.11.1939</a:t>
            </a:r>
            <a:r>
              <a:rPr lang="uk-UA" dirty="0" smtClean="0"/>
              <a:t> – входження Західної України до складу УРСР;</a:t>
            </a:r>
          </a:p>
          <a:p>
            <a:r>
              <a:rPr lang="uk-UA" b="1" dirty="0" smtClean="0"/>
              <a:t>02.08.1940</a:t>
            </a:r>
            <a:r>
              <a:rPr lang="uk-UA" dirty="0" smtClean="0"/>
              <a:t> – входження Бессарабії та Північної Буковини до складу УРСР</a:t>
            </a:r>
          </a:p>
        </p:txBody>
      </p:sp>
    </p:spTree>
    <p:extLst>
      <p:ext uri="{BB962C8B-B14F-4D97-AF65-F5344CB8AC3E}">
        <p14:creationId xmlns:p14="http://schemas.microsoft.com/office/powerpoint/2010/main" xmlns="" val="1158940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танк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0825" y="549275"/>
            <a:ext cx="8497888" cy="5832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74638"/>
            <a:ext cx="9144000" cy="1325562"/>
          </a:xfrm>
        </p:spPr>
        <p:txBody>
          <a:bodyPr>
            <a:normAutofit fontScale="90000"/>
          </a:bodyPr>
          <a:lstStyle/>
          <a:p>
            <a:r>
              <a:rPr lang="ru-RU" sz="2800" dirty="0">
                <a:solidFill>
                  <a:schemeClr val="tx1"/>
                </a:solidFill>
                <a:effectLst/>
              </a:rPr>
              <a:t>План «Барбаросса» (</a:t>
            </a:r>
            <a:r>
              <a:rPr lang="ru-RU" sz="2800" dirty="0" err="1">
                <a:solidFill>
                  <a:schemeClr val="tx1"/>
                </a:solidFill>
                <a:effectLst/>
              </a:rPr>
              <a:t>нім</a:t>
            </a:r>
            <a:r>
              <a:rPr lang="ru-RU" sz="2800" dirty="0">
                <a:solidFill>
                  <a:schemeClr val="tx1"/>
                </a:solidFill>
                <a:effectLst/>
              </a:rPr>
              <a:t>. </a:t>
            </a:r>
            <a:r>
              <a:rPr lang="ru-RU" sz="2800" dirty="0" err="1">
                <a:solidFill>
                  <a:schemeClr val="tx1"/>
                </a:solidFill>
                <a:effectLst/>
              </a:rPr>
              <a:t>Fall</a:t>
            </a:r>
            <a:r>
              <a:rPr lang="ru-RU" sz="2800" dirty="0">
                <a:solidFill>
                  <a:schemeClr val="tx1"/>
                </a:solidFill>
                <a:effectLst/>
              </a:rPr>
              <a:t> </a:t>
            </a:r>
            <a:r>
              <a:rPr lang="ru-RU" sz="2800" dirty="0" err="1">
                <a:solidFill>
                  <a:schemeClr val="tx1"/>
                </a:solidFill>
                <a:effectLst/>
              </a:rPr>
              <a:t>Barbarossa</a:t>
            </a:r>
            <a:r>
              <a:rPr lang="ru-RU" sz="2800" dirty="0">
                <a:solidFill>
                  <a:schemeClr val="tx1"/>
                </a:solidFill>
                <a:effectLst/>
              </a:rPr>
              <a:t>) — </a:t>
            </a:r>
            <a:r>
              <a:rPr lang="ru-RU" sz="2800" dirty="0" err="1">
                <a:solidFill>
                  <a:schemeClr val="tx1"/>
                </a:solidFill>
                <a:effectLst/>
              </a:rPr>
              <a:t>кодова</a:t>
            </a:r>
            <a:r>
              <a:rPr lang="ru-RU" sz="2800" dirty="0">
                <a:solidFill>
                  <a:schemeClr val="tx1"/>
                </a:solidFill>
                <a:effectLst/>
              </a:rPr>
              <a:t> </a:t>
            </a:r>
            <a:r>
              <a:rPr lang="ru-RU" sz="2800" dirty="0" err="1">
                <a:solidFill>
                  <a:schemeClr val="tx1"/>
                </a:solidFill>
                <a:effectLst/>
              </a:rPr>
              <a:t>назва</a:t>
            </a:r>
            <a:r>
              <a:rPr lang="ru-RU" sz="2800" dirty="0">
                <a:solidFill>
                  <a:schemeClr val="tx1"/>
                </a:solidFill>
                <a:effectLst/>
              </a:rPr>
              <a:t> плану </a:t>
            </a:r>
            <a:r>
              <a:rPr lang="ru-RU" sz="2800" dirty="0" err="1">
                <a:solidFill>
                  <a:schemeClr val="tx1"/>
                </a:solidFill>
                <a:effectLst/>
              </a:rPr>
              <a:t>блискавичної</a:t>
            </a:r>
            <a:r>
              <a:rPr lang="ru-RU" sz="2800" dirty="0">
                <a:solidFill>
                  <a:schemeClr val="tx1"/>
                </a:solidFill>
                <a:effectLst/>
              </a:rPr>
              <a:t> </a:t>
            </a:r>
            <a:r>
              <a:rPr lang="ru-RU" sz="2800" dirty="0" err="1">
                <a:solidFill>
                  <a:schemeClr val="tx1"/>
                </a:solidFill>
                <a:effectLst/>
              </a:rPr>
              <a:t>війни</a:t>
            </a:r>
            <a:r>
              <a:rPr lang="ru-RU" sz="2800" dirty="0">
                <a:solidFill>
                  <a:schemeClr val="tx1"/>
                </a:solidFill>
                <a:effectLst/>
              </a:rPr>
              <a:t> </a:t>
            </a:r>
            <a:r>
              <a:rPr lang="ru-RU" sz="2800" dirty="0" err="1">
                <a:solidFill>
                  <a:schemeClr val="tx1"/>
                </a:solidFill>
                <a:effectLst/>
              </a:rPr>
              <a:t>Третього</a:t>
            </a:r>
            <a:r>
              <a:rPr lang="ru-RU" sz="2800" dirty="0">
                <a:solidFill>
                  <a:schemeClr val="tx1"/>
                </a:solidFill>
                <a:effectLst/>
              </a:rPr>
              <a:t> Рейху </a:t>
            </a:r>
            <a:r>
              <a:rPr lang="ru-RU" sz="2800" dirty="0" err="1">
                <a:solidFill>
                  <a:schemeClr val="tx1"/>
                </a:solidFill>
                <a:effectLst/>
              </a:rPr>
              <a:t>проти</a:t>
            </a:r>
            <a:r>
              <a:rPr lang="ru-RU" sz="2800" dirty="0">
                <a:solidFill>
                  <a:schemeClr val="tx1"/>
                </a:solidFill>
                <a:effectLst/>
              </a:rPr>
              <a:t> </a:t>
            </a:r>
            <a:r>
              <a:rPr lang="ru-RU" sz="2800" dirty="0" err="1">
                <a:solidFill>
                  <a:schemeClr val="tx1"/>
                </a:solidFill>
                <a:effectLst/>
              </a:rPr>
              <a:t>СРСР</a:t>
            </a:r>
            <a:r>
              <a:rPr lang="ru-RU" sz="4000" dirty="0">
                <a:solidFill>
                  <a:schemeClr val="tx1"/>
                </a:solidFill>
                <a:effectLst/>
              </a:rPr>
              <a:t/>
            </a:r>
            <a:br>
              <a:rPr lang="ru-RU" sz="4000" dirty="0">
                <a:solidFill>
                  <a:schemeClr val="tx1"/>
                </a:solidFill>
                <a:effectLst/>
              </a:rPr>
            </a:br>
            <a:endParaRPr lang="ru-RU" sz="4000" dirty="0">
              <a:solidFill>
                <a:schemeClr val="tx1"/>
              </a:solidFill>
              <a:effectLst/>
            </a:endParaRPr>
          </a:p>
        </p:txBody>
      </p:sp>
      <p:pic>
        <p:nvPicPr>
          <p:cNvPr id="56323" name="Picture 3"/>
          <p:cNvPicPr>
            <a:picLocks noChangeAspect="1" noChangeArrowheads="1"/>
          </p:cNvPicPr>
          <p:nvPr>
            <p:ph type="body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5334000" y="1447800"/>
            <a:ext cx="3200400" cy="2514600"/>
          </a:xfrm>
        </p:spPr>
      </p:pic>
      <p:pic>
        <p:nvPicPr>
          <p:cNvPr id="56326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86400" y="3810000"/>
            <a:ext cx="2819400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6327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4800" y="1447800"/>
            <a:ext cx="4191000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6328" name="Rectangle 8"/>
          <p:cNvSpPr>
            <a:spLocks noChangeArrowheads="1"/>
          </p:cNvSpPr>
          <p:nvPr/>
        </p:nvSpPr>
        <p:spPr bwMode="auto">
          <a:xfrm>
            <a:off x="838200" y="4419600"/>
            <a:ext cx="3429000" cy="2289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ru-RU"/>
              <a:t>Адольф Гітлер вивчає театр бойових дій в СРСР з генерал-фельдмаршалом Вальтер фон Браухічем (зліва), а також начальником Генштабу полковником Францем Гальдером, 7 серпня 1941  року.</a:t>
            </a:r>
            <a:r>
              <a:rPr lang="ru-RU" sz="1600"/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71" name="Picture 3"/>
          <p:cNvPicPr>
            <a:picLocks noChangeAspect="1" noChangeArrowheads="1"/>
          </p:cNvPicPr>
          <p:nvPr>
            <p:ph type="body"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81000" y="304800"/>
            <a:ext cx="8229600" cy="62484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0"/>
            <a:ext cx="8229600" cy="1143000"/>
          </a:xfrm>
        </p:spPr>
        <p:txBody>
          <a:bodyPr>
            <a:normAutofit/>
          </a:bodyPr>
          <a:lstStyle/>
          <a:p>
            <a:r>
              <a:rPr lang="ru-RU" sz="3200" dirty="0" err="1"/>
              <a:t>Витяг</a:t>
            </a:r>
            <a:r>
              <a:rPr lang="ru-RU" sz="3200" dirty="0"/>
              <a:t> </a:t>
            </a:r>
            <a:r>
              <a:rPr lang="ru-RU" sz="3200" dirty="0" err="1"/>
              <a:t>з</a:t>
            </a:r>
            <a:r>
              <a:rPr lang="ru-RU" sz="3200" dirty="0"/>
              <a:t> плану «Барбаросса»</a:t>
            </a:r>
          </a:p>
        </p:txBody>
      </p:sp>
      <p:sp>
        <p:nvSpPr>
          <p:cNvPr id="665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914400"/>
            <a:ext cx="8229600" cy="5334000"/>
          </a:xfrm>
        </p:spPr>
        <p:txBody>
          <a:bodyPr>
            <a:noAutofit/>
          </a:bodyPr>
          <a:lstStyle/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ru-RU" sz="800" dirty="0"/>
              <a:t>” </a:t>
            </a:r>
          </a:p>
          <a:p>
            <a:pPr>
              <a:lnSpc>
                <a:spcPct val="80000"/>
              </a:lnSpc>
            </a:pPr>
            <a:endParaRPr lang="ru-RU" sz="800" dirty="0"/>
          </a:p>
          <a:p>
            <a:pPr indent="342900">
              <a:buFont typeface="+mj-lt"/>
              <a:buAutoNum type="arabicPeriod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18.12.1940. Ставка фюрера</a:t>
            </a:r>
          </a:p>
          <a:p>
            <a:pPr indent="342900">
              <a:buFont typeface="+mj-lt"/>
              <a:buAutoNum type="arabicPeriod"/>
            </a:pP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Цілком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таємно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Тільки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для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командування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indent="342900">
              <a:buFont typeface="+mj-lt"/>
              <a:buAutoNum type="arabicPeriod"/>
            </a:pP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Німецькі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збройні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сили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повинні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бути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готові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розбити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Радянську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Росію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у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ході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короткочасної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кампанії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ще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до того, як буде завершена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війна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проти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Англії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...</a:t>
            </a:r>
          </a:p>
          <a:p>
            <a:pPr indent="342900">
              <a:buFont typeface="+mj-lt"/>
              <a:buAutoNum type="arabicPeriod"/>
            </a:pP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Головні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сили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радянських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сухопутних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військ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що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знаходяться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в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Західній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Росії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повинні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бути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знищені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у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сміливих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операціях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завдяки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глибокому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швидкому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просуванню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танкових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груп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indent="342900">
              <a:buFont typeface="+mj-lt"/>
              <a:buAutoNum type="arabicPeriod"/>
            </a:pP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Кінцевою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метою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операції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є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створення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загороджувального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бар`єру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проти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азіатської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Росії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по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загальній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лінії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Волга-Архангельськ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indent="342900"/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124744"/>
            <a:ext cx="8229600" cy="5328592"/>
          </a:xfrm>
        </p:spPr>
        <p:txBody>
          <a:bodyPr>
            <a:noAutofit/>
          </a:bodyPr>
          <a:lstStyle/>
          <a:p>
            <a:pPr indent="342900"/>
            <a:r>
              <a:rPr lang="ru-RU" sz="2400" dirty="0" smtClean="0"/>
              <a:t>Театр </a:t>
            </a:r>
            <a:r>
              <a:rPr lang="ru-RU" sz="2400" dirty="0" err="1" smtClean="0"/>
              <a:t>воєнних</a:t>
            </a:r>
            <a:r>
              <a:rPr lang="ru-RU" sz="2400" dirty="0" smtClean="0"/>
              <a:t> </a:t>
            </a:r>
            <a:r>
              <a:rPr lang="ru-RU" sz="2400" dirty="0" err="1" smtClean="0"/>
              <a:t>дій</a:t>
            </a:r>
            <a:r>
              <a:rPr lang="ru-RU" sz="2400" dirty="0" smtClean="0"/>
              <a:t> </a:t>
            </a:r>
            <a:r>
              <a:rPr lang="ru-RU" sz="2400" dirty="0" err="1" smtClean="0"/>
              <a:t>розділяється</a:t>
            </a:r>
            <a:r>
              <a:rPr lang="ru-RU" sz="2400" dirty="0" smtClean="0"/>
              <a:t> </a:t>
            </a:r>
            <a:r>
              <a:rPr lang="ru-RU" sz="2400" dirty="0" err="1" smtClean="0"/>
              <a:t>Прип`ятськими</a:t>
            </a:r>
            <a:r>
              <a:rPr lang="ru-RU" sz="2400" dirty="0" smtClean="0"/>
              <a:t> болотами на </a:t>
            </a:r>
            <a:r>
              <a:rPr lang="ru-RU" sz="2400" dirty="0" err="1" smtClean="0"/>
              <a:t>південну</a:t>
            </a:r>
            <a:r>
              <a:rPr lang="ru-RU" sz="2400" dirty="0" smtClean="0"/>
              <a:t> </a:t>
            </a:r>
            <a:r>
              <a:rPr lang="ru-RU" sz="2400" dirty="0" err="1" smtClean="0"/>
              <a:t>й</a:t>
            </a:r>
            <a:r>
              <a:rPr lang="ru-RU" sz="2400" dirty="0" smtClean="0"/>
              <a:t> </a:t>
            </a:r>
            <a:r>
              <a:rPr lang="ru-RU" sz="2400" dirty="0" err="1" smtClean="0"/>
              <a:t>північну</a:t>
            </a:r>
            <a:r>
              <a:rPr lang="ru-RU" sz="2400" dirty="0" smtClean="0"/>
              <a:t> </a:t>
            </a:r>
            <a:r>
              <a:rPr lang="ru-RU" sz="2400" dirty="0" err="1" smtClean="0"/>
              <a:t>частину</a:t>
            </a:r>
            <a:r>
              <a:rPr lang="ru-RU" sz="2400" dirty="0" smtClean="0"/>
              <a:t>. </a:t>
            </a:r>
            <a:r>
              <a:rPr lang="ru-RU" sz="2400" dirty="0" err="1" smtClean="0"/>
              <a:t>Напрямок</a:t>
            </a:r>
            <a:r>
              <a:rPr lang="ru-RU" sz="2400" dirty="0" smtClean="0"/>
              <a:t> головного удару повинен бути </a:t>
            </a:r>
            <a:r>
              <a:rPr lang="ru-RU" sz="2400" dirty="0" err="1" smtClean="0"/>
              <a:t>підготовлений</a:t>
            </a:r>
            <a:r>
              <a:rPr lang="ru-RU" sz="2400" dirty="0" smtClean="0"/>
              <a:t> </a:t>
            </a:r>
            <a:r>
              <a:rPr lang="ru-RU" sz="2400" dirty="0" err="1" smtClean="0"/>
              <a:t>північніше</a:t>
            </a:r>
            <a:r>
              <a:rPr lang="ru-RU" sz="2400" dirty="0" smtClean="0"/>
              <a:t> </a:t>
            </a:r>
            <a:r>
              <a:rPr lang="ru-RU" sz="2400" dirty="0" err="1" smtClean="0"/>
              <a:t>Прип`ятських</a:t>
            </a:r>
            <a:r>
              <a:rPr lang="ru-RU" sz="2400" dirty="0" smtClean="0"/>
              <a:t> </a:t>
            </a:r>
            <a:r>
              <a:rPr lang="ru-RU" sz="2400" dirty="0" err="1" smtClean="0"/>
              <a:t>боліт</a:t>
            </a:r>
            <a:r>
              <a:rPr lang="ru-RU" sz="2400" dirty="0" smtClean="0"/>
              <a:t>...</a:t>
            </a:r>
          </a:p>
          <a:p>
            <a:pPr indent="342900"/>
            <a:r>
              <a:rPr lang="ru-RU" sz="2400" dirty="0" err="1" smtClean="0"/>
              <a:t>Групі</a:t>
            </a:r>
            <a:r>
              <a:rPr lang="ru-RU" sz="2400" dirty="0" smtClean="0"/>
              <a:t> </a:t>
            </a:r>
            <a:r>
              <a:rPr lang="ru-RU" sz="2400" dirty="0" err="1" smtClean="0"/>
              <a:t>армій</a:t>
            </a:r>
            <a:r>
              <a:rPr lang="ru-RU" sz="2400" dirty="0" smtClean="0"/>
              <a:t>, </a:t>
            </a:r>
            <a:r>
              <a:rPr lang="ru-RU" sz="2400" dirty="0" err="1" smtClean="0"/>
              <a:t>що</a:t>
            </a:r>
            <a:r>
              <a:rPr lang="ru-RU" sz="2400" dirty="0" smtClean="0"/>
              <a:t> </a:t>
            </a:r>
            <a:r>
              <a:rPr lang="ru-RU" sz="2400" dirty="0" err="1" smtClean="0"/>
              <a:t>діє</a:t>
            </a:r>
            <a:r>
              <a:rPr lang="ru-RU" sz="2400" dirty="0" smtClean="0"/>
              <a:t> </a:t>
            </a:r>
            <a:r>
              <a:rPr lang="ru-RU" sz="2400" dirty="0" err="1" smtClean="0"/>
              <a:t>південніше</a:t>
            </a:r>
            <a:r>
              <a:rPr lang="ru-RU" sz="2400" dirty="0" smtClean="0"/>
              <a:t> </a:t>
            </a:r>
            <a:r>
              <a:rPr lang="ru-RU" sz="2400" dirty="0" err="1" smtClean="0"/>
              <a:t>Прип`ятських</a:t>
            </a:r>
            <a:r>
              <a:rPr lang="ru-RU" sz="2400" dirty="0" smtClean="0"/>
              <a:t> </a:t>
            </a:r>
            <a:r>
              <a:rPr lang="ru-RU" sz="2400" dirty="0" err="1" smtClean="0"/>
              <a:t>боліт</a:t>
            </a:r>
            <a:r>
              <a:rPr lang="ru-RU" sz="2400" dirty="0" smtClean="0"/>
              <a:t>, </a:t>
            </a:r>
            <a:r>
              <a:rPr lang="ru-RU" sz="2400" dirty="0" err="1" smtClean="0"/>
              <a:t>належить</a:t>
            </a:r>
            <a:r>
              <a:rPr lang="ru-RU" sz="2400" dirty="0" smtClean="0"/>
              <a:t> </a:t>
            </a:r>
            <a:r>
              <a:rPr lang="ru-RU" sz="2400" dirty="0" err="1" smtClean="0"/>
              <a:t>з</a:t>
            </a:r>
            <a:r>
              <a:rPr lang="ru-RU" sz="2400" dirty="0" smtClean="0"/>
              <a:t> </a:t>
            </a:r>
            <a:r>
              <a:rPr lang="ru-RU" sz="2400" dirty="0" err="1" smtClean="0"/>
              <a:t>допомогою</a:t>
            </a:r>
            <a:r>
              <a:rPr lang="ru-RU" sz="2400" dirty="0" smtClean="0"/>
              <a:t> </a:t>
            </a:r>
            <a:r>
              <a:rPr lang="ru-RU" sz="2400" dirty="0" err="1" smtClean="0"/>
              <a:t>концентрованих</a:t>
            </a:r>
            <a:r>
              <a:rPr lang="ru-RU" sz="2400" dirty="0" smtClean="0"/>
              <a:t> </a:t>
            </a:r>
            <a:r>
              <a:rPr lang="ru-RU" sz="2400" dirty="0" err="1" smtClean="0"/>
              <a:t>ударів</a:t>
            </a:r>
            <a:r>
              <a:rPr lang="ru-RU" sz="2400" dirty="0" smtClean="0"/>
              <a:t>, </a:t>
            </a:r>
            <a:r>
              <a:rPr lang="ru-RU" sz="2400" dirty="0" err="1" smtClean="0"/>
              <a:t>тримаючи</a:t>
            </a:r>
            <a:r>
              <a:rPr lang="ru-RU" sz="2400" dirty="0" smtClean="0"/>
              <a:t> </a:t>
            </a:r>
            <a:r>
              <a:rPr lang="ru-RU" sz="2400" dirty="0" err="1" smtClean="0"/>
              <a:t>головні</a:t>
            </a:r>
            <a:r>
              <a:rPr lang="ru-RU" sz="2400" dirty="0" smtClean="0"/>
              <a:t> </a:t>
            </a:r>
            <a:r>
              <a:rPr lang="ru-RU" sz="2400" dirty="0" err="1" smtClean="0"/>
              <a:t>сили</a:t>
            </a:r>
            <a:r>
              <a:rPr lang="ru-RU" sz="2400" dirty="0" smtClean="0"/>
              <a:t> на флангах, </a:t>
            </a:r>
            <a:r>
              <a:rPr lang="ru-RU" sz="2400" dirty="0" err="1" smtClean="0"/>
              <a:t>знищити</a:t>
            </a:r>
            <a:r>
              <a:rPr lang="ru-RU" sz="2400" dirty="0" smtClean="0"/>
              <a:t> </a:t>
            </a:r>
            <a:r>
              <a:rPr lang="ru-RU" sz="2400" dirty="0" err="1" smtClean="0"/>
              <a:t>російські</a:t>
            </a:r>
            <a:r>
              <a:rPr lang="ru-RU" sz="2400" dirty="0" smtClean="0"/>
              <a:t> </a:t>
            </a:r>
            <a:r>
              <a:rPr lang="ru-RU" sz="2400" dirty="0" err="1" smtClean="0"/>
              <a:t>війська</a:t>
            </a:r>
            <a:r>
              <a:rPr lang="ru-RU" sz="2400" dirty="0" smtClean="0"/>
              <a:t>, </a:t>
            </a:r>
            <a:r>
              <a:rPr lang="ru-RU" sz="2400" dirty="0" err="1" smtClean="0"/>
              <a:t>що</a:t>
            </a:r>
            <a:r>
              <a:rPr lang="ru-RU" sz="2400" dirty="0" smtClean="0"/>
              <a:t> </a:t>
            </a:r>
            <a:r>
              <a:rPr lang="ru-RU" sz="2400" dirty="0" err="1" smtClean="0"/>
              <a:t>перебувають</a:t>
            </a:r>
            <a:r>
              <a:rPr lang="ru-RU" sz="2400" dirty="0" smtClean="0"/>
              <a:t> на </a:t>
            </a:r>
            <a:r>
              <a:rPr lang="ru-RU" sz="2400" dirty="0" err="1" smtClean="0"/>
              <a:t>Україні</a:t>
            </a:r>
            <a:r>
              <a:rPr lang="ru-RU" sz="2400" dirty="0" smtClean="0"/>
              <a:t>, </a:t>
            </a:r>
            <a:r>
              <a:rPr lang="ru-RU" sz="2400" dirty="0" err="1" smtClean="0"/>
              <a:t>ще</a:t>
            </a:r>
            <a:r>
              <a:rPr lang="ru-RU" sz="2400" dirty="0" smtClean="0"/>
              <a:t> до </a:t>
            </a:r>
            <a:r>
              <a:rPr lang="ru-RU" sz="2400" dirty="0" err="1" smtClean="0"/>
              <a:t>виходу</a:t>
            </a:r>
            <a:r>
              <a:rPr lang="ru-RU" sz="2400" dirty="0" smtClean="0"/>
              <a:t> </a:t>
            </a:r>
            <a:r>
              <a:rPr lang="ru-RU" sz="2400" dirty="0" err="1" smtClean="0"/>
              <a:t>останніх</a:t>
            </a:r>
            <a:r>
              <a:rPr lang="ru-RU" sz="2400" dirty="0" smtClean="0"/>
              <a:t> до </a:t>
            </a:r>
            <a:r>
              <a:rPr lang="ru-RU" sz="2400" dirty="0" err="1" smtClean="0"/>
              <a:t>Дніпра</a:t>
            </a:r>
            <a:r>
              <a:rPr lang="ru-RU" sz="2400" dirty="0" smtClean="0"/>
              <a:t>.</a:t>
            </a:r>
          </a:p>
          <a:p>
            <a:pPr indent="342900"/>
            <a:r>
              <a:rPr lang="ru-RU" sz="2400" dirty="0" err="1" smtClean="0"/>
              <a:t>З</a:t>
            </a:r>
            <a:r>
              <a:rPr lang="ru-RU" sz="2400" dirty="0" smtClean="0"/>
              <a:t> </a:t>
            </a:r>
            <a:r>
              <a:rPr lang="ru-RU" sz="2400" dirty="0" err="1" smtClean="0"/>
              <a:t>цією</a:t>
            </a:r>
            <a:r>
              <a:rPr lang="ru-RU" sz="2400" dirty="0" smtClean="0"/>
              <a:t> метою </a:t>
            </a:r>
            <a:r>
              <a:rPr lang="ru-RU" sz="2400" dirty="0" err="1" smtClean="0"/>
              <a:t>головний</a:t>
            </a:r>
            <a:r>
              <a:rPr lang="ru-RU" sz="2400" dirty="0" smtClean="0"/>
              <a:t> удар </a:t>
            </a:r>
            <a:r>
              <a:rPr lang="ru-RU" sz="2400" dirty="0" err="1" smtClean="0"/>
              <a:t>завдається</a:t>
            </a:r>
            <a:r>
              <a:rPr lang="ru-RU" sz="2400" dirty="0" smtClean="0"/>
              <a:t> </a:t>
            </a:r>
            <a:r>
              <a:rPr lang="ru-RU" sz="2400" dirty="0" err="1" smtClean="0"/>
              <a:t>з</a:t>
            </a:r>
            <a:r>
              <a:rPr lang="ru-RU" sz="2400" dirty="0" smtClean="0"/>
              <a:t> району </a:t>
            </a:r>
            <a:r>
              <a:rPr lang="ru-RU" sz="2400" dirty="0" err="1" smtClean="0"/>
              <a:t>Любліна</a:t>
            </a:r>
            <a:r>
              <a:rPr lang="ru-RU" sz="2400" dirty="0" smtClean="0"/>
              <a:t> в </a:t>
            </a:r>
            <a:r>
              <a:rPr lang="ru-RU" sz="2400" dirty="0" err="1" smtClean="0"/>
              <a:t>загальному</a:t>
            </a:r>
            <a:r>
              <a:rPr lang="ru-RU" sz="2400" dirty="0" smtClean="0"/>
              <a:t> </a:t>
            </a:r>
            <a:r>
              <a:rPr lang="ru-RU" sz="2400" dirty="0" err="1" smtClean="0"/>
              <a:t>напрямку</a:t>
            </a:r>
            <a:r>
              <a:rPr lang="ru-RU" sz="2400" dirty="0" smtClean="0"/>
              <a:t> на </a:t>
            </a:r>
            <a:r>
              <a:rPr lang="ru-RU" sz="2400" dirty="0" err="1" smtClean="0"/>
              <a:t>Київ</a:t>
            </a:r>
            <a:r>
              <a:rPr lang="ru-RU" sz="2400" dirty="0" smtClean="0"/>
              <a:t>. </a:t>
            </a:r>
            <a:r>
              <a:rPr lang="ru-RU" sz="2400" dirty="0" err="1" smtClean="0"/>
              <a:t>Одночасно</a:t>
            </a:r>
            <a:r>
              <a:rPr lang="ru-RU" sz="2400" dirty="0" smtClean="0"/>
              <a:t> </a:t>
            </a:r>
            <a:r>
              <a:rPr lang="ru-RU" sz="2400" dirty="0" err="1" smtClean="0"/>
              <a:t>війська</a:t>
            </a:r>
            <a:r>
              <a:rPr lang="ru-RU" sz="2400" dirty="0" smtClean="0"/>
              <a:t>, </a:t>
            </a:r>
            <a:r>
              <a:rPr lang="ru-RU" sz="2400" dirty="0" err="1" smtClean="0"/>
              <a:t>що</a:t>
            </a:r>
            <a:r>
              <a:rPr lang="ru-RU" sz="2400" dirty="0" smtClean="0"/>
              <a:t> </a:t>
            </a:r>
            <a:r>
              <a:rPr lang="ru-RU" sz="2400" dirty="0" err="1" smtClean="0"/>
              <a:t>перебувають</a:t>
            </a:r>
            <a:r>
              <a:rPr lang="ru-RU" sz="2400" dirty="0" smtClean="0"/>
              <a:t> у </a:t>
            </a:r>
            <a:r>
              <a:rPr lang="ru-RU" sz="2400" dirty="0" err="1" smtClean="0"/>
              <a:t>Румунії</a:t>
            </a:r>
            <a:r>
              <a:rPr lang="ru-RU" sz="2400" dirty="0" smtClean="0"/>
              <a:t>, </a:t>
            </a:r>
            <a:r>
              <a:rPr lang="ru-RU" sz="2400" dirty="0" err="1" smtClean="0"/>
              <a:t>форсують</a:t>
            </a:r>
            <a:r>
              <a:rPr lang="ru-RU" sz="2400" dirty="0" smtClean="0"/>
              <a:t> р.Прут у </a:t>
            </a:r>
            <a:r>
              <a:rPr lang="ru-RU" sz="2400" dirty="0" err="1" smtClean="0"/>
              <a:t>нижній</a:t>
            </a:r>
            <a:r>
              <a:rPr lang="ru-RU" sz="2400" dirty="0" smtClean="0"/>
              <a:t> </a:t>
            </a:r>
            <a:r>
              <a:rPr lang="ru-RU" sz="2400" dirty="0" err="1" smtClean="0"/>
              <a:t>течії</a:t>
            </a:r>
            <a:r>
              <a:rPr lang="ru-RU" sz="2400" dirty="0" smtClean="0"/>
              <a:t> та </a:t>
            </a:r>
            <a:r>
              <a:rPr lang="ru-RU" sz="2400" dirty="0" err="1" smtClean="0"/>
              <a:t>здійснюють</a:t>
            </a:r>
            <a:r>
              <a:rPr lang="ru-RU" sz="2400" dirty="0" smtClean="0"/>
              <a:t> </a:t>
            </a:r>
            <a:r>
              <a:rPr lang="ru-RU" sz="2400" dirty="0" err="1" smtClean="0"/>
              <a:t>глибоке</a:t>
            </a:r>
            <a:r>
              <a:rPr lang="ru-RU" sz="2400" dirty="0" smtClean="0"/>
              <a:t> </a:t>
            </a:r>
            <a:r>
              <a:rPr lang="ru-RU" sz="2400" dirty="0" err="1" smtClean="0"/>
              <a:t>охоплення</a:t>
            </a:r>
            <a:r>
              <a:rPr lang="ru-RU" sz="2400" dirty="0" smtClean="0"/>
              <a:t> противника. На долю </a:t>
            </a:r>
            <a:r>
              <a:rPr lang="ru-RU" sz="2400" dirty="0" err="1" smtClean="0"/>
              <a:t>румунської</a:t>
            </a:r>
            <a:r>
              <a:rPr lang="ru-RU" sz="2400" dirty="0" smtClean="0"/>
              <a:t> </a:t>
            </a:r>
            <a:r>
              <a:rPr lang="ru-RU" sz="2400" dirty="0" err="1" smtClean="0"/>
              <a:t>армії</a:t>
            </a:r>
            <a:r>
              <a:rPr lang="ru-RU" sz="2400" dirty="0" smtClean="0"/>
              <a:t> </a:t>
            </a:r>
            <a:r>
              <a:rPr lang="ru-RU" sz="2400" dirty="0" err="1" smtClean="0"/>
              <a:t>припадає</a:t>
            </a:r>
            <a:r>
              <a:rPr lang="ru-RU" sz="2400" dirty="0" smtClean="0"/>
              <a:t> </a:t>
            </a:r>
            <a:r>
              <a:rPr lang="ru-RU" sz="2400" dirty="0" err="1" smtClean="0"/>
              <a:t>сковувати</a:t>
            </a:r>
            <a:r>
              <a:rPr lang="ru-RU" sz="2400" dirty="0" smtClean="0"/>
              <a:t> </a:t>
            </a:r>
            <a:r>
              <a:rPr lang="ru-RU" sz="2400" dirty="0" err="1" smtClean="0"/>
              <a:t>російські</a:t>
            </a:r>
            <a:r>
              <a:rPr lang="ru-RU" sz="2400" dirty="0" smtClean="0"/>
              <a:t> </a:t>
            </a:r>
            <a:r>
              <a:rPr lang="ru-RU" sz="2400" dirty="0" err="1" smtClean="0"/>
              <a:t>сили</a:t>
            </a:r>
            <a:r>
              <a:rPr lang="ru-RU" sz="2400" dirty="0" smtClean="0"/>
              <a:t>...” 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Спалення села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388" y="476250"/>
            <a:ext cx="8785225" cy="590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8763000" cy="1143000"/>
          </a:xfrm>
        </p:spPr>
        <p:txBody>
          <a:bodyPr/>
          <a:lstStyle/>
          <a:p>
            <a:r>
              <a:rPr lang="uk-UA" sz="2400"/>
              <a:t>ТАНКОВА БИТВА В РАЙОНІ РІВНЕ-ДУБНО-ЛУЦЬК-БРОДИ</a:t>
            </a:r>
            <a:br>
              <a:rPr lang="uk-UA" sz="2400"/>
            </a:br>
            <a:r>
              <a:rPr lang="uk-UA" sz="2400"/>
              <a:t>23 – 29 червня 1941 року</a:t>
            </a:r>
            <a:endParaRPr lang="ru-RU" sz="2400"/>
          </a:p>
        </p:txBody>
      </p:sp>
      <p:sp>
        <p:nvSpPr>
          <p:cNvPr id="522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066800"/>
            <a:ext cx="4724400" cy="579120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ru-RU" sz="1800"/>
              <a:t>Перша велика танкова битва Другої світової війни, в якій з обох сторін взяли участь близько 4 тис. танків (понад 3 тис. радянських і 800 німецьких). Радянські механізовані корпуси, отримавши наказ негайно відкинути передові танкові частини ворога, що прорвались, перейшли у наступ без належної підготовки й авіаційного прикиття. Зустрічний танковий бій завершився майже повним розгромом радянських механізованих корпусів. </a:t>
            </a:r>
          </a:p>
          <a:p>
            <a:pPr>
              <a:lnSpc>
                <a:spcPct val="80000"/>
              </a:lnSpc>
            </a:pPr>
            <a:endParaRPr lang="ru-RU" sz="1800"/>
          </a:p>
          <a:p>
            <a:pPr>
              <a:lnSpc>
                <a:spcPct val="80000"/>
              </a:lnSpc>
            </a:pPr>
            <a:r>
              <a:rPr lang="ru-RU" sz="1800"/>
              <a:t> Хоча просування ворога затрималось на тиждень, це було досягнуто дорогою ціною: із 4201 танка на Південно-Західному фронті залишилось лише 737. Ворог втратив декілька сот. Удар механізованих корпусів зірвав спобу ворога сходу оволодіти Києвом і дав можливість підготувати оборонні рубежі на підступах до міста. Примусив ворога передчасно ввести в бій резерви.</a:t>
            </a:r>
          </a:p>
          <a:p>
            <a:pPr>
              <a:lnSpc>
                <a:spcPct val="80000"/>
              </a:lnSpc>
            </a:pPr>
            <a:endParaRPr lang="ru-RU" sz="1800"/>
          </a:p>
          <a:p>
            <a:pPr>
              <a:lnSpc>
                <a:spcPct val="80000"/>
              </a:lnSpc>
            </a:pPr>
            <a:endParaRPr lang="ru-RU" sz="1800"/>
          </a:p>
          <a:p>
            <a:pPr>
              <a:lnSpc>
                <a:spcPct val="80000"/>
              </a:lnSpc>
            </a:pPr>
            <a:endParaRPr lang="ru-RU" sz="1800"/>
          </a:p>
        </p:txBody>
      </p:sp>
      <p:pic>
        <p:nvPicPr>
          <p:cNvPr id="5222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00600" y="1295400"/>
            <a:ext cx="4343400" cy="285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2229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00600" y="4419600"/>
            <a:ext cx="4343400" cy="204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2230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00600" y="4419600"/>
            <a:ext cx="4343400" cy="204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2231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00600" y="4419600"/>
            <a:ext cx="4343400" cy="204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ОБОРОНА КИЄВА</a:t>
            </a:r>
            <a:endParaRPr lang="ru-RU"/>
          </a:p>
        </p:txBody>
      </p:sp>
      <p:pic>
        <p:nvPicPr>
          <p:cNvPr id="51203" name="Picture 3"/>
          <p:cNvPicPr>
            <a:picLocks noChangeAspect="1" noChangeArrowheads="1"/>
          </p:cNvPicPr>
          <p:nvPr>
            <p:ph type="body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724400" y="3048000"/>
            <a:ext cx="4191000" cy="2667000"/>
          </a:xfrm>
        </p:spPr>
      </p:pic>
      <p:pic>
        <p:nvPicPr>
          <p:cNvPr id="51206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39000" y="0"/>
            <a:ext cx="1905000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07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2000" y="3352800"/>
            <a:ext cx="3276600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1214" name="Text Box 14"/>
          <p:cNvSpPr txBox="1">
            <a:spLocks noChangeArrowheads="1"/>
          </p:cNvSpPr>
          <p:nvPr/>
        </p:nvSpPr>
        <p:spPr bwMode="auto">
          <a:xfrm>
            <a:off x="457200" y="1219200"/>
            <a:ext cx="6172200" cy="173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uk-UA"/>
              <a:t>Із 7 липня по 19 вересня 1941 року тривала оборона Києва (72 дні). Понад 665 тис. солдатів потрапило в полон до німців . В бою загинули командувач Південно-Західним фронтом генерал-полковник М.Кирпонос, член Військової Ради М.Бурмистенко, начальник штабу фронту генерал В. Тупіков.</a:t>
            </a:r>
            <a:endParaRPr lang="ru-RU"/>
          </a:p>
        </p:txBody>
      </p:sp>
      <p:sp>
        <p:nvSpPr>
          <p:cNvPr id="51215" name="Rectangle 15"/>
          <p:cNvSpPr>
            <a:spLocks noChangeArrowheads="1"/>
          </p:cNvSpPr>
          <p:nvPr/>
        </p:nvSpPr>
        <p:spPr bwMode="auto">
          <a:xfrm>
            <a:off x="4800600" y="5667375"/>
            <a:ext cx="4191000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ru-RU"/>
              <a:t>Зліва направо: М. Бурмистенко, </a:t>
            </a:r>
          </a:p>
          <a:p>
            <a:r>
              <a:rPr lang="ru-RU"/>
              <a:t>М. Кирпонос, А. Кириченко, </a:t>
            </a:r>
          </a:p>
          <a:p>
            <a:r>
              <a:rPr lang="ru-RU"/>
              <a:t>Є. Риков. Серпень 1941.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ОБОРОНА ОДЕСИ</a:t>
            </a:r>
            <a:endParaRPr lang="ru-RU"/>
          </a:p>
        </p:txBody>
      </p:sp>
      <p:sp>
        <p:nvSpPr>
          <p:cNvPr id="532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3505200"/>
            <a:ext cx="4114800" cy="3124200"/>
          </a:xfrm>
        </p:spPr>
        <p:txBody>
          <a:bodyPr/>
          <a:lstStyle/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ru-RU" sz="1800"/>
              <a:t>    Радянські війська, що протягом 73 днів обороняли місто, приковували до себе значні сили ворога, задавши їм великих втрат (понад 300 тис. осіб). Оборона міста давала можливість Чорноморському флоту впродовж 2 половини 1941р. контролювати всю акваторію Чорного моря, загрожуючи узбережжю Румунії та нафтовим родовищам.</a:t>
            </a:r>
          </a:p>
        </p:txBody>
      </p:sp>
      <p:pic>
        <p:nvPicPr>
          <p:cNvPr id="53252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1295400"/>
            <a:ext cx="49530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3254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81575" y="4038600"/>
            <a:ext cx="4162425" cy="2695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3255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72325" y="228600"/>
            <a:ext cx="1971675" cy="3600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304800"/>
            <a:ext cx="7162800" cy="1143000"/>
          </a:xfrm>
        </p:spPr>
        <p:txBody>
          <a:bodyPr/>
          <a:lstStyle/>
          <a:p>
            <a:r>
              <a:rPr lang="uk-UA" sz="4000"/>
              <a:t>ОБОРОНА СЕВАСТОПОЛЯ</a:t>
            </a:r>
            <a:endParaRPr lang="ru-RU" sz="4000"/>
          </a:p>
        </p:txBody>
      </p:sp>
      <p:pic>
        <p:nvPicPr>
          <p:cNvPr id="62467" name="Picture 3"/>
          <p:cNvPicPr>
            <a:picLocks noChangeAspect="1" noChangeArrowheads="1"/>
          </p:cNvPicPr>
          <p:nvPr>
            <p:ph type="body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7086600" y="228600"/>
            <a:ext cx="2057400" cy="3276600"/>
          </a:xfrm>
        </p:spPr>
      </p:pic>
      <p:pic>
        <p:nvPicPr>
          <p:cNvPr id="6246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1447800"/>
            <a:ext cx="4410075" cy="5019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2469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76800" y="4038600"/>
            <a:ext cx="4114800" cy="2371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2470" name="Text Box 6"/>
          <p:cNvSpPr txBox="1">
            <a:spLocks noChangeArrowheads="1"/>
          </p:cNvSpPr>
          <p:nvPr/>
        </p:nvSpPr>
        <p:spPr bwMode="auto">
          <a:xfrm>
            <a:off x="4800600" y="1600200"/>
            <a:ext cx="2370138" cy="2014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uk-UA"/>
              <a:t>Тривала 250 днів</a:t>
            </a:r>
          </a:p>
          <a:p>
            <a:r>
              <a:rPr lang="uk-UA"/>
              <a:t>(із 30 жовтня 1941р.</a:t>
            </a:r>
          </a:p>
          <a:p>
            <a:r>
              <a:rPr lang="uk-UA"/>
              <a:t>по 4 липня 1942 р.)</a:t>
            </a:r>
          </a:p>
          <a:p>
            <a:r>
              <a:rPr lang="uk-UA"/>
              <a:t>Були зірвані плани</a:t>
            </a:r>
          </a:p>
          <a:p>
            <a:r>
              <a:rPr lang="uk-UA"/>
              <a:t>німців щодо зни-</a:t>
            </a:r>
          </a:p>
          <a:p>
            <a:r>
              <a:rPr lang="uk-UA"/>
              <a:t>щення Чорномор-</a:t>
            </a:r>
          </a:p>
          <a:p>
            <a:r>
              <a:rPr lang="uk-UA"/>
              <a:t>ського флоту СРСР.</a:t>
            </a: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332656"/>
            <a:ext cx="8229600" cy="5793507"/>
          </a:xfrm>
        </p:spPr>
        <p:txBody>
          <a:bodyPr>
            <a:normAutofit/>
          </a:bodyPr>
          <a:lstStyle/>
          <a:p>
            <a:r>
              <a:rPr lang="ru-RU" dirty="0" err="1" smtClean="0"/>
              <a:t>Різні</a:t>
            </a:r>
            <a:r>
              <a:rPr lang="ru-RU" dirty="0" smtClean="0"/>
              <a:t> </a:t>
            </a:r>
            <a:r>
              <a:rPr lang="ru-RU" dirty="0" err="1" smtClean="0"/>
              <a:t>дослідники</a:t>
            </a:r>
            <a:r>
              <a:rPr lang="ru-RU" dirty="0" smtClean="0"/>
              <a:t> по – </a:t>
            </a:r>
            <a:r>
              <a:rPr lang="ru-RU" dirty="0" err="1" smtClean="0"/>
              <a:t>різному</a:t>
            </a:r>
            <a:r>
              <a:rPr lang="ru-RU" dirty="0" smtClean="0"/>
              <a:t> </a:t>
            </a:r>
            <a:r>
              <a:rPr lang="ru-RU" dirty="0" err="1" smtClean="0"/>
              <a:t>називають</a:t>
            </a:r>
            <a:r>
              <a:rPr lang="ru-RU" dirty="0" smtClean="0"/>
              <a:t> сам факт </a:t>
            </a:r>
            <a:r>
              <a:rPr lang="ru-RU" dirty="0" err="1" smtClean="0"/>
              <a:t>входження</a:t>
            </a:r>
            <a:r>
              <a:rPr lang="ru-RU" dirty="0" smtClean="0"/>
              <a:t> </a:t>
            </a:r>
            <a:r>
              <a:rPr lang="ru-RU" dirty="0" err="1" smtClean="0"/>
              <a:t>українських</a:t>
            </a:r>
            <a:r>
              <a:rPr lang="ru-RU" dirty="0" smtClean="0"/>
              <a:t> земель до складу УРСР </a:t>
            </a:r>
            <a:r>
              <a:rPr lang="ru-RU" dirty="0" err="1" smtClean="0"/>
              <a:t>напередодні</a:t>
            </a:r>
            <a:r>
              <a:rPr lang="ru-RU" dirty="0" smtClean="0"/>
              <a:t> </a:t>
            </a:r>
            <a:r>
              <a:rPr lang="ru-RU" dirty="0" err="1" smtClean="0"/>
              <a:t>Другої</a:t>
            </a:r>
            <a:r>
              <a:rPr lang="ru-RU" dirty="0" smtClean="0"/>
              <a:t> </a:t>
            </a:r>
            <a:r>
              <a:rPr lang="ru-RU" dirty="0" err="1" smtClean="0"/>
              <a:t>світової</a:t>
            </a:r>
            <a:r>
              <a:rPr lang="ru-RU" dirty="0" smtClean="0"/>
              <a:t> </a:t>
            </a:r>
            <a:r>
              <a:rPr lang="ru-RU" dirty="0" err="1" smtClean="0"/>
              <a:t>війни</a:t>
            </a:r>
            <a:r>
              <a:rPr lang="ru-RU" dirty="0" smtClean="0"/>
              <a:t>: «</a:t>
            </a:r>
            <a:r>
              <a:rPr lang="ru-RU" dirty="0" err="1" smtClean="0"/>
              <a:t>анексія</a:t>
            </a:r>
            <a:r>
              <a:rPr lang="ru-RU" dirty="0" smtClean="0"/>
              <a:t>» (</a:t>
            </a:r>
            <a:r>
              <a:rPr lang="ru-RU" dirty="0" err="1" smtClean="0"/>
              <a:t>Д.Боффа</a:t>
            </a:r>
            <a:r>
              <a:rPr lang="ru-RU" dirty="0" smtClean="0"/>
              <a:t>), «</a:t>
            </a:r>
            <a:r>
              <a:rPr lang="ru-RU" dirty="0" err="1" smtClean="0"/>
              <a:t>включення</a:t>
            </a:r>
            <a:r>
              <a:rPr lang="ru-RU" dirty="0" smtClean="0"/>
              <a:t>» (</a:t>
            </a:r>
            <a:r>
              <a:rPr lang="ru-RU" dirty="0" err="1" smtClean="0"/>
              <a:t>Н.Верт</a:t>
            </a:r>
            <a:r>
              <a:rPr lang="ru-RU" dirty="0" smtClean="0"/>
              <a:t>), «формальна </a:t>
            </a:r>
            <a:r>
              <a:rPr lang="ru-RU" dirty="0" err="1" smtClean="0"/>
              <a:t>інкорпорація</a:t>
            </a:r>
            <a:r>
              <a:rPr lang="ru-RU" dirty="0" smtClean="0"/>
              <a:t>, </a:t>
            </a:r>
            <a:r>
              <a:rPr lang="ru-RU" dirty="0" err="1" smtClean="0"/>
              <a:t>назване</a:t>
            </a:r>
            <a:r>
              <a:rPr lang="ru-RU" dirty="0" smtClean="0"/>
              <a:t> </a:t>
            </a:r>
            <a:r>
              <a:rPr lang="ru-RU" dirty="0" err="1" smtClean="0"/>
              <a:t>возз</a:t>
            </a:r>
            <a:r>
              <a:rPr lang="ru-RU" dirty="0" smtClean="0"/>
              <a:t>»</a:t>
            </a:r>
            <a:r>
              <a:rPr lang="ru-RU" dirty="0" err="1" smtClean="0"/>
              <a:t>єднанням</a:t>
            </a:r>
            <a:r>
              <a:rPr lang="ru-RU" dirty="0" smtClean="0"/>
              <a:t>» ( </a:t>
            </a:r>
            <a:r>
              <a:rPr lang="ru-RU" dirty="0" err="1" smtClean="0"/>
              <a:t>А.Жуковський</a:t>
            </a:r>
            <a:r>
              <a:rPr lang="ru-RU" dirty="0" smtClean="0"/>
              <a:t>, </a:t>
            </a:r>
            <a:r>
              <a:rPr lang="ru-RU" dirty="0" err="1" smtClean="0"/>
              <a:t>О.Субтельний</a:t>
            </a:r>
            <a:r>
              <a:rPr lang="ru-RU" dirty="0" smtClean="0"/>
              <a:t>), «</a:t>
            </a:r>
            <a:r>
              <a:rPr lang="ru-RU" dirty="0" err="1" smtClean="0"/>
              <a:t>возз</a:t>
            </a:r>
            <a:r>
              <a:rPr lang="ru-RU" dirty="0" smtClean="0"/>
              <a:t>»</a:t>
            </a:r>
            <a:r>
              <a:rPr lang="ru-RU" dirty="0" err="1" smtClean="0"/>
              <a:t>єднання</a:t>
            </a:r>
            <a:r>
              <a:rPr lang="ru-RU" dirty="0" smtClean="0"/>
              <a:t>, </a:t>
            </a:r>
            <a:r>
              <a:rPr lang="ru-RU" dirty="0" err="1" smtClean="0"/>
              <a:t>що</a:t>
            </a:r>
            <a:r>
              <a:rPr lang="ru-RU" dirty="0" smtClean="0"/>
              <a:t> мало характер </a:t>
            </a:r>
            <a:r>
              <a:rPr lang="ru-RU" dirty="0" err="1" smtClean="0"/>
              <a:t>акції</a:t>
            </a:r>
            <a:r>
              <a:rPr lang="ru-RU" dirty="0" smtClean="0"/>
              <a:t> </a:t>
            </a:r>
            <a:r>
              <a:rPr lang="ru-RU" dirty="0" err="1" smtClean="0"/>
              <a:t>окупаційного</a:t>
            </a:r>
            <a:r>
              <a:rPr lang="ru-RU" dirty="0" smtClean="0"/>
              <a:t> типу» (</a:t>
            </a:r>
            <a:r>
              <a:rPr lang="ru-RU" dirty="0" err="1" smtClean="0"/>
              <a:t>С.Кульчицький</a:t>
            </a:r>
            <a:r>
              <a:rPr lang="ru-RU" dirty="0" smtClean="0"/>
              <a:t>).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93822180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uk-UA" sz="3200"/>
              <a:t>КІЛЬКІСТЬ ВІЙСЬКОВОПОЛОНЕНИХ</a:t>
            </a:r>
            <a:br>
              <a:rPr lang="uk-UA" sz="3200"/>
            </a:br>
            <a:r>
              <a:rPr lang="uk-UA" sz="3200"/>
              <a:t>(ЗА НІМЕЦЬКИМИ ДАНИМИ)</a:t>
            </a:r>
            <a:endParaRPr lang="ru-RU" sz="3200"/>
          </a:p>
        </p:txBody>
      </p:sp>
      <p:pic>
        <p:nvPicPr>
          <p:cNvPr id="48132" name="Picture 4"/>
          <p:cNvPicPr>
            <a:picLocks noChangeAspect="1" noChangeArrowheads="1"/>
          </p:cNvPicPr>
          <p:nvPr>
            <p:ph type="body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953000" y="1600200"/>
            <a:ext cx="3810000" cy="2514600"/>
          </a:xfrm>
        </p:spPr>
      </p:pic>
      <p:sp>
        <p:nvSpPr>
          <p:cNvPr id="48134" name="Text Box 6"/>
          <p:cNvSpPr txBox="1">
            <a:spLocks noChangeArrowheads="1"/>
          </p:cNvSpPr>
          <p:nvPr/>
        </p:nvSpPr>
        <p:spPr bwMode="auto">
          <a:xfrm>
            <a:off x="838200" y="4800600"/>
            <a:ext cx="7924800" cy="155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uk-UA" sz="2400"/>
              <a:t>ЗАГАЛЬНА КІЛЬКІСТЬ РАДЯНСЬКИХ ВІЙСЬКОВО-ПОЛОНЕНИХ СКЛАЛА 4,59 МЛН. ЧОЛ.</a:t>
            </a:r>
          </a:p>
          <a:p>
            <a:r>
              <a:rPr lang="uk-UA" sz="2400"/>
              <a:t>ПРОТЯГОМ 1941 РОКУ У ПОЛОН ПОТРАПИЛО </a:t>
            </a:r>
          </a:p>
          <a:p>
            <a:r>
              <a:rPr lang="uk-UA" sz="2400"/>
              <a:t>2 МЛН. ЧОЛ. (49</a:t>
            </a:r>
            <a:r>
              <a:rPr lang="en-US" sz="2400">
                <a:cs typeface="Tahoma" pitchFamily="34" charset="0"/>
              </a:rPr>
              <a:t>%</a:t>
            </a:r>
            <a:r>
              <a:rPr lang="uk-UA" sz="2400">
                <a:cs typeface="Tahoma" pitchFamily="34" charset="0"/>
              </a:rPr>
              <a:t> ВІД ЗАГАЛЬНОЇ КІЛЬКОСТІ).</a:t>
            </a:r>
            <a:endParaRPr lang="en-US" sz="2400">
              <a:cs typeface="Tahoma" pitchFamily="34" charset="0"/>
            </a:endParaRPr>
          </a:p>
        </p:txBody>
      </p:sp>
      <p:pic>
        <p:nvPicPr>
          <p:cNvPr id="48136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8200" y="1600200"/>
            <a:ext cx="3581400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8137" name="Text Box 9"/>
          <p:cNvSpPr txBox="1">
            <a:spLocks noChangeArrowheads="1"/>
          </p:cNvSpPr>
          <p:nvPr/>
        </p:nvSpPr>
        <p:spPr bwMode="auto">
          <a:xfrm>
            <a:off x="1066800" y="4089400"/>
            <a:ext cx="3184525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uk-UA" sz="2000"/>
              <a:t>Полонені червоноармійці</a:t>
            </a:r>
          </a:p>
          <a:p>
            <a:r>
              <a:rPr lang="uk-UA" sz="2000"/>
              <a:t>в таборі “Уманська яма”</a:t>
            </a:r>
            <a:endParaRPr lang="ru-RU" sz="2000"/>
          </a:p>
        </p:txBody>
      </p:sp>
      <p:sp>
        <p:nvSpPr>
          <p:cNvPr id="48138" name="Text Box 10"/>
          <p:cNvSpPr txBox="1">
            <a:spLocks noChangeArrowheads="1"/>
          </p:cNvSpPr>
          <p:nvPr/>
        </p:nvSpPr>
        <p:spPr bwMode="auto">
          <a:xfrm>
            <a:off x="4876800" y="4089400"/>
            <a:ext cx="3946525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uk-UA" sz="2000"/>
              <a:t>Колона радянських військово-</a:t>
            </a:r>
          </a:p>
          <a:p>
            <a:r>
              <a:rPr lang="uk-UA" sz="2000"/>
              <a:t>полонених в полі під Харковом</a:t>
            </a:r>
            <a:r>
              <a:rPr lang="uk-UA"/>
              <a:t>.</a:t>
            </a: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0" y="188640"/>
            <a:ext cx="8964488" cy="5942285"/>
          </a:xfrm>
        </p:spPr>
        <p:txBody>
          <a:bodyPr>
            <a:noAutofit/>
          </a:bodyPr>
          <a:lstStyle/>
          <a:p>
            <a:pPr eaLnBrk="1" hangingPunct="1">
              <a:buFont typeface="Wingdings" pitchFamily="2" charset="2"/>
              <a:buNone/>
              <a:defRPr/>
            </a:pPr>
            <a:r>
              <a:rPr lang="uk-UA" sz="2500" dirty="0" smtClean="0"/>
              <a:t>  </a:t>
            </a:r>
            <a:r>
              <a:rPr lang="uk-UA" sz="2500" dirty="0" smtClean="0"/>
              <a:t>   До </a:t>
            </a:r>
            <a:r>
              <a:rPr lang="uk-UA" sz="2500" dirty="0" smtClean="0"/>
              <a:t>середини </a:t>
            </a:r>
            <a:r>
              <a:rPr lang="uk-UA" sz="2500" b="1" i="1" dirty="0" smtClean="0"/>
              <a:t>серпня 1941 р. німецькі війська захопили Галичину, Західну Волинь, Буковину, Бессарабію. 19 вересня фашисти взяли Київ, у жовтні — Одесу й Харків. До кінця 1941 р. була окупована майже вся Україна.</a:t>
            </a:r>
            <a:r>
              <a:rPr lang="uk-UA" sz="2500" dirty="0" smtClean="0"/>
              <a:t> </a:t>
            </a:r>
            <a:endParaRPr lang="uk-UA" sz="2500" dirty="0" smtClean="0"/>
          </a:p>
          <a:p>
            <a:r>
              <a:rPr lang="ru-RU" sz="2500" b="1" i="1" dirty="0" err="1" smtClean="0"/>
              <a:t>Основними</a:t>
            </a:r>
            <a:r>
              <a:rPr lang="ru-RU" sz="2500" b="1" i="1" dirty="0" smtClean="0"/>
              <a:t> причинами </a:t>
            </a:r>
            <a:r>
              <a:rPr lang="ru-RU" sz="2500" b="1" i="1" dirty="0" err="1" smtClean="0"/>
              <a:t>поразок</a:t>
            </a:r>
            <a:r>
              <a:rPr lang="ru-RU" sz="2500" b="1" i="1" dirty="0" smtClean="0"/>
              <a:t> </a:t>
            </a:r>
            <a:r>
              <a:rPr lang="ru-RU" sz="2500" b="1" i="1" dirty="0" err="1" smtClean="0"/>
              <a:t>Червоної</a:t>
            </a:r>
            <a:r>
              <a:rPr lang="ru-RU" sz="2500" b="1" i="1" dirty="0" smtClean="0"/>
              <a:t> </a:t>
            </a:r>
            <a:r>
              <a:rPr lang="ru-RU" sz="2500" b="1" i="1" dirty="0" err="1" smtClean="0"/>
              <a:t>армії</a:t>
            </a:r>
            <a:r>
              <a:rPr lang="ru-RU" sz="2500" b="1" i="1" dirty="0" smtClean="0"/>
              <a:t> на початку </a:t>
            </a:r>
            <a:r>
              <a:rPr lang="ru-RU" sz="2500" b="1" i="1" dirty="0" err="1" smtClean="0"/>
              <a:t>війни</a:t>
            </a:r>
            <a:r>
              <a:rPr lang="ru-RU" sz="2500" b="1" i="1" dirty="0" smtClean="0"/>
              <a:t> </a:t>
            </a:r>
            <a:r>
              <a:rPr lang="ru-RU" sz="2500" b="1" i="1" dirty="0" err="1" smtClean="0"/>
              <a:t>були</a:t>
            </a:r>
            <a:r>
              <a:rPr lang="ru-RU" sz="2500" b="1" i="1" dirty="0" smtClean="0"/>
              <a:t>:</a:t>
            </a:r>
            <a:endParaRPr lang="ru-RU" sz="2500" dirty="0" smtClean="0"/>
          </a:p>
          <a:p>
            <a:r>
              <a:rPr lang="ru-RU" sz="2500" dirty="0" smtClean="0"/>
              <a:t>- </a:t>
            </a:r>
            <a:r>
              <a:rPr lang="ru-RU" sz="2500" dirty="0" err="1" smtClean="0"/>
              <a:t>раптовість</a:t>
            </a:r>
            <a:r>
              <a:rPr lang="ru-RU" sz="2500" dirty="0" smtClean="0"/>
              <a:t> </a:t>
            </a:r>
            <a:r>
              <a:rPr lang="ru-RU" sz="2500" dirty="0" err="1" smtClean="0"/>
              <a:t>нацистського</a:t>
            </a:r>
            <a:r>
              <a:rPr lang="ru-RU" sz="2500" dirty="0" smtClean="0"/>
              <a:t> нападу;</a:t>
            </a:r>
          </a:p>
          <a:p>
            <a:r>
              <a:rPr lang="ru-RU" sz="2500" dirty="0" smtClean="0"/>
              <a:t>- </a:t>
            </a:r>
            <a:r>
              <a:rPr lang="ru-RU" sz="2500" dirty="0" err="1" smtClean="0"/>
              <a:t>матеріальна</a:t>
            </a:r>
            <a:r>
              <a:rPr lang="ru-RU" sz="2500" dirty="0" smtClean="0"/>
              <a:t> </a:t>
            </a:r>
            <a:r>
              <a:rPr lang="ru-RU" sz="2500" dirty="0" err="1" smtClean="0"/>
              <a:t>непідготовленість</a:t>
            </a:r>
            <a:r>
              <a:rPr lang="ru-RU" sz="2500" dirty="0" smtClean="0"/>
              <a:t> до </a:t>
            </a:r>
            <a:r>
              <a:rPr lang="ru-RU" sz="2500" dirty="0" err="1" smtClean="0"/>
              <a:t>війни</a:t>
            </a:r>
            <a:r>
              <a:rPr lang="ru-RU" sz="2500" dirty="0" smtClean="0"/>
              <a:t>, </a:t>
            </a:r>
            <a:r>
              <a:rPr lang="ru-RU" sz="2500" dirty="0" err="1" smtClean="0"/>
              <a:t>незавершеність</a:t>
            </a:r>
            <a:r>
              <a:rPr lang="ru-RU" sz="2500" dirty="0" smtClean="0"/>
              <a:t> </a:t>
            </a:r>
            <a:r>
              <a:rPr lang="ru-RU" sz="2500" dirty="0" err="1" smtClean="0"/>
              <a:t>процесу</a:t>
            </a:r>
            <a:r>
              <a:rPr lang="ru-RU" sz="2500" dirty="0" smtClean="0"/>
              <a:t> </a:t>
            </a:r>
            <a:r>
              <a:rPr lang="ru-RU" sz="2500" dirty="0" err="1" smtClean="0"/>
              <a:t>переозброєння</a:t>
            </a:r>
            <a:r>
              <a:rPr lang="ru-RU" sz="2500" dirty="0" smtClean="0"/>
              <a:t> </a:t>
            </a:r>
            <a:r>
              <a:rPr lang="ru-RU" sz="2500" dirty="0" err="1" smtClean="0"/>
              <a:t>СРСР</a:t>
            </a:r>
            <a:r>
              <a:rPr lang="ru-RU" sz="2500" dirty="0" smtClean="0"/>
              <a:t>;</a:t>
            </a:r>
          </a:p>
          <a:p>
            <a:r>
              <a:rPr lang="ru-RU" sz="2500" dirty="0" smtClean="0"/>
              <a:t>- </a:t>
            </a:r>
            <a:r>
              <a:rPr lang="ru-RU" sz="2500" dirty="0" err="1" smtClean="0"/>
              <a:t>відсутність</a:t>
            </a:r>
            <a:r>
              <a:rPr lang="ru-RU" sz="2500" dirty="0" smtClean="0"/>
              <a:t> </a:t>
            </a:r>
            <a:r>
              <a:rPr lang="ru-RU" sz="2500" dirty="0" err="1" smtClean="0"/>
              <a:t>надійних</a:t>
            </a:r>
            <a:r>
              <a:rPr lang="ru-RU" sz="2500" dirty="0" smtClean="0"/>
              <a:t> </a:t>
            </a:r>
            <a:r>
              <a:rPr lang="ru-RU" sz="2500" dirty="0" err="1" smtClean="0"/>
              <a:t>союзників</a:t>
            </a:r>
            <a:r>
              <a:rPr lang="ru-RU" sz="2500" dirty="0" smtClean="0"/>
              <a:t>, </a:t>
            </a:r>
            <a:r>
              <a:rPr lang="ru-RU" sz="2500" dirty="0" err="1" smtClean="0"/>
              <a:t>міжнародна</a:t>
            </a:r>
            <a:r>
              <a:rPr lang="ru-RU" sz="2500" dirty="0" smtClean="0"/>
              <a:t> </a:t>
            </a:r>
            <a:r>
              <a:rPr lang="ru-RU" sz="2500" dirty="0" err="1" smtClean="0"/>
              <a:t>ізоляція</a:t>
            </a:r>
            <a:r>
              <a:rPr lang="ru-RU" sz="2500" dirty="0" smtClean="0"/>
              <a:t> </a:t>
            </a:r>
            <a:r>
              <a:rPr lang="ru-RU" sz="2500" dirty="0" err="1" smtClean="0"/>
              <a:t>Радянського</a:t>
            </a:r>
            <a:r>
              <a:rPr lang="ru-RU" sz="2500" dirty="0" smtClean="0"/>
              <a:t> Союзу;</a:t>
            </a:r>
          </a:p>
          <a:p>
            <a:r>
              <a:rPr lang="ru-RU" sz="2500" dirty="0" smtClean="0"/>
              <a:t>- </a:t>
            </a:r>
            <a:r>
              <a:rPr lang="ru-RU" sz="2500" dirty="0" err="1" smtClean="0"/>
              <a:t>розпорошення</a:t>
            </a:r>
            <a:r>
              <a:rPr lang="ru-RU" sz="2500" dirty="0" smtClean="0"/>
              <a:t> сил </a:t>
            </a:r>
            <a:r>
              <a:rPr lang="ru-RU" sz="2500" dirty="0" err="1" smtClean="0"/>
              <a:t>Червоної</a:t>
            </a:r>
            <a:r>
              <a:rPr lang="ru-RU" sz="2500" dirty="0" smtClean="0"/>
              <a:t> </a:t>
            </a:r>
            <a:r>
              <a:rPr lang="ru-RU" sz="2500" dirty="0" err="1" smtClean="0"/>
              <a:t>армії</a:t>
            </a:r>
            <a:r>
              <a:rPr lang="ru-RU" sz="2500" dirty="0" smtClean="0"/>
              <a:t> на кордонах, </a:t>
            </a:r>
            <a:r>
              <a:rPr lang="ru-RU" sz="2500" dirty="0" err="1" smtClean="0"/>
              <a:t>масові</a:t>
            </a:r>
            <a:r>
              <a:rPr lang="ru-RU" sz="2500" dirty="0" smtClean="0"/>
              <a:t> </a:t>
            </a:r>
            <a:r>
              <a:rPr lang="ru-RU" sz="2500" dirty="0" err="1" smtClean="0"/>
              <a:t>репресії</a:t>
            </a:r>
            <a:r>
              <a:rPr lang="ru-RU" sz="2500" dirty="0" smtClean="0"/>
              <a:t> </a:t>
            </a:r>
            <a:r>
              <a:rPr lang="ru-RU" sz="2500" dirty="0" err="1" smtClean="0"/>
              <a:t>наприкінці</a:t>
            </a:r>
            <a:r>
              <a:rPr lang="ru-RU" sz="2500" dirty="0" smtClean="0"/>
              <a:t> 30-х </a:t>
            </a:r>
            <a:r>
              <a:rPr lang="ru-RU" sz="2500" dirty="0" err="1" smtClean="0"/>
              <a:t>років</a:t>
            </a:r>
            <a:r>
              <a:rPr lang="ru-RU" sz="2500" dirty="0" smtClean="0"/>
              <a:t> </a:t>
            </a:r>
            <a:r>
              <a:rPr lang="ru-RU" sz="2500" dirty="0" err="1" smtClean="0"/>
              <a:t>проти</a:t>
            </a:r>
            <a:r>
              <a:rPr lang="ru-RU" sz="2500" dirty="0" smtClean="0"/>
              <a:t> </a:t>
            </a:r>
            <a:r>
              <a:rPr lang="ru-RU" sz="2500" dirty="0" err="1" smtClean="0"/>
              <a:t>армійського</a:t>
            </a:r>
            <a:r>
              <a:rPr lang="ru-RU" sz="2500" dirty="0" smtClean="0"/>
              <a:t> командного складу;</a:t>
            </a:r>
          </a:p>
          <a:p>
            <a:r>
              <a:rPr lang="ru-RU" sz="2500" dirty="0" smtClean="0"/>
              <a:t>- </a:t>
            </a:r>
            <a:r>
              <a:rPr lang="ru-RU" sz="2500" dirty="0" err="1" smtClean="0"/>
              <a:t>некомпетентність</a:t>
            </a:r>
            <a:r>
              <a:rPr lang="ru-RU" sz="2500" dirty="0" smtClean="0"/>
              <a:t> </a:t>
            </a:r>
            <a:r>
              <a:rPr lang="ru-RU" sz="2500" dirty="0" err="1" smtClean="0"/>
              <a:t>воєнно-стратегічного</a:t>
            </a:r>
            <a:r>
              <a:rPr lang="ru-RU" sz="2500" dirty="0" smtClean="0"/>
              <a:t> </a:t>
            </a:r>
            <a:r>
              <a:rPr lang="ru-RU" sz="2500" dirty="0" err="1" smtClean="0"/>
              <a:t>керівництва</a:t>
            </a:r>
            <a:r>
              <a:rPr lang="ru-RU" sz="2500" dirty="0" smtClean="0"/>
              <a:t> </a:t>
            </a:r>
            <a:r>
              <a:rPr lang="ru-RU" sz="2500" dirty="0" err="1" smtClean="0"/>
              <a:t>тощо</a:t>
            </a:r>
            <a:r>
              <a:rPr lang="ru-RU" sz="2500" dirty="0" smtClean="0"/>
              <a:t>.</a:t>
            </a:r>
          </a:p>
          <a:p>
            <a:pPr eaLnBrk="1" hangingPunct="1">
              <a:buFont typeface="Wingdings" pitchFamily="2" charset="2"/>
              <a:buNone/>
              <a:defRPr/>
            </a:pPr>
            <a:endParaRPr lang="uk-UA" sz="2500" dirty="0" smtClean="0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0066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ru-RU" dirty="0" err="1" smtClean="0"/>
              <a:t>Розгром</a:t>
            </a:r>
            <a:r>
              <a:rPr lang="ru-RU" dirty="0" smtClean="0"/>
              <a:t> у </a:t>
            </a:r>
            <a:r>
              <a:rPr lang="ru-RU" dirty="0" err="1" smtClean="0"/>
              <a:t>грудні</a:t>
            </a:r>
            <a:r>
              <a:rPr lang="ru-RU" dirty="0" smtClean="0"/>
              <a:t> 1941 р. </a:t>
            </a:r>
            <a:r>
              <a:rPr lang="ru-RU" dirty="0" err="1" smtClean="0"/>
              <a:t>під</a:t>
            </a:r>
            <a:r>
              <a:rPr lang="ru-RU" dirty="0" smtClean="0"/>
              <a:t> Москвою 38 </a:t>
            </a:r>
            <a:r>
              <a:rPr lang="ru-RU" dirty="0" err="1" smtClean="0"/>
              <a:t>німецьких</a:t>
            </a:r>
            <a:r>
              <a:rPr lang="ru-RU" dirty="0" smtClean="0"/>
              <a:t> </a:t>
            </a:r>
            <a:r>
              <a:rPr lang="ru-RU" dirty="0" err="1" smtClean="0"/>
              <a:t>дивізій</a:t>
            </a:r>
            <a:r>
              <a:rPr lang="ru-RU" dirty="0" smtClean="0"/>
              <a:t> </a:t>
            </a:r>
            <a:r>
              <a:rPr lang="ru-RU" dirty="0" err="1" smtClean="0"/>
              <a:t>зірвав</a:t>
            </a:r>
            <a:r>
              <a:rPr lang="ru-RU" dirty="0" smtClean="0"/>
              <a:t> </a:t>
            </a:r>
            <a:r>
              <a:rPr lang="ru-RU" dirty="0" err="1" smtClean="0"/>
              <a:t>плани</a:t>
            </a:r>
            <a:r>
              <a:rPr lang="ru-RU" dirty="0" smtClean="0"/>
              <a:t> „</a:t>
            </a:r>
            <a:r>
              <a:rPr lang="ru-RU" dirty="0" err="1" smtClean="0"/>
              <a:t>Бліцкригу</a:t>
            </a:r>
            <a:r>
              <a:rPr lang="ru-RU" dirty="0" smtClean="0"/>
              <a:t>”, створивши </a:t>
            </a:r>
            <a:r>
              <a:rPr lang="ru-RU" dirty="0" err="1" smtClean="0"/>
              <a:t>умови</a:t>
            </a:r>
            <a:r>
              <a:rPr lang="ru-RU" dirty="0" smtClean="0"/>
              <a:t> для </a:t>
            </a:r>
            <a:r>
              <a:rPr lang="ru-RU" dirty="0" err="1" smtClean="0"/>
              <a:t>контрнаступу</a:t>
            </a:r>
            <a:r>
              <a:rPr lang="ru-RU" dirty="0" smtClean="0"/>
              <a:t> </a:t>
            </a:r>
            <a:r>
              <a:rPr lang="ru-RU" dirty="0" err="1" smtClean="0"/>
              <a:t>радянських</a:t>
            </a:r>
            <a:r>
              <a:rPr lang="ru-RU" dirty="0" smtClean="0"/>
              <a:t> </a:t>
            </a:r>
            <a:r>
              <a:rPr lang="ru-RU" dirty="0" err="1" smtClean="0"/>
              <a:t>військ</a:t>
            </a:r>
            <a:r>
              <a:rPr lang="ru-RU" dirty="0" smtClean="0"/>
              <a:t>.</a:t>
            </a:r>
          </a:p>
          <a:p>
            <a:r>
              <a:rPr lang="ru-RU" dirty="0" smtClean="0"/>
              <a:t>22 </a:t>
            </a:r>
            <a:r>
              <a:rPr lang="ru-RU" dirty="0" err="1" smtClean="0"/>
              <a:t>липня</a:t>
            </a:r>
            <a:r>
              <a:rPr lang="ru-RU" dirty="0" smtClean="0"/>
              <a:t> 1942 р., </a:t>
            </a:r>
            <a:r>
              <a:rPr lang="ru-RU" dirty="0" err="1" smtClean="0"/>
              <a:t>після</a:t>
            </a:r>
            <a:r>
              <a:rPr lang="ru-RU" dirty="0" smtClean="0"/>
              <a:t> </a:t>
            </a:r>
            <a:r>
              <a:rPr lang="ru-RU" dirty="0" err="1" smtClean="0"/>
              <a:t>захоплення</a:t>
            </a:r>
            <a:r>
              <a:rPr lang="ru-RU" dirty="0" smtClean="0"/>
              <a:t> </a:t>
            </a:r>
            <a:r>
              <a:rPr lang="ru-RU" dirty="0" err="1" smtClean="0"/>
              <a:t>гітлерівцями</a:t>
            </a:r>
            <a:r>
              <a:rPr lang="ru-RU" dirty="0" smtClean="0"/>
              <a:t> м. </a:t>
            </a:r>
            <a:r>
              <a:rPr lang="ru-RU" dirty="0" err="1" smtClean="0"/>
              <a:t>Свердловська</a:t>
            </a:r>
            <a:r>
              <a:rPr lang="ru-RU" dirty="0" smtClean="0"/>
              <a:t> </a:t>
            </a:r>
            <a:r>
              <a:rPr lang="ru-RU" dirty="0" err="1" smtClean="0"/>
              <a:t>Ворошиловоградської</a:t>
            </a:r>
            <a:r>
              <a:rPr lang="ru-RU" dirty="0" smtClean="0"/>
              <a:t> </a:t>
            </a:r>
            <a:r>
              <a:rPr lang="ru-RU" dirty="0" err="1" smtClean="0"/>
              <a:t>області</a:t>
            </a:r>
            <a:r>
              <a:rPr lang="ru-RU" dirty="0" smtClean="0"/>
              <a:t>, вся </a:t>
            </a:r>
            <a:r>
              <a:rPr lang="ru-RU" dirty="0" err="1" smtClean="0"/>
              <a:t>територія</a:t>
            </a:r>
            <a:r>
              <a:rPr lang="ru-RU" dirty="0" smtClean="0"/>
              <a:t> </a:t>
            </a:r>
            <a:r>
              <a:rPr lang="ru-RU" dirty="0" err="1" smtClean="0"/>
              <a:t>Української</a:t>
            </a:r>
            <a:r>
              <a:rPr lang="ru-RU" dirty="0" smtClean="0"/>
              <a:t> </a:t>
            </a:r>
            <a:r>
              <a:rPr lang="ru-RU" dirty="0" err="1" smtClean="0"/>
              <a:t>РСР</a:t>
            </a:r>
            <a:r>
              <a:rPr lang="ru-RU" dirty="0" smtClean="0"/>
              <a:t> </a:t>
            </a:r>
            <a:r>
              <a:rPr lang="ru-RU" dirty="0" err="1" smtClean="0"/>
              <a:t>була</a:t>
            </a:r>
            <a:r>
              <a:rPr lang="ru-RU" dirty="0" smtClean="0"/>
              <a:t> остаточно </a:t>
            </a:r>
            <a:r>
              <a:rPr lang="ru-RU" dirty="0" err="1" smtClean="0"/>
              <a:t>окупована</a:t>
            </a:r>
            <a:r>
              <a:rPr lang="ru-RU" dirty="0" smtClean="0"/>
              <a:t>. </a:t>
            </a:r>
          </a:p>
          <a:p>
            <a:r>
              <a:rPr lang="ru-RU" dirty="0" smtClean="0"/>
              <a:t> </a:t>
            </a:r>
            <a:endParaRPr lang="ru-RU" dirty="0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Київ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850" y="476250"/>
            <a:ext cx="8569325" cy="590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Міст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0825" y="333375"/>
            <a:ext cx="8713788" cy="6119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1" algn="ctr" rtl="0">
              <a:spcBef>
                <a:spcPct val="0"/>
              </a:spcBef>
            </a:pPr>
            <a:r>
              <a:rPr lang="ru-RU" sz="2800" b="1" i="1" dirty="0" err="1" smtClean="0"/>
              <a:t>Встановлення</a:t>
            </a:r>
            <a:r>
              <a:rPr lang="ru-RU" sz="2800" b="1" i="1" dirty="0" smtClean="0"/>
              <a:t> </a:t>
            </a:r>
            <a:r>
              <a:rPr lang="ru-RU" sz="2800" b="1" i="1" dirty="0" err="1" smtClean="0"/>
              <a:t>фашистського</a:t>
            </a:r>
            <a:r>
              <a:rPr lang="ru-RU" sz="2800" b="1" i="1" dirty="0" smtClean="0"/>
              <a:t> </a:t>
            </a:r>
            <a:r>
              <a:rPr lang="ru-RU" sz="2800" b="1" i="1" dirty="0" err="1" smtClean="0"/>
              <a:t>окупаційного</a:t>
            </a:r>
            <a:r>
              <a:rPr lang="ru-RU" sz="2800" b="1" i="1" dirty="0" smtClean="0"/>
              <a:t> режиму. </a:t>
            </a:r>
            <a:r>
              <a:rPr lang="ru-RU" sz="2800" dirty="0" smtClean="0"/>
              <a:t/>
            </a:r>
            <a:br>
              <a:rPr lang="ru-RU" sz="2800" dirty="0" smtClean="0"/>
            </a:br>
            <a:endParaRPr lang="ru-RU" sz="28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uk-UA" dirty="0" smtClean="0"/>
              <a:t>У загарбницьких планах фашистів Україна займала особливе місце. </a:t>
            </a:r>
            <a:r>
              <a:rPr lang="uk-UA" dirty="0" smtClean="0"/>
              <a:t>Німецьким командуванням був розроблений план </a:t>
            </a:r>
            <a:r>
              <a:rPr lang="uk-UA" dirty="0" smtClean="0"/>
              <a:t>«Ост</a:t>
            </a:r>
            <a:r>
              <a:rPr lang="uk-UA" dirty="0" smtClean="0"/>
              <a:t>». </a:t>
            </a:r>
            <a:endParaRPr lang="uk-UA" dirty="0" smtClean="0"/>
          </a:p>
          <a:p>
            <a:endParaRPr lang="ru-RU" dirty="0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8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rmAutofit/>
          </a:bodyPr>
          <a:lstStyle/>
          <a:p>
            <a:r>
              <a:rPr lang="uk-UA" sz="3200" dirty="0"/>
              <a:t>ГЕНЕРАЛЬНИЙ ПЛАН </a:t>
            </a:r>
            <a:r>
              <a:rPr lang="uk-UA" sz="3200" dirty="0" err="1"/>
              <a:t>“ОСТ”</a:t>
            </a:r>
            <a:endParaRPr lang="ru-RU" sz="3200" dirty="0"/>
          </a:p>
        </p:txBody>
      </p:sp>
      <p:sp>
        <p:nvSpPr>
          <p:cNvPr id="88069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467544" y="1052736"/>
            <a:ext cx="8229600" cy="5616624"/>
          </a:xfrm>
        </p:spPr>
        <p:txBody>
          <a:bodyPr/>
          <a:lstStyle/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uk-UA" sz="1800" dirty="0"/>
              <a:t>- </a:t>
            </a:r>
            <a:r>
              <a:rPr lang="uk-UA" sz="2600" dirty="0"/>
              <a:t>Знищити на окупованих територіях 30 млн. мирного населення і військовополонених.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uk-UA" sz="2600" dirty="0"/>
              <a:t> - Виселити протягом 30 років  близько 50 млн. поляків,  українців, білорусів, естонців, литовців, латишів до Західного Сибіру, на Північний Кавказ, до Південної Америки, Африки.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uk-UA" sz="2600" dirty="0"/>
              <a:t> - Онімечити решту населення окупованих територій, перетворивши його в дешеву робочу силу для 10 млн. німецьких колоністів.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uk-UA" sz="2600" dirty="0"/>
              <a:t> - Знищити СРСР як цілісну суверенну державу. 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uk-UA" sz="2600" dirty="0"/>
              <a:t> - Вжити заходів для ліквідації національної культури, середньої і вищої освіти.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uk-UA" sz="2600" dirty="0"/>
              <a:t> - Забезпечити скорочення народжуваності на окупованих територіях.</a:t>
            </a:r>
            <a:endParaRPr lang="ru-RU" sz="2600" dirty="0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34" name="Rectangle 54"/>
          <p:cNvSpPr>
            <a:spLocks noChangeArrowheads="1"/>
          </p:cNvSpPr>
          <p:nvPr/>
        </p:nvSpPr>
        <p:spPr bwMode="auto">
          <a:xfrm>
            <a:off x="3276600" y="2743200"/>
            <a:ext cx="2819400" cy="12954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/>
            <a:r>
              <a:rPr lang="uk-UA" sz="2400" b="1">
                <a:latin typeface="Tahoma" pitchFamily="34" charset="0"/>
              </a:rPr>
              <a:t>РОЗЧЛЕНУВАННЯ </a:t>
            </a:r>
            <a:br>
              <a:rPr lang="uk-UA" sz="2400" b="1">
                <a:latin typeface="Tahoma" pitchFamily="34" charset="0"/>
              </a:rPr>
            </a:br>
            <a:r>
              <a:rPr lang="uk-UA" sz="2400" b="1">
                <a:latin typeface="Tahoma" pitchFamily="34" charset="0"/>
              </a:rPr>
              <a:t>УКРАЇНИ</a:t>
            </a:r>
            <a:endParaRPr lang="ru-RU" sz="2400" b="1">
              <a:latin typeface="Tahoma" pitchFamily="34" charset="0"/>
            </a:endParaRPr>
          </a:p>
        </p:txBody>
      </p:sp>
      <p:sp>
        <p:nvSpPr>
          <p:cNvPr id="71739" name="Rectangle 59"/>
          <p:cNvSpPr>
            <a:spLocks noChangeArrowheads="1"/>
          </p:cNvSpPr>
          <p:nvPr/>
        </p:nvSpPr>
        <p:spPr bwMode="auto">
          <a:xfrm>
            <a:off x="6248400" y="2895600"/>
            <a:ext cx="2743200" cy="1066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uk-UA" sz="2000" b="1"/>
              <a:t>Прифронтова зона</a:t>
            </a:r>
          </a:p>
          <a:p>
            <a:pPr algn="ctr"/>
            <a:r>
              <a:rPr lang="uk-UA"/>
              <a:t>(Чернігівщина, Сумщина,</a:t>
            </a:r>
          </a:p>
          <a:p>
            <a:pPr algn="ctr"/>
            <a:r>
              <a:rPr lang="uk-UA"/>
              <a:t>Харківщина і Донбас)</a:t>
            </a:r>
            <a:endParaRPr lang="ru-RU"/>
          </a:p>
        </p:txBody>
      </p:sp>
      <p:sp>
        <p:nvSpPr>
          <p:cNvPr id="71740" name="Rectangle 60"/>
          <p:cNvSpPr>
            <a:spLocks noChangeArrowheads="1"/>
          </p:cNvSpPr>
          <p:nvPr/>
        </p:nvSpPr>
        <p:spPr bwMode="auto">
          <a:xfrm>
            <a:off x="228600" y="2819400"/>
            <a:ext cx="2895600" cy="12954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uk-UA" sz="2000" b="1"/>
              <a:t>Дистрикт “Галичина</a:t>
            </a:r>
            <a:r>
              <a:rPr lang="uk-UA"/>
              <a:t>”</a:t>
            </a:r>
          </a:p>
          <a:p>
            <a:pPr algn="ctr"/>
            <a:r>
              <a:rPr lang="uk-UA"/>
              <a:t>(Львівська, Дрогобицька,</a:t>
            </a:r>
          </a:p>
          <a:p>
            <a:pPr algn="ctr"/>
            <a:r>
              <a:rPr lang="uk-UA"/>
              <a:t>Станіславська, Тер-</a:t>
            </a:r>
          </a:p>
          <a:p>
            <a:pPr algn="ctr"/>
            <a:r>
              <a:rPr lang="uk-UA"/>
              <a:t>нопільська області)</a:t>
            </a:r>
            <a:endParaRPr lang="ru-RU"/>
          </a:p>
          <a:p>
            <a:pPr algn="ctr"/>
            <a:endParaRPr lang="ru-RU"/>
          </a:p>
        </p:txBody>
      </p:sp>
      <p:sp>
        <p:nvSpPr>
          <p:cNvPr id="71741" name="Rectangle 61"/>
          <p:cNvSpPr>
            <a:spLocks noChangeArrowheads="1"/>
          </p:cNvSpPr>
          <p:nvPr/>
        </p:nvSpPr>
        <p:spPr bwMode="auto">
          <a:xfrm>
            <a:off x="2667000" y="4572000"/>
            <a:ext cx="3962400" cy="1828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uk-UA" sz="2400" b="1"/>
              <a:t>Трансністрія</a:t>
            </a:r>
          </a:p>
          <a:p>
            <a:pPr algn="ctr"/>
            <a:r>
              <a:rPr lang="uk-UA"/>
              <a:t>(Одеська обл., частини</a:t>
            </a:r>
          </a:p>
          <a:p>
            <a:pPr algn="ctr"/>
            <a:r>
              <a:rPr lang="uk-UA"/>
              <a:t>Миколаївської, Вінницької обл.,</a:t>
            </a:r>
          </a:p>
          <a:p>
            <a:pPr algn="ctr"/>
            <a:r>
              <a:rPr lang="uk-UA"/>
              <a:t>лівобережні частини Молдавії,</a:t>
            </a:r>
          </a:p>
          <a:p>
            <a:pPr algn="ctr"/>
            <a:r>
              <a:rPr lang="uk-UA"/>
              <a:t>Буковина</a:t>
            </a:r>
            <a:endParaRPr lang="ru-RU"/>
          </a:p>
        </p:txBody>
      </p:sp>
      <p:sp>
        <p:nvSpPr>
          <p:cNvPr id="71742" name="Rectangle 62"/>
          <p:cNvSpPr>
            <a:spLocks noChangeArrowheads="1"/>
          </p:cNvSpPr>
          <p:nvPr/>
        </p:nvSpPr>
        <p:spPr bwMode="auto">
          <a:xfrm>
            <a:off x="2667000" y="685800"/>
            <a:ext cx="4114800" cy="15240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uk-UA" sz="2400" b="1"/>
              <a:t>Рейхскомісаріат Україна</a:t>
            </a:r>
          </a:p>
          <a:p>
            <a:pPr algn="ctr"/>
            <a:r>
              <a:rPr lang="uk-UA"/>
              <a:t>(6 округів із центрами в</a:t>
            </a:r>
          </a:p>
          <a:p>
            <a:pPr algn="ctr"/>
            <a:r>
              <a:rPr lang="uk-UA"/>
              <a:t>  Дніпропетровську, Києві,</a:t>
            </a:r>
          </a:p>
          <a:p>
            <a:pPr algn="ctr"/>
            <a:r>
              <a:rPr lang="uk-UA"/>
              <a:t>Мелітополі, Миколаєві,</a:t>
            </a:r>
          </a:p>
          <a:p>
            <a:pPr algn="ctr"/>
            <a:r>
              <a:rPr lang="uk-UA"/>
              <a:t>Житомирі, Рівному).</a:t>
            </a:r>
            <a:endParaRPr lang="ru-RU"/>
          </a:p>
        </p:txBody>
      </p:sp>
      <p:sp>
        <p:nvSpPr>
          <p:cNvPr id="71745" name="Line 65"/>
          <p:cNvSpPr>
            <a:spLocks noChangeShapeType="1"/>
          </p:cNvSpPr>
          <p:nvPr/>
        </p:nvSpPr>
        <p:spPr bwMode="auto">
          <a:xfrm>
            <a:off x="4495800" y="4038600"/>
            <a:ext cx="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71746" name="Line 66"/>
          <p:cNvSpPr>
            <a:spLocks noChangeShapeType="1"/>
          </p:cNvSpPr>
          <p:nvPr/>
        </p:nvSpPr>
        <p:spPr bwMode="auto">
          <a:xfrm>
            <a:off x="6096000" y="3352800"/>
            <a:ext cx="152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71747" name="Line 67"/>
          <p:cNvSpPr>
            <a:spLocks noChangeShapeType="1"/>
          </p:cNvSpPr>
          <p:nvPr/>
        </p:nvSpPr>
        <p:spPr bwMode="auto">
          <a:xfrm flipH="1">
            <a:off x="3124200" y="3505200"/>
            <a:ext cx="152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71748" name="Line 68"/>
          <p:cNvSpPr>
            <a:spLocks noChangeShapeType="1"/>
          </p:cNvSpPr>
          <p:nvPr/>
        </p:nvSpPr>
        <p:spPr bwMode="auto">
          <a:xfrm flipV="1">
            <a:off x="4572000" y="2209800"/>
            <a:ext cx="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01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850" y="404813"/>
            <a:ext cx="8496300" cy="6119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9" name="Picture 3"/>
          <p:cNvPicPr>
            <a:picLocks noChangeAspect="1" noChangeArrowheads="1"/>
          </p:cNvPicPr>
          <p:nvPr>
            <p:ph type="body"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876800" y="0"/>
            <a:ext cx="4267200" cy="5105400"/>
          </a:xfrm>
        </p:spPr>
      </p:pic>
      <p:sp>
        <p:nvSpPr>
          <p:cNvPr id="55300" name="Rectangle 4"/>
          <p:cNvSpPr>
            <a:spLocks noChangeArrowheads="1"/>
          </p:cNvSpPr>
          <p:nvPr/>
        </p:nvSpPr>
        <p:spPr bwMode="auto">
          <a:xfrm>
            <a:off x="4572000" y="5486400"/>
            <a:ext cx="4572000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/>
            <a:r>
              <a:rPr lang="ru-RU">
                <a:latin typeface="Tahoma" pitchFamily="34" charset="0"/>
              </a:rPr>
              <a:t>Табір військовополонених червоноармійців. Житомир, 1944 р.</a:t>
            </a:r>
          </a:p>
          <a:p>
            <a:pPr eaLnBrk="1" hangingPunct="1"/>
            <a:endParaRPr lang="ru-RU">
              <a:latin typeface="Tahoma" pitchFamily="34" charset="0"/>
            </a:endParaRPr>
          </a:p>
        </p:txBody>
      </p:sp>
      <p:pic>
        <p:nvPicPr>
          <p:cNvPr id="55301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0"/>
            <a:ext cx="4267200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5302" name="Rectangle 6"/>
          <p:cNvSpPr>
            <a:spLocks noChangeArrowheads="1"/>
          </p:cNvSpPr>
          <p:nvPr/>
        </p:nvSpPr>
        <p:spPr bwMode="auto">
          <a:xfrm>
            <a:off x="0" y="5118100"/>
            <a:ext cx="4267200" cy="173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/>
            <a:r>
              <a:rPr lang="ru-RU">
                <a:latin typeface="Tahoma" pitchFamily="34" charset="0"/>
              </a:rPr>
              <a:t>Вид території тюрми для радянських військовополонених і цивільного населення в с. Чкалове Нікопольського району Дніпропетровської області. 1944 р.</a:t>
            </a:r>
          </a:p>
          <a:p>
            <a:pPr eaLnBrk="1" hangingPunct="1"/>
            <a:endParaRPr lang="ru-RU">
              <a:latin typeface="Tahom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779912" y="0"/>
            <a:ext cx="4906888" cy="980728"/>
          </a:xfrm>
        </p:spPr>
        <p:txBody>
          <a:bodyPr>
            <a:noAutofit/>
          </a:bodyPr>
          <a:lstStyle/>
          <a:p>
            <a:r>
              <a:rPr lang="uk-UA" sz="2400" b="1" dirty="0" smtClean="0"/>
              <a:t>Українське питання на передодні ІІ Світової війни</a:t>
            </a:r>
            <a:endParaRPr lang="ru-RU" sz="2400" b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980728"/>
            <a:ext cx="8229600" cy="5145435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13" name="Полилиния 12"/>
          <p:cNvSpPr/>
          <p:nvPr/>
        </p:nvSpPr>
        <p:spPr>
          <a:xfrm>
            <a:off x="2392218" y="2078182"/>
            <a:ext cx="3279682" cy="2096654"/>
          </a:xfrm>
          <a:custGeom>
            <a:avLst/>
            <a:gdLst>
              <a:gd name="connsiteX0" fmla="*/ 1958109 w 3279682"/>
              <a:gd name="connsiteY0" fmla="*/ 46182 h 2096654"/>
              <a:gd name="connsiteX1" fmla="*/ 1902691 w 3279682"/>
              <a:gd name="connsiteY1" fmla="*/ 18473 h 2096654"/>
              <a:gd name="connsiteX2" fmla="*/ 1810327 w 3279682"/>
              <a:gd name="connsiteY2" fmla="*/ 0 h 2096654"/>
              <a:gd name="connsiteX3" fmla="*/ 1597891 w 3279682"/>
              <a:gd name="connsiteY3" fmla="*/ 9236 h 2096654"/>
              <a:gd name="connsiteX4" fmla="*/ 1524000 w 3279682"/>
              <a:gd name="connsiteY4" fmla="*/ 27709 h 2096654"/>
              <a:gd name="connsiteX5" fmla="*/ 1477818 w 3279682"/>
              <a:gd name="connsiteY5" fmla="*/ 36945 h 2096654"/>
              <a:gd name="connsiteX6" fmla="*/ 1394691 w 3279682"/>
              <a:gd name="connsiteY6" fmla="*/ 73891 h 2096654"/>
              <a:gd name="connsiteX7" fmla="*/ 1339273 w 3279682"/>
              <a:gd name="connsiteY7" fmla="*/ 83127 h 2096654"/>
              <a:gd name="connsiteX8" fmla="*/ 1311564 w 3279682"/>
              <a:gd name="connsiteY8" fmla="*/ 101600 h 2096654"/>
              <a:gd name="connsiteX9" fmla="*/ 1283855 w 3279682"/>
              <a:gd name="connsiteY9" fmla="*/ 110836 h 2096654"/>
              <a:gd name="connsiteX10" fmla="*/ 1228437 w 3279682"/>
              <a:gd name="connsiteY10" fmla="*/ 147782 h 2096654"/>
              <a:gd name="connsiteX11" fmla="*/ 1200727 w 3279682"/>
              <a:gd name="connsiteY11" fmla="*/ 166254 h 2096654"/>
              <a:gd name="connsiteX12" fmla="*/ 1182255 w 3279682"/>
              <a:gd name="connsiteY12" fmla="*/ 267854 h 2096654"/>
              <a:gd name="connsiteX13" fmla="*/ 1163782 w 3279682"/>
              <a:gd name="connsiteY13" fmla="*/ 332509 h 2096654"/>
              <a:gd name="connsiteX14" fmla="*/ 1126837 w 3279682"/>
              <a:gd name="connsiteY14" fmla="*/ 387927 h 2096654"/>
              <a:gd name="connsiteX15" fmla="*/ 1052946 w 3279682"/>
              <a:gd name="connsiteY15" fmla="*/ 452582 h 2096654"/>
              <a:gd name="connsiteX16" fmla="*/ 1006764 w 3279682"/>
              <a:gd name="connsiteY16" fmla="*/ 480291 h 2096654"/>
              <a:gd name="connsiteX17" fmla="*/ 960582 w 3279682"/>
              <a:gd name="connsiteY17" fmla="*/ 498763 h 2096654"/>
              <a:gd name="connsiteX18" fmla="*/ 914400 w 3279682"/>
              <a:gd name="connsiteY18" fmla="*/ 526473 h 2096654"/>
              <a:gd name="connsiteX19" fmla="*/ 858982 w 3279682"/>
              <a:gd name="connsiteY19" fmla="*/ 544945 h 2096654"/>
              <a:gd name="connsiteX20" fmla="*/ 766618 w 3279682"/>
              <a:gd name="connsiteY20" fmla="*/ 581891 h 2096654"/>
              <a:gd name="connsiteX21" fmla="*/ 729673 w 3279682"/>
              <a:gd name="connsiteY21" fmla="*/ 609600 h 2096654"/>
              <a:gd name="connsiteX22" fmla="*/ 692727 w 3279682"/>
              <a:gd name="connsiteY22" fmla="*/ 618836 h 2096654"/>
              <a:gd name="connsiteX23" fmla="*/ 646546 w 3279682"/>
              <a:gd name="connsiteY23" fmla="*/ 637309 h 2096654"/>
              <a:gd name="connsiteX24" fmla="*/ 618837 w 3279682"/>
              <a:gd name="connsiteY24" fmla="*/ 655782 h 2096654"/>
              <a:gd name="connsiteX25" fmla="*/ 563418 w 3279682"/>
              <a:gd name="connsiteY25" fmla="*/ 674254 h 2096654"/>
              <a:gd name="connsiteX26" fmla="*/ 535709 w 3279682"/>
              <a:gd name="connsiteY26" fmla="*/ 701963 h 2096654"/>
              <a:gd name="connsiteX27" fmla="*/ 498764 w 3279682"/>
              <a:gd name="connsiteY27" fmla="*/ 711200 h 2096654"/>
              <a:gd name="connsiteX28" fmla="*/ 452582 w 3279682"/>
              <a:gd name="connsiteY28" fmla="*/ 729673 h 2096654"/>
              <a:gd name="connsiteX29" fmla="*/ 424873 w 3279682"/>
              <a:gd name="connsiteY29" fmla="*/ 748145 h 2096654"/>
              <a:gd name="connsiteX30" fmla="*/ 378691 w 3279682"/>
              <a:gd name="connsiteY30" fmla="*/ 766618 h 2096654"/>
              <a:gd name="connsiteX31" fmla="*/ 350982 w 3279682"/>
              <a:gd name="connsiteY31" fmla="*/ 785091 h 2096654"/>
              <a:gd name="connsiteX32" fmla="*/ 277091 w 3279682"/>
              <a:gd name="connsiteY32" fmla="*/ 822036 h 2096654"/>
              <a:gd name="connsiteX33" fmla="*/ 157018 w 3279682"/>
              <a:gd name="connsiteY33" fmla="*/ 923636 h 2096654"/>
              <a:gd name="connsiteX34" fmla="*/ 129309 w 3279682"/>
              <a:gd name="connsiteY34" fmla="*/ 942109 h 2096654"/>
              <a:gd name="connsiteX35" fmla="*/ 64655 w 3279682"/>
              <a:gd name="connsiteY35" fmla="*/ 1016000 h 2096654"/>
              <a:gd name="connsiteX36" fmla="*/ 36946 w 3279682"/>
              <a:gd name="connsiteY36" fmla="*/ 1062182 h 2096654"/>
              <a:gd name="connsiteX37" fmla="*/ 18473 w 3279682"/>
              <a:gd name="connsiteY37" fmla="*/ 1126836 h 2096654"/>
              <a:gd name="connsiteX38" fmla="*/ 0 w 3279682"/>
              <a:gd name="connsiteY38" fmla="*/ 1163782 h 2096654"/>
              <a:gd name="connsiteX39" fmla="*/ 9237 w 3279682"/>
              <a:gd name="connsiteY39" fmla="*/ 1293091 h 2096654"/>
              <a:gd name="connsiteX40" fmla="*/ 36946 w 3279682"/>
              <a:gd name="connsiteY40" fmla="*/ 1311563 h 2096654"/>
              <a:gd name="connsiteX41" fmla="*/ 120073 w 3279682"/>
              <a:gd name="connsiteY41" fmla="*/ 1357745 h 2096654"/>
              <a:gd name="connsiteX42" fmla="*/ 249382 w 3279682"/>
              <a:gd name="connsiteY42" fmla="*/ 1450109 h 2096654"/>
              <a:gd name="connsiteX43" fmla="*/ 277091 w 3279682"/>
              <a:gd name="connsiteY43" fmla="*/ 1468582 h 2096654"/>
              <a:gd name="connsiteX44" fmla="*/ 304800 w 3279682"/>
              <a:gd name="connsiteY44" fmla="*/ 1496291 h 2096654"/>
              <a:gd name="connsiteX45" fmla="*/ 360218 w 3279682"/>
              <a:gd name="connsiteY45" fmla="*/ 1514763 h 2096654"/>
              <a:gd name="connsiteX46" fmla="*/ 434109 w 3279682"/>
              <a:gd name="connsiteY46" fmla="*/ 1542473 h 2096654"/>
              <a:gd name="connsiteX47" fmla="*/ 480291 w 3279682"/>
              <a:gd name="connsiteY47" fmla="*/ 1570182 h 2096654"/>
              <a:gd name="connsiteX48" fmla="*/ 581891 w 3279682"/>
              <a:gd name="connsiteY48" fmla="*/ 1616363 h 2096654"/>
              <a:gd name="connsiteX49" fmla="*/ 637309 w 3279682"/>
              <a:gd name="connsiteY49" fmla="*/ 1625600 h 2096654"/>
              <a:gd name="connsiteX50" fmla="*/ 674255 w 3279682"/>
              <a:gd name="connsiteY50" fmla="*/ 1634836 h 2096654"/>
              <a:gd name="connsiteX51" fmla="*/ 775855 w 3279682"/>
              <a:gd name="connsiteY51" fmla="*/ 1653309 h 2096654"/>
              <a:gd name="connsiteX52" fmla="*/ 822037 w 3279682"/>
              <a:gd name="connsiteY52" fmla="*/ 1671782 h 2096654"/>
              <a:gd name="connsiteX53" fmla="*/ 877455 w 3279682"/>
              <a:gd name="connsiteY53" fmla="*/ 1681018 h 2096654"/>
              <a:gd name="connsiteX54" fmla="*/ 1754909 w 3279682"/>
              <a:gd name="connsiteY54" fmla="*/ 1690254 h 2096654"/>
              <a:gd name="connsiteX55" fmla="*/ 1791855 w 3279682"/>
              <a:gd name="connsiteY55" fmla="*/ 1699491 h 2096654"/>
              <a:gd name="connsiteX56" fmla="*/ 1847273 w 3279682"/>
              <a:gd name="connsiteY56" fmla="*/ 1736436 h 2096654"/>
              <a:gd name="connsiteX57" fmla="*/ 1893455 w 3279682"/>
              <a:gd name="connsiteY57" fmla="*/ 1810327 h 2096654"/>
              <a:gd name="connsiteX58" fmla="*/ 1921164 w 3279682"/>
              <a:gd name="connsiteY58" fmla="*/ 1838036 h 2096654"/>
              <a:gd name="connsiteX59" fmla="*/ 1939637 w 3279682"/>
              <a:gd name="connsiteY59" fmla="*/ 1874982 h 2096654"/>
              <a:gd name="connsiteX60" fmla="*/ 1958109 w 3279682"/>
              <a:gd name="connsiteY60" fmla="*/ 1902691 h 2096654"/>
              <a:gd name="connsiteX61" fmla="*/ 1976582 w 3279682"/>
              <a:gd name="connsiteY61" fmla="*/ 1958109 h 2096654"/>
              <a:gd name="connsiteX62" fmla="*/ 1985818 w 3279682"/>
              <a:gd name="connsiteY62" fmla="*/ 1985818 h 2096654"/>
              <a:gd name="connsiteX63" fmla="*/ 1995055 w 3279682"/>
              <a:gd name="connsiteY63" fmla="*/ 2013527 h 2096654"/>
              <a:gd name="connsiteX64" fmla="*/ 2013527 w 3279682"/>
              <a:gd name="connsiteY64" fmla="*/ 2078182 h 2096654"/>
              <a:gd name="connsiteX65" fmla="*/ 2041237 w 3279682"/>
              <a:gd name="connsiteY65" fmla="*/ 2096654 h 2096654"/>
              <a:gd name="connsiteX66" fmla="*/ 2050473 w 3279682"/>
              <a:gd name="connsiteY66" fmla="*/ 2068945 h 2096654"/>
              <a:gd name="connsiteX67" fmla="*/ 2133600 w 3279682"/>
              <a:gd name="connsiteY67" fmla="*/ 2022763 h 2096654"/>
              <a:gd name="connsiteX68" fmla="*/ 2161309 w 3279682"/>
              <a:gd name="connsiteY68" fmla="*/ 2004291 h 2096654"/>
              <a:gd name="connsiteX69" fmla="*/ 2235200 w 3279682"/>
              <a:gd name="connsiteY69" fmla="*/ 1967345 h 2096654"/>
              <a:gd name="connsiteX70" fmla="*/ 2262909 w 3279682"/>
              <a:gd name="connsiteY70" fmla="*/ 1948873 h 2096654"/>
              <a:gd name="connsiteX71" fmla="*/ 2299855 w 3279682"/>
              <a:gd name="connsiteY71" fmla="*/ 1921163 h 2096654"/>
              <a:gd name="connsiteX72" fmla="*/ 2336800 w 3279682"/>
              <a:gd name="connsiteY72" fmla="*/ 1902691 h 2096654"/>
              <a:gd name="connsiteX73" fmla="*/ 2382982 w 3279682"/>
              <a:gd name="connsiteY73" fmla="*/ 1847273 h 2096654"/>
              <a:gd name="connsiteX74" fmla="*/ 2419927 w 3279682"/>
              <a:gd name="connsiteY74" fmla="*/ 1902691 h 2096654"/>
              <a:gd name="connsiteX75" fmla="*/ 2438400 w 3279682"/>
              <a:gd name="connsiteY75" fmla="*/ 1976582 h 2096654"/>
              <a:gd name="connsiteX76" fmla="*/ 2447637 w 3279682"/>
              <a:gd name="connsiteY76" fmla="*/ 2004291 h 2096654"/>
              <a:gd name="connsiteX77" fmla="*/ 2466109 w 3279682"/>
              <a:gd name="connsiteY77" fmla="*/ 2068945 h 2096654"/>
              <a:gd name="connsiteX78" fmla="*/ 2493818 w 3279682"/>
              <a:gd name="connsiteY78" fmla="*/ 1911927 h 2096654"/>
              <a:gd name="connsiteX79" fmla="*/ 2623127 w 3279682"/>
              <a:gd name="connsiteY79" fmla="*/ 1801091 h 2096654"/>
              <a:gd name="connsiteX80" fmla="*/ 2724727 w 3279682"/>
              <a:gd name="connsiteY80" fmla="*/ 1681018 h 2096654"/>
              <a:gd name="connsiteX81" fmla="*/ 2752437 w 3279682"/>
              <a:gd name="connsiteY81" fmla="*/ 1579418 h 2096654"/>
              <a:gd name="connsiteX82" fmla="*/ 2724727 w 3279682"/>
              <a:gd name="connsiteY82" fmla="*/ 1477818 h 2096654"/>
              <a:gd name="connsiteX83" fmla="*/ 2669309 w 3279682"/>
              <a:gd name="connsiteY83" fmla="*/ 1440873 h 2096654"/>
              <a:gd name="connsiteX84" fmla="*/ 2650837 w 3279682"/>
              <a:gd name="connsiteY84" fmla="*/ 1394691 h 2096654"/>
              <a:gd name="connsiteX85" fmla="*/ 2613891 w 3279682"/>
              <a:gd name="connsiteY85" fmla="*/ 1330036 h 2096654"/>
              <a:gd name="connsiteX86" fmla="*/ 2632364 w 3279682"/>
              <a:gd name="connsiteY86" fmla="*/ 1191491 h 2096654"/>
              <a:gd name="connsiteX87" fmla="*/ 2706255 w 3279682"/>
              <a:gd name="connsiteY87" fmla="*/ 1089891 h 2096654"/>
              <a:gd name="connsiteX88" fmla="*/ 2770909 w 3279682"/>
              <a:gd name="connsiteY88" fmla="*/ 1025236 h 2096654"/>
              <a:gd name="connsiteX89" fmla="*/ 2844800 w 3279682"/>
              <a:gd name="connsiteY89" fmla="*/ 979054 h 2096654"/>
              <a:gd name="connsiteX90" fmla="*/ 2909455 w 3279682"/>
              <a:gd name="connsiteY90" fmla="*/ 914400 h 2096654"/>
              <a:gd name="connsiteX91" fmla="*/ 2946400 w 3279682"/>
              <a:gd name="connsiteY91" fmla="*/ 886691 h 2096654"/>
              <a:gd name="connsiteX92" fmla="*/ 2974109 w 3279682"/>
              <a:gd name="connsiteY92" fmla="*/ 858982 h 2096654"/>
              <a:gd name="connsiteX93" fmla="*/ 3011055 w 3279682"/>
              <a:gd name="connsiteY93" fmla="*/ 840509 h 2096654"/>
              <a:gd name="connsiteX94" fmla="*/ 3038764 w 3279682"/>
              <a:gd name="connsiteY94" fmla="*/ 812800 h 2096654"/>
              <a:gd name="connsiteX95" fmla="*/ 3121891 w 3279682"/>
              <a:gd name="connsiteY95" fmla="*/ 766618 h 2096654"/>
              <a:gd name="connsiteX96" fmla="*/ 3140364 w 3279682"/>
              <a:gd name="connsiteY96" fmla="*/ 738909 h 2096654"/>
              <a:gd name="connsiteX97" fmla="*/ 3168073 w 3279682"/>
              <a:gd name="connsiteY97" fmla="*/ 720436 h 2096654"/>
              <a:gd name="connsiteX98" fmla="*/ 3177309 w 3279682"/>
              <a:gd name="connsiteY98" fmla="*/ 683491 h 2096654"/>
              <a:gd name="connsiteX99" fmla="*/ 3205018 w 3279682"/>
              <a:gd name="connsiteY99" fmla="*/ 655782 h 2096654"/>
              <a:gd name="connsiteX100" fmla="*/ 3241964 w 3279682"/>
              <a:gd name="connsiteY100" fmla="*/ 600363 h 2096654"/>
              <a:gd name="connsiteX101" fmla="*/ 3251200 w 3279682"/>
              <a:gd name="connsiteY101" fmla="*/ 572654 h 2096654"/>
              <a:gd name="connsiteX102" fmla="*/ 3278909 w 3279682"/>
              <a:gd name="connsiteY102" fmla="*/ 544945 h 2096654"/>
              <a:gd name="connsiteX103" fmla="*/ 3269673 w 3279682"/>
              <a:gd name="connsiteY103" fmla="*/ 508000 h 2096654"/>
              <a:gd name="connsiteX104" fmla="*/ 3241964 w 3279682"/>
              <a:gd name="connsiteY104" fmla="*/ 452582 h 2096654"/>
              <a:gd name="connsiteX105" fmla="*/ 3214255 w 3279682"/>
              <a:gd name="connsiteY105" fmla="*/ 434109 h 2096654"/>
              <a:gd name="connsiteX106" fmla="*/ 3177309 w 3279682"/>
              <a:gd name="connsiteY106" fmla="*/ 387927 h 2096654"/>
              <a:gd name="connsiteX107" fmla="*/ 3131127 w 3279682"/>
              <a:gd name="connsiteY107" fmla="*/ 341745 h 2096654"/>
              <a:gd name="connsiteX108" fmla="*/ 3112655 w 3279682"/>
              <a:gd name="connsiteY108" fmla="*/ 314036 h 2096654"/>
              <a:gd name="connsiteX109" fmla="*/ 3057237 w 3279682"/>
              <a:gd name="connsiteY109" fmla="*/ 277091 h 2096654"/>
              <a:gd name="connsiteX110" fmla="*/ 3001818 w 3279682"/>
              <a:gd name="connsiteY110" fmla="*/ 249382 h 2096654"/>
              <a:gd name="connsiteX111" fmla="*/ 2974109 w 3279682"/>
              <a:gd name="connsiteY111" fmla="*/ 221673 h 2096654"/>
              <a:gd name="connsiteX112" fmla="*/ 2946400 w 3279682"/>
              <a:gd name="connsiteY112" fmla="*/ 212436 h 2096654"/>
              <a:gd name="connsiteX113" fmla="*/ 2863273 w 3279682"/>
              <a:gd name="connsiteY113" fmla="*/ 193963 h 2096654"/>
              <a:gd name="connsiteX114" fmla="*/ 2807855 w 3279682"/>
              <a:gd name="connsiteY114" fmla="*/ 175491 h 2096654"/>
              <a:gd name="connsiteX115" fmla="*/ 2733964 w 3279682"/>
              <a:gd name="connsiteY115" fmla="*/ 147782 h 2096654"/>
              <a:gd name="connsiteX116" fmla="*/ 2706255 w 3279682"/>
              <a:gd name="connsiteY116" fmla="*/ 138545 h 2096654"/>
              <a:gd name="connsiteX117" fmla="*/ 2678546 w 3279682"/>
              <a:gd name="connsiteY117" fmla="*/ 120073 h 2096654"/>
              <a:gd name="connsiteX118" fmla="*/ 2604655 w 3279682"/>
              <a:gd name="connsiteY118" fmla="*/ 110836 h 2096654"/>
              <a:gd name="connsiteX119" fmla="*/ 2549237 w 3279682"/>
              <a:gd name="connsiteY119" fmla="*/ 101600 h 2096654"/>
              <a:gd name="connsiteX120" fmla="*/ 2521527 w 3279682"/>
              <a:gd name="connsiteY120" fmla="*/ 92363 h 2096654"/>
              <a:gd name="connsiteX121" fmla="*/ 2336800 w 3279682"/>
              <a:gd name="connsiteY121" fmla="*/ 73891 h 2096654"/>
              <a:gd name="connsiteX122" fmla="*/ 2299855 w 3279682"/>
              <a:gd name="connsiteY122" fmla="*/ 64654 h 2096654"/>
              <a:gd name="connsiteX123" fmla="*/ 2244437 w 3279682"/>
              <a:gd name="connsiteY123" fmla="*/ 36945 h 2096654"/>
              <a:gd name="connsiteX124" fmla="*/ 2161309 w 3279682"/>
              <a:gd name="connsiteY124" fmla="*/ 27709 h 2096654"/>
              <a:gd name="connsiteX125" fmla="*/ 2105891 w 3279682"/>
              <a:gd name="connsiteY125" fmla="*/ 0 h 2096654"/>
              <a:gd name="connsiteX126" fmla="*/ 1902691 w 3279682"/>
              <a:gd name="connsiteY126" fmla="*/ 9236 h 20966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</a:cxnLst>
            <a:rect l="l" t="t" r="r" b="b"/>
            <a:pathLst>
              <a:path w="3279682" h="2096654">
                <a:moveTo>
                  <a:pt x="1958109" y="46182"/>
                </a:moveTo>
                <a:cubicBezTo>
                  <a:pt x="1939636" y="36946"/>
                  <a:pt x="1922404" y="24633"/>
                  <a:pt x="1902691" y="18473"/>
                </a:cubicBezTo>
                <a:cubicBezTo>
                  <a:pt x="1872722" y="9108"/>
                  <a:pt x="1810327" y="0"/>
                  <a:pt x="1810327" y="0"/>
                </a:cubicBezTo>
                <a:cubicBezTo>
                  <a:pt x="1739515" y="3079"/>
                  <a:pt x="1668440" y="2409"/>
                  <a:pt x="1597891" y="9236"/>
                </a:cubicBezTo>
                <a:cubicBezTo>
                  <a:pt x="1572621" y="11682"/>
                  <a:pt x="1548738" y="22000"/>
                  <a:pt x="1524000" y="27709"/>
                </a:cubicBezTo>
                <a:cubicBezTo>
                  <a:pt x="1508703" y="31239"/>
                  <a:pt x="1493212" y="33866"/>
                  <a:pt x="1477818" y="36945"/>
                </a:cubicBezTo>
                <a:cubicBezTo>
                  <a:pt x="1453837" y="48936"/>
                  <a:pt x="1423069" y="67585"/>
                  <a:pt x="1394691" y="73891"/>
                </a:cubicBezTo>
                <a:cubicBezTo>
                  <a:pt x="1376410" y="77954"/>
                  <a:pt x="1357746" y="80048"/>
                  <a:pt x="1339273" y="83127"/>
                </a:cubicBezTo>
                <a:cubicBezTo>
                  <a:pt x="1330037" y="89285"/>
                  <a:pt x="1321493" y="96636"/>
                  <a:pt x="1311564" y="101600"/>
                </a:cubicBezTo>
                <a:cubicBezTo>
                  <a:pt x="1302856" y="105954"/>
                  <a:pt x="1292366" y="106108"/>
                  <a:pt x="1283855" y="110836"/>
                </a:cubicBezTo>
                <a:cubicBezTo>
                  <a:pt x="1264447" y="121618"/>
                  <a:pt x="1246910" y="135467"/>
                  <a:pt x="1228437" y="147782"/>
                </a:cubicBezTo>
                <a:lnTo>
                  <a:pt x="1200727" y="166254"/>
                </a:lnTo>
                <a:cubicBezTo>
                  <a:pt x="1187173" y="274690"/>
                  <a:pt x="1200560" y="206836"/>
                  <a:pt x="1182255" y="267854"/>
                </a:cubicBezTo>
                <a:cubicBezTo>
                  <a:pt x="1175814" y="289323"/>
                  <a:pt x="1173175" y="312158"/>
                  <a:pt x="1163782" y="332509"/>
                </a:cubicBezTo>
                <a:cubicBezTo>
                  <a:pt x="1154478" y="352667"/>
                  <a:pt x="1142536" y="372228"/>
                  <a:pt x="1126837" y="387927"/>
                </a:cubicBezTo>
                <a:cubicBezTo>
                  <a:pt x="1093398" y="421366"/>
                  <a:pt x="1091104" y="427144"/>
                  <a:pt x="1052946" y="452582"/>
                </a:cubicBezTo>
                <a:cubicBezTo>
                  <a:pt x="1038009" y="462540"/>
                  <a:pt x="1022821" y="472263"/>
                  <a:pt x="1006764" y="480291"/>
                </a:cubicBezTo>
                <a:cubicBezTo>
                  <a:pt x="991935" y="487706"/>
                  <a:pt x="975411" y="491348"/>
                  <a:pt x="960582" y="498763"/>
                </a:cubicBezTo>
                <a:cubicBezTo>
                  <a:pt x="944525" y="506792"/>
                  <a:pt x="930743" y="519044"/>
                  <a:pt x="914400" y="526473"/>
                </a:cubicBezTo>
                <a:cubicBezTo>
                  <a:pt x="896674" y="534531"/>
                  <a:pt x="877156" y="537955"/>
                  <a:pt x="858982" y="544945"/>
                </a:cubicBezTo>
                <a:cubicBezTo>
                  <a:pt x="722245" y="597535"/>
                  <a:pt x="842785" y="556500"/>
                  <a:pt x="766618" y="581891"/>
                </a:cubicBezTo>
                <a:cubicBezTo>
                  <a:pt x="754303" y="591127"/>
                  <a:pt x="743442" y="602716"/>
                  <a:pt x="729673" y="609600"/>
                </a:cubicBezTo>
                <a:cubicBezTo>
                  <a:pt x="718319" y="615277"/>
                  <a:pt x="704770" y="614822"/>
                  <a:pt x="692727" y="618836"/>
                </a:cubicBezTo>
                <a:cubicBezTo>
                  <a:pt x="676998" y="624079"/>
                  <a:pt x="661375" y="629894"/>
                  <a:pt x="646546" y="637309"/>
                </a:cubicBezTo>
                <a:cubicBezTo>
                  <a:pt x="636617" y="642274"/>
                  <a:pt x="628981" y="651274"/>
                  <a:pt x="618837" y="655782"/>
                </a:cubicBezTo>
                <a:cubicBezTo>
                  <a:pt x="601043" y="663690"/>
                  <a:pt x="563418" y="674254"/>
                  <a:pt x="563418" y="674254"/>
                </a:cubicBezTo>
                <a:cubicBezTo>
                  <a:pt x="554182" y="683490"/>
                  <a:pt x="547050" y="695482"/>
                  <a:pt x="535709" y="701963"/>
                </a:cubicBezTo>
                <a:cubicBezTo>
                  <a:pt x="524688" y="708261"/>
                  <a:pt x="510807" y="707186"/>
                  <a:pt x="498764" y="711200"/>
                </a:cubicBezTo>
                <a:cubicBezTo>
                  <a:pt x="483035" y="716443"/>
                  <a:pt x="467412" y="722258"/>
                  <a:pt x="452582" y="729673"/>
                </a:cubicBezTo>
                <a:cubicBezTo>
                  <a:pt x="442653" y="734637"/>
                  <a:pt x="434802" y="743181"/>
                  <a:pt x="424873" y="748145"/>
                </a:cubicBezTo>
                <a:cubicBezTo>
                  <a:pt x="410043" y="755560"/>
                  <a:pt x="393520" y="759203"/>
                  <a:pt x="378691" y="766618"/>
                </a:cubicBezTo>
                <a:cubicBezTo>
                  <a:pt x="368762" y="771582"/>
                  <a:pt x="360911" y="780127"/>
                  <a:pt x="350982" y="785091"/>
                </a:cubicBezTo>
                <a:cubicBezTo>
                  <a:pt x="287215" y="816974"/>
                  <a:pt x="366705" y="758025"/>
                  <a:pt x="277091" y="822036"/>
                </a:cubicBezTo>
                <a:cubicBezTo>
                  <a:pt x="98786" y="949397"/>
                  <a:pt x="259187" y="836063"/>
                  <a:pt x="157018" y="923636"/>
                </a:cubicBezTo>
                <a:cubicBezTo>
                  <a:pt x="148590" y="930860"/>
                  <a:pt x="137737" y="934885"/>
                  <a:pt x="129309" y="942109"/>
                </a:cubicBezTo>
                <a:cubicBezTo>
                  <a:pt x="103299" y="964404"/>
                  <a:pt x="83527" y="987692"/>
                  <a:pt x="64655" y="1016000"/>
                </a:cubicBezTo>
                <a:cubicBezTo>
                  <a:pt x="54697" y="1030937"/>
                  <a:pt x="44975" y="1046125"/>
                  <a:pt x="36946" y="1062182"/>
                </a:cubicBezTo>
                <a:cubicBezTo>
                  <a:pt x="25777" y="1084520"/>
                  <a:pt x="27355" y="1103150"/>
                  <a:pt x="18473" y="1126836"/>
                </a:cubicBezTo>
                <a:cubicBezTo>
                  <a:pt x="13638" y="1139728"/>
                  <a:pt x="6158" y="1151467"/>
                  <a:pt x="0" y="1163782"/>
                </a:cubicBezTo>
                <a:cubicBezTo>
                  <a:pt x="3079" y="1206885"/>
                  <a:pt x="-1244" y="1251168"/>
                  <a:pt x="9237" y="1293091"/>
                </a:cubicBezTo>
                <a:cubicBezTo>
                  <a:pt x="11929" y="1303860"/>
                  <a:pt x="28418" y="1304457"/>
                  <a:pt x="36946" y="1311563"/>
                </a:cubicBezTo>
                <a:cubicBezTo>
                  <a:pt x="92251" y="1357651"/>
                  <a:pt x="31650" y="1328272"/>
                  <a:pt x="120073" y="1357745"/>
                </a:cubicBezTo>
                <a:cubicBezTo>
                  <a:pt x="292757" y="1472868"/>
                  <a:pt x="133890" y="1363489"/>
                  <a:pt x="249382" y="1450109"/>
                </a:cubicBezTo>
                <a:cubicBezTo>
                  <a:pt x="258263" y="1456770"/>
                  <a:pt x="268563" y="1461475"/>
                  <a:pt x="277091" y="1468582"/>
                </a:cubicBezTo>
                <a:cubicBezTo>
                  <a:pt x="287126" y="1476944"/>
                  <a:pt x="293382" y="1489948"/>
                  <a:pt x="304800" y="1496291"/>
                </a:cubicBezTo>
                <a:cubicBezTo>
                  <a:pt x="321821" y="1505747"/>
                  <a:pt x="360218" y="1514763"/>
                  <a:pt x="360218" y="1514763"/>
                </a:cubicBezTo>
                <a:cubicBezTo>
                  <a:pt x="431251" y="1562119"/>
                  <a:pt x="334245" y="1502527"/>
                  <a:pt x="434109" y="1542473"/>
                </a:cubicBezTo>
                <a:cubicBezTo>
                  <a:pt x="450777" y="1549140"/>
                  <a:pt x="464598" y="1561464"/>
                  <a:pt x="480291" y="1570182"/>
                </a:cubicBezTo>
                <a:cubicBezTo>
                  <a:pt x="503082" y="1582843"/>
                  <a:pt x="564400" y="1610981"/>
                  <a:pt x="581891" y="1616363"/>
                </a:cubicBezTo>
                <a:cubicBezTo>
                  <a:pt x="599790" y="1621871"/>
                  <a:pt x="618945" y="1621927"/>
                  <a:pt x="637309" y="1625600"/>
                </a:cubicBezTo>
                <a:cubicBezTo>
                  <a:pt x="649757" y="1628090"/>
                  <a:pt x="661863" y="1632082"/>
                  <a:pt x="674255" y="1634836"/>
                </a:cubicBezTo>
                <a:cubicBezTo>
                  <a:pt x="712999" y="1643446"/>
                  <a:pt x="735730" y="1646622"/>
                  <a:pt x="775855" y="1653309"/>
                </a:cubicBezTo>
                <a:cubicBezTo>
                  <a:pt x="791249" y="1659467"/>
                  <a:pt x="806041" y="1667420"/>
                  <a:pt x="822037" y="1671782"/>
                </a:cubicBezTo>
                <a:cubicBezTo>
                  <a:pt x="840105" y="1676710"/>
                  <a:pt x="858731" y="1680647"/>
                  <a:pt x="877455" y="1681018"/>
                </a:cubicBezTo>
                <a:lnTo>
                  <a:pt x="1754909" y="1690254"/>
                </a:lnTo>
                <a:cubicBezTo>
                  <a:pt x="1767224" y="1693333"/>
                  <a:pt x="1780833" y="1693193"/>
                  <a:pt x="1791855" y="1699491"/>
                </a:cubicBezTo>
                <a:cubicBezTo>
                  <a:pt x="1888711" y="1754838"/>
                  <a:pt x="1760764" y="1707601"/>
                  <a:pt x="1847273" y="1736436"/>
                </a:cubicBezTo>
                <a:cubicBezTo>
                  <a:pt x="1914269" y="1803432"/>
                  <a:pt x="1835145" y="1717031"/>
                  <a:pt x="1893455" y="1810327"/>
                </a:cubicBezTo>
                <a:cubicBezTo>
                  <a:pt x="1900378" y="1821404"/>
                  <a:pt x="1913572" y="1827407"/>
                  <a:pt x="1921164" y="1838036"/>
                </a:cubicBezTo>
                <a:cubicBezTo>
                  <a:pt x="1929167" y="1849240"/>
                  <a:pt x="1932806" y="1863027"/>
                  <a:pt x="1939637" y="1874982"/>
                </a:cubicBezTo>
                <a:cubicBezTo>
                  <a:pt x="1945144" y="1884620"/>
                  <a:pt x="1953601" y="1892547"/>
                  <a:pt x="1958109" y="1902691"/>
                </a:cubicBezTo>
                <a:cubicBezTo>
                  <a:pt x="1966017" y="1920485"/>
                  <a:pt x="1970424" y="1939636"/>
                  <a:pt x="1976582" y="1958109"/>
                </a:cubicBezTo>
                <a:lnTo>
                  <a:pt x="1985818" y="1985818"/>
                </a:lnTo>
                <a:cubicBezTo>
                  <a:pt x="1988897" y="1995054"/>
                  <a:pt x="1992694" y="2004082"/>
                  <a:pt x="1995055" y="2013527"/>
                </a:cubicBezTo>
                <a:cubicBezTo>
                  <a:pt x="1995658" y="2015940"/>
                  <a:pt x="2008709" y="2072159"/>
                  <a:pt x="2013527" y="2078182"/>
                </a:cubicBezTo>
                <a:cubicBezTo>
                  <a:pt x="2020462" y="2086850"/>
                  <a:pt x="2032000" y="2090497"/>
                  <a:pt x="2041237" y="2096654"/>
                </a:cubicBezTo>
                <a:cubicBezTo>
                  <a:pt x="2044316" y="2087418"/>
                  <a:pt x="2043589" y="2075829"/>
                  <a:pt x="2050473" y="2068945"/>
                </a:cubicBezTo>
                <a:cubicBezTo>
                  <a:pt x="2065854" y="2053564"/>
                  <a:pt x="2113276" y="2034376"/>
                  <a:pt x="2133600" y="2022763"/>
                </a:cubicBezTo>
                <a:cubicBezTo>
                  <a:pt x="2143238" y="2017256"/>
                  <a:pt x="2151564" y="2009607"/>
                  <a:pt x="2161309" y="2004291"/>
                </a:cubicBezTo>
                <a:cubicBezTo>
                  <a:pt x="2185484" y="1991105"/>
                  <a:pt x="2212287" y="1982620"/>
                  <a:pt x="2235200" y="1967345"/>
                </a:cubicBezTo>
                <a:cubicBezTo>
                  <a:pt x="2244436" y="1961188"/>
                  <a:pt x="2253876" y="1955325"/>
                  <a:pt x="2262909" y="1948873"/>
                </a:cubicBezTo>
                <a:cubicBezTo>
                  <a:pt x="2275436" y="1939925"/>
                  <a:pt x="2286801" y="1929322"/>
                  <a:pt x="2299855" y="1921163"/>
                </a:cubicBezTo>
                <a:cubicBezTo>
                  <a:pt x="2311531" y="1913866"/>
                  <a:pt x="2324485" y="1908848"/>
                  <a:pt x="2336800" y="1902691"/>
                </a:cubicBezTo>
                <a:cubicBezTo>
                  <a:pt x="2340134" y="1897690"/>
                  <a:pt x="2373764" y="1843322"/>
                  <a:pt x="2382982" y="1847273"/>
                </a:cubicBezTo>
                <a:cubicBezTo>
                  <a:pt x="2403388" y="1856019"/>
                  <a:pt x="2412906" y="1881629"/>
                  <a:pt x="2419927" y="1902691"/>
                </a:cubicBezTo>
                <a:cubicBezTo>
                  <a:pt x="2441042" y="1966030"/>
                  <a:pt x="2416108" y="1887416"/>
                  <a:pt x="2438400" y="1976582"/>
                </a:cubicBezTo>
                <a:cubicBezTo>
                  <a:pt x="2440761" y="1986027"/>
                  <a:pt x="2444962" y="1994930"/>
                  <a:pt x="2447637" y="2004291"/>
                </a:cubicBezTo>
                <a:cubicBezTo>
                  <a:pt x="2470840" y="2085501"/>
                  <a:pt x="2443957" y="2002488"/>
                  <a:pt x="2466109" y="2068945"/>
                </a:cubicBezTo>
                <a:cubicBezTo>
                  <a:pt x="2475345" y="2016606"/>
                  <a:pt x="2474451" y="1961421"/>
                  <a:pt x="2493818" y="1911927"/>
                </a:cubicBezTo>
                <a:cubicBezTo>
                  <a:pt x="2506744" y="1878895"/>
                  <a:pt x="2604072" y="1820146"/>
                  <a:pt x="2623127" y="1801091"/>
                </a:cubicBezTo>
                <a:cubicBezTo>
                  <a:pt x="2648035" y="1776183"/>
                  <a:pt x="2711263" y="1721408"/>
                  <a:pt x="2724727" y="1681018"/>
                </a:cubicBezTo>
                <a:cubicBezTo>
                  <a:pt x="2748165" y="1610707"/>
                  <a:pt x="2739381" y="1644694"/>
                  <a:pt x="2752437" y="1579418"/>
                </a:cubicBezTo>
                <a:cubicBezTo>
                  <a:pt x="2748147" y="1545104"/>
                  <a:pt x="2754141" y="1503555"/>
                  <a:pt x="2724727" y="1477818"/>
                </a:cubicBezTo>
                <a:cubicBezTo>
                  <a:pt x="2708019" y="1463198"/>
                  <a:pt x="2669309" y="1440873"/>
                  <a:pt x="2669309" y="1440873"/>
                </a:cubicBezTo>
                <a:cubicBezTo>
                  <a:pt x="2663152" y="1425479"/>
                  <a:pt x="2658889" y="1409184"/>
                  <a:pt x="2650837" y="1394691"/>
                </a:cubicBezTo>
                <a:cubicBezTo>
                  <a:pt x="2604238" y="1310812"/>
                  <a:pt x="2636247" y="1397106"/>
                  <a:pt x="2613891" y="1330036"/>
                </a:cubicBezTo>
                <a:cubicBezTo>
                  <a:pt x="2620049" y="1283854"/>
                  <a:pt x="2619565" y="1236289"/>
                  <a:pt x="2632364" y="1191491"/>
                </a:cubicBezTo>
                <a:cubicBezTo>
                  <a:pt x="2636716" y="1176259"/>
                  <a:pt x="2694091" y="1103160"/>
                  <a:pt x="2706255" y="1089891"/>
                </a:cubicBezTo>
                <a:cubicBezTo>
                  <a:pt x="2726850" y="1067424"/>
                  <a:pt x="2744774" y="1040917"/>
                  <a:pt x="2770909" y="1025236"/>
                </a:cubicBezTo>
                <a:cubicBezTo>
                  <a:pt x="2772972" y="1023998"/>
                  <a:pt x="2835321" y="987585"/>
                  <a:pt x="2844800" y="979054"/>
                </a:cubicBezTo>
                <a:cubicBezTo>
                  <a:pt x="2867455" y="958665"/>
                  <a:pt x="2885072" y="932687"/>
                  <a:pt x="2909455" y="914400"/>
                </a:cubicBezTo>
                <a:cubicBezTo>
                  <a:pt x="2921770" y="905164"/>
                  <a:pt x="2934712" y="896709"/>
                  <a:pt x="2946400" y="886691"/>
                </a:cubicBezTo>
                <a:cubicBezTo>
                  <a:pt x="2956318" y="878190"/>
                  <a:pt x="2963480" y="866574"/>
                  <a:pt x="2974109" y="858982"/>
                </a:cubicBezTo>
                <a:cubicBezTo>
                  <a:pt x="2985313" y="850979"/>
                  <a:pt x="2999851" y="848512"/>
                  <a:pt x="3011055" y="840509"/>
                </a:cubicBezTo>
                <a:cubicBezTo>
                  <a:pt x="3021684" y="832917"/>
                  <a:pt x="3028453" y="820819"/>
                  <a:pt x="3038764" y="812800"/>
                </a:cubicBezTo>
                <a:cubicBezTo>
                  <a:pt x="3086404" y="775746"/>
                  <a:pt x="3080083" y="780554"/>
                  <a:pt x="3121891" y="766618"/>
                </a:cubicBezTo>
                <a:cubicBezTo>
                  <a:pt x="3128049" y="757382"/>
                  <a:pt x="3132515" y="746758"/>
                  <a:pt x="3140364" y="738909"/>
                </a:cubicBezTo>
                <a:cubicBezTo>
                  <a:pt x="3148213" y="731060"/>
                  <a:pt x="3161915" y="729672"/>
                  <a:pt x="3168073" y="720436"/>
                </a:cubicBezTo>
                <a:cubicBezTo>
                  <a:pt x="3175114" y="709874"/>
                  <a:pt x="3171011" y="694512"/>
                  <a:pt x="3177309" y="683491"/>
                </a:cubicBezTo>
                <a:cubicBezTo>
                  <a:pt x="3183790" y="672150"/>
                  <a:pt x="3196999" y="666093"/>
                  <a:pt x="3205018" y="655782"/>
                </a:cubicBezTo>
                <a:cubicBezTo>
                  <a:pt x="3218649" y="638257"/>
                  <a:pt x="3241964" y="600363"/>
                  <a:pt x="3241964" y="600363"/>
                </a:cubicBezTo>
                <a:cubicBezTo>
                  <a:pt x="3245043" y="591127"/>
                  <a:pt x="3245800" y="580755"/>
                  <a:pt x="3251200" y="572654"/>
                </a:cubicBezTo>
                <a:cubicBezTo>
                  <a:pt x="3258446" y="561786"/>
                  <a:pt x="3275320" y="557505"/>
                  <a:pt x="3278909" y="544945"/>
                </a:cubicBezTo>
                <a:cubicBezTo>
                  <a:pt x="3282396" y="532739"/>
                  <a:pt x="3273160" y="520206"/>
                  <a:pt x="3269673" y="508000"/>
                </a:cubicBezTo>
                <a:cubicBezTo>
                  <a:pt x="3263663" y="486965"/>
                  <a:pt x="3258157" y="468775"/>
                  <a:pt x="3241964" y="452582"/>
                </a:cubicBezTo>
                <a:cubicBezTo>
                  <a:pt x="3234115" y="444733"/>
                  <a:pt x="3223491" y="440267"/>
                  <a:pt x="3214255" y="434109"/>
                </a:cubicBezTo>
                <a:cubicBezTo>
                  <a:pt x="3196272" y="380164"/>
                  <a:pt x="3219088" y="429707"/>
                  <a:pt x="3177309" y="387927"/>
                </a:cubicBezTo>
                <a:cubicBezTo>
                  <a:pt x="3115736" y="326353"/>
                  <a:pt x="3205018" y="391005"/>
                  <a:pt x="3131127" y="341745"/>
                </a:cubicBezTo>
                <a:cubicBezTo>
                  <a:pt x="3124970" y="332509"/>
                  <a:pt x="3121009" y="321346"/>
                  <a:pt x="3112655" y="314036"/>
                </a:cubicBezTo>
                <a:cubicBezTo>
                  <a:pt x="3095947" y="299416"/>
                  <a:pt x="3075710" y="289406"/>
                  <a:pt x="3057237" y="277091"/>
                </a:cubicBezTo>
                <a:cubicBezTo>
                  <a:pt x="3021427" y="253218"/>
                  <a:pt x="3040058" y="262128"/>
                  <a:pt x="3001818" y="249382"/>
                </a:cubicBezTo>
                <a:cubicBezTo>
                  <a:pt x="2992582" y="240146"/>
                  <a:pt x="2984977" y="228919"/>
                  <a:pt x="2974109" y="221673"/>
                </a:cubicBezTo>
                <a:cubicBezTo>
                  <a:pt x="2966008" y="216272"/>
                  <a:pt x="2955845" y="214797"/>
                  <a:pt x="2946400" y="212436"/>
                </a:cubicBezTo>
                <a:cubicBezTo>
                  <a:pt x="2893627" y="199243"/>
                  <a:pt x="2910712" y="208195"/>
                  <a:pt x="2863273" y="193963"/>
                </a:cubicBezTo>
                <a:cubicBezTo>
                  <a:pt x="2844622" y="188368"/>
                  <a:pt x="2807855" y="175491"/>
                  <a:pt x="2807855" y="175491"/>
                </a:cubicBezTo>
                <a:cubicBezTo>
                  <a:pt x="2762240" y="145081"/>
                  <a:pt x="2797881" y="163761"/>
                  <a:pt x="2733964" y="147782"/>
                </a:cubicBezTo>
                <a:cubicBezTo>
                  <a:pt x="2724519" y="145421"/>
                  <a:pt x="2714963" y="142899"/>
                  <a:pt x="2706255" y="138545"/>
                </a:cubicBezTo>
                <a:cubicBezTo>
                  <a:pt x="2696326" y="133581"/>
                  <a:pt x="2689255" y="122994"/>
                  <a:pt x="2678546" y="120073"/>
                </a:cubicBezTo>
                <a:cubicBezTo>
                  <a:pt x="2654599" y="113542"/>
                  <a:pt x="2629228" y="114346"/>
                  <a:pt x="2604655" y="110836"/>
                </a:cubicBezTo>
                <a:cubicBezTo>
                  <a:pt x="2586116" y="108187"/>
                  <a:pt x="2567710" y="104679"/>
                  <a:pt x="2549237" y="101600"/>
                </a:cubicBezTo>
                <a:cubicBezTo>
                  <a:pt x="2540000" y="98521"/>
                  <a:pt x="2531182" y="93622"/>
                  <a:pt x="2521527" y="92363"/>
                </a:cubicBezTo>
                <a:cubicBezTo>
                  <a:pt x="2460164" y="84359"/>
                  <a:pt x="2336800" y="73891"/>
                  <a:pt x="2336800" y="73891"/>
                </a:cubicBezTo>
                <a:cubicBezTo>
                  <a:pt x="2324485" y="70812"/>
                  <a:pt x="2311523" y="69654"/>
                  <a:pt x="2299855" y="64654"/>
                </a:cubicBezTo>
                <a:cubicBezTo>
                  <a:pt x="2259243" y="47249"/>
                  <a:pt x="2286889" y="44020"/>
                  <a:pt x="2244437" y="36945"/>
                </a:cubicBezTo>
                <a:cubicBezTo>
                  <a:pt x="2216937" y="32362"/>
                  <a:pt x="2189018" y="30788"/>
                  <a:pt x="2161309" y="27709"/>
                </a:cubicBezTo>
                <a:cubicBezTo>
                  <a:pt x="2147299" y="18369"/>
                  <a:pt x="2125012" y="0"/>
                  <a:pt x="2105891" y="0"/>
                </a:cubicBezTo>
                <a:cubicBezTo>
                  <a:pt x="2038088" y="0"/>
                  <a:pt x="1902691" y="9236"/>
                  <a:pt x="1902691" y="9236"/>
                </a:cubicBezTo>
              </a:path>
            </a:pathLst>
          </a:custGeom>
          <a:solidFill>
            <a:srgbClr val="FFFF00"/>
          </a:solidFill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4" name="TextBox 13"/>
          <p:cNvSpPr txBox="1"/>
          <p:nvPr/>
        </p:nvSpPr>
        <p:spPr>
          <a:xfrm>
            <a:off x="3203848" y="2924944"/>
            <a:ext cx="16561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b="1" dirty="0" smtClean="0">
                <a:solidFill>
                  <a:srgbClr val="0000FF"/>
                </a:solidFill>
                <a:latin typeface="Courier New" pitchFamily="49" charset="0"/>
                <a:cs typeface="Courier New" pitchFamily="49" charset="0"/>
              </a:rPr>
              <a:t>Україна</a:t>
            </a:r>
            <a:endParaRPr lang="uk-UA" b="1" dirty="0">
              <a:solidFill>
                <a:srgbClr val="0000FF"/>
              </a:solidFill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251520" y="260648"/>
            <a:ext cx="3240360" cy="172819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>
                <a:latin typeface="Courier New" pitchFamily="49" charset="0"/>
                <a:cs typeface="Courier New" pitchFamily="49" charset="0"/>
              </a:rPr>
              <a:t>Англія, Франція, США</a:t>
            </a:r>
          </a:p>
          <a:p>
            <a:pPr algn="ctr"/>
            <a:r>
              <a:rPr lang="uk-UA" dirty="0" smtClean="0">
                <a:latin typeface="Courier New" pitchFamily="49" charset="0"/>
                <a:cs typeface="Courier New" pitchFamily="49" charset="0"/>
              </a:rPr>
              <a:t>Збереження існуючих кордонів, визначених </a:t>
            </a:r>
            <a:r>
              <a:rPr lang="uk-UA" dirty="0" err="1" smtClean="0">
                <a:latin typeface="Courier New" pitchFamily="49" charset="0"/>
                <a:cs typeface="Courier New" pitchFamily="49" charset="0"/>
              </a:rPr>
              <a:t>Версальсько</a:t>
            </a:r>
            <a:r>
              <a:rPr lang="uk-UA" dirty="0" smtClean="0">
                <a:latin typeface="Courier New" pitchFamily="49" charset="0"/>
                <a:cs typeface="Courier New" pitchFamily="49" charset="0"/>
              </a:rPr>
              <a:t> – Вашингтонськими домовленостями</a:t>
            </a:r>
            <a:endParaRPr lang="uk-UA" dirty="0">
              <a:latin typeface="Courier New" pitchFamily="49" charset="0"/>
              <a:cs typeface="Courier New" pitchFamily="49" charset="0"/>
            </a:endParaRPr>
          </a:p>
        </p:txBody>
      </p:sp>
      <p:cxnSp>
        <p:nvCxnSpPr>
          <p:cNvPr id="16" name="Прямая со стрелкой 15"/>
          <p:cNvCxnSpPr>
            <a:stCxn id="15" idx="2"/>
            <a:endCxn id="13" idx="24"/>
          </p:cNvCxnSpPr>
          <p:nvPr/>
        </p:nvCxnSpPr>
        <p:spPr>
          <a:xfrm>
            <a:off x="1871700" y="1988840"/>
            <a:ext cx="1139355" cy="745124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Скругленный прямоугольник 16"/>
          <p:cNvSpPr/>
          <p:nvPr/>
        </p:nvSpPr>
        <p:spPr>
          <a:xfrm>
            <a:off x="251520" y="3861048"/>
            <a:ext cx="2376264" cy="237626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>
                <a:latin typeface="Courier New" pitchFamily="49" charset="0"/>
                <a:cs typeface="Courier New" pitchFamily="49" charset="0"/>
              </a:rPr>
              <a:t>Німеччина</a:t>
            </a:r>
          </a:p>
          <a:p>
            <a:pPr algn="ctr"/>
            <a:r>
              <a:rPr lang="uk-UA" dirty="0" smtClean="0">
                <a:latin typeface="Courier New" pitchFamily="49" charset="0"/>
                <a:cs typeface="Courier New" pitchFamily="49" charset="0"/>
              </a:rPr>
              <a:t>Україна як сировинна база</a:t>
            </a:r>
            <a:endParaRPr lang="uk-UA" dirty="0">
              <a:latin typeface="Courier New" pitchFamily="49" charset="0"/>
              <a:cs typeface="Courier New" pitchFamily="49" charset="0"/>
            </a:endParaRPr>
          </a:p>
        </p:txBody>
      </p:sp>
      <p:cxnSp>
        <p:nvCxnSpPr>
          <p:cNvPr id="18" name="Прямая со стрелкой 17"/>
          <p:cNvCxnSpPr>
            <a:stCxn id="17" idx="3"/>
          </p:cNvCxnSpPr>
          <p:nvPr/>
        </p:nvCxnSpPr>
        <p:spPr>
          <a:xfrm flipV="1">
            <a:off x="2627784" y="3861048"/>
            <a:ext cx="864096" cy="1188132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Скругленный прямоугольник 18"/>
          <p:cNvSpPr/>
          <p:nvPr/>
        </p:nvSpPr>
        <p:spPr>
          <a:xfrm>
            <a:off x="6084168" y="1844824"/>
            <a:ext cx="2664296" cy="244827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>
                <a:latin typeface="Courier New" pitchFamily="49" charset="0"/>
                <a:cs typeface="Courier New" pitchFamily="49" charset="0"/>
              </a:rPr>
              <a:t>СРСР</a:t>
            </a:r>
          </a:p>
          <a:p>
            <a:pPr algn="ctr"/>
            <a:r>
              <a:rPr lang="uk-UA" dirty="0" err="1" smtClean="0">
                <a:latin typeface="Courier New" pitchFamily="49" charset="0"/>
                <a:cs typeface="Courier New" pitchFamily="49" charset="0"/>
              </a:rPr>
              <a:t>Об»єднання</a:t>
            </a:r>
            <a:r>
              <a:rPr lang="uk-UA" dirty="0" smtClean="0">
                <a:latin typeface="Courier New" pitchFamily="49" charset="0"/>
                <a:cs typeface="Courier New" pitchFamily="49" charset="0"/>
              </a:rPr>
              <a:t> всіх українських земель</a:t>
            </a:r>
            <a:endParaRPr lang="uk-UA" dirty="0">
              <a:latin typeface="Courier New" pitchFamily="49" charset="0"/>
              <a:cs typeface="Courier New" pitchFamily="49" charset="0"/>
            </a:endParaRPr>
          </a:p>
        </p:txBody>
      </p:sp>
      <p:cxnSp>
        <p:nvCxnSpPr>
          <p:cNvPr id="20" name="Прямая со стрелкой 19"/>
          <p:cNvCxnSpPr>
            <a:stCxn id="19" idx="1"/>
            <a:endCxn id="13" idx="89"/>
          </p:cNvCxnSpPr>
          <p:nvPr/>
        </p:nvCxnSpPr>
        <p:spPr>
          <a:xfrm flipH="1" flipV="1">
            <a:off x="5237018" y="3057236"/>
            <a:ext cx="847150" cy="11724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3491880" y="4725144"/>
            <a:ext cx="532859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uk-UA" dirty="0" smtClean="0">
                <a:latin typeface="Courier New" pitchFamily="49" charset="0"/>
                <a:cs typeface="Courier New" pitchFamily="49" charset="0"/>
              </a:rPr>
              <a:t>Драматизм ситуації полягав у тому, що український народ самостійно не міг вирішити власну долю. Все залежало від великих держав та співвідношення сил.</a:t>
            </a:r>
            <a:endParaRPr lang="uk-UA" dirty="0">
              <a:latin typeface="Courier New" pitchFamily="49" charset="0"/>
              <a:cs typeface="Courier New" pitchFamily="49" charset="0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5" name="Picture 3"/>
          <p:cNvPicPr>
            <a:picLocks noChangeAspect="1" noChangeArrowheads="1"/>
          </p:cNvPicPr>
          <p:nvPr>
            <p:ph type="body"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343400" y="381000"/>
            <a:ext cx="4800600" cy="4724400"/>
          </a:xfrm>
        </p:spPr>
      </p:pic>
      <p:sp>
        <p:nvSpPr>
          <p:cNvPr id="54276" name="Rectangle 4"/>
          <p:cNvSpPr>
            <a:spLocks noChangeArrowheads="1"/>
          </p:cNvSpPr>
          <p:nvPr/>
        </p:nvSpPr>
        <p:spPr bwMode="auto">
          <a:xfrm>
            <a:off x="4191000" y="5562600"/>
            <a:ext cx="4648200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/>
            <a:r>
              <a:rPr lang="ru-RU">
                <a:latin typeface="Tahoma" pitchFamily="34" charset="0"/>
              </a:rPr>
              <a:t>Розкопки могили розстріляних нацистами радянських громадян в Дробицькому яру. Харків, 1944 р.</a:t>
            </a:r>
          </a:p>
        </p:txBody>
      </p:sp>
      <p:pic>
        <p:nvPicPr>
          <p:cNvPr id="54277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81000"/>
            <a:ext cx="4114800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4278" name="Rectangle 6"/>
          <p:cNvSpPr>
            <a:spLocks noChangeArrowheads="1"/>
          </p:cNvSpPr>
          <p:nvPr/>
        </p:nvSpPr>
        <p:spPr bwMode="auto">
          <a:xfrm>
            <a:off x="0" y="5486400"/>
            <a:ext cx="4038600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/>
            <a:r>
              <a:rPr lang="ru-RU">
                <a:latin typeface="Tahoma" pitchFamily="34" charset="0"/>
              </a:rPr>
              <a:t>Кладовище стаціонарного табору військовополонених в м. Славуті Кам'янець-Подільської області. Квітень 1944 р.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6" name="Picture 4"/>
          <p:cNvPicPr>
            <a:picLocks noChangeAspect="1" noChangeArrowheads="1"/>
          </p:cNvPicPr>
          <p:nvPr>
            <p:ph type="body"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152400"/>
            <a:ext cx="8839200" cy="5715000"/>
          </a:xfrm>
          <a:noFill/>
          <a:ln/>
        </p:spPr>
      </p:pic>
      <p:sp>
        <p:nvSpPr>
          <p:cNvPr id="64517" name="Rectangle 5"/>
          <p:cNvSpPr>
            <a:spLocks noChangeArrowheads="1"/>
          </p:cNvSpPr>
          <p:nvPr/>
        </p:nvSpPr>
        <p:spPr bwMode="auto">
          <a:xfrm>
            <a:off x="0" y="5943600"/>
            <a:ext cx="89154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/>
            <a:r>
              <a:rPr lang="ru-RU">
                <a:latin typeface="Tahoma" pitchFamily="34" charset="0"/>
              </a:rPr>
              <a:t>Кісткодробарка, що використовувалась для переробки на добрива людських кісток у створеному гітлерівцями Янівському таборі смерті (м. Львів)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ОСТАРБАЙТЕР-</a:t>
            </a:r>
            <a:endParaRPr lang="ru-RU"/>
          </a:p>
        </p:txBody>
      </p:sp>
      <p:sp>
        <p:nvSpPr>
          <p:cNvPr id="706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-228600" y="1905000"/>
            <a:ext cx="5257800" cy="4083050"/>
          </a:xfrm>
        </p:spPr>
        <p:txBody>
          <a:bodyPr>
            <a:normAutofit lnSpcReduction="10000"/>
          </a:bodyPr>
          <a:lstStyle/>
          <a:p>
            <a:pPr>
              <a:buFont typeface="Wingdings" pitchFamily="2" charset="2"/>
              <a:buNone/>
            </a:pPr>
            <a:r>
              <a:rPr lang="uk-UA"/>
              <a:t>   німецький термін для позначення осіб,які були вивезені гітлерівцями</a:t>
            </a:r>
          </a:p>
          <a:p>
            <a:pPr>
              <a:buFont typeface="Wingdings" pitchFamily="2" charset="2"/>
              <a:buNone/>
            </a:pPr>
            <a:r>
              <a:rPr lang="uk-UA"/>
              <a:t>   зі східних окупованих територій під час Другої світової війни на примусові роботи до Німеччини.</a:t>
            </a:r>
            <a:endParaRPr lang="ru-RU"/>
          </a:p>
        </p:txBody>
      </p:sp>
      <p:pic>
        <p:nvPicPr>
          <p:cNvPr id="70660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53000" y="1752600"/>
            <a:ext cx="3733800" cy="429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9" name="Picture 3"/>
          <p:cNvPicPr>
            <a:picLocks noChangeAspect="1" noChangeArrowheads="1"/>
          </p:cNvPicPr>
          <p:nvPr>
            <p:ph type="body"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381000"/>
            <a:ext cx="4495800" cy="5029200"/>
          </a:xfrm>
        </p:spPr>
      </p:pic>
      <p:sp>
        <p:nvSpPr>
          <p:cNvPr id="60420" name="Rectangle 4"/>
          <p:cNvSpPr>
            <a:spLocks noChangeArrowheads="1"/>
          </p:cNvSpPr>
          <p:nvPr/>
        </p:nvSpPr>
        <p:spPr bwMode="auto">
          <a:xfrm>
            <a:off x="381000" y="5486400"/>
            <a:ext cx="3886200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/>
            <a:r>
              <a:rPr lang="ru-RU">
                <a:latin typeface="Tahoma" pitchFamily="34" charset="0"/>
              </a:rPr>
              <a:t>21 липня 1941 р.: мешканці гетто в Дрогобичі (Львівська обл., тоді - Генеральна Губернія) очікують депортації</a:t>
            </a:r>
          </a:p>
        </p:txBody>
      </p:sp>
      <p:pic>
        <p:nvPicPr>
          <p:cNvPr id="60422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381000"/>
            <a:ext cx="4572000" cy="495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0423" name="Rectangle 7"/>
          <p:cNvSpPr>
            <a:spLocks noChangeArrowheads="1"/>
          </p:cNvSpPr>
          <p:nvPr/>
        </p:nvSpPr>
        <p:spPr bwMode="auto">
          <a:xfrm>
            <a:off x="5181600" y="5486400"/>
            <a:ext cx="3703638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/>
            <a:r>
              <a:rPr lang="uk-UA">
                <a:latin typeface="Tahoma" pitchFamily="34" charset="0"/>
              </a:rPr>
              <a:t>Відправка жителів окупованого Києва на каторжні роботи в Німеччину</a:t>
            </a:r>
            <a:endParaRPr lang="ru-RU">
              <a:latin typeface="Tahom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sz="4000"/>
              <a:t>КОЛАБОРАЦІОНІЗМ</a:t>
            </a:r>
            <a:br>
              <a:rPr lang="uk-UA" sz="4000"/>
            </a:br>
            <a:endParaRPr lang="ru-RU" sz="4000"/>
          </a:p>
        </p:txBody>
      </p:sp>
      <p:sp>
        <p:nvSpPr>
          <p:cNvPr id="931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uk-UA" dirty="0"/>
              <a:t>Явище, яке притаманне періоду Другої світової війни. Співробітництво урядів або окремих осіб з окупантами.</a:t>
            </a:r>
          </a:p>
          <a:p>
            <a:r>
              <a:rPr lang="uk-UA" dirty="0"/>
              <a:t>Серед найзначніших збройних формувань українців у складі німецької армії </a:t>
            </a:r>
            <a:r>
              <a:rPr lang="uk-UA" dirty="0" smtClean="0"/>
              <a:t>можна </a:t>
            </a:r>
            <a:r>
              <a:rPr lang="uk-UA" dirty="0"/>
              <a:t>назвати:</a:t>
            </a:r>
            <a:endParaRPr lang="ru-RU" dirty="0"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914400"/>
          </a:xfrm>
        </p:spPr>
        <p:txBody>
          <a:bodyPr/>
          <a:lstStyle/>
          <a:p>
            <a:r>
              <a:rPr lang="uk-UA"/>
              <a:t>БАТАЛЬЙОН “НАХТІГАЛЬ”</a:t>
            </a:r>
            <a:endParaRPr lang="ru-RU"/>
          </a:p>
        </p:txBody>
      </p:sp>
      <p:sp>
        <p:nvSpPr>
          <p:cNvPr id="952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-228600" y="762000"/>
            <a:ext cx="6477000" cy="6248400"/>
          </a:xfrm>
        </p:spPr>
        <p:txBody>
          <a:bodyPr/>
          <a:lstStyle/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ru-RU" sz="2800"/>
              <a:t>   «Нахтігаль» (Нахтіґаль, нім. Battalion Ukrainische Gruppe Nachtigall[1]) — перший з іноземних легіонів Вермахту. Разом з «Роландом» був одним з двох легіонів (батальйонів), створених у Німеччині до початку радянсько-німецької війни. У легіоні були переважно українці. Учасники легіону вірили, що німецька військова підготовка та досвід </a:t>
            </a:r>
            <a:r>
              <a:rPr lang="ru-RU" sz="3600"/>
              <a:t>допоможуть їм</a:t>
            </a:r>
            <a:r>
              <a:rPr lang="ru-RU"/>
              <a:t> </a:t>
            </a:r>
            <a:r>
              <a:rPr lang="ru-RU" sz="3600"/>
              <a:t>у здобутті</a:t>
            </a:r>
            <a:r>
              <a:rPr lang="ru-RU"/>
              <a:t> </a:t>
            </a:r>
            <a:r>
              <a:rPr lang="ru-RU" sz="3600"/>
              <a:t>незалежності</a:t>
            </a:r>
            <a:r>
              <a:rPr lang="ru-RU" sz="2800"/>
              <a:t> </a:t>
            </a:r>
            <a:r>
              <a:rPr lang="ru-RU" sz="3600"/>
              <a:t>України</a:t>
            </a:r>
            <a:r>
              <a:rPr lang="ru-RU"/>
              <a:t>.</a:t>
            </a:r>
            <a:r>
              <a:rPr lang="ru-RU" sz="2800"/>
              <a:t> Більшість учасників легіону після його розпаду в 1942 році стали провідними діячами в УПА.</a:t>
            </a:r>
          </a:p>
        </p:txBody>
      </p:sp>
      <p:sp>
        <p:nvSpPr>
          <p:cNvPr id="95237" name="Rectangle 5"/>
          <p:cNvSpPr>
            <a:spLocks noChangeArrowheads="1"/>
          </p:cNvSpPr>
          <p:nvPr/>
        </p:nvSpPr>
        <p:spPr bwMode="auto">
          <a:xfrm>
            <a:off x="6096000" y="4876800"/>
            <a:ext cx="23622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ru-RU"/>
              <a:t>. </a:t>
            </a:r>
          </a:p>
        </p:txBody>
      </p:sp>
      <p:pic>
        <p:nvPicPr>
          <p:cNvPr id="95238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943600" y="1295400"/>
            <a:ext cx="3200400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5239" name="Rectangle 7"/>
          <p:cNvSpPr>
            <a:spLocks noChangeArrowheads="1"/>
          </p:cNvSpPr>
          <p:nvPr/>
        </p:nvSpPr>
        <p:spPr bwMode="auto">
          <a:xfrm>
            <a:off x="5943600" y="5257800"/>
            <a:ext cx="3200400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ru-RU"/>
              <a:t>"Нахтіґаль" на вулицях Львова .На чолі колони, схоже, Роман Шухевич. Фото з архіву ЦДВР.</a:t>
            </a: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258" name="Picture 2"/>
          <p:cNvPicPr>
            <a:picLocks noChangeAspect="1" noChangeArrowheads="1"/>
          </p:cNvPicPr>
          <p:nvPr>
            <p:ph type="title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04800" y="152400"/>
            <a:ext cx="1371600" cy="1524000"/>
          </a:xfrm>
        </p:spPr>
      </p:pic>
      <p:sp>
        <p:nvSpPr>
          <p:cNvPr id="96268" name="Rectangle 12"/>
          <p:cNvSpPr>
            <a:spLocks noGrp="1" noChangeArrowheads="1"/>
          </p:cNvSpPr>
          <p:nvPr>
            <p:ph type="body" idx="1"/>
          </p:nvPr>
        </p:nvSpPr>
        <p:spPr>
          <a:xfrm>
            <a:off x="0" y="1828800"/>
            <a:ext cx="8229600" cy="4648200"/>
          </a:xfrm>
        </p:spPr>
        <p:txBody>
          <a:bodyPr/>
          <a:lstStyle/>
          <a:p>
            <a:pPr>
              <a:buFont typeface="Wingdings" pitchFamily="2" charset="2"/>
              <a:buNone/>
            </a:pPr>
            <a:r>
              <a:rPr lang="ru-RU" sz="2000" dirty="0"/>
              <a:t>    </a:t>
            </a:r>
            <a:r>
              <a:rPr lang="ru-RU" sz="2000" dirty="0" err="1"/>
              <a:t>Буковинський</a:t>
            </a:r>
            <a:r>
              <a:rPr lang="ru-RU" sz="2000" dirty="0"/>
              <a:t> </a:t>
            </a:r>
            <a:r>
              <a:rPr lang="ru-RU" sz="2000" dirty="0" err="1"/>
              <a:t>ку́рінь</a:t>
            </a:r>
            <a:r>
              <a:rPr lang="ru-RU" sz="2000" dirty="0"/>
              <a:t> — </a:t>
            </a:r>
            <a:r>
              <a:rPr lang="ru-RU" sz="2000" dirty="0" err="1"/>
              <a:t>українська</a:t>
            </a:r>
            <a:r>
              <a:rPr lang="ru-RU" sz="2000" dirty="0"/>
              <a:t> </a:t>
            </a:r>
            <a:r>
              <a:rPr lang="ru-RU" sz="2000" dirty="0" err="1"/>
              <a:t>добровольча</a:t>
            </a:r>
            <a:r>
              <a:rPr lang="ru-RU" sz="2000" dirty="0"/>
              <a:t> </a:t>
            </a:r>
            <a:r>
              <a:rPr lang="ru-RU" sz="2000" dirty="0" err="1"/>
              <a:t>військова</a:t>
            </a:r>
            <a:r>
              <a:rPr lang="ru-RU" sz="2000" dirty="0"/>
              <a:t> </a:t>
            </a:r>
            <a:r>
              <a:rPr lang="ru-RU" sz="2000" dirty="0" err="1"/>
              <a:t>частина</a:t>
            </a:r>
            <a:r>
              <a:rPr lang="ru-RU" sz="2000" dirty="0"/>
              <a:t>, </a:t>
            </a:r>
            <a:r>
              <a:rPr lang="ru-RU" sz="2000" dirty="0" err="1"/>
              <a:t>утворена</a:t>
            </a:r>
            <a:r>
              <a:rPr lang="ru-RU" sz="2000" dirty="0"/>
              <a:t> в 1919 </a:t>
            </a:r>
            <a:r>
              <a:rPr lang="ru-RU" sz="2000" dirty="0" err="1"/>
              <a:t>році</a:t>
            </a:r>
            <a:r>
              <a:rPr lang="ru-RU" sz="2000" dirty="0"/>
              <a:t>. </a:t>
            </a:r>
          </a:p>
        </p:txBody>
      </p:sp>
      <p:pic>
        <p:nvPicPr>
          <p:cNvPr id="96261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10400" y="0"/>
            <a:ext cx="213360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6263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67400" y="2286000"/>
            <a:ext cx="3276600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6265" name="Text Box 9"/>
          <p:cNvSpPr txBox="1">
            <a:spLocks noChangeArrowheads="1"/>
          </p:cNvSpPr>
          <p:nvPr/>
        </p:nvSpPr>
        <p:spPr bwMode="auto">
          <a:xfrm>
            <a:off x="0" y="1676400"/>
            <a:ext cx="24384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uk-UA" sz="1200"/>
              <a:t>ПЕТРО ВОЙНОВСЬКИЙ</a:t>
            </a:r>
            <a:endParaRPr lang="ru-RU" sz="1200"/>
          </a:p>
        </p:txBody>
      </p:sp>
      <p:sp>
        <p:nvSpPr>
          <p:cNvPr id="96266" name="Text Box 10"/>
          <p:cNvSpPr txBox="1">
            <a:spLocks noChangeArrowheads="1"/>
          </p:cNvSpPr>
          <p:nvPr/>
        </p:nvSpPr>
        <p:spPr bwMode="auto">
          <a:xfrm>
            <a:off x="6629400" y="4953000"/>
            <a:ext cx="2341563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uk-UA"/>
              <a:t>Буковинський курінь</a:t>
            </a:r>
          </a:p>
          <a:p>
            <a:r>
              <a:rPr lang="uk-UA"/>
              <a:t>на марші в Києві</a:t>
            </a:r>
            <a:endParaRPr lang="ru-RU"/>
          </a:p>
        </p:txBody>
      </p:sp>
      <p:sp>
        <p:nvSpPr>
          <p:cNvPr id="96267" name="Rectangle 11"/>
          <p:cNvSpPr>
            <a:spLocks noChangeArrowheads="1"/>
          </p:cNvSpPr>
          <p:nvPr/>
        </p:nvSpPr>
        <p:spPr bwMode="auto">
          <a:xfrm>
            <a:off x="1981200" y="685800"/>
            <a:ext cx="5053013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uk-UA" sz="3200"/>
              <a:t>БУКОВИНСЬКИЙ КУРІНЬ</a:t>
            </a:r>
            <a:endParaRPr lang="ru-RU" sz="3200"/>
          </a:p>
        </p:txBody>
      </p:sp>
      <p:sp>
        <p:nvSpPr>
          <p:cNvPr id="96269" name="Rectangle 13"/>
          <p:cNvSpPr>
            <a:spLocks noChangeArrowheads="1"/>
          </p:cNvSpPr>
          <p:nvPr/>
        </p:nvSpPr>
        <p:spPr bwMode="auto">
          <a:xfrm>
            <a:off x="304800" y="2438400"/>
            <a:ext cx="5105400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ru-RU"/>
              <a:t>З серпня 1941 року — напіввійськове формування ОУН, сформоване в основному   з українців  — жителів Буковини.</a:t>
            </a:r>
          </a:p>
        </p:txBody>
      </p:sp>
      <p:sp>
        <p:nvSpPr>
          <p:cNvPr id="96270" name="Rectangle 14"/>
          <p:cNvSpPr>
            <a:spLocks noChangeArrowheads="1"/>
          </p:cNvSpPr>
          <p:nvPr/>
        </p:nvSpPr>
        <p:spPr bwMode="auto">
          <a:xfrm>
            <a:off x="381000" y="3352800"/>
            <a:ext cx="54102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ru-RU"/>
              <a:t>Засновником і керівником куреня був полковник  Петро Войновський</a:t>
            </a:r>
          </a:p>
        </p:txBody>
      </p:sp>
      <p:sp>
        <p:nvSpPr>
          <p:cNvPr id="96271" name="Rectangle 15"/>
          <p:cNvSpPr>
            <a:spLocks noChangeArrowheads="1"/>
          </p:cNvSpPr>
          <p:nvPr/>
        </p:nvSpPr>
        <p:spPr bwMode="auto">
          <a:xfrm>
            <a:off x="304800" y="3886200"/>
            <a:ext cx="44608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ru-RU" dirty="0"/>
              <a:t>У </a:t>
            </a:r>
            <a:r>
              <a:rPr lang="ru-RU" dirty="0" err="1"/>
              <a:t>вересняі</a:t>
            </a:r>
            <a:r>
              <a:rPr lang="ru-RU" dirty="0"/>
              <a:t> 1941 р. </a:t>
            </a:r>
            <a:r>
              <a:rPr lang="ru-RU" dirty="0" err="1"/>
              <a:t>курінь</a:t>
            </a:r>
            <a:r>
              <a:rPr lang="ru-RU" dirty="0"/>
              <a:t> </a:t>
            </a:r>
            <a:r>
              <a:rPr lang="ru-RU" dirty="0" err="1"/>
              <a:t>прибув</a:t>
            </a:r>
            <a:r>
              <a:rPr lang="ru-RU" dirty="0"/>
              <a:t> у </a:t>
            </a:r>
            <a:r>
              <a:rPr lang="ru-RU" dirty="0" err="1"/>
              <a:t>Київ</a:t>
            </a:r>
            <a:r>
              <a:rPr lang="ru-RU" dirty="0"/>
              <a:t>. </a:t>
            </a:r>
          </a:p>
        </p:txBody>
      </p:sp>
      <p:sp>
        <p:nvSpPr>
          <p:cNvPr id="96272" name="Rectangle 16"/>
          <p:cNvSpPr>
            <a:spLocks noChangeArrowheads="1"/>
          </p:cNvSpPr>
          <p:nvPr/>
        </p:nvSpPr>
        <p:spPr bwMode="auto">
          <a:xfrm>
            <a:off x="304800" y="4114800"/>
            <a:ext cx="5491336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ru-RU" dirty="0" err="1"/>
              <a:t>Наприкінці</a:t>
            </a:r>
            <a:r>
              <a:rPr lang="ru-RU" dirty="0"/>
              <a:t> 1941 р. </a:t>
            </a:r>
            <a:r>
              <a:rPr lang="ru-RU" dirty="0" err="1"/>
              <a:t>Буковинський</a:t>
            </a:r>
            <a:r>
              <a:rPr lang="ru-RU" dirty="0"/>
              <a:t> </a:t>
            </a:r>
            <a:r>
              <a:rPr lang="ru-RU" dirty="0" err="1"/>
              <a:t>курінь</a:t>
            </a:r>
            <a:r>
              <a:rPr lang="ru-RU" dirty="0"/>
              <a:t> </a:t>
            </a:r>
            <a:r>
              <a:rPr lang="ru-RU" dirty="0" err="1"/>
              <a:t>був</a:t>
            </a:r>
            <a:r>
              <a:rPr lang="ru-RU" dirty="0"/>
              <a:t> </a:t>
            </a:r>
            <a:r>
              <a:rPr lang="ru-RU" dirty="0" err="1"/>
              <a:t>розпущений</a:t>
            </a:r>
            <a:r>
              <a:rPr lang="ru-RU" dirty="0"/>
              <a:t> </a:t>
            </a:r>
            <a:r>
              <a:rPr lang="ru-RU" dirty="0" err="1"/>
              <a:t>німцями</a:t>
            </a:r>
            <a:r>
              <a:rPr lang="ru-RU" dirty="0"/>
              <a:t> за </a:t>
            </a:r>
            <a:r>
              <a:rPr lang="ru-RU" dirty="0" err="1"/>
              <a:t>націоналістичну</a:t>
            </a:r>
            <a:r>
              <a:rPr lang="ru-RU" dirty="0"/>
              <a:t> </a:t>
            </a:r>
            <a:r>
              <a:rPr lang="ru-RU" dirty="0" err="1"/>
              <a:t>діяльність</a:t>
            </a:r>
            <a:r>
              <a:rPr lang="ru-RU" dirty="0"/>
              <a:t>,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йшла</a:t>
            </a:r>
            <a:r>
              <a:rPr lang="ru-RU" dirty="0"/>
              <a:t> </a:t>
            </a:r>
            <a:r>
              <a:rPr lang="ru-RU" dirty="0" err="1"/>
              <a:t>врозріз</a:t>
            </a:r>
            <a:r>
              <a:rPr lang="ru-RU" dirty="0"/>
              <a:t> </a:t>
            </a:r>
            <a:r>
              <a:rPr lang="ru-RU" dirty="0" err="1"/>
              <a:t>із</a:t>
            </a:r>
            <a:r>
              <a:rPr lang="ru-RU" dirty="0"/>
              <a:t> </a:t>
            </a:r>
            <a:r>
              <a:rPr lang="ru-RU" dirty="0" err="1"/>
              <a:t>політикою</a:t>
            </a:r>
            <a:r>
              <a:rPr lang="ru-RU" dirty="0"/>
              <a:t> </a:t>
            </a:r>
            <a:r>
              <a:rPr lang="ru-RU" dirty="0" err="1"/>
              <a:t>окупаційної</a:t>
            </a:r>
            <a:r>
              <a:rPr lang="ru-RU" dirty="0"/>
              <a:t> </a:t>
            </a:r>
            <a:r>
              <a:rPr lang="ru-RU" dirty="0" err="1"/>
              <a:t>німецької</a:t>
            </a:r>
            <a:r>
              <a:rPr lang="ru-RU" dirty="0"/>
              <a:t> </a:t>
            </a:r>
            <a:r>
              <a:rPr lang="ru-RU" dirty="0" err="1"/>
              <a:t>влади</a:t>
            </a:r>
            <a:r>
              <a:rPr lang="ru-RU" dirty="0"/>
              <a:t>. </a:t>
            </a:r>
            <a:r>
              <a:rPr lang="ru-RU" dirty="0" err="1"/>
              <a:t>Чимало</a:t>
            </a:r>
            <a:r>
              <a:rPr lang="ru-RU" dirty="0"/>
              <a:t> </a:t>
            </a:r>
            <a:r>
              <a:rPr lang="ru-RU" dirty="0" err="1"/>
              <a:t>членів</a:t>
            </a:r>
            <a:r>
              <a:rPr lang="ru-RU" dirty="0"/>
              <a:t> Куреня </a:t>
            </a:r>
            <a:r>
              <a:rPr lang="ru-RU" dirty="0" err="1"/>
              <a:t>були</a:t>
            </a:r>
            <a:r>
              <a:rPr lang="ru-RU" dirty="0"/>
              <a:t> </a:t>
            </a:r>
            <a:r>
              <a:rPr lang="ru-RU" dirty="0" err="1"/>
              <a:t>репресовані</a:t>
            </a:r>
            <a:r>
              <a:rPr lang="ru-RU" dirty="0"/>
              <a:t>.</a:t>
            </a:r>
          </a:p>
        </p:txBody>
      </p:sp>
      <p:sp>
        <p:nvSpPr>
          <p:cNvPr id="96273" name="Rectangle 17"/>
          <p:cNvSpPr>
            <a:spLocks noChangeArrowheads="1"/>
          </p:cNvSpPr>
          <p:nvPr/>
        </p:nvSpPr>
        <p:spPr bwMode="auto">
          <a:xfrm>
            <a:off x="0" y="5638800"/>
            <a:ext cx="8991600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ru-RU"/>
              <a:t>У 1944 р. окремі частини Буковинського куреня були перекинуті на Західний фронт, де одразу приєдналися до французьких партизанів (рух Опору), що вели бойові дії проти нацистів.</a:t>
            </a: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0"/>
            <a:ext cx="8229600" cy="1371600"/>
          </a:xfrm>
        </p:spPr>
        <p:txBody>
          <a:bodyPr/>
          <a:lstStyle/>
          <a:p>
            <a:r>
              <a:rPr lang="uk-UA"/>
              <a:t>ДИВІЗІЯ СС “ГАЛИЧИНА”</a:t>
            </a:r>
            <a:endParaRPr lang="ru-RU"/>
          </a:p>
        </p:txBody>
      </p:sp>
      <p:pic>
        <p:nvPicPr>
          <p:cNvPr id="98307" name="Picture 3"/>
          <p:cNvPicPr>
            <a:picLocks noChangeAspect="1" noChangeArrowheads="1"/>
          </p:cNvPicPr>
          <p:nvPr>
            <p:ph type="body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1524000"/>
            <a:ext cx="2743200" cy="3733800"/>
          </a:xfrm>
        </p:spPr>
      </p:pic>
      <p:pic>
        <p:nvPicPr>
          <p:cNvPr id="9830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77200" y="152400"/>
            <a:ext cx="952500" cy="1314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8309" name="Rectangle 5"/>
          <p:cNvSpPr>
            <a:spLocks noChangeArrowheads="1"/>
          </p:cNvSpPr>
          <p:nvPr/>
        </p:nvSpPr>
        <p:spPr bwMode="auto">
          <a:xfrm>
            <a:off x="152400" y="5334000"/>
            <a:ext cx="26670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ru-RU"/>
              <a:t>Агітаційний плакат дивізії «Галичина»</a:t>
            </a:r>
          </a:p>
        </p:txBody>
      </p:sp>
      <p:sp>
        <p:nvSpPr>
          <p:cNvPr id="98311" name="Rectangle 7"/>
          <p:cNvSpPr>
            <a:spLocks noChangeArrowheads="1"/>
          </p:cNvSpPr>
          <p:nvPr/>
        </p:nvSpPr>
        <p:spPr bwMode="auto">
          <a:xfrm>
            <a:off x="2667000" y="1289050"/>
            <a:ext cx="6477000" cy="52629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ru-RU" sz="2400" dirty="0"/>
              <a:t>14-а </a:t>
            </a:r>
            <a:r>
              <a:rPr lang="ru-RU" sz="2400" dirty="0" err="1"/>
              <a:t>гренадерська</a:t>
            </a:r>
            <a:r>
              <a:rPr lang="ru-RU" sz="2400" dirty="0"/>
              <a:t> </a:t>
            </a:r>
            <a:r>
              <a:rPr lang="ru-RU" sz="2400" dirty="0" err="1"/>
              <a:t>дивізія</a:t>
            </a:r>
            <a:r>
              <a:rPr lang="ru-RU" sz="2400" dirty="0"/>
              <a:t> </a:t>
            </a:r>
            <a:r>
              <a:rPr lang="ru-RU" sz="2400" dirty="0" err="1"/>
              <a:t>Ваффен</a:t>
            </a:r>
            <a:r>
              <a:rPr lang="ru-RU" sz="2400" dirty="0"/>
              <a:t> СС «</a:t>
            </a:r>
            <a:r>
              <a:rPr lang="ru-RU" sz="2400" dirty="0" err="1"/>
              <a:t>Галичина</a:t>
            </a:r>
            <a:r>
              <a:rPr lang="ru-RU" sz="2400" dirty="0"/>
              <a:t>» — </a:t>
            </a:r>
            <a:r>
              <a:rPr lang="ru-RU" sz="2400" dirty="0" err="1"/>
              <a:t>підрозділ</a:t>
            </a:r>
            <a:r>
              <a:rPr lang="ru-RU" sz="2400" dirty="0"/>
              <a:t> у </a:t>
            </a:r>
            <a:r>
              <a:rPr lang="ru-RU" sz="2400" dirty="0" err="1"/>
              <a:t>складі</a:t>
            </a:r>
            <a:r>
              <a:rPr lang="ru-RU" sz="2400" dirty="0"/>
              <a:t> </a:t>
            </a:r>
            <a:r>
              <a:rPr lang="ru-RU" sz="2400" dirty="0" err="1"/>
              <a:t>військ</a:t>
            </a:r>
            <a:r>
              <a:rPr lang="ru-RU" sz="2400" dirty="0"/>
              <a:t> </a:t>
            </a:r>
            <a:r>
              <a:rPr lang="ru-RU" sz="2400" dirty="0" err="1"/>
              <a:t>Ваффен-СС</a:t>
            </a:r>
            <a:r>
              <a:rPr lang="ru-RU" sz="2400" dirty="0"/>
              <a:t> </a:t>
            </a:r>
            <a:r>
              <a:rPr lang="ru-RU" sz="2400" dirty="0" err="1"/>
              <a:t>Німеччини</a:t>
            </a:r>
            <a:r>
              <a:rPr lang="ru-RU" sz="2400" dirty="0"/>
              <a:t>, </a:t>
            </a:r>
            <a:r>
              <a:rPr lang="ru-RU" sz="2400" dirty="0" err="1"/>
              <a:t>що</a:t>
            </a:r>
            <a:r>
              <a:rPr lang="ru-RU" sz="2400" dirty="0"/>
              <a:t> </a:t>
            </a:r>
            <a:r>
              <a:rPr lang="ru-RU" sz="2400" dirty="0" err="1"/>
              <a:t>існував</a:t>
            </a:r>
            <a:r>
              <a:rPr lang="ru-RU" sz="2400" dirty="0"/>
              <a:t> у 1943—1945 роках </a:t>
            </a:r>
            <a:r>
              <a:rPr lang="ru-RU" sz="2400" dirty="0" err="1"/>
              <a:t>і</a:t>
            </a:r>
            <a:r>
              <a:rPr lang="ru-RU" sz="2400" dirty="0"/>
              <a:t> </a:t>
            </a:r>
            <a:r>
              <a:rPr lang="ru-RU" sz="2400" dirty="0" err="1"/>
              <a:t>був</a:t>
            </a:r>
            <a:r>
              <a:rPr lang="ru-RU" sz="2400" dirty="0"/>
              <a:t> укомплектований </a:t>
            </a:r>
            <a:r>
              <a:rPr lang="ru-RU" sz="2400" dirty="0" err="1"/>
              <a:t>з</a:t>
            </a:r>
            <a:r>
              <a:rPr lang="ru-RU" sz="2400" dirty="0"/>
              <a:t> </a:t>
            </a:r>
            <a:r>
              <a:rPr lang="ru-RU" sz="2400" dirty="0" err="1"/>
              <a:t>українців-галичан</a:t>
            </a:r>
            <a:r>
              <a:rPr lang="ru-RU" sz="2400" dirty="0"/>
              <a:t>. </a:t>
            </a:r>
            <a:r>
              <a:rPr lang="ru-RU" sz="2400" dirty="0" err="1"/>
              <a:t>З</a:t>
            </a:r>
            <a:r>
              <a:rPr lang="ru-RU" sz="2400" dirty="0"/>
              <a:t> 19 </a:t>
            </a:r>
            <a:r>
              <a:rPr lang="ru-RU" sz="2400" dirty="0" err="1"/>
              <a:t>квітня</a:t>
            </a:r>
            <a:r>
              <a:rPr lang="ru-RU" sz="2400" dirty="0"/>
              <a:t> 1945 року </a:t>
            </a:r>
            <a:r>
              <a:rPr lang="ru-RU" sz="2400" dirty="0" err="1"/>
              <a:t>підрозділ</a:t>
            </a:r>
            <a:r>
              <a:rPr lang="ru-RU" sz="2400" dirty="0"/>
              <a:t> </a:t>
            </a:r>
            <a:r>
              <a:rPr lang="ru-RU" sz="2400" dirty="0" err="1"/>
              <a:t>отримав</a:t>
            </a:r>
            <a:r>
              <a:rPr lang="ru-RU" sz="2400" dirty="0"/>
              <a:t> </a:t>
            </a:r>
            <a:r>
              <a:rPr lang="ru-RU" sz="2400" dirty="0" err="1"/>
              <a:t>нову</a:t>
            </a:r>
            <a:r>
              <a:rPr lang="ru-RU" sz="2400" dirty="0"/>
              <a:t> </a:t>
            </a:r>
            <a:r>
              <a:rPr lang="ru-RU" sz="2400" dirty="0" err="1"/>
              <a:t>назву</a:t>
            </a:r>
            <a:r>
              <a:rPr lang="ru-RU" sz="2400" dirty="0"/>
              <a:t> — </a:t>
            </a:r>
            <a:r>
              <a:rPr lang="ru-RU" sz="2400" dirty="0" smtClean="0"/>
              <a:t>1-а </a:t>
            </a:r>
            <a:r>
              <a:rPr lang="ru-RU" sz="2400" dirty="0" err="1"/>
              <a:t>Українська</a:t>
            </a:r>
            <a:r>
              <a:rPr lang="ru-RU" sz="2400" dirty="0"/>
              <a:t> </a:t>
            </a:r>
            <a:r>
              <a:rPr lang="ru-RU" sz="2400" dirty="0" err="1"/>
              <a:t>Дивізія</a:t>
            </a:r>
            <a:r>
              <a:rPr lang="ru-RU" sz="2400" dirty="0"/>
              <a:t> </a:t>
            </a:r>
            <a:r>
              <a:rPr lang="ru-RU" sz="2400" dirty="0" err="1"/>
              <a:t>УНА</a:t>
            </a:r>
            <a:r>
              <a:rPr lang="ru-RU" sz="2400" dirty="0"/>
              <a:t>.</a:t>
            </a:r>
          </a:p>
          <a:p>
            <a:r>
              <a:rPr lang="ru-RU" sz="2400" dirty="0"/>
              <a:t>За </a:t>
            </a:r>
            <a:r>
              <a:rPr lang="ru-RU" sz="2400" dirty="0" err="1"/>
              <a:t>рішенням</a:t>
            </a:r>
            <a:r>
              <a:rPr lang="ru-RU" sz="2400" dirty="0"/>
              <a:t> </a:t>
            </a:r>
            <a:r>
              <a:rPr lang="ru-RU" sz="2400" dirty="0" err="1"/>
              <a:t>Гіммлера</a:t>
            </a:r>
            <a:r>
              <a:rPr lang="ru-RU" sz="2400" dirty="0"/>
              <a:t> </a:t>
            </a:r>
            <a:r>
              <a:rPr lang="ru-RU" sz="2400" dirty="0" err="1"/>
              <a:t>дивізія</a:t>
            </a:r>
            <a:r>
              <a:rPr lang="ru-RU" sz="2400" dirty="0"/>
              <a:t> не мала права </a:t>
            </a:r>
            <a:r>
              <a:rPr lang="ru-RU" sz="2400" dirty="0" err="1"/>
              <a:t>носити</a:t>
            </a:r>
            <a:r>
              <a:rPr lang="ru-RU" sz="2400" dirty="0"/>
              <a:t> </a:t>
            </a:r>
            <a:r>
              <a:rPr lang="ru-RU" sz="2400" dirty="0" err="1"/>
              <a:t>назву</a:t>
            </a:r>
            <a:r>
              <a:rPr lang="ru-RU" sz="2400" dirty="0"/>
              <a:t> «</a:t>
            </a:r>
            <a:r>
              <a:rPr lang="ru-RU" sz="2400" dirty="0" err="1"/>
              <a:t>українська</a:t>
            </a:r>
            <a:r>
              <a:rPr lang="ru-RU" sz="2400" dirty="0"/>
              <a:t>», </a:t>
            </a:r>
            <a:r>
              <a:rPr lang="ru-RU" sz="2400" dirty="0" err="1"/>
              <a:t>щоб</a:t>
            </a:r>
            <a:r>
              <a:rPr lang="ru-RU" sz="2400" dirty="0"/>
              <a:t> не </a:t>
            </a:r>
            <a:r>
              <a:rPr lang="ru-RU" sz="2400" dirty="0" err="1"/>
              <a:t>пропагувати</a:t>
            </a:r>
            <a:r>
              <a:rPr lang="ru-RU" sz="2400" dirty="0"/>
              <a:t> </a:t>
            </a:r>
            <a:r>
              <a:rPr lang="ru-RU" sz="2400" dirty="0" err="1"/>
              <a:t>ідею</a:t>
            </a:r>
            <a:r>
              <a:rPr lang="ru-RU" sz="2400" dirty="0"/>
              <a:t> </a:t>
            </a:r>
            <a:r>
              <a:rPr lang="ru-RU" sz="2400" dirty="0" err="1"/>
              <a:t>незалежності</a:t>
            </a:r>
            <a:r>
              <a:rPr lang="ru-RU" sz="2400" dirty="0"/>
              <a:t> </a:t>
            </a:r>
            <a:r>
              <a:rPr lang="ru-RU" sz="2400" dirty="0" err="1"/>
              <a:t>України</a:t>
            </a:r>
            <a:r>
              <a:rPr lang="ru-RU" sz="2400" dirty="0"/>
              <a:t>.</a:t>
            </a:r>
          </a:p>
          <a:p>
            <a:r>
              <a:rPr lang="uk-UA" sz="2400" dirty="0"/>
              <a:t>Під час Львівсько-Сандомирської операції радянських військ під Бродами дивізія потрапила в оточення і була розгромлена. Частина бійців зуміла відступити. Деякі бійці  перейшли в </a:t>
            </a:r>
            <a:r>
              <a:rPr lang="uk-UA" sz="2400" dirty="0" err="1"/>
              <a:t>УПА</a:t>
            </a:r>
            <a:r>
              <a:rPr lang="uk-UA" sz="2400" dirty="0"/>
              <a:t>. </a:t>
            </a:r>
            <a:endParaRPr lang="ru-RU" sz="2400" dirty="0"/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219200"/>
          </a:xfrm>
        </p:spPr>
        <p:txBody>
          <a:bodyPr/>
          <a:lstStyle/>
          <a:p>
            <a:r>
              <a:rPr lang="uk-UA"/>
              <a:t>ПОЛІЦЕЙСЬКІ БАТАЛЬЙОНИ</a:t>
            </a:r>
            <a:endParaRPr lang="ru-RU"/>
          </a:p>
        </p:txBody>
      </p:sp>
      <p:sp>
        <p:nvSpPr>
          <p:cNvPr id="1003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981200"/>
            <a:ext cx="7543800" cy="4114800"/>
          </a:xfrm>
        </p:spPr>
        <p:txBody>
          <a:bodyPr/>
          <a:lstStyle/>
          <a:p>
            <a:pPr lvl="4"/>
            <a:r>
              <a:rPr lang="ru-RU"/>
              <a:t>      </a:t>
            </a:r>
          </a:p>
        </p:txBody>
      </p:sp>
      <p:pic>
        <p:nvPicPr>
          <p:cNvPr id="100357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1371600"/>
            <a:ext cx="3886200" cy="419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0359" name="Text Box 7"/>
          <p:cNvSpPr txBox="1">
            <a:spLocks noChangeArrowheads="1"/>
          </p:cNvSpPr>
          <p:nvPr/>
        </p:nvSpPr>
        <p:spPr bwMode="auto">
          <a:xfrm>
            <a:off x="533400" y="5638800"/>
            <a:ext cx="3536950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uk-UA"/>
              <a:t>Українські поліцаї підтримують </a:t>
            </a:r>
          </a:p>
          <a:p>
            <a:r>
              <a:rPr lang="uk-UA"/>
              <a:t>порядок в колоні жінок в</a:t>
            </a:r>
          </a:p>
          <a:p>
            <a:r>
              <a:rPr lang="uk-UA"/>
              <a:t>окупованому Києві .</a:t>
            </a:r>
            <a:endParaRPr lang="ru-RU"/>
          </a:p>
        </p:txBody>
      </p:sp>
      <p:sp>
        <p:nvSpPr>
          <p:cNvPr id="100360" name="Text Box 8"/>
          <p:cNvSpPr txBox="1">
            <a:spLocks noChangeArrowheads="1"/>
          </p:cNvSpPr>
          <p:nvPr/>
        </p:nvSpPr>
        <p:spPr bwMode="auto">
          <a:xfrm>
            <a:off x="4495800" y="1295400"/>
            <a:ext cx="4648200" cy="4760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uk-UA"/>
              <a:t>ДОПОМІЖНА ПОЛІЦІЯ.</a:t>
            </a:r>
          </a:p>
          <a:p>
            <a:r>
              <a:rPr lang="uk-UA"/>
              <a:t>Збройні формування, створені німцями з метою підтримки “нового порядку” на території України 27 липня 1941 р.. Брали активну участь в акціях окупантів проти партизанів та мирного населення. Частина підрозділів допоміжної поліції у 1943 р.  перейшла на бік УПА (близько</a:t>
            </a:r>
          </a:p>
          <a:p>
            <a:r>
              <a:rPr lang="uk-UA"/>
              <a:t> 5 тис. осіб)</a:t>
            </a:r>
          </a:p>
          <a:p>
            <a:r>
              <a:rPr lang="uk-UA"/>
              <a:t>ОХОРОННА ПОЛІЦІЯ. У лютому 1942 р. були створені українські підрозділи для боротьби з партизанами (загалом 50 батальйонів).</a:t>
            </a:r>
          </a:p>
          <a:p>
            <a:r>
              <a:rPr lang="uk-UA"/>
              <a:t>У складі німецької армії на 1944 р. воювали 220 тис. українців . На співробітництво з окупантами погодилось близько 1% населення України.</a:t>
            </a:r>
            <a:endParaRPr lang="ru-RU"/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28600"/>
            <a:ext cx="8229600" cy="1371600"/>
          </a:xfrm>
        </p:spPr>
        <p:txBody>
          <a:bodyPr/>
          <a:lstStyle/>
          <a:p>
            <a:r>
              <a:rPr lang="uk-UA"/>
              <a:t>ГОЛОКОСТ-</a:t>
            </a:r>
            <a:endParaRPr lang="ru-RU"/>
          </a:p>
        </p:txBody>
      </p:sp>
      <p:pic>
        <p:nvPicPr>
          <p:cNvPr id="67587" name="Picture 3"/>
          <p:cNvPicPr>
            <a:picLocks noChangeAspect="1" noChangeArrowheads="1"/>
          </p:cNvPicPr>
          <p:nvPr>
            <p:ph type="body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114800" y="1524000"/>
            <a:ext cx="4648200" cy="5029200"/>
          </a:xfrm>
        </p:spPr>
      </p:pic>
      <p:sp>
        <p:nvSpPr>
          <p:cNvPr id="67588" name="Text Box 4"/>
          <p:cNvSpPr txBox="1">
            <a:spLocks noChangeArrowheads="1"/>
          </p:cNvSpPr>
          <p:nvPr/>
        </p:nvSpPr>
        <p:spPr bwMode="auto">
          <a:xfrm>
            <a:off x="0" y="1447800"/>
            <a:ext cx="4114800" cy="527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/>
            <a:r>
              <a:rPr lang="uk-UA" sz="2000">
                <a:latin typeface="Tahoma" pitchFamily="34" charset="0"/>
              </a:rPr>
              <a:t>планомірне і організоване  знищення єврейського населення в роки Другої світової війни.</a:t>
            </a:r>
          </a:p>
          <a:p>
            <a:pPr eaLnBrk="1" hangingPunct="1"/>
            <a:r>
              <a:rPr lang="uk-UA" sz="2000">
                <a:latin typeface="Tahoma" pitchFamily="34" charset="0"/>
              </a:rPr>
              <a:t>Жертвами голокосту стали</a:t>
            </a:r>
          </a:p>
          <a:p>
            <a:pPr eaLnBrk="1" hangingPunct="1"/>
            <a:r>
              <a:rPr lang="uk-UA" sz="2000">
                <a:latin typeface="Tahoma" pitchFamily="34" charset="0"/>
              </a:rPr>
              <a:t> 6 млн. євреїв (в Україні – </a:t>
            </a:r>
          </a:p>
          <a:p>
            <a:pPr eaLnBrk="1" hangingPunct="1"/>
            <a:r>
              <a:rPr lang="uk-UA" sz="2000">
                <a:latin typeface="Tahoma" pitchFamily="34" charset="0"/>
              </a:rPr>
              <a:t>1,4  млн.).</a:t>
            </a:r>
          </a:p>
          <a:p>
            <a:pPr eaLnBrk="1" hangingPunct="1"/>
            <a:r>
              <a:rPr lang="uk-UA" sz="2000">
                <a:latin typeface="Tahoma" pitchFamily="34" charset="0"/>
              </a:rPr>
              <a:t>Це складало близько 63 </a:t>
            </a:r>
            <a:r>
              <a:rPr lang="en-US" sz="2000">
                <a:latin typeface="Tahoma" pitchFamily="34" charset="0"/>
                <a:cs typeface="Tahoma" pitchFamily="34" charset="0"/>
              </a:rPr>
              <a:t>%</a:t>
            </a:r>
            <a:r>
              <a:rPr lang="uk-UA" sz="2000">
                <a:latin typeface="Tahoma" pitchFamily="34" charset="0"/>
                <a:cs typeface="Tahoma" pitchFamily="34" charset="0"/>
              </a:rPr>
              <a:t> європейського  і 36 </a:t>
            </a:r>
            <a:r>
              <a:rPr lang="en-US" sz="2000">
                <a:latin typeface="Tahoma" pitchFamily="34" charset="0"/>
                <a:cs typeface="Tahoma" pitchFamily="34" charset="0"/>
              </a:rPr>
              <a:t>%</a:t>
            </a:r>
            <a:r>
              <a:rPr lang="uk-UA" sz="2000">
                <a:latin typeface="Tahoma" pitchFamily="34" charset="0"/>
                <a:cs typeface="Tahoma" pitchFamily="34" charset="0"/>
              </a:rPr>
              <a:t> світового єврейства. </a:t>
            </a:r>
          </a:p>
          <a:p>
            <a:pPr eaLnBrk="1" hangingPunct="1"/>
            <a:r>
              <a:rPr lang="uk-UA" sz="2000">
                <a:latin typeface="Tahoma" pitchFamily="34" charset="0"/>
                <a:cs typeface="Tahoma" pitchFamily="34" charset="0"/>
              </a:rPr>
              <a:t>Не існує єдиної точки зору щодо періодизації Голокосту. Одні дослідники вказують на</a:t>
            </a:r>
          </a:p>
          <a:p>
            <a:pPr eaLnBrk="1" hangingPunct="1"/>
            <a:r>
              <a:rPr lang="uk-UA" sz="2000">
                <a:latin typeface="Tahoma" pitchFamily="34" charset="0"/>
                <a:cs typeface="Tahoma" pitchFamily="34" charset="0"/>
              </a:rPr>
              <a:t>період  1933 – 1945 рр., інші на 1941 – 1945 рр. –</a:t>
            </a:r>
          </a:p>
          <a:p>
            <a:pPr eaLnBrk="1" hangingPunct="1"/>
            <a:r>
              <a:rPr lang="uk-UA" sz="2000">
                <a:latin typeface="Tahoma" pitchFamily="34" charset="0"/>
                <a:cs typeface="Tahoma" pitchFamily="34" charset="0"/>
              </a:rPr>
              <a:t> тобто період масового систематичного знищення.</a:t>
            </a:r>
            <a:endParaRPr lang="en-US" sz="2000">
              <a:latin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Объект 5"/>
          <p:cNvSpPr>
            <a:spLocks noGrp="1"/>
          </p:cNvSpPr>
          <p:nvPr>
            <p:ph idx="1"/>
          </p:nvPr>
        </p:nvSpPr>
        <p:spPr>
          <a:xfrm>
            <a:off x="395536" y="116632"/>
            <a:ext cx="8229600" cy="6552728"/>
          </a:xfrm>
        </p:spPr>
        <p:txBody>
          <a:bodyPr>
            <a:normAutofit lnSpcReduction="10000"/>
          </a:bodyPr>
          <a:lstStyle/>
          <a:p>
            <a:pPr marL="137160" indent="0" algn="just">
              <a:buNone/>
            </a:pPr>
            <a:r>
              <a:rPr lang="uk-UA" dirty="0" smtClean="0"/>
              <a:t>«… </a:t>
            </a:r>
            <a:r>
              <a:rPr lang="ru-RU" dirty="0" smtClean="0"/>
              <a:t>Если мы примем предложение Германии о заключении с ней пакта о ненападении, она, конечно, нападет на Польщу и вмешательство Франции и Англии в эту войну станет неизбежным. Западная Европа будет подвергнута серьёзным волнениям и беспорядкам. В этих условиях у нас будет много шансов остаться в стороне от конфликта и мы сможем надеяться на наше выгодное вступление в войну».</a:t>
            </a:r>
          </a:p>
          <a:p>
            <a:pPr marL="137160" indent="0" algn="just">
              <a:buNone/>
            </a:pPr>
            <a:endParaRPr lang="ru-RU" dirty="0"/>
          </a:p>
          <a:p>
            <a:pPr marL="137160" indent="0" algn="r">
              <a:buNone/>
            </a:pPr>
            <a:r>
              <a:rPr lang="ru-RU" sz="1700" dirty="0" err="1" smtClean="0"/>
              <a:t>И.Сталин</a:t>
            </a:r>
            <a:endParaRPr lang="ru-RU" sz="1700" dirty="0" smtClean="0"/>
          </a:p>
          <a:p>
            <a:pPr marL="137160" indent="0" algn="r">
              <a:buNone/>
            </a:pPr>
            <a:r>
              <a:rPr lang="ru-RU" sz="1700" dirty="0" smtClean="0"/>
              <a:t>Из выступления на заседании </a:t>
            </a:r>
          </a:p>
          <a:p>
            <a:pPr marL="137160" indent="0" algn="r">
              <a:buNone/>
            </a:pPr>
            <a:r>
              <a:rPr lang="ru-RU" sz="1700" dirty="0" smtClean="0"/>
              <a:t>Политбюро ЦК ВКП(б).</a:t>
            </a:r>
          </a:p>
          <a:p>
            <a:pPr marL="137160" indent="0" algn="r">
              <a:buNone/>
            </a:pPr>
            <a:r>
              <a:rPr lang="ru-RU" sz="1700" dirty="0" smtClean="0"/>
              <a:t>19.08.1939</a:t>
            </a:r>
            <a:endParaRPr lang="uk-UA" sz="1700" dirty="0"/>
          </a:p>
        </p:txBody>
      </p:sp>
    </p:spTree>
    <p:extLst>
      <p:ext uri="{BB962C8B-B14F-4D97-AF65-F5344CB8AC3E}">
        <p14:creationId xmlns:p14="http://schemas.microsoft.com/office/powerpoint/2010/main" xmlns="" val="2110287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4338" name="Picture 2" descr="http://cg.gov.ua/web_docs/1/2013/03/img/%D0%91%D0%B0%D0%BD%D0%B5%D1%80%20%D0%A3%D0%BA%D1%80%D0%B0%D0%B8%D0%BD%D0%B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85720" y="4714884"/>
            <a:ext cx="8443914" cy="1881182"/>
          </a:xfrm>
        </p:spPr>
        <p:txBody>
          <a:bodyPr>
            <a:noAutofit/>
          </a:bodyPr>
          <a:lstStyle/>
          <a:p>
            <a:pPr algn="ctr">
              <a:buNone/>
            </a:pPr>
            <a:r>
              <a:rPr lang="uk-UA" sz="2400" dirty="0" smtClean="0"/>
              <a:t>Восени 1941 р. в Україні формувались підпільні обкоми, райкоми, первинні організації і групи ВКП(б). У лісах з'явилися партизанські загони, які очолювали здебільшого ті, хто був здатним здійснювати бойові операції</a:t>
            </a:r>
            <a:r>
              <a:rPr lang="uk-UA" sz="2400" dirty="0" smtClean="0"/>
              <a:t>. Але багато загонів було швидко </a:t>
            </a:r>
            <a:r>
              <a:rPr lang="uk-UA" sz="2400" dirty="0" err="1" smtClean="0"/>
              <a:t>рогромлено</a:t>
            </a:r>
            <a:r>
              <a:rPr lang="uk-UA" sz="2400" dirty="0" smtClean="0"/>
              <a:t> німцями.</a:t>
            </a:r>
            <a:endParaRPr lang="uk-UA" sz="2400" dirty="0"/>
          </a:p>
        </p:txBody>
      </p:sp>
      <p:pic>
        <p:nvPicPr>
          <p:cNvPr id="15364" name="Picture 4" descr="http://s08.radikal.ru/i181/1004/97/40c3c7f456a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214290"/>
            <a:ext cx="4286280" cy="4071966"/>
          </a:xfrm>
          <a:prstGeom prst="rect">
            <a:avLst/>
          </a:prstGeom>
          <a:noFill/>
        </p:spPr>
      </p:pic>
      <p:pic>
        <p:nvPicPr>
          <p:cNvPr id="15366" name="Picture 6" descr="http://newzz.in.ua/uploads/posts/2010-08/1282061454_128204839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214290"/>
            <a:ext cx="4286280" cy="4071966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28596" y="4786322"/>
            <a:ext cx="8372476" cy="1809744"/>
          </a:xfrm>
        </p:spPr>
        <p:txBody>
          <a:bodyPr>
            <a:normAutofit fontScale="70000" lnSpcReduction="20000"/>
          </a:bodyPr>
          <a:lstStyle/>
          <a:p>
            <a:pPr algn="ctr">
              <a:buNone/>
            </a:pPr>
            <a:r>
              <a:rPr lang="uk-UA" dirty="0" smtClean="0"/>
              <a:t>У Москві довелося терміново переглянути довоєнну теорію війни, згідно з якою у разі нападу противника на СРСР бойові дії будуть перенесені на його територію. У 30-х роках було ліквідовано створену в лісах мережу матеріально-технічних баз. Підібрані для можливої партизанської боротьби кадри звинуватили у підготовці замаху на Сталіна і винищили.</a:t>
            </a:r>
            <a:endParaRPr lang="uk-UA" dirty="0"/>
          </a:p>
        </p:txBody>
      </p:sp>
      <p:pic>
        <p:nvPicPr>
          <p:cNvPr id="13314" name="Picture 2" descr="Файл:Polishborder1709193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71604" y="357166"/>
            <a:ext cx="5786478" cy="4224129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214282" y="4714884"/>
            <a:ext cx="8643998" cy="1738306"/>
          </a:xfrm>
        </p:spPr>
        <p:txBody>
          <a:bodyPr>
            <a:noAutofit/>
          </a:bodyPr>
          <a:lstStyle/>
          <a:p>
            <a:pPr algn="ctr">
              <a:buNone/>
            </a:pPr>
            <a:r>
              <a:rPr lang="uk-UA" sz="2000" dirty="0" smtClean="0"/>
              <a:t>Тепер радянське командування покладало великі надії на організований партизанський рух та підпільну роботу на окупованих територіях. Однак з 3,5 тис. партизанських загонів і диверсійних груп, залишених на окупованій території, влітку 1942 р. діяли лише 22 загони, інші розпалися або були розгромлені. Проти недосвідчених підпільників і партизанів діяли фашистські каральні органи.</a:t>
            </a:r>
            <a:r>
              <a:rPr lang="ru-RU" sz="2000" dirty="0" smtClean="0"/>
              <a:t/>
            </a:r>
            <a:br>
              <a:rPr lang="ru-RU" sz="2000" dirty="0" smtClean="0"/>
            </a:br>
            <a:endParaRPr lang="ru-RU" sz="2000" dirty="0"/>
          </a:p>
        </p:txBody>
      </p:sp>
      <p:pic>
        <p:nvPicPr>
          <p:cNvPr id="19458" name="Picture 2" descr="http://img.narodna.pravda.com.ua/images/doc/0/1/01307----------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7224" y="928670"/>
            <a:ext cx="3729304" cy="3000396"/>
          </a:xfrm>
          <a:prstGeom prst="rect">
            <a:avLst/>
          </a:prstGeom>
          <a:noFill/>
        </p:spPr>
      </p:pic>
      <p:pic>
        <p:nvPicPr>
          <p:cNvPr id="19460" name="Picture 4" descr="http://aratta-ukraine.com/textua/2012092101371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14942" y="428604"/>
            <a:ext cx="2714644" cy="4050249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642910" y="4572008"/>
            <a:ext cx="8229600" cy="2024058"/>
          </a:xfrm>
        </p:spPr>
        <p:txBody>
          <a:bodyPr>
            <a:normAutofit fontScale="77500" lnSpcReduction="20000"/>
          </a:bodyPr>
          <a:lstStyle/>
          <a:p>
            <a:pPr algn="ctr">
              <a:buNone/>
            </a:pPr>
            <a:r>
              <a:rPr lang="ru-RU" dirty="0" smtClean="0"/>
              <a:t>В </a:t>
            </a:r>
            <a:r>
              <a:rPr lang="ru-RU" dirty="0" err="1" smtClean="0"/>
              <a:t>Україні</a:t>
            </a:r>
            <a:r>
              <a:rPr lang="ru-RU" dirty="0" smtClean="0"/>
              <a:t> </a:t>
            </a:r>
            <a:r>
              <a:rPr lang="ru-RU" dirty="0" err="1" smtClean="0"/>
              <a:t>найбільш</a:t>
            </a:r>
            <a:r>
              <a:rPr lang="ru-RU" dirty="0" smtClean="0"/>
              <a:t> </a:t>
            </a:r>
            <a:r>
              <a:rPr lang="ru-RU" dirty="0" err="1" smtClean="0"/>
              <a:t>сприятливими</a:t>
            </a:r>
            <a:r>
              <a:rPr lang="ru-RU" dirty="0" smtClean="0"/>
              <a:t> </a:t>
            </a:r>
            <a:r>
              <a:rPr lang="ru-RU" dirty="0" err="1" smtClean="0"/>
              <a:t>були</a:t>
            </a:r>
            <a:r>
              <a:rPr lang="ru-RU" dirty="0" smtClean="0"/>
              <a:t> </a:t>
            </a:r>
            <a:r>
              <a:rPr lang="ru-RU" dirty="0" err="1" smtClean="0"/>
              <a:t>умови</a:t>
            </a:r>
            <a:r>
              <a:rPr lang="ru-RU" dirty="0" smtClean="0"/>
              <a:t> для </a:t>
            </a:r>
            <a:r>
              <a:rPr lang="ru-RU" dirty="0" err="1" smtClean="0"/>
              <a:t>таборів</a:t>
            </a:r>
            <a:r>
              <a:rPr lang="ru-RU" dirty="0" smtClean="0"/>
              <a:t> партизан на </a:t>
            </a:r>
            <a:r>
              <a:rPr lang="ru-RU" dirty="0" err="1" smtClean="0"/>
              <a:t>Волині</a:t>
            </a:r>
            <a:r>
              <a:rPr lang="ru-RU" dirty="0" smtClean="0"/>
              <a:t> </a:t>
            </a:r>
            <a:r>
              <a:rPr lang="ru-RU" dirty="0" err="1" smtClean="0"/>
              <a:t>й</a:t>
            </a:r>
            <a:r>
              <a:rPr lang="ru-RU" dirty="0" smtClean="0"/>
              <a:t> </a:t>
            </a:r>
            <a:r>
              <a:rPr lang="ru-RU" dirty="0" err="1" smtClean="0"/>
              <a:t>Поліссі</a:t>
            </a:r>
            <a:r>
              <a:rPr lang="ru-RU" dirty="0" smtClean="0"/>
              <a:t>. Рух набрав </a:t>
            </a:r>
            <a:r>
              <a:rPr lang="ru-RU" dirty="0" err="1" smtClean="0"/>
              <a:t>організованого</a:t>
            </a:r>
            <a:r>
              <a:rPr lang="ru-RU" dirty="0" smtClean="0"/>
              <a:t> характеру у 1942 </a:t>
            </a:r>
            <a:r>
              <a:rPr lang="en-US" dirty="0" smtClean="0"/>
              <a:t>p., </a:t>
            </a:r>
            <a:r>
              <a:rPr lang="ru-RU" dirty="0" smtClean="0"/>
              <a:t>коли </a:t>
            </a:r>
            <a:r>
              <a:rPr lang="ru-RU" dirty="0" err="1" smtClean="0"/>
              <a:t>було</a:t>
            </a:r>
            <a:r>
              <a:rPr lang="ru-RU" dirty="0" smtClean="0"/>
              <a:t> створено </a:t>
            </a:r>
            <a:r>
              <a:rPr lang="ru-RU" dirty="0" err="1" smtClean="0"/>
              <a:t>Український</a:t>
            </a:r>
            <a:r>
              <a:rPr lang="ru-RU" dirty="0" smtClean="0"/>
              <a:t> штаб </a:t>
            </a:r>
            <a:r>
              <a:rPr lang="ru-RU" dirty="0" err="1" smtClean="0"/>
              <a:t>партизанського</a:t>
            </a:r>
            <a:r>
              <a:rPr lang="ru-RU" dirty="0" smtClean="0"/>
              <a:t> </a:t>
            </a:r>
            <a:r>
              <a:rPr lang="ru-RU" dirty="0" err="1" smtClean="0"/>
              <a:t>руху</a:t>
            </a:r>
            <a:r>
              <a:rPr lang="ru-RU" dirty="0" smtClean="0"/>
              <a:t>, </a:t>
            </a:r>
            <a:r>
              <a:rPr lang="ru-RU" dirty="0" err="1" smtClean="0"/>
              <a:t>який</a:t>
            </a:r>
            <a:r>
              <a:rPr lang="ru-RU" dirty="0" smtClean="0"/>
              <a:t> </a:t>
            </a:r>
            <a:r>
              <a:rPr lang="ru-RU" dirty="0" err="1" smtClean="0"/>
              <a:t>очолив</a:t>
            </a:r>
            <a:r>
              <a:rPr lang="ru-RU" dirty="0" smtClean="0"/>
              <a:t> </a:t>
            </a:r>
            <a:r>
              <a:rPr lang="ru-RU" dirty="0" err="1" smtClean="0"/>
              <a:t>Тимофій</a:t>
            </a:r>
            <a:r>
              <a:rPr lang="ru-RU" dirty="0" smtClean="0"/>
              <a:t> </a:t>
            </a:r>
            <a:r>
              <a:rPr lang="ru-RU" dirty="0" err="1" smtClean="0"/>
              <a:t>Строкач</a:t>
            </a:r>
            <a:r>
              <a:rPr lang="ru-RU" dirty="0" smtClean="0"/>
              <a:t>. У </a:t>
            </a:r>
            <a:r>
              <a:rPr lang="ru-RU" dirty="0" err="1" smtClean="0"/>
              <a:t>русі</a:t>
            </a:r>
            <a:r>
              <a:rPr lang="ru-RU" dirty="0" smtClean="0"/>
              <a:t> Опору брали участь </a:t>
            </a:r>
            <a:r>
              <a:rPr lang="ru-RU" dirty="0" err="1" smtClean="0"/>
              <a:t>утікачі-військовополонені</a:t>
            </a:r>
            <a:r>
              <a:rPr lang="ru-RU" dirty="0" smtClean="0"/>
              <a:t>, </a:t>
            </a:r>
            <a:r>
              <a:rPr lang="ru-RU" dirty="0" err="1" smtClean="0"/>
              <a:t>партійні</a:t>
            </a:r>
            <a:r>
              <a:rPr lang="ru-RU" dirty="0" smtClean="0"/>
              <a:t> </a:t>
            </a:r>
            <a:r>
              <a:rPr lang="ru-RU" dirty="0" err="1" smtClean="0"/>
              <a:t>і</a:t>
            </a:r>
            <a:r>
              <a:rPr lang="ru-RU" dirty="0" smtClean="0"/>
              <a:t> </a:t>
            </a:r>
            <a:r>
              <a:rPr lang="ru-RU" dirty="0" err="1" smtClean="0"/>
              <a:t>безпартійні</a:t>
            </a:r>
            <a:r>
              <a:rPr lang="ru-RU" dirty="0" smtClean="0"/>
              <a:t>, </a:t>
            </a:r>
            <a:r>
              <a:rPr lang="ru-RU" dirty="0" err="1" smtClean="0"/>
              <a:t>дорослі</a:t>
            </a:r>
            <a:r>
              <a:rPr lang="ru-RU" dirty="0" smtClean="0"/>
              <a:t> </a:t>
            </a:r>
            <a:r>
              <a:rPr lang="ru-RU" dirty="0" err="1" smtClean="0"/>
              <a:t>і</a:t>
            </a:r>
            <a:r>
              <a:rPr lang="ru-RU" dirty="0" smtClean="0"/>
              <a:t> </a:t>
            </a:r>
            <a:r>
              <a:rPr lang="ru-RU" dirty="0" err="1" smtClean="0"/>
              <a:t>діти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20482" name="Picture 2" descr="http://dynamo.ua/uploads/posts/2012-10/1351088815_strokach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472" y="285728"/>
            <a:ext cx="3200400" cy="4286250"/>
          </a:xfrm>
          <a:prstGeom prst="rect">
            <a:avLst/>
          </a:prstGeom>
          <a:noFill/>
        </p:spPr>
      </p:pic>
      <p:pic>
        <p:nvPicPr>
          <p:cNvPr id="20484" name="Picture 4" descr="http://www.calendarium.com.ua/ua/im/36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86182" y="1000108"/>
            <a:ext cx="4857784" cy="3076598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457200" y="4000504"/>
            <a:ext cx="8229600" cy="2428892"/>
          </a:xfrm>
        </p:spPr>
        <p:txBody>
          <a:bodyPr>
            <a:normAutofit fontScale="85000" lnSpcReduction="20000"/>
          </a:bodyPr>
          <a:lstStyle/>
          <a:p>
            <a:pPr>
              <a:buNone/>
            </a:pPr>
            <a:r>
              <a:rPr lang="uk-UA" dirty="0" smtClean="0"/>
              <a:t>Відомими командирами радянських партизанів стали С Ковпак, О. Федоров, М. </a:t>
            </a:r>
            <a:r>
              <a:rPr lang="uk-UA" dirty="0" err="1" smtClean="0"/>
              <a:t>Наумов</a:t>
            </a:r>
            <a:r>
              <a:rPr lang="uk-UA" dirty="0" smtClean="0"/>
              <a:t>. Зокрема, партизанські з'єднання С Ковпака пройшли бойовий шлях від Путивля до Карпат. Героїзм учасників рейду блискуче змалював у своїй книзі "Люди з чистою совістю" один з командирів Петро Вершигора.</a:t>
            </a:r>
            <a:endParaRPr lang="uk-UA" dirty="0"/>
          </a:p>
        </p:txBody>
      </p:sp>
      <p:pic>
        <p:nvPicPr>
          <p:cNvPr id="21506" name="Picture 2" descr="http://www.warheroes.ru/content/images/heroes/2hero/KovpakSidorArtem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357166"/>
            <a:ext cx="2680041" cy="3500462"/>
          </a:xfrm>
          <a:prstGeom prst="rect">
            <a:avLst/>
          </a:prstGeom>
          <a:noFill/>
        </p:spPr>
      </p:pic>
      <p:pic>
        <p:nvPicPr>
          <p:cNvPr id="21508" name="Picture 4" descr="http://upload.wikimedia.org/wikipedia/uk/3/3b/Fedorov_af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71802" y="357166"/>
            <a:ext cx="2500330" cy="3500462"/>
          </a:xfrm>
          <a:prstGeom prst="rect">
            <a:avLst/>
          </a:prstGeom>
          <a:noFill/>
        </p:spPr>
      </p:pic>
      <p:pic>
        <p:nvPicPr>
          <p:cNvPr id="21510" name="Picture 6" descr="http://upload.wikimedia.org/wikipedia/uk/thumb/a/ae/NaumovMikhIvanov-partizan.JPG/210px-NaumovMikhIvanov-partizan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43569" y="357166"/>
            <a:ext cx="2363655" cy="3500462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2530" name="Picture 2" descr="http://www.komunist.com.ua/img/news/2013/44/137132828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84844" cy="685800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3554" name="Picture 2" descr="https://encrypted-tbn1.gstatic.com/images?q=tbn:ANd9GcT9L7G39rQF3Rqypat4czK6kHWqAVcAIyxDe4NCnXDi6CtDowsacw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353126" cy="6858000"/>
          </a:xfrm>
          <a:prstGeom prst="rect">
            <a:avLst/>
          </a:prstGeom>
          <a:noFill/>
        </p:spPr>
      </p:pic>
      <p:pic>
        <p:nvPicPr>
          <p:cNvPr id="23556" name="Picture 4" descr="http://lib.rus.ec/cover/26938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7686" y="0"/>
            <a:ext cx="4786314" cy="685800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285720" y="4857736"/>
            <a:ext cx="8401080" cy="2000264"/>
          </a:xfrm>
        </p:spPr>
        <p:txBody>
          <a:bodyPr>
            <a:normAutofit fontScale="70000" lnSpcReduction="20000"/>
          </a:bodyPr>
          <a:lstStyle/>
          <a:p>
            <a:pPr algn="ctr">
              <a:buNone/>
            </a:pPr>
            <a:r>
              <a:rPr lang="uk-UA" dirty="0" smtClean="0"/>
              <a:t>В українських містах і селах діяли молодіжні підпільні організації. У Миколаївській області до її складу входили старшокласники села Кримки. У вересні 1942 р. - січні 1943 р. підпільна молодіжна організація "Молода гвардія" діяла в місті Краснодоні. До її штабу входили І. </a:t>
            </a:r>
            <a:r>
              <a:rPr lang="uk-UA" dirty="0" err="1" smtClean="0"/>
              <a:t>Туркенич</a:t>
            </a:r>
            <a:r>
              <a:rPr lang="uk-UA" dirty="0" smtClean="0"/>
              <a:t>, О. Кошовий, І. </a:t>
            </a:r>
            <a:r>
              <a:rPr lang="uk-UA" dirty="0" err="1" smtClean="0"/>
              <a:t>Земнухов</a:t>
            </a:r>
            <a:r>
              <a:rPr lang="uk-UA" dirty="0" smtClean="0"/>
              <a:t>, В. </a:t>
            </a:r>
            <a:r>
              <a:rPr lang="uk-UA" dirty="0" err="1" smtClean="0"/>
              <a:t>Третякевич</a:t>
            </a:r>
            <a:r>
              <a:rPr lang="uk-UA" dirty="0" smtClean="0"/>
              <a:t>, С. </a:t>
            </a:r>
            <a:r>
              <a:rPr lang="uk-UA" dirty="0" err="1" smtClean="0"/>
              <a:t>Тюленін</a:t>
            </a:r>
            <a:r>
              <a:rPr lang="uk-UA" dirty="0" smtClean="0"/>
              <a:t>, Л. </a:t>
            </a:r>
            <a:r>
              <a:rPr lang="uk-UA" dirty="0" err="1" smtClean="0"/>
              <a:t>Шевцова</a:t>
            </a:r>
            <a:r>
              <a:rPr lang="uk-UA" dirty="0" smtClean="0"/>
              <a:t>. Молодогвардійці, крім антигітлерівської пропаганди, здійснили низку диверсій і бойових операцій.</a:t>
            </a:r>
            <a:endParaRPr lang="uk-UA" dirty="0"/>
          </a:p>
        </p:txBody>
      </p:sp>
      <p:pic>
        <p:nvPicPr>
          <p:cNvPr id="24578" name="Picture 2" descr="http://mydim.ua/pub/images/49daa645aebdeb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472" y="142852"/>
            <a:ext cx="7643866" cy="464347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pPr>
              <a:defRPr/>
            </a:pPr>
            <a:r>
              <a:rPr lang="uk-UA" b="1" i="1" dirty="0" smtClean="0"/>
              <a:t>у Львові 30 червня 1941 р</a:t>
            </a:r>
            <a:r>
              <a:rPr lang="uk-UA" b="1" i="1" dirty="0" smtClean="0"/>
              <a:t>. - </a:t>
            </a:r>
            <a:r>
              <a:rPr lang="uk-UA" b="1" i="1" dirty="0" smtClean="0"/>
              <a:t>С. </a:t>
            </a:r>
            <a:r>
              <a:rPr lang="uk-UA" b="1" i="1" dirty="0" smtClean="0"/>
              <a:t>Бандера </a:t>
            </a:r>
            <a:r>
              <a:rPr lang="uk-UA" b="1" i="1" dirty="0" smtClean="0"/>
              <a:t>і Я. </a:t>
            </a:r>
            <a:r>
              <a:rPr lang="uk-UA" b="1" i="1" dirty="0" smtClean="0"/>
              <a:t>Стецько (</a:t>
            </a:r>
            <a:r>
              <a:rPr lang="ru-RU" dirty="0" err="1" smtClean="0"/>
              <a:t>ОУН-Б</a:t>
            </a:r>
            <a:r>
              <a:rPr lang="ru-RU" dirty="0" smtClean="0"/>
              <a:t> </a:t>
            </a:r>
            <a:r>
              <a:rPr lang="uk-UA" b="1" i="1" dirty="0" smtClean="0"/>
              <a:t>) </a:t>
            </a:r>
            <a:r>
              <a:rPr lang="ru-RU" dirty="0" smtClean="0"/>
              <a:t>проголосили</a:t>
            </a:r>
            <a:r>
              <a:rPr lang="uk-UA" dirty="0" smtClean="0"/>
              <a:t> </a:t>
            </a:r>
            <a:r>
              <a:rPr lang="ru-RU" dirty="0" smtClean="0"/>
              <a:t>„</a:t>
            </a:r>
            <a:r>
              <a:rPr lang="ru-RU" dirty="0" smtClean="0"/>
              <a:t>Акт </a:t>
            </a:r>
            <a:r>
              <a:rPr lang="ru-RU" dirty="0" err="1" smtClean="0"/>
              <a:t>відновлення</a:t>
            </a:r>
            <a:r>
              <a:rPr lang="ru-RU" dirty="0" smtClean="0"/>
              <a:t> </a:t>
            </a:r>
            <a:r>
              <a:rPr lang="ru-RU" dirty="0" err="1" smtClean="0"/>
              <a:t>української</a:t>
            </a:r>
            <a:r>
              <a:rPr lang="ru-RU" dirty="0" smtClean="0"/>
              <a:t> </a:t>
            </a:r>
            <a:r>
              <a:rPr lang="ru-RU" dirty="0" err="1" smtClean="0"/>
              <a:t>держави</a:t>
            </a:r>
            <a:r>
              <a:rPr lang="ru-RU" dirty="0" smtClean="0"/>
              <a:t>” </a:t>
            </a:r>
            <a:r>
              <a:rPr lang="ru-RU" dirty="0" smtClean="0"/>
              <a:t>. Але </a:t>
            </a:r>
            <a:r>
              <a:rPr lang="ru-RU" dirty="0" err="1" smtClean="0"/>
              <a:t>німецьке</a:t>
            </a:r>
            <a:r>
              <a:rPr lang="ru-RU" dirty="0" smtClean="0"/>
              <a:t> </a:t>
            </a:r>
            <a:r>
              <a:rPr lang="ru-RU" dirty="0" err="1" smtClean="0"/>
              <a:t>командування</a:t>
            </a:r>
            <a:r>
              <a:rPr lang="ru-RU" dirty="0" smtClean="0"/>
              <a:t> </a:t>
            </a:r>
            <a:r>
              <a:rPr lang="ru-RU" dirty="0" err="1" smtClean="0"/>
              <a:t>заарештувало</a:t>
            </a:r>
            <a:r>
              <a:rPr lang="ru-RU" dirty="0" smtClean="0"/>
              <a:t> </a:t>
            </a:r>
            <a:r>
              <a:rPr lang="ru-RU" dirty="0" err="1" smtClean="0"/>
              <a:t>ініціаторів</a:t>
            </a:r>
            <a:r>
              <a:rPr lang="ru-RU" dirty="0" smtClean="0"/>
              <a:t>, </a:t>
            </a:r>
            <a:r>
              <a:rPr lang="ru-RU" dirty="0" err="1" smtClean="0"/>
              <a:t>почалися</a:t>
            </a:r>
            <a:r>
              <a:rPr lang="ru-RU" dirty="0" smtClean="0"/>
              <a:t> </a:t>
            </a:r>
            <a:r>
              <a:rPr lang="ru-RU" dirty="0" err="1" smtClean="0"/>
              <a:t>репресії</a:t>
            </a:r>
            <a:r>
              <a:rPr lang="ru-RU" dirty="0" smtClean="0"/>
              <a:t> </a:t>
            </a:r>
            <a:r>
              <a:rPr lang="ru-RU" dirty="0" err="1" smtClean="0"/>
              <a:t>проти</a:t>
            </a:r>
            <a:r>
              <a:rPr lang="ru-RU" dirty="0" smtClean="0"/>
              <a:t> </a:t>
            </a:r>
            <a:r>
              <a:rPr lang="ru-RU" dirty="0" err="1" smtClean="0"/>
              <a:t>ОУН-Б</a:t>
            </a:r>
            <a:r>
              <a:rPr lang="ru-RU" dirty="0" smtClean="0"/>
              <a:t>.  </a:t>
            </a:r>
            <a:r>
              <a:rPr lang="ru-RU" dirty="0" err="1" smtClean="0"/>
              <a:t>Багітьох</a:t>
            </a:r>
            <a:r>
              <a:rPr lang="ru-RU" dirty="0" smtClean="0"/>
              <a:t> </a:t>
            </a:r>
            <a:r>
              <a:rPr lang="ru-RU" dirty="0" err="1" smtClean="0"/>
              <a:t>відправили</a:t>
            </a:r>
            <a:r>
              <a:rPr lang="ru-RU" dirty="0" smtClean="0"/>
              <a:t> до </a:t>
            </a:r>
            <a:r>
              <a:rPr lang="ru-RU" dirty="0" err="1" smtClean="0"/>
              <a:t>концтаборів</a:t>
            </a:r>
            <a:r>
              <a:rPr lang="ru-RU" dirty="0" smtClean="0"/>
              <a:t>.  </a:t>
            </a:r>
            <a:endParaRPr lang="uk-UA" b="1" i="1" dirty="0" smtClean="0"/>
          </a:p>
          <a:p>
            <a:pPr>
              <a:defRPr/>
            </a:pPr>
            <a:r>
              <a:rPr lang="uk-UA" b="1" i="1" dirty="0" smtClean="0"/>
              <a:t>Тоді </a:t>
            </a:r>
            <a:r>
              <a:rPr lang="uk-UA" b="1" i="1" dirty="0" err="1" smtClean="0"/>
              <a:t>ОУН-Б</a:t>
            </a:r>
            <a:r>
              <a:rPr lang="uk-UA" b="1" i="1" dirty="0" smtClean="0"/>
              <a:t> вирішило боротися за відновлення української держави, спираючись лише на  власні сили. Вона переходить у підпілля. Їм довелося воювати і проти військ фашистської Німеччини, і проти  військ Радянського Союзу.</a:t>
            </a:r>
            <a:endParaRPr lang="uk-UA" b="1" i="1" dirty="0" smtClean="0"/>
          </a:p>
          <a:p>
            <a:endParaRPr lang="ru-RU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116632"/>
            <a:ext cx="8229600" cy="6552728"/>
          </a:xfrm>
        </p:spPr>
        <p:txBody>
          <a:bodyPr>
            <a:normAutofit fontScale="92500" lnSpcReduction="20000"/>
          </a:bodyPr>
          <a:lstStyle/>
          <a:p>
            <a:pPr marL="137160" indent="0" algn="just">
              <a:buNone/>
            </a:pPr>
            <a:r>
              <a:rPr lang="ru-RU" dirty="0" smtClean="0"/>
              <a:t>«… В интересах СССР – Родины трудящихся, чтобы война разразилась между Рейхом и капиталистическим англо – </a:t>
            </a:r>
            <a:r>
              <a:rPr lang="ru-RU" dirty="0" err="1" smtClean="0"/>
              <a:t>французким</a:t>
            </a:r>
            <a:r>
              <a:rPr lang="ru-RU" dirty="0" smtClean="0"/>
              <a:t> блоком. Нужно сделать всё, чтобы эта война длилась как можно дольше в целях изнурения двух сторон. Именно по этой причине мы должны согласиться на заключение пакта, предложенного Германией, и работать над тем, чтобы эта война, объявленная однажды, продлилась максимальное количество времени…»</a:t>
            </a:r>
          </a:p>
          <a:p>
            <a:pPr marL="137160" indent="0" algn="just">
              <a:buNone/>
            </a:pPr>
            <a:endParaRPr lang="ru-RU" dirty="0"/>
          </a:p>
          <a:p>
            <a:pPr marL="137160" indent="0" algn="just">
              <a:buNone/>
            </a:pPr>
            <a:endParaRPr lang="ru-RU" dirty="0" smtClean="0"/>
          </a:p>
          <a:p>
            <a:pPr marL="137160" indent="0" algn="r">
              <a:buNone/>
            </a:pPr>
            <a:r>
              <a:rPr lang="ru-RU" sz="1900" dirty="0" err="1"/>
              <a:t>И.Сталин</a:t>
            </a:r>
            <a:endParaRPr lang="ru-RU" sz="1900" dirty="0"/>
          </a:p>
          <a:p>
            <a:pPr marL="137160" indent="0" algn="r">
              <a:buNone/>
            </a:pPr>
            <a:r>
              <a:rPr lang="ru-RU" sz="1900" dirty="0"/>
              <a:t>Из выступления на заседании </a:t>
            </a:r>
          </a:p>
          <a:p>
            <a:pPr marL="137160" indent="0" algn="r">
              <a:buNone/>
            </a:pPr>
            <a:r>
              <a:rPr lang="ru-RU" sz="1900" dirty="0"/>
              <a:t>Политбюро ЦК ВКП(б).</a:t>
            </a:r>
          </a:p>
          <a:p>
            <a:pPr marL="137160" indent="0" algn="r">
              <a:buNone/>
            </a:pPr>
            <a:r>
              <a:rPr lang="ru-RU" sz="1900" dirty="0"/>
              <a:t>19.08.1939</a:t>
            </a:r>
            <a:endParaRPr lang="uk-UA" sz="1900" dirty="0"/>
          </a:p>
          <a:p>
            <a:pPr marL="137160" indent="0" algn="just">
              <a:buNone/>
            </a:pP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xmlns="" val="1047295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214282" y="4653136"/>
            <a:ext cx="8786874" cy="2204864"/>
          </a:xfrm>
        </p:spPr>
        <p:txBody>
          <a:bodyPr>
            <a:noAutofit/>
          </a:bodyPr>
          <a:lstStyle/>
          <a:p>
            <a:pPr algn="just">
              <a:buNone/>
            </a:pPr>
            <a:r>
              <a:rPr lang="uk-UA" sz="2300" dirty="0" smtClean="0"/>
              <a:t>У 1942 р. була сформована Українська Повстанська Армія — УПА. її головнокомандувачем став член проводу ОУН (б) Роман </a:t>
            </a:r>
            <a:r>
              <a:rPr lang="uk-UA" sz="2300" dirty="0" err="1" smtClean="0"/>
              <a:t>Шухевич</a:t>
            </a:r>
            <a:r>
              <a:rPr lang="uk-UA" sz="2300" dirty="0" smtClean="0"/>
              <a:t>. Партизанська армія контролювала частину території Волині, Полісся та Галичини. У своєму складі вона нараховувала близько 30—40 тис. бійців. Конгрес ОУН (б) проголосив своєю метою боротьбу проти більшовизму та нацизму.</a:t>
            </a:r>
            <a:endParaRPr lang="uk-UA" sz="2300" dirty="0"/>
          </a:p>
        </p:txBody>
      </p:sp>
      <p:pic>
        <p:nvPicPr>
          <p:cNvPr id="25602" name="Picture 2" descr="http://ar25.org/sites/default/files/node/2009/09/17479/09092901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3000364" cy="4610100"/>
          </a:xfrm>
          <a:prstGeom prst="rect">
            <a:avLst/>
          </a:prstGeom>
          <a:noFill/>
        </p:spPr>
      </p:pic>
      <p:pic>
        <p:nvPicPr>
          <p:cNvPr id="25604" name="Picture 4" descr="http://upload.wikimedia.org/wikipedia/commons/3/37/UPA-Zaslugy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00364" y="1500174"/>
            <a:ext cx="1971685" cy="1971685"/>
          </a:xfrm>
          <a:prstGeom prst="rect">
            <a:avLst/>
          </a:prstGeom>
          <a:noFill/>
        </p:spPr>
      </p:pic>
      <p:pic>
        <p:nvPicPr>
          <p:cNvPr id="25606" name="Picture 6" descr="http://upload.wikimedia.org/wikipedia/commons/4/4e/UPA-structure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0628" y="0"/>
            <a:ext cx="4143372" cy="450057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142844" y="5357826"/>
            <a:ext cx="8786874" cy="1285884"/>
          </a:xfrm>
        </p:spPr>
        <p:txBody>
          <a:bodyPr>
            <a:normAutofit fontScale="70000" lnSpcReduction="20000"/>
          </a:bodyPr>
          <a:lstStyle/>
          <a:p>
            <a:pPr algn="ctr">
              <a:buNone/>
            </a:pPr>
            <a:r>
              <a:rPr lang="uk-UA" dirty="0" smtClean="0"/>
              <a:t>У 1944 р. в Карпатах представники довоєнних політичних партій Західної України та східних українців створили Українську Головну Визвольну Раду (УГВР), яка закликала неросійські народи СРСР об'єднатися проти Москви.</a:t>
            </a:r>
            <a:endParaRPr lang="uk-UA" dirty="0"/>
          </a:p>
        </p:txBody>
      </p:sp>
      <p:pic>
        <p:nvPicPr>
          <p:cNvPr id="26626" name="Picture 2" descr="http://img.tyzhden.ua/Content/v1/img/forall/image/55(9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142852"/>
            <a:ext cx="8715436" cy="5072098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214282" y="4214818"/>
            <a:ext cx="8643998" cy="2428892"/>
          </a:xfrm>
        </p:spPr>
        <p:txBody>
          <a:bodyPr>
            <a:noAutofit/>
          </a:bodyPr>
          <a:lstStyle/>
          <a:p>
            <a:pPr algn="ctr">
              <a:buNone/>
            </a:pPr>
            <a:r>
              <a:rPr lang="uk-UA" sz="2000" dirty="0" smtClean="0"/>
              <a:t>Також на західноукраїнських землях діяли польські партизанські загони Армії Крайової (АК) і Армії Людової (АЛ). АК підпорядковувалася польському емігрантському уряду в Лондоні, АЛ — керували комуністи. Стосунки між радянським, українським і польським рухами Опору складались не найкраще. Особливо нетерпимі відносини були між </a:t>
            </a:r>
            <a:r>
              <a:rPr lang="uk-UA" sz="2000" dirty="0" err="1" smtClean="0"/>
              <a:t>рядянськими</a:t>
            </a:r>
            <a:r>
              <a:rPr lang="uk-UA" sz="2000" dirty="0" smtClean="0"/>
              <a:t> партизанами і УПА, між УПА і АК. Протистояння між польським і українським населенням на Волині призвело до справжньої трагедії (трагедія Волині 1943 р.)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27650" name="Picture 2" descr="http://www.karty.by/wp-content/uploads/2011/02/Armia_krajowa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348" y="285728"/>
            <a:ext cx="2786081" cy="3786214"/>
          </a:xfrm>
          <a:prstGeom prst="rect">
            <a:avLst/>
          </a:prstGeom>
          <a:noFill/>
        </p:spPr>
      </p:pic>
      <p:pic>
        <p:nvPicPr>
          <p:cNvPr id="27652" name="Picture 4" descr="http://upload.wikimedia.org/wikipedia/commons/c/c6/Polish_Army_Parade_waf-2012-1502-29_(1945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868" y="285728"/>
            <a:ext cx="5143536" cy="3786214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357158" y="4221088"/>
            <a:ext cx="8372476" cy="2374978"/>
          </a:xfrm>
        </p:spPr>
        <p:txBody>
          <a:bodyPr>
            <a:normAutofit fontScale="77500" lnSpcReduction="20000"/>
          </a:bodyPr>
          <a:lstStyle/>
          <a:p>
            <a:pPr algn="ctr">
              <a:buNone/>
            </a:pPr>
            <a:r>
              <a:rPr lang="uk-UA" dirty="0" smtClean="0"/>
              <a:t>Таким чином, рух Опору в Україні в роки Другої світової війни увібрав боротьбу як проти фашистських окупантів, так і за створення Української держави. Комуністичний і націоналістичний партизанський та підпільний рух наближали час перемоги. Однак вони залишались на різних політичних позиціях, тому радянські війська й УПА перебували у стані відкритої війни.</a:t>
            </a:r>
            <a:endParaRPr lang="uk-UA" dirty="0"/>
          </a:p>
        </p:txBody>
      </p:sp>
      <p:pic>
        <p:nvPicPr>
          <p:cNvPr id="28674" name="Picture 2" descr="http://www.archives.gov.ua/Sections/1941-1945/IV/Images/04_027_3833-1-110-3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404664"/>
            <a:ext cx="4143404" cy="3556422"/>
          </a:xfrm>
          <a:prstGeom prst="rect">
            <a:avLst/>
          </a:prstGeom>
          <a:noFill/>
        </p:spPr>
      </p:pic>
      <p:pic>
        <p:nvPicPr>
          <p:cNvPr id="28675" name="Picture 3" descr="C:\Users\ADMIN\Desktop\hitlerstalinrusko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285728"/>
            <a:ext cx="3992221" cy="321471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457200" y="1000108"/>
            <a:ext cx="8229600" cy="5324492"/>
          </a:xfrm>
        </p:spPr>
        <p:txBody>
          <a:bodyPr>
            <a:normAutofit/>
          </a:bodyPr>
          <a:lstStyle/>
          <a:p>
            <a:r>
              <a:rPr lang="uk-UA" sz="2400" b="1" dirty="0" smtClean="0"/>
              <a:t>2 лютого 1943 р. </a:t>
            </a:r>
            <a:r>
              <a:rPr lang="uk-UA" sz="2400" dirty="0" smtClean="0"/>
              <a:t>оточені гітлерівські частини капітулювали. </a:t>
            </a:r>
            <a:r>
              <a:rPr lang="uk-UA" sz="2400" i="1" dirty="0" smtClean="0"/>
              <a:t>Перемога під Сталінградом була початком докорінного переламу в ході Великої Вітчизняної та Другої світової воєн.</a:t>
            </a:r>
            <a:endParaRPr lang="uk-UA" sz="2400" dirty="0"/>
          </a:p>
        </p:txBody>
      </p:sp>
      <p:pic>
        <p:nvPicPr>
          <p:cNvPr id="6" name="Picture 2" descr="C:\Users\Оксана\Desktop\250px-Kharkov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786" y="2571744"/>
            <a:ext cx="4333555" cy="2357454"/>
          </a:xfrm>
          <a:prstGeom prst="rect">
            <a:avLst/>
          </a:prstGeom>
          <a:noFill/>
        </p:spPr>
      </p:pic>
      <p:pic>
        <p:nvPicPr>
          <p:cNvPr id="3075" name="Picture 3" descr="C:\Users\Оксана\Desktop\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9124" y="3786190"/>
            <a:ext cx="3725868" cy="275215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Оксана\Desktop\image00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28662" y="785794"/>
            <a:ext cx="4643470" cy="3729038"/>
          </a:xfrm>
          <a:prstGeom prst="rect">
            <a:avLst/>
          </a:prstGeom>
          <a:noFill/>
        </p:spPr>
      </p:pic>
      <p:sp>
        <p:nvSpPr>
          <p:cNvPr id="5" name="Прямокутник 4"/>
          <p:cNvSpPr/>
          <p:nvPr/>
        </p:nvSpPr>
        <p:spPr>
          <a:xfrm>
            <a:off x="3286116" y="4488120"/>
            <a:ext cx="5500694" cy="2369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800" b="1" i="1" dirty="0"/>
              <a:t>Радянські генерали М.Крилов, В.</a:t>
            </a:r>
            <a:r>
              <a:rPr lang="uk-UA" sz="2800" b="1" i="1" dirty="0" err="1"/>
              <a:t>Чуйков</a:t>
            </a:r>
            <a:r>
              <a:rPr lang="uk-UA" sz="2800" b="1" i="1" dirty="0"/>
              <a:t>, К.Гуров. О.</a:t>
            </a:r>
            <a:r>
              <a:rPr lang="uk-UA" sz="2800" b="1" i="1" dirty="0" err="1"/>
              <a:t>Родимцвев</a:t>
            </a:r>
            <a:endParaRPr lang="uk-UA" sz="2800" dirty="0"/>
          </a:p>
          <a:p>
            <a:r>
              <a:rPr lang="uk-UA" sz="2800" b="1" i="1" dirty="0"/>
              <a:t>під Сталінградом (1942 р.)</a:t>
            </a:r>
            <a:endParaRPr lang="uk-UA" sz="2800" dirty="0"/>
          </a:p>
          <a:p>
            <a:r>
              <a:rPr lang="uk-UA" dirty="0" smtClean="0"/>
              <a:t/>
            </a:r>
            <a:br>
              <a:rPr lang="uk-UA" dirty="0" smtClean="0"/>
            </a:br>
            <a:endParaRPr lang="uk-UA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457200" y="857232"/>
            <a:ext cx="8229600" cy="3643338"/>
          </a:xfrm>
        </p:spPr>
        <p:txBody>
          <a:bodyPr>
            <a:normAutofit fontScale="92500" lnSpcReduction="20000"/>
          </a:bodyPr>
          <a:lstStyle/>
          <a:p>
            <a:r>
              <a:rPr lang="uk-UA" dirty="0" smtClean="0"/>
              <a:t>З кінця грудня 1942 р. розпочалось визволення України від німецько-фашистських загарбників. 16 грудня 1942 р. Воронезький та Південно-Західний фронти перейшли у наступ. Першими на землю України вступили війська 1-ї гвардійської армії генерала </a:t>
            </a:r>
            <a:r>
              <a:rPr lang="uk-UA" i="1" dirty="0" smtClean="0"/>
              <a:t>В.</a:t>
            </a:r>
            <a:r>
              <a:rPr lang="uk-UA" i="1" dirty="0" err="1" smtClean="0"/>
              <a:t>Кузнецова</a:t>
            </a:r>
            <a:r>
              <a:rPr lang="uk-UA" i="1" dirty="0" smtClean="0"/>
              <a:t>, </a:t>
            </a:r>
            <a:r>
              <a:rPr lang="uk-UA" dirty="0" smtClean="0"/>
              <a:t>які </a:t>
            </a:r>
            <a:r>
              <a:rPr lang="uk-UA" b="1" dirty="0" smtClean="0"/>
              <a:t>18 грудня 1942 р.</a:t>
            </a:r>
            <a:r>
              <a:rPr lang="uk-UA" dirty="0" smtClean="0"/>
              <a:t> вибили окупантів із </a:t>
            </a:r>
            <a:r>
              <a:rPr lang="uk-UA" i="1" dirty="0" err="1" smtClean="0"/>
              <a:t>с.Півнівки</a:t>
            </a:r>
            <a:r>
              <a:rPr lang="uk-UA" i="1" dirty="0" smtClean="0"/>
              <a:t> </a:t>
            </a:r>
            <a:r>
              <a:rPr lang="uk-UA" i="1" dirty="0" err="1" smtClean="0"/>
              <a:t>Міловського</a:t>
            </a:r>
            <a:r>
              <a:rPr lang="uk-UA" i="1" dirty="0" smtClean="0"/>
              <a:t> району на Луганщині.</a:t>
            </a:r>
            <a:endParaRPr lang="uk-UA" dirty="0"/>
          </a:p>
        </p:txBody>
      </p:sp>
      <p:pic>
        <p:nvPicPr>
          <p:cNvPr id="4098" name="Picture 2" descr="C:\Users\Оксана\Desktop\image00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43504" y="3786190"/>
            <a:ext cx="3649159" cy="2552698"/>
          </a:xfrm>
          <a:prstGeom prst="rect">
            <a:avLst/>
          </a:prstGeom>
          <a:noFill/>
        </p:spPr>
      </p:pic>
      <p:pic>
        <p:nvPicPr>
          <p:cNvPr id="4100" name="Picture 4" descr="C:\Users\Оксана\Desktop\image01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5786" y="4143380"/>
            <a:ext cx="3590925" cy="23431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428596" y="928670"/>
            <a:ext cx="4143404" cy="5786478"/>
          </a:xfrm>
        </p:spPr>
        <p:txBody>
          <a:bodyPr>
            <a:normAutofit fontScale="92500" lnSpcReduction="20000"/>
          </a:bodyPr>
          <a:lstStyle/>
          <a:p>
            <a:r>
              <a:rPr lang="uk-UA" dirty="0" smtClean="0"/>
              <a:t>9 лютого 1943 р. ворожі частини розпочали потужний контрнаступ. У кінці лютого між Північним Донцем і Дніпром точилися жорстокі бої. Недооцінка Ставкою можливості контрудару призвела до втрати північно-східних районів </a:t>
            </a:r>
            <a:r>
              <a:rPr lang="uk-UA" i="1" dirty="0" smtClean="0"/>
              <a:t>Донбасу та Харкова.</a:t>
            </a:r>
            <a:endParaRPr lang="uk-UA" dirty="0"/>
          </a:p>
        </p:txBody>
      </p:sp>
      <p:pic>
        <p:nvPicPr>
          <p:cNvPr id="5122" name="Picture 2" descr="C:\Users\Оксана\Desktop\Гітлерівці_переходять_річку_на_західному_кордоні_СРСР._1941_р.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3438" y="928670"/>
            <a:ext cx="4114800" cy="2562225"/>
          </a:xfrm>
          <a:prstGeom prst="rect">
            <a:avLst/>
          </a:prstGeom>
          <a:noFill/>
        </p:spPr>
      </p:pic>
      <p:pic>
        <p:nvPicPr>
          <p:cNvPr id="5123" name="Picture 3" descr="C:\Users\Оксана\Desktop\300px-Bundesarchiv_Bild_146-1972-042-42,_Russland,_Kesselschlacht_von_Demjansk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3714752"/>
            <a:ext cx="4214842" cy="289404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357158" y="3643314"/>
            <a:ext cx="8229600" cy="2895600"/>
          </a:xfrm>
        </p:spPr>
        <p:txBody>
          <a:bodyPr>
            <a:normAutofit fontScale="92500" lnSpcReduction="20000"/>
          </a:bodyPr>
          <a:lstStyle/>
          <a:p>
            <a:r>
              <a:rPr lang="uk-UA" b="1" dirty="0" smtClean="0"/>
              <a:t>Курська битва (5 липня - 23 серпня 1943 р.)</a:t>
            </a:r>
            <a:r>
              <a:rPr lang="uk-UA" dirty="0" smtClean="0"/>
              <a:t> була однією з найбільш значних і вирішальних подій Великої Вітчизняної та Другої світової воєн. У ході тактичної оборони та контрнаступу радянськими військами були розгромлені відбірні дивізії вермахту.</a:t>
            </a:r>
            <a:endParaRPr lang="uk-UA" dirty="0"/>
          </a:p>
        </p:txBody>
      </p:sp>
      <p:pic>
        <p:nvPicPr>
          <p:cNvPr id="6146" name="Picture 2" descr="C:\Users\Оксана\Desktop\war_stalingra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1071546"/>
            <a:ext cx="3453944" cy="2357454"/>
          </a:xfrm>
          <a:prstGeom prst="rect">
            <a:avLst/>
          </a:prstGeom>
          <a:noFill/>
        </p:spPr>
      </p:pic>
      <p:pic>
        <p:nvPicPr>
          <p:cNvPr id="6147" name="Picture 3" descr="C:\Users\Оксана\Desktop\Kurska_Bytv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71934" y="1000108"/>
            <a:ext cx="4286280" cy="247943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428596" y="1357298"/>
            <a:ext cx="8072494" cy="1714512"/>
          </a:xfrm>
        </p:spPr>
        <p:txBody>
          <a:bodyPr>
            <a:normAutofit fontScale="92500" lnSpcReduction="20000"/>
          </a:bodyPr>
          <a:lstStyle/>
          <a:p>
            <a:pPr>
              <a:buNone/>
            </a:pPr>
            <a:r>
              <a:rPr lang="ru-RU" dirty="0" smtClean="0"/>
              <a:t>       Перемога </a:t>
            </a:r>
            <a:r>
              <a:rPr lang="ru-RU" dirty="0" err="1" smtClean="0"/>
              <a:t>під</a:t>
            </a:r>
            <a:r>
              <a:rPr lang="ru-RU" dirty="0" smtClean="0"/>
              <a:t> </a:t>
            </a:r>
            <a:r>
              <a:rPr lang="ru-RU" dirty="0" err="1" smtClean="0"/>
              <a:t>Курськом</a:t>
            </a:r>
            <a:r>
              <a:rPr lang="ru-RU" dirty="0" smtClean="0"/>
              <a:t> </a:t>
            </a:r>
            <a:r>
              <a:rPr lang="ru-RU" dirty="0" err="1" smtClean="0"/>
              <a:t>відкрила</a:t>
            </a:r>
            <a:r>
              <a:rPr lang="ru-RU" dirty="0" smtClean="0"/>
              <a:t> </a:t>
            </a:r>
            <a:r>
              <a:rPr lang="ru-RU" dirty="0" err="1" smtClean="0"/>
              <a:t>можливість</a:t>
            </a:r>
            <a:r>
              <a:rPr lang="ru-RU" dirty="0" smtClean="0"/>
              <a:t> для </a:t>
            </a:r>
            <a:r>
              <a:rPr lang="ru-RU" b="1" dirty="0" smtClean="0"/>
              <a:t>широкого </a:t>
            </a:r>
            <a:r>
              <a:rPr lang="ru-RU" b="1" dirty="0" err="1" smtClean="0"/>
              <a:t>наступу</a:t>
            </a:r>
            <a:r>
              <a:rPr lang="ru-RU" b="1" dirty="0" smtClean="0"/>
              <a:t> </a:t>
            </a:r>
            <a:r>
              <a:rPr lang="ru-RU" b="1" dirty="0" err="1" smtClean="0"/>
              <a:t>Червоної</a:t>
            </a:r>
            <a:r>
              <a:rPr lang="ru-RU" b="1" dirty="0" smtClean="0"/>
              <a:t> </a:t>
            </a:r>
            <a:r>
              <a:rPr lang="ru-RU" b="1" dirty="0" err="1" smtClean="0"/>
              <a:t>Армії</a:t>
            </a:r>
            <a:r>
              <a:rPr lang="ru-RU" dirty="0" smtClean="0"/>
              <a:t> на </a:t>
            </a:r>
            <a:r>
              <a:rPr lang="ru-RU" dirty="0" err="1" smtClean="0"/>
              <a:t>всьому</a:t>
            </a:r>
            <a:r>
              <a:rPr lang="ru-RU" dirty="0" smtClean="0"/>
              <a:t> </a:t>
            </a:r>
            <a:r>
              <a:rPr lang="ru-RU" dirty="0" err="1" smtClean="0"/>
              <a:t>південному</a:t>
            </a:r>
            <a:r>
              <a:rPr lang="ru-RU" dirty="0" smtClean="0"/>
              <a:t> </a:t>
            </a:r>
            <a:r>
              <a:rPr lang="ru-RU" dirty="0" err="1" smtClean="0"/>
              <a:t>напрямку</a:t>
            </a:r>
            <a:r>
              <a:rPr lang="ru-RU" dirty="0" smtClean="0"/>
              <a:t> </a:t>
            </a:r>
            <a:r>
              <a:rPr lang="ru-RU" dirty="0" err="1" smtClean="0"/>
              <a:t>радянсько-німецького</a:t>
            </a:r>
            <a:r>
              <a:rPr lang="ru-RU" dirty="0" smtClean="0"/>
              <a:t> фронту.</a:t>
            </a:r>
          </a:p>
        </p:txBody>
      </p:sp>
      <p:sp>
        <p:nvSpPr>
          <p:cNvPr id="4" name="Прямокутник 3"/>
          <p:cNvSpPr/>
          <p:nvPr/>
        </p:nvSpPr>
        <p:spPr>
          <a:xfrm>
            <a:off x="571472" y="3286124"/>
            <a:ext cx="7858180" cy="28931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600" dirty="0" smtClean="0"/>
              <a:t>    На Харківському напрямку успішно діяли війська Степового фронту. Вони оточили </a:t>
            </a:r>
            <a:r>
              <a:rPr lang="uk-UA" sz="2600" b="1" dirty="0" smtClean="0"/>
              <a:t>Харків</a:t>
            </a:r>
            <a:r>
              <a:rPr lang="uk-UA" sz="2600" dirty="0" smtClean="0"/>
              <a:t> з трьох боків і в ніч на 23 серпня розпочали штурм міста. До 11 години війська Степового фронту повністю визволили Харків. Більша частина ворожого угруповання, яке утримувало місто, була знищена, решта гітлерівців відступила.</a:t>
            </a:r>
            <a:endParaRPr lang="uk-UA" sz="2600" dirty="0"/>
          </a:p>
        </p:txBody>
      </p:sp>
      <p:sp>
        <p:nvSpPr>
          <p:cNvPr id="5" name="Стрілка вниз 4"/>
          <p:cNvSpPr/>
          <p:nvPr/>
        </p:nvSpPr>
        <p:spPr>
          <a:xfrm>
            <a:off x="500034" y="1428736"/>
            <a:ext cx="571504" cy="42862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6" name="Стрілка вниз 5"/>
          <p:cNvSpPr/>
          <p:nvPr/>
        </p:nvSpPr>
        <p:spPr>
          <a:xfrm>
            <a:off x="357158" y="3286124"/>
            <a:ext cx="571504" cy="42862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dirty="0" err="1" smtClean="0"/>
              <a:t>Радянсько</a:t>
            </a:r>
            <a:r>
              <a:rPr lang="uk-UA" dirty="0" smtClean="0"/>
              <a:t> – німецький договір про ненапад</a:t>
            </a:r>
            <a:endParaRPr lang="uk-UA" dirty="0"/>
          </a:p>
        </p:txBody>
      </p:sp>
      <p:sp>
        <p:nvSpPr>
          <p:cNvPr id="6" name="Объект 5"/>
          <p:cNvSpPr>
            <a:spLocks noGrp="1"/>
          </p:cNvSpPr>
          <p:nvPr>
            <p:ph sz="half" idx="2"/>
          </p:nvPr>
        </p:nvSpPr>
        <p:spPr/>
        <p:txBody>
          <a:bodyPr>
            <a:normAutofit fontScale="85000" lnSpcReduction="20000"/>
          </a:bodyPr>
          <a:lstStyle/>
          <a:p>
            <a:r>
              <a:rPr lang="uk-UA" dirty="0" smtClean="0"/>
              <a:t>Німеччина пішла на підписання пакту, щоб мати можливість вести війну проти Франції та Англії.</a:t>
            </a:r>
          </a:p>
          <a:p>
            <a:r>
              <a:rPr lang="uk-UA" dirty="0" smtClean="0"/>
              <a:t>Офіційна версія - СРСР пішов на підписання </a:t>
            </a:r>
            <a:r>
              <a:rPr lang="uk-UA" dirty="0" err="1" smtClean="0"/>
              <a:t>пакта</a:t>
            </a:r>
            <a:r>
              <a:rPr lang="uk-UA" dirty="0" smtClean="0"/>
              <a:t> для уникнення втягнення країну у війну.</a:t>
            </a:r>
          </a:p>
          <a:p>
            <a:r>
              <a:rPr lang="uk-UA" dirty="0" smtClean="0"/>
              <a:t>Неофіційна версія - СРСР підписав пакт про ненапад </a:t>
            </a:r>
            <a:r>
              <a:rPr lang="uk-UA" dirty="0"/>
              <a:t>з</a:t>
            </a:r>
            <a:r>
              <a:rPr lang="uk-UA" dirty="0" smtClean="0"/>
              <a:t> Німеччиною для </a:t>
            </a:r>
            <a:r>
              <a:rPr lang="uk-UA" dirty="0" err="1" smtClean="0"/>
              <a:t>розв»язання</a:t>
            </a:r>
            <a:r>
              <a:rPr lang="uk-UA" dirty="0" smtClean="0"/>
              <a:t> Другої світової війни. </a:t>
            </a:r>
            <a:endParaRPr lang="uk-UA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0" y="1628800"/>
            <a:ext cx="3952875" cy="4933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752273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 descr="http://www.petrograd.biz/worldwars/1944_1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714356"/>
            <a:ext cx="4857752" cy="5643314"/>
          </a:xfrm>
          <a:prstGeom prst="rect">
            <a:avLst/>
          </a:prstGeom>
          <a:noFill/>
        </p:spPr>
      </p:pic>
      <p:sp>
        <p:nvSpPr>
          <p:cNvPr id="6" name="Прямокутник 5"/>
          <p:cNvSpPr/>
          <p:nvPr/>
        </p:nvSpPr>
        <p:spPr>
          <a:xfrm>
            <a:off x="5143504" y="2000240"/>
            <a:ext cx="385762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err="1" smtClean="0">
                <a:solidFill>
                  <a:srgbClr val="002060"/>
                </a:solidFill>
              </a:rPr>
              <a:t>Передбачалось</a:t>
            </a:r>
            <a:r>
              <a:rPr lang="ru-RU" sz="2400" dirty="0" smtClean="0">
                <a:solidFill>
                  <a:srgbClr val="002060"/>
                </a:solidFill>
              </a:rPr>
              <a:t> </a:t>
            </a:r>
            <a:r>
              <a:rPr lang="ru-RU" sz="2400" dirty="0" err="1">
                <a:solidFill>
                  <a:srgbClr val="002060"/>
                </a:solidFill>
              </a:rPr>
              <a:t>об'єднати</a:t>
            </a:r>
            <a:r>
              <a:rPr lang="ru-RU" sz="2400" dirty="0">
                <a:solidFill>
                  <a:srgbClr val="002060"/>
                </a:solidFill>
              </a:rPr>
              <a:t> </a:t>
            </a:r>
            <a:r>
              <a:rPr lang="ru-RU" sz="2400" dirty="0" err="1">
                <a:solidFill>
                  <a:srgbClr val="002060"/>
                </a:solidFill>
              </a:rPr>
              <a:t>захоплені</a:t>
            </a:r>
            <a:r>
              <a:rPr lang="ru-RU" sz="2400" dirty="0">
                <a:solidFill>
                  <a:srgbClr val="002060"/>
                </a:solidFill>
              </a:rPr>
              <a:t> </a:t>
            </a:r>
            <a:r>
              <a:rPr lang="ru-RU" sz="2400" dirty="0" err="1">
                <a:solidFill>
                  <a:srgbClr val="002060"/>
                </a:solidFill>
              </a:rPr>
              <a:t>райони</a:t>
            </a:r>
            <a:r>
              <a:rPr lang="ru-RU" sz="2400" dirty="0">
                <a:solidFill>
                  <a:srgbClr val="002060"/>
                </a:solidFill>
              </a:rPr>
              <a:t> у плацдарм для </a:t>
            </a:r>
            <a:r>
              <a:rPr lang="ru-RU" sz="2400" dirty="0" err="1">
                <a:solidFill>
                  <a:srgbClr val="002060"/>
                </a:solidFill>
              </a:rPr>
              <a:t>подальшого</a:t>
            </a:r>
            <a:r>
              <a:rPr lang="ru-RU" sz="2400" dirty="0">
                <a:solidFill>
                  <a:srgbClr val="002060"/>
                </a:solidFill>
              </a:rPr>
              <a:t> </a:t>
            </a:r>
            <a:r>
              <a:rPr lang="ru-RU" sz="2400" dirty="0" err="1">
                <a:solidFill>
                  <a:srgbClr val="002060"/>
                </a:solidFill>
              </a:rPr>
              <a:t>наступу</a:t>
            </a:r>
            <a:r>
              <a:rPr lang="ru-RU" sz="2400" dirty="0">
                <a:solidFill>
                  <a:srgbClr val="002060"/>
                </a:solidFill>
              </a:rPr>
              <a:t> на </a:t>
            </a:r>
            <a:r>
              <a:rPr lang="ru-RU" sz="2400" i="1" dirty="0" err="1">
                <a:solidFill>
                  <a:srgbClr val="002060"/>
                </a:solidFill>
              </a:rPr>
              <a:t>Київ</a:t>
            </a:r>
            <a:r>
              <a:rPr lang="ru-RU" sz="2400" dirty="0">
                <a:solidFill>
                  <a:srgbClr val="002060"/>
                </a:solidFill>
              </a:rPr>
              <a:t>, </a:t>
            </a:r>
            <a:r>
              <a:rPr lang="ru-RU" sz="2400" i="1" dirty="0" err="1">
                <a:solidFill>
                  <a:srgbClr val="002060"/>
                </a:solidFill>
              </a:rPr>
              <a:t>Дніпропетровськ</a:t>
            </a:r>
            <a:r>
              <a:rPr lang="ru-RU" sz="2400" i="1" dirty="0">
                <a:solidFill>
                  <a:srgbClr val="002060"/>
                </a:solidFill>
              </a:rPr>
              <a:t>, </a:t>
            </a:r>
            <a:r>
              <a:rPr lang="ru-RU" sz="2400" i="1" dirty="0" err="1">
                <a:solidFill>
                  <a:srgbClr val="002060"/>
                </a:solidFill>
              </a:rPr>
              <a:t>Запоріжжя</a:t>
            </a:r>
            <a:r>
              <a:rPr lang="ru-RU" sz="2400" i="1" dirty="0">
                <a:solidFill>
                  <a:srgbClr val="002060"/>
                </a:solidFill>
              </a:rPr>
              <a:t> </a:t>
            </a:r>
            <a:r>
              <a:rPr lang="ru-RU" sz="2400" dirty="0" err="1">
                <a:solidFill>
                  <a:srgbClr val="002060"/>
                </a:solidFill>
              </a:rPr>
              <a:t>з</a:t>
            </a:r>
            <a:r>
              <a:rPr lang="ru-RU" sz="2400" dirty="0">
                <a:solidFill>
                  <a:srgbClr val="002060"/>
                </a:solidFill>
              </a:rPr>
              <a:t> метою </a:t>
            </a:r>
            <a:r>
              <a:rPr lang="ru-RU" sz="2400" dirty="0" err="1">
                <a:solidFill>
                  <a:srgbClr val="002060"/>
                </a:solidFill>
              </a:rPr>
              <a:t>витіснення</a:t>
            </a:r>
            <a:r>
              <a:rPr lang="ru-RU" sz="2400" dirty="0">
                <a:solidFill>
                  <a:srgbClr val="002060"/>
                </a:solidFill>
              </a:rPr>
              <a:t> </a:t>
            </a:r>
            <a:r>
              <a:rPr lang="ru-RU" sz="2400" dirty="0" err="1">
                <a:solidFill>
                  <a:srgbClr val="002060"/>
                </a:solidFill>
              </a:rPr>
              <a:t>окупантів</a:t>
            </a:r>
            <a:r>
              <a:rPr lang="ru-RU" sz="2400" dirty="0">
                <a:solidFill>
                  <a:srgbClr val="002060"/>
                </a:solidFill>
              </a:rPr>
              <a:t> </a:t>
            </a:r>
            <a:r>
              <a:rPr lang="ru-RU" sz="2400" dirty="0" err="1">
                <a:solidFill>
                  <a:srgbClr val="002060"/>
                </a:solidFill>
              </a:rPr>
              <a:t>з</a:t>
            </a:r>
            <a:r>
              <a:rPr lang="ru-RU" sz="2400" dirty="0">
                <a:solidFill>
                  <a:srgbClr val="002060"/>
                </a:solidFill>
              </a:rPr>
              <a:t> </a:t>
            </a:r>
            <a:r>
              <a:rPr lang="ru-RU" sz="2400" dirty="0" err="1">
                <a:solidFill>
                  <a:srgbClr val="002060"/>
                </a:solidFill>
              </a:rPr>
              <a:t>території</a:t>
            </a:r>
            <a:r>
              <a:rPr lang="ru-RU" sz="2400" dirty="0">
                <a:solidFill>
                  <a:srgbClr val="002060"/>
                </a:solidFill>
              </a:rPr>
              <a:t> </a:t>
            </a:r>
            <a:r>
              <a:rPr lang="ru-RU" sz="2400" b="1" dirty="0" err="1">
                <a:solidFill>
                  <a:srgbClr val="002060"/>
                </a:solidFill>
              </a:rPr>
              <a:t>Правобережної</a:t>
            </a:r>
            <a:r>
              <a:rPr lang="ru-RU" sz="2400" b="1" dirty="0">
                <a:solidFill>
                  <a:srgbClr val="002060"/>
                </a:solidFill>
              </a:rPr>
              <a:t> </a:t>
            </a:r>
            <a:r>
              <a:rPr lang="ru-RU" sz="2400" b="1" dirty="0" err="1">
                <a:solidFill>
                  <a:srgbClr val="002060"/>
                </a:solidFill>
              </a:rPr>
              <a:t>України</a:t>
            </a:r>
            <a:r>
              <a:rPr lang="ru-RU" sz="2400" b="1" dirty="0">
                <a:solidFill>
                  <a:srgbClr val="002060"/>
                </a:solidFill>
              </a:rPr>
              <a:t> та </a:t>
            </a:r>
            <a:r>
              <a:rPr lang="ru-RU" sz="2400" b="1" dirty="0" err="1">
                <a:solidFill>
                  <a:srgbClr val="002060"/>
                </a:solidFill>
              </a:rPr>
              <a:t>Криму</a:t>
            </a:r>
            <a:r>
              <a:rPr lang="ru-RU" sz="2400" b="1" dirty="0">
                <a:solidFill>
                  <a:srgbClr val="002060"/>
                </a:solidFill>
              </a:rPr>
              <a:t>.</a:t>
            </a:r>
            <a:endParaRPr lang="uk-UA" sz="2400" dirty="0">
              <a:solidFill>
                <a:srgbClr val="002060"/>
              </a:solidFill>
            </a:endParaRPr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285720" y="5000612"/>
            <a:ext cx="8229600" cy="1857388"/>
          </a:xfrm>
        </p:spPr>
        <p:txBody>
          <a:bodyPr/>
          <a:lstStyle/>
          <a:p>
            <a:r>
              <a:rPr lang="ru-RU" i="1" dirty="0" err="1" smtClean="0"/>
              <a:t>Радянські</a:t>
            </a:r>
            <a:r>
              <a:rPr lang="ru-RU" i="1" dirty="0" smtClean="0"/>
              <a:t> танки, </a:t>
            </a:r>
            <a:r>
              <a:rPr lang="ru-RU" i="1" dirty="0" err="1" smtClean="0"/>
              <a:t>що</a:t>
            </a:r>
            <a:r>
              <a:rPr lang="ru-RU" i="1" dirty="0" smtClean="0"/>
              <a:t> </a:t>
            </a:r>
            <a:r>
              <a:rPr lang="ru-RU" i="1" dirty="0" err="1" smtClean="0"/>
              <a:t>переправилися</a:t>
            </a:r>
            <a:r>
              <a:rPr lang="ru-RU" i="1" dirty="0" smtClean="0"/>
              <a:t> через </a:t>
            </a:r>
            <a:r>
              <a:rPr lang="ru-RU" i="1" dirty="0" err="1" smtClean="0"/>
              <a:t>Дніпро</a:t>
            </a:r>
            <a:r>
              <a:rPr lang="ru-RU" i="1" dirty="0" smtClean="0"/>
              <a:t>,</a:t>
            </a:r>
            <a:r>
              <a:rPr lang="ru-RU" dirty="0" smtClean="0"/>
              <a:t> </a:t>
            </a:r>
            <a:r>
              <a:rPr lang="ru-RU" i="1" dirty="0" err="1" smtClean="0"/>
              <a:t>йдуть</a:t>
            </a:r>
            <a:r>
              <a:rPr lang="ru-RU" i="1" dirty="0" smtClean="0"/>
              <a:t> на </a:t>
            </a:r>
            <a:r>
              <a:rPr lang="ru-RU" i="1" dirty="0" err="1" smtClean="0"/>
              <a:t>бойове</a:t>
            </a:r>
            <a:r>
              <a:rPr lang="ru-RU" i="1" dirty="0" smtClean="0"/>
              <a:t> </a:t>
            </a:r>
            <a:r>
              <a:rPr lang="ru-RU" i="1" dirty="0" err="1" smtClean="0"/>
              <a:t>завдання</a:t>
            </a:r>
            <a:endParaRPr lang="ru-RU" dirty="0" smtClean="0"/>
          </a:p>
          <a:p>
            <a:endParaRPr lang="uk-UA" dirty="0"/>
          </a:p>
        </p:txBody>
      </p:sp>
      <p:pic>
        <p:nvPicPr>
          <p:cNvPr id="15361" name="Picture 1" descr="C:\Users\Оксана\Desktop\image004 (1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728" y="642918"/>
            <a:ext cx="6357982" cy="444760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14348" y="500042"/>
            <a:ext cx="8229600" cy="1143000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solidFill>
                  <a:schemeClr val="tx1"/>
                </a:solidFill>
              </a:rPr>
              <a:t>Битву за </a:t>
            </a:r>
            <a:r>
              <a:rPr lang="ru-RU" sz="2400" b="1" dirty="0" err="1" smtClean="0">
                <a:solidFill>
                  <a:schemeClr val="tx1"/>
                </a:solidFill>
              </a:rPr>
              <a:t>звільнення</a:t>
            </a:r>
            <a:r>
              <a:rPr lang="ru-RU" sz="2400" b="1" dirty="0" smtClean="0">
                <a:solidFill>
                  <a:schemeClr val="tx1"/>
                </a:solidFill>
              </a:rPr>
              <a:t> </a:t>
            </a:r>
            <a:r>
              <a:rPr lang="ru-RU" sz="2400" b="1" dirty="0" err="1" smtClean="0">
                <a:solidFill>
                  <a:schemeClr val="tx1"/>
                </a:solidFill>
              </a:rPr>
              <a:t>від</a:t>
            </a:r>
            <a:r>
              <a:rPr lang="ru-RU" sz="2400" b="1" dirty="0" smtClean="0">
                <a:solidFill>
                  <a:schemeClr val="tx1"/>
                </a:solidFill>
              </a:rPr>
              <a:t> </a:t>
            </a:r>
            <a:r>
              <a:rPr lang="ru-RU" sz="2400" b="1" dirty="0" err="1" smtClean="0">
                <a:solidFill>
                  <a:schemeClr val="tx1"/>
                </a:solidFill>
              </a:rPr>
              <a:t>гітлерівців</a:t>
            </a:r>
            <a:r>
              <a:rPr lang="ru-RU" sz="2400" b="1" dirty="0" smtClean="0">
                <a:solidFill>
                  <a:schemeClr val="tx1"/>
                </a:solidFill>
              </a:rPr>
              <a:t> </a:t>
            </a:r>
            <a:r>
              <a:rPr lang="ru-RU" sz="2400" b="1" dirty="0" err="1" smtClean="0">
                <a:solidFill>
                  <a:schemeClr val="tx1"/>
                </a:solidFill>
              </a:rPr>
              <a:t>Лівобережної</a:t>
            </a:r>
            <a:r>
              <a:rPr lang="ru-RU" sz="2400" b="1" dirty="0" smtClean="0">
                <a:solidFill>
                  <a:schemeClr val="tx1"/>
                </a:solidFill>
              </a:rPr>
              <a:t> </a:t>
            </a:r>
            <a:r>
              <a:rPr lang="ru-RU" sz="2400" b="1" dirty="0" err="1" smtClean="0">
                <a:solidFill>
                  <a:schemeClr val="tx1"/>
                </a:solidFill>
              </a:rPr>
              <a:t>України</a:t>
            </a:r>
            <a:r>
              <a:rPr lang="ru-RU" sz="2400" b="1" dirty="0" smtClean="0">
                <a:solidFill>
                  <a:schemeClr val="tx1"/>
                </a:solidFill>
              </a:rPr>
              <a:t> </a:t>
            </a:r>
            <a:r>
              <a:rPr lang="ru-RU" sz="2400" b="1" dirty="0" err="1" smtClean="0">
                <a:solidFill>
                  <a:schemeClr val="tx1"/>
                </a:solidFill>
              </a:rPr>
              <a:t>умовно</a:t>
            </a:r>
            <a:r>
              <a:rPr lang="ru-RU" sz="2400" b="1" dirty="0" smtClean="0">
                <a:solidFill>
                  <a:schemeClr val="tx1"/>
                </a:solidFill>
              </a:rPr>
              <a:t> </a:t>
            </a:r>
            <a:r>
              <a:rPr lang="ru-RU" sz="2400" b="1" dirty="0" err="1" smtClean="0">
                <a:solidFill>
                  <a:schemeClr val="tx1"/>
                </a:solidFill>
              </a:rPr>
              <a:t>можна</a:t>
            </a:r>
            <a:r>
              <a:rPr lang="ru-RU" sz="2400" b="1" dirty="0" smtClean="0">
                <a:solidFill>
                  <a:schemeClr val="tx1"/>
                </a:solidFill>
              </a:rPr>
              <a:t> </a:t>
            </a:r>
            <a:r>
              <a:rPr lang="ru-RU" sz="2400" b="1" dirty="0" err="1" smtClean="0">
                <a:solidFill>
                  <a:schemeClr val="tx1"/>
                </a:solidFill>
              </a:rPr>
              <a:t>поділити</a:t>
            </a:r>
            <a:r>
              <a:rPr lang="ru-RU" sz="2400" b="1" dirty="0" smtClean="0">
                <a:solidFill>
                  <a:schemeClr val="tx1"/>
                </a:solidFill>
              </a:rPr>
              <a:t> на два </a:t>
            </a:r>
            <a:r>
              <a:rPr lang="ru-RU" sz="2400" b="1" dirty="0" err="1" smtClean="0">
                <a:solidFill>
                  <a:schemeClr val="tx1"/>
                </a:solidFill>
              </a:rPr>
              <a:t>етапи</a:t>
            </a:r>
            <a:r>
              <a:rPr lang="ru-RU" sz="2400" b="1" dirty="0" smtClean="0">
                <a:solidFill>
                  <a:schemeClr val="tx1"/>
                </a:solidFill>
              </a:rPr>
              <a:t>.</a:t>
            </a:r>
            <a:endParaRPr lang="uk-UA" sz="2400" b="1" dirty="0">
              <a:solidFill>
                <a:schemeClr val="tx1"/>
              </a:solidFill>
            </a:endParaRPr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457200" y="1714488"/>
            <a:ext cx="8229600" cy="4610112"/>
          </a:xfrm>
        </p:spPr>
        <p:txBody>
          <a:bodyPr>
            <a:normAutofit/>
          </a:bodyPr>
          <a:lstStyle/>
          <a:p>
            <a:r>
              <a:rPr lang="uk-UA" sz="2500" dirty="0" smtClean="0"/>
              <a:t>Протягом </a:t>
            </a:r>
            <a:r>
              <a:rPr lang="uk-UA" sz="2500" b="1" dirty="0" smtClean="0"/>
              <a:t>першого</a:t>
            </a:r>
            <a:r>
              <a:rPr lang="uk-UA" sz="2500" dirty="0" smtClean="0"/>
              <a:t> (серпень-вересень 1943 р.) радянські війська розгромили німецькі угруповання </a:t>
            </a:r>
            <a:r>
              <a:rPr lang="uk-UA" sz="2500" dirty="0" err="1" smtClean="0"/>
              <a:t>на</a:t>
            </a:r>
            <a:r>
              <a:rPr lang="uk-UA" sz="2500" i="1" dirty="0" err="1" smtClean="0"/>
              <a:t>Лівобережній</a:t>
            </a:r>
            <a:r>
              <a:rPr lang="uk-UA" sz="2500" i="1" dirty="0" smtClean="0"/>
              <a:t> Україні, Донбасі, </a:t>
            </a:r>
            <a:r>
              <a:rPr lang="uk-UA" sz="2500" dirty="0" smtClean="0"/>
              <a:t>вийшли до Дніпра в районі </a:t>
            </a:r>
            <a:r>
              <a:rPr lang="uk-UA" sz="2500" i="1" dirty="0" smtClean="0"/>
              <a:t>Дніпропетровська </a:t>
            </a:r>
            <a:r>
              <a:rPr lang="uk-UA" sz="2500" dirty="0" smtClean="0"/>
              <a:t>й створили кілька плацдармів на правому березі.</a:t>
            </a:r>
          </a:p>
          <a:p>
            <a:r>
              <a:rPr lang="uk-UA" sz="2500" dirty="0" smtClean="0"/>
              <a:t>На </a:t>
            </a:r>
            <a:r>
              <a:rPr lang="uk-UA" sz="2500" b="1" dirty="0" smtClean="0"/>
              <a:t>другому етапі</a:t>
            </a:r>
            <a:r>
              <a:rPr lang="uk-UA" sz="2500" dirty="0" smtClean="0"/>
              <a:t> (жовтень-грудень 1943 р.) радянські війська ліквідували ворожі плацдарми у </a:t>
            </a:r>
            <a:r>
              <a:rPr lang="uk-UA" sz="2500" dirty="0" err="1" smtClean="0"/>
              <a:t>районі</a:t>
            </a:r>
            <a:r>
              <a:rPr lang="uk-UA" sz="2500" i="1" dirty="0" err="1" smtClean="0"/>
              <a:t>Запоріжжя</a:t>
            </a:r>
            <a:r>
              <a:rPr lang="uk-UA" sz="2500" i="1" dirty="0" smtClean="0"/>
              <a:t> та Мелітополя </a:t>
            </a:r>
            <a:r>
              <a:rPr lang="uk-UA" sz="2500" dirty="0" smtClean="0"/>
              <a:t>і створили власні стратегічні плацдарми на правому березі Дніпра біля </a:t>
            </a:r>
            <a:r>
              <a:rPr lang="uk-UA" sz="2500" i="1" dirty="0" smtClean="0"/>
              <a:t>Києва та Кременчука.</a:t>
            </a:r>
            <a:endParaRPr lang="uk-UA" sz="2500" dirty="0"/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Місце для вмісту 5"/>
          <p:cNvGraphicFramePr>
            <a:graphicFrameLocks noGrp="1"/>
          </p:cNvGraphicFramePr>
          <p:nvPr>
            <p:ph idx="1"/>
          </p:nvPr>
        </p:nvGraphicFramePr>
        <p:xfrm>
          <a:off x="428596" y="2000240"/>
          <a:ext cx="8229600" cy="64008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057400"/>
                <a:gridCol w="2057400"/>
                <a:gridCol w="2057400"/>
                <a:gridCol w="2057400"/>
              </a:tblGrid>
              <a:tr h="370840">
                <a:tc>
                  <a:txBody>
                    <a:bodyPr/>
                    <a:lstStyle/>
                    <a:p>
                      <a:r>
                        <a:rPr lang="uk-UA" b="0" dirty="0" smtClean="0">
                          <a:solidFill>
                            <a:schemeClr val="tx1"/>
                          </a:solidFill>
                        </a:rPr>
                        <a:t>Воронезький фронт</a:t>
                      </a:r>
                      <a:endParaRPr lang="uk-UA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0" lang="uk-UA" b="0" i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Степовий фронт</a:t>
                      </a:r>
                      <a:endParaRPr lang="uk-UA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0" lang="uk-UA" b="0" i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Південно-Західний фронт</a:t>
                      </a:r>
                      <a:endParaRPr lang="uk-UA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uk-UA" b="0" dirty="0">
                          <a:solidFill>
                            <a:schemeClr val="tx1"/>
                          </a:solidFill>
                          <a:latin typeface="+mn-lt"/>
                        </a:rPr>
                        <a:t>Південний фронт</a:t>
                      </a:r>
                    </a:p>
                  </a:txBody>
                  <a:tcPr marL="68580" marR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5" name="Прямокутник 4"/>
          <p:cNvSpPr/>
          <p:nvPr/>
        </p:nvSpPr>
        <p:spPr>
          <a:xfrm>
            <a:off x="1071538" y="785794"/>
            <a:ext cx="6929486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900" b="1" dirty="0" err="1"/>
              <a:t>Фронти</a:t>
            </a:r>
            <a:r>
              <a:rPr lang="ru-RU" sz="2900" b="1" dirty="0"/>
              <a:t> </a:t>
            </a:r>
            <a:r>
              <a:rPr lang="ru-RU" sz="2900" b="1" dirty="0" err="1"/>
              <a:t>радянських</a:t>
            </a:r>
            <a:r>
              <a:rPr lang="ru-RU" sz="2900" b="1" dirty="0"/>
              <a:t> </a:t>
            </a:r>
            <a:r>
              <a:rPr lang="ru-RU" sz="2900" b="1" dirty="0" err="1"/>
              <a:t>військ</a:t>
            </a:r>
            <a:r>
              <a:rPr lang="ru-RU" sz="2900" b="1" dirty="0"/>
              <a:t>, </a:t>
            </a:r>
            <a:r>
              <a:rPr lang="ru-RU" sz="2900" b="1" dirty="0" err="1"/>
              <a:t>що</a:t>
            </a:r>
            <a:r>
              <a:rPr lang="ru-RU" sz="2900" b="1" dirty="0"/>
              <a:t> </a:t>
            </a:r>
            <a:r>
              <a:rPr lang="ru-RU" sz="2900" b="1" dirty="0" err="1"/>
              <a:t>діяли</a:t>
            </a:r>
            <a:r>
              <a:rPr lang="ru-RU" sz="2900" b="1" dirty="0"/>
              <a:t> на </a:t>
            </a:r>
            <a:r>
              <a:rPr lang="ru-RU" sz="2900" b="1" dirty="0" err="1"/>
              <a:t>території</a:t>
            </a:r>
            <a:r>
              <a:rPr lang="ru-RU" sz="2900" b="1" dirty="0"/>
              <a:t> </a:t>
            </a:r>
            <a:r>
              <a:rPr lang="ru-RU" sz="2900" b="1" dirty="0" err="1"/>
              <a:t>України</a:t>
            </a:r>
            <a:r>
              <a:rPr lang="ru-RU" sz="2900" b="1" dirty="0"/>
              <a:t> в 1943-1944 </a:t>
            </a:r>
            <a:r>
              <a:rPr lang="ru-RU" sz="2900" b="1" dirty="0" err="1"/>
              <a:t>рр</a:t>
            </a:r>
            <a:r>
              <a:rPr lang="ru-RU" sz="2900" b="1" dirty="0"/>
              <a:t>.</a:t>
            </a:r>
            <a:endParaRPr lang="uk-UA" sz="2900" dirty="0"/>
          </a:p>
        </p:txBody>
      </p:sp>
      <p:cxnSp>
        <p:nvCxnSpPr>
          <p:cNvPr id="8" name="Пряма зі стрілкою 7"/>
          <p:cNvCxnSpPr/>
          <p:nvPr/>
        </p:nvCxnSpPr>
        <p:spPr>
          <a:xfrm rot="5400000">
            <a:off x="822299" y="3035297"/>
            <a:ext cx="785818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9" name="Пряма зі стрілкою 8"/>
          <p:cNvCxnSpPr/>
          <p:nvPr/>
        </p:nvCxnSpPr>
        <p:spPr>
          <a:xfrm rot="5400000">
            <a:off x="3108315" y="3035297"/>
            <a:ext cx="785818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0" name="Пряма зі стрілкою 9"/>
          <p:cNvCxnSpPr/>
          <p:nvPr/>
        </p:nvCxnSpPr>
        <p:spPr>
          <a:xfrm rot="5400000">
            <a:off x="5180017" y="3035297"/>
            <a:ext cx="785818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1" name="Пряма зі стрілкою 10"/>
          <p:cNvCxnSpPr/>
          <p:nvPr/>
        </p:nvCxnSpPr>
        <p:spPr>
          <a:xfrm rot="5400000">
            <a:off x="7180281" y="3035297"/>
            <a:ext cx="785818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graphicFrame>
        <p:nvGraphicFramePr>
          <p:cNvPr id="12" name="Таблиця 11"/>
          <p:cNvGraphicFramePr>
            <a:graphicFrameLocks noGrp="1"/>
          </p:cNvGraphicFramePr>
          <p:nvPr/>
        </p:nvGraphicFramePr>
        <p:xfrm>
          <a:off x="500034" y="4000504"/>
          <a:ext cx="7929620" cy="17859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82405"/>
                <a:gridCol w="1982405"/>
                <a:gridCol w="1982405"/>
                <a:gridCol w="1982405"/>
              </a:tblGrid>
              <a:tr h="1785950">
                <a:tc>
                  <a:txBody>
                    <a:bodyPr/>
                    <a:lstStyle/>
                    <a:p>
                      <a:r>
                        <a:rPr kumimoji="0" lang="uk-UA" b="0" i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Перший Український фронт</a:t>
                      </a:r>
                    </a:p>
                    <a:p>
                      <a:r>
                        <a:rPr kumimoji="0" lang="uk-UA" b="0" i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(М.Ватутін)</a:t>
                      </a:r>
                    </a:p>
                    <a:p>
                      <a:endParaRPr lang="uk-UA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0" lang="uk-UA" b="0" i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Другий український фронт</a:t>
                      </a:r>
                    </a:p>
                    <a:p>
                      <a:r>
                        <a:rPr kumimoji="0" lang="uk-UA" b="0" i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(І.Конєв)</a:t>
                      </a:r>
                    </a:p>
                    <a:p>
                      <a:endParaRPr lang="uk-UA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0" lang="uk-UA" b="0" i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Третій Український фронт (Р.Малиновський)</a:t>
                      </a:r>
                      <a:endParaRPr lang="uk-UA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0" lang="uk-UA" b="0" i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Четвертий Український фронт (Ф.Толбухін)</a:t>
                      </a:r>
                      <a:endParaRPr lang="uk-UA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idx="1"/>
          </p:nvPr>
        </p:nvSpPr>
        <p:spPr>
          <a:xfrm>
            <a:off x="500034" y="3857628"/>
            <a:ext cx="8229600" cy="2609848"/>
          </a:xfrm>
        </p:spPr>
        <p:txBody>
          <a:bodyPr>
            <a:normAutofit fontScale="85000" lnSpcReduction="10000"/>
          </a:bodyPr>
          <a:lstStyle/>
          <a:p>
            <a:r>
              <a:rPr lang="ru-RU" dirty="0" err="1" smtClean="0"/>
              <a:t>Командування</a:t>
            </a:r>
            <a:r>
              <a:rPr lang="ru-RU" dirty="0" smtClean="0"/>
              <a:t> вермахту у </a:t>
            </a:r>
            <a:r>
              <a:rPr lang="ru-RU" dirty="0" err="1" smtClean="0"/>
              <a:t>своїх</a:t>
            </a:r>
            <a:r>
              <a:rPr lang="ru-RU" dirty="0" smtClean="0"/>
              <a:t> планах </a:t>
            </a:r>
            <a:r>
              <a:rPr lang="ru-RU" dirty="0" err="1" smtClean="0"/>
              <a:t>розраховувало</a:t>
            </a:r>
            <a:r>
              <a:rPr lang="ru-RU" dirty="0" smtClean="0"/>
              <a:t> на те, </a:t>
            </a:r>
            <a:r>
              <a:rPr lang="ru-RU" dirty="0" err="1" smtClean="0"/>
              <a:t>що</a:t>
            </a:r>
            <a:r>
              <a:rPr lang="ru-RU" dirty="0" smtClean="0"/>
              <a:t> </a:t>
            </a:r>
            <a:r>
              <a:rPr lang="ru-RU" dirty="0" err="1" smtClean="0"/>
              <a:t>Дніпро</a:t>
            </a:r>
            <a:r>
              <a:rPr lang="ru-RU" dirty="0" smtClean="0"/>
              <a:t>, як </a:t>
            </a:r>
            <a:r>
              <a:rPr lang="ru-RU" dirty="0" err="1" smtClean="0"/>
              <a:t>багатоводна</a:t>
            </a:r>
            <a:r>
              <a:rPr lang="ru-RU" dirty="0" smtClean="0"/>
              <a:t> </a:t>
            </a:r>
            <a:r>
              <a:rPr lang="ru-RU" dirty="0" err="1" smtClean="0"/>
              <a:t>ріка</a:t>
            </a:r>
            <a:r>
              <a:rPr lang="ru-RU" dirty="0" smtClean="0"/>
              <a:t> </a:t>
            </a:r>
            <a:r>
              <a:rPr lang="ru-RU" dirty="0" err="1" smtClean="0"/>
              <a:t>з</a:t>
            </a:r>
            <a:r>
              <a:rPr lang="ru-RU" dirty="0" smtClean="0"/>
              <a:t> </a:t>
            </a:r>
            <a:r>
              <a:rPr lang="ru-RU" dirty="0" err="1" smtClean="0"/>
              <a:t>високим</a:t>
            </a:r>
            <a:r>
              <a:rPr lang="ru-RU" dirty="0" smtClean="0"/>
              <a:t> правим берегом, стане </a:t>
            </a:r>
            <a:r>
              <a:rPr lang="ru-RU" dirty="0" err="1" smtClean="0"/>
              <a:t>надійним</a:t>
            </a:r>
            <a:r>
              <a:rPr lang="ru-RU" dirty="0" smtClean="0"/>
              <a:t> </a:t>
            </a:r>
            <a:r>
              <a:rPr lang="ru-RU" dirty="0" err="1" smtClean="0"/>
              <a:t>оборонним</a:t>
            </a:r>
            <a:r>
              <a:rPr lang="ru-RU" dirty="0" smtClean="0"/>
              <a:t> </a:t>
            </a:r>
            <a:r>
              <a:rPr lang="ru-RU" dirty="0" err="1" smtClean="0"/>
              <a:t>рубежем</a:t>
            </a:r>
            <a:r>
              <a:rPr lang="ru-RU" dirty="0" smtClean="0"/>
              <a:t>. Тут вони </a:t>
            </a:r>
            <a:r>
              <a:rPr lang="ru-RU" dirty="0" err="1" smtClean="0"/>
              <a:t>сподівались</a:t>
            </a:r>
            <a:r>
              <a:rPr lang="ru-RU" dirty="0" smtClean="0"/>
              <a:t> </a:t>
            </a:r>
            <a:r>
              <a:rPr lang="ru-RU" dirty="0" err="1" smtClean="0"/>
              <a:t>затримати</a:t>
            </a:r>
            <a:r>
              <a:rPr lang="ru-RU" dirty="0" smtClean="0"/>
              <a:t> </a:t>
            </a:r>
            <a:r>
              <a:rPr lang="ru-RU" dirty="0" err="1" smtClean="0"/>
              <a:t>наступ</a:t>
            </a:r>
            <a:r>
              <a:rPr lang="ru-RU" dirty="0" smtClean="0"/>
              <a:t> </a:t>
            </a:r>
            <a:r>
              <a:rPr lang="ru-RU" dirty="0" err="1" smtClean="0"/>
              <a:t>Червоної</a:t>
            </a:r>
            <a:r>
              <a:rPr lang="ru-RU" dirty="0" smtClean="0"/>
              <a:t> </a:t>
            </a:r>
            <a:r>
              <a:rPr lang="ru-RU" dirty="0" err="1" smtClean="0"/>
              <a:t>Армії</a:t>
            </a:r>
            <a:r>
              <a:rPr lang="ru-RU" dirty="0" smtClean="0"/>
              <a:t>. </a:t>
            </a:r>
            <a:r>
              <a:rPr lang="ru-RU" dirty="0" err="1" smtClean="0"/>
              <a:t>Цю</a:t>
            </a:r>
            <a:r>
              <a:rPr lang="ru-RU" dirty="0" smtClean="0"/>
              <a:t> </a:t>
            </a:r>
            <a:r>
              <a:rPr lang="ru-RU" dirty="0" err="1" smtClean="0"/>
              <a:t>захисну</a:t>
            </a:r>
            <a:r>
              <a:rPr lang="ru-RU" dirty="0" smtClean="0"/>
              <a:t> </a:t>
            </a:r>
            <a:r>
              <a:rPr lang="ru-RU" dirty="0" err="1" smtClean="0"/>
              <a:t>лінію</a:t>
            </a:r>
            <a:r>
              <a:rPr lang="ru-RU" dirty="0" smtClean="0"/>
              <a:t> </a:t>
            </a:r>
            <a:r>
              <a:rPr lang="ru-RU" dirty="0" err="1" smtClean="0"/>
              <a:t>гітлерівці</a:t>
            </a:r>
            <a:r>
              <a:rPr lang="ru-RU" dirty="0" smtClean="0"/>
              <a:t> назвали </a:t>
            </a:r>
            <a:r>
              <a:rPr lang="ru-RU" b="1" dirty="0" smtClean="0"/>
              <a:t>«</a:t>
            </a:r>
            <a:r>
              <a:rPr lang="ru-RU" b="1" dirty="0" err="1" smtClean="0"/>
              <a:t>Східним</a:t>
            </a:r>
            <a:r>
              <a:rPr lang="ru-RU" b="1" dirty="0" smtClean="0"/>
              <a:t> валом»</a:t>
            </a:r>
            <a:r>
              <a:rPr lang="ru-RU" dirty="0" smtClean="0"/>
              <a:t>.</a:t>
            </a:r>
            <a:endParaRPr lang="uk-UA" dirty="0"/>
          </a:p>
        </p:txBody>
      </p:sp>
      <p:pic>
        <p:nvPicPr>
          <p:cNvPr id="12289" name="Picture 1" descr="C:\Users\Оксана\Desktop\1_big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285728"/>
            <a:ext cx="3643338" cy="3445237"/>
          </a:xfrm>
          <a:prstGeom prst="rect">
            <a:avLst/>
          </a:prstGeom>
          <a:noFill/>
        </p:spPr>
      </p:pic>
      <p:pic>
        <p:nvPicPr>
          <p:cNvPr id="12290" name="Picture 2" descr="C:\Users\Оксана\Desktop\05-11-2011-image-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6248" y="357166"/>
            <a:ext cx="4445000" cy="33274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357158" y="857232"/>
            <a:ext cx="8229600" cy="4389120"/>
          </a:xfrm>
        </p:spPr>
        <p:txBody>
          <a:bodyPr/>
          <a:lstStyle/>
          <a:p>
            <a:r>
              <a:rPr lang="ru-RU" dirty="0" smtClean="0"/>
              <a:t>Наступив </a:t>
            </a:r>
            <a:r>
              <a:rPr lang="ru-RU" dirty="0" err="1" smtClean="0"/>
              <a:t>кульмінаційний</a:t>
            </a:r>
            <a:r>
              <a:rPr lang="ru-RU" dirty="0" smtClean="0"/>
              <a:t> момент </a:t>
            </a:r>
            <a:r>
              <a:rPr lang="ru-RU" dirty="0" err="1" smtClean="0"/>
              <a:t>битви</a:t>
            </a:r>
            <a:r>
              <a:rPr lang="ru-RU" dirty="0" smtClean="0"/>
              <a:t> за </a:t>
            </a:r>
            <a:r>
              <a:rPr lang="ru-RU" dirty="0" err="1" smtClean="0"/>
              <a:t>Україну</a:t>
            </a:r>
            <a:r>
              <a:rPr lang="ru-RU" dirty="0" smtClean="0"/>
              <a:t>. </a:t>
            </a:r>
            <a:r>
              <a:rPr lang="ru-RU" b="1" dirty="0" smtClean="0"/>
              <a:t>В </a:t>
            </a:r>
            <a:r>
              <a:rPr lang="ru-RU" b="1" dirty="0" err="1" smtClean="0"/>
              <a:t>ніч</a:t>
            </a:r>
            <a:r>
              <a:rPr lang="ru-RU" b="1" dirty="0" smtClean="0"/>
              <a:t> на 21 </a:t>
            </a:r>
            <a:r>
              <a:rPr lang="ru-RU" b="1" dirty="0" err="1" smtClean="0"/>
              <a:t>вересня</a:t>
            </a:r>
            <a:r>
              <a:rPr lang="ru-RU" b="1" dirty="0" smtClean="0"/>
              <a:t> 1943 р.</a:t>
            </a:r>
            <a:r>
              <a:rPr lang="ru-RU" dirty="0" smtClean="0"/>
              <a:t> </a:t>
            </a:r>
            <a:r>
              <a:rPr lang="ru-RU" dirty="0" err="1" smtClean="0"/>
              <a:t>розпочалося</a:t>
            </a:r>
            <a:r>
              <a:rPr lang="ru-RU" dirty="0" smtClean="0"/>
              <a:t> </a:t>
            </a:r>
            <a:r>
              <a:rPr lang="ru-RU" dirty="0" err="1" smtClean="0"/>
              <a:t>форсування</a:t>
            </a:r>
            <a:r>
              <a:rPr lang="ru-RU" dirty="0" smtClean="0"/>
              <a:t> </a:t>
            </a:r>
            <a:r>
              <a:rPr lang="ru-RU" dirty="0" err="1" smtClean="0"/>
              <a:t>Дніпра</a:t>
            </a:r>
            <a:r>
              <a:rPr lang="ru-RU" dirty="0" smtClean="0"/>
              <a:t> – </a:t>
            </a:r>
            <a:r>
              <a:rPr lang="ru-RU" dirty="0" err="1" smtClean="0"/>
              <a:t>епопея</a:t>
            </a:r>
            <a:r>
              <a:rPr lang="ru-RU" dirty="0" smtClean="0"/>
              <a:t> </a:t>
            </a:r>
            <a:r>
              <a:rPr lang="ru-RU" dirty="0" err="1" smtClean="0"/>
              <a:t>масового</a:t>
            </a:r>
            <a:r>
              <a:rPr lang="ru-RU" dirty="0" smtClean="0"/>
              <a:t> </a:t>
            </a:r>
            <a:r>
              <a:rPr lang="ru-RU" dirty="0" err="1" smtClean="0"/>
              <a:t>героїзму</a:t>
            </a:r>
            <a:r>
              <a:rPr lang="ru-RU" dirty="0" smtClean="0"/>
              <a:t> </a:t>
            </a:r>
            <a:r>
              <a:rPr lang="ru-RU" dirty="0" err="1" smtClean="0"/>
              <a:t>радянських</a:t>
            </a:r>
            <a:r>
              <a:rPr lang="ru-RU" dirty="0" smtClean="0"/>
              <a:t> </a:t>
            </a:r>
            <a:r>
              <a:rPr lang="ru-RU" dirty="0" err="1" smtClean="0"/>
              <a:t>воїнів</a:t>
            </a:r>
            <a:r>
              <a:rPr lang="ru-RU" dirty="0" smtClean="0"/>
              <a:t>.</a:t>
            </a:r>
            <a:endParaRPr lang="uk-UA" dirty="0"/>
          </a:p>
        </p:txBody>
      </p:sp>
      <p:pic>
        <p:nvPicPr>
          <p:cNvPr id="11265" name="Picture 1" descr="C:\Users\Оксана\Desktop\300px-Dnieper_Forcing_Raft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29256" y="2214554"/>
            <a:ext cx="2857500" cy="1571625"/>
          </a:xfrm>
          <a:prstGeom prst="rect">
            <a:avLst/>
          </a:prstGeom>
          <a:noFill/>
        </p:spPr>
      </p:pic>
      <p:pic>
        <p:nvPicPr>
          <p:cNvPr id="11266" name="Picture 2" descr="C:\Users\Оксана\Desktop\dnipro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2066" y="3857628"/>
            <a:ext cx="3810000" cy="2857500"/>
          </a:xfrm>
          <a:prstGeom prst="rect">
            <a:avLst/>
          </a:prstGeom>
          <a:noFill/>
        </p:spPr>
      </p:pic>
      <p:pic>
        <p:nvPicPr>
          <p:cNvPr id="11267" name="Picture 3" descr="C:\Users\Оксана\Desktop\image01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5720" y="4214818"/>
            <a:ext cx="4505325" cy="2266950"/>
          </a:xfrm>
          <a:prstGeom prst="rect">
            <a:avLst/>
          </a:prstGeom>
          <a:noFill/>
        </p:spPr>
      </p:pic>
      <p:pic>
        <p:nvPicPr>
          <p:cNvPr id="11268" name="Picture 4" descr="C:\Users\Оксана\Desktop\2007-10-31_0001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00298" y="2571744"/>
            <a:ext cx="2762256" cy="20809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2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2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2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2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857224" y="5500702"/>
            <a:ext cx="7829576" cy="823898"/>
          </a:xfrm>
        </p:spPr>
        <p:txBody>
          <a:bodyPr/>
          <a:lstStyle/>
          <a:p>
            <a:pPr>
              <a:buNone/>
            </a:pPr>
            <a:r>
              <a:rPr lang="uk-UA" dirty="0" smtClean="0"/>
              <a:t>Радянські війська форсують Дніпро</a:t>
            </a:r>
            <a:endParaRPr lang="uk-UA" dirty="0"/>
          </a:p>
        </p:txBody>
      </p:sp>
      <p:pic>
        <p:nvPicPr>
          <p:cNvPr id="10241" name="Picture 1" descr="C:\Users\Оксана\Desktop\image00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472" y="714356"/>
            <a:ext cx="7358114" cy="46106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428596" y="928670"/>
            <a:ext cx="8229600" cy="4389120"/>
          </a:xfrm>
        </p:spPr>
        <p:txBody>
          <a:bodyPr/>
          <a:lstStyle/>
          <a:p>
            <a:r>
              <a:rPr lang="uk-UA" dirty="0" smtClean="0"/>
              <a:t>У ніч на 6 листопада радянські війська розгорнули наступ на північній околиці Києва. Після запеклих боїв </a:t>
            </a:r>
            <a:r>
              <a:rPr lang="uk-UA" b="1" dirty="0" smtClean="0"/>
              <a:t>6 листопада 1943 р.</a:t>
            </a:r>
            <a:r>
              <a:rPr lang="uk-UA" dirty="0" smtClean="0"/>
              <a:t> столицю України було повністю звільнено від окупантів.</a:t>
            </a:r>
            <a:endParaRPr lang="uk-UA" dirty="0"/>
          </a:p>
        </p:txBody>
      </p:sp>
      <p:pic>
        <p:nvPicPr>
          <p:cNvPr id="9217" name="Picture 1" descr="C:\Users\Оксана\Desktop\d1b221482499e137cbfc67819aebc244b2a3a87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2976" y="2571744"/>
            <a:ext cx="6715172" cy="401838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571440" y="4033814"/>
            <a:ext cx="8572560" cy="2824186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2500" dirty="0" smtClean="0"/>
              <a:t>      В боях за </a:t>
            </a:r>
            <a:r>
              <a:rPr lang="ru-RU" sz="2500" dirty="0" err="1" smtClean="0"/>
              <a:t>Київ</a:t>
            </a:r>
            <a:r>
              <a:rPr lang="ru-RU" sz="2500" dirty="0" smtClean="0"/>
              <a:t> </a:t>
            </a:r>
            <a:r>
              <a:rPr lang="ru-RU" sz="2500" dirty="0" err="1" smtClean="0"/>
              <a:t>пліч-о-пліч</a:t>
            </a:r>
            <a:r>
              <a:rPr lang="ru-RU" sz="2500" dirty="0" smtClean="0"/>
              <a:t> </a:t>
            </a:r>
            <a:r>
              <a:rPr lang="ru-RU" sz="2500" dirty="0" err="1" smtClean="0"/>
              <a:t>з</a:t>
            </a:r>
            <a:r>
              <a:rPr lang="ru-RU" sz="2500" dirty="0" smtClean="0"/>
              <a:t> </a:t>
            </a:r>
            <a:r>
              <a:rPr lang="ru-RU" sz="2500" dirty="0" err="1" smtClean="0"/>
              <a:t>воїнами</a:t>
            </a:r>
            <a:r>
              <a:rPr lang="ru-RU" sz="2500" dirty="0" smtClean="0"/>
              <a:t> 1-го </a:t>
            </a:r>
            <a:r>
              <a:rPr lang="ru-RU" sz="2500" dirty="0" err="1" smtClean="0"/>
              <a:t>Українського</a:t>
            </a:r>
            <a:r>
              <a:rPr lang="ru-RU" sz="2500" dirty="0" smtClean="0"/>
              <a:t> фронту брала участь </a:t>
            </a:r>
            <a:r>
              <a:rPr lang="ru-RU" sz="2500" i="1" dirty="0" smtClean="0"/>
              <a:t>1-а </a:t>
            </a:r>
            <a:r>
              <a:rPr lang="ru-RU" sz="2500" i="1" dirty="0" err="1" smtClean="0"/>
              <a:t>окрема</a:t>
            </a:r>
            <a:r>
              <a:rPr lang="ru-RU" sz="2500" i="1" dirty="0" smtClean="0"/>
              <a:t> </a:t>
            </a:r>
            <a:r>
              <a:rPr lang="ru-RU" sz="2500" i="1" dirty="0" err="1" smtClean="0"/>
              <a:t>чехословацька</a:t>
            </a:r>
            <a:r>
              <a:rPr lang="ru-RU" sz="2500" i="1" dirty="0" smtClean="0"/>
              <a:t> бригада </a:t>
            </a:r>
            <a:r>
              <a:rPr lang="ru-RU" sz="2500" i="1" dirty="0" err="1" smtClean="0"/>
              <a:t>під</a:t>
            </a:r>
            <a:r>
              <a:rPr lang="ru-RU" sz="2500" i="1" dirty="0" smtClean="0"/>
              <a:t> </a:t>
            </a:r>
            <a:r>
              <a:rPr lang="ru-RU" sz="2500" i="1" dirty="0" err="1" smtClean="0"/>
              <a:t>командуванням</a:t>
            </a:r>
            <a:r>
              <a:rPr lang="ru-RU" sz="2500" i="1" dirty="0" smtClean="0"/>
              <a:t> </a:t>
            </a:r>
            <a:r>
              <a:rPr lang="ru-RU" sz="2500" i="1" dirty="0" err="1" smtClean="0"/>
              <a:t>Л.Свободи</a:t>
            </a:r>
            <a:r>
              <a:rPr lang="ru-RU" sz="2500" i="1" dirty="0" smtClean="0"/>
              <a:t>. </a:t>
            </a:r>
            <a:r>
              <a:rPr lang="ru-RU" sz="2500" dirty="0" smtClean="0"/>
              <a:t>В </a:t>
            </a:r>
            <a:r>
              <a:rPr lang="ru-RU" sz="2500" dirty="0" err="1" smtClean="0"/>
              <a:t>період</a:t>
            </a:r>
            <a:r>
              <a:rPr lang="ru-RU" sz="2500" dirty="0" smtClean="0"/>
              <a:t> </a:t>
            </a:r>
            <a:r>
              <a:rPr lang="ru-RU" sz="2500" dirty="0" err="1" smtClean="0"/>
              <a:t>боїв</a:t>
            </a:r>
            <a:r>
              <a:rPr lang="ru-RU" sz="2500" dirty="0" smtClean="0"/>
              <a:t> на </a:t>
            </a:r>
            <a:r>
              <a:rPr lang="ru-RU" sz="2500" dirty="0" err="1" smtClean="0"/>
              <a:t>київському</a:t>
            </a:r>
            <a:r>
              <a:rPr lang="ru-RU" sz="2500" dirty="0" smtClean="0"/>
              <a:t> </a:t>
            </a:r>
            <a:r>
              <a:rPr lang="ru-RU" sz="2500" dirty="0" err="1" smtClean="0"/>
              <a:t>напрямку</a:t>
            </a:r>
            <a:r>
              <a:rPr lang="ru-RU" sz="2500" dirty="0" smtClean="0"/>
              <a:t> </a:t>
            </a:r>
            <a:r>
              <a:rPr lang="ru-RU" sz="2500" dirty="0" err="1" smtClean="0"/>
              <a:t>значну</a:t>
            </a:r>
            <a:r>
              <a:rPr lang="ru-RU" sz="2500" dirty="0" smtClean="0"/>
              <a:t> </a:t>
            </a:r>
            <a:r>
              <a:rPr lang="ru-RU" sz="2500" dirty="0" err="1" smtClean="0"/>
              <a:t>допомогу</a:t>
            </a:r>
            <a:r>
              <a:rPr lang="ru-RU" sz="2500" dirty="0" smtClean="0"/>
              <a:t> </a:t>
            </a:r>
            <a:r>
              <a:rPr lang="ru-RU" sz="2500" dirty="0" err="1" smtClean="0"/>
              <a:t>радянським</a:t>
            </a:r>
            <a:r>
              <a:rPr lang="ru-RU" sz="2500" dirty="0" smtClean="0"/>
              <a:t> </a:t>
            </a:r>
            <a:r>
              <a:rPr lang="ru-RU" sz="2500" dirty="0" err="1" smtClean="0"/>
              <a:t>військам</a:t>
            </a:r>
            <a:r>
              <a:rPr lang="ru-RU" sz="2500" dirty="0" smtClean="0"/>
              <a:t> </a:t>
            </a:r>
            <a:r>
              <a:rPr lang="ru-RU" sz="2500" dirty="0" err="1" smtClean="0"/>
              <a:t>надали</a:t>
            </a:r>
            <a:r>
              <a:rPr lang="ru-RU" sz="2500" dirty="0" smtClean="0"/>
              <a:t> </a:t>
            </a:r>
            <a:r>
              <a:rPr lang="ru-RU" sz="2500" dirty="0" err="1" smtClean="0"/>
              <a:t>партизани</a:t>
            </a:r>
            <a:r>
              <a:rPr lang="ru-RU" sz="2500" dirty="0" smtClean="0"/>
              <a:t>, </a:t>
            </a:r>
            <a:r>
              <a:rPr lang="ru-RU" sz="2500" dirty="0" err="1" smtClean="0"/>
              <a:t>підпільники</a:t>
            </a:r>
            <a:r>
              <a:rPr lang="ru-RU" sz="2500" dirty="0" smtClean="0"/>
              <a:t>, </a:t>
            </a:r>
            <a:r>
              <a:rPr lang="ru-RU" sz="2500" dirty="0" err="1" smtClean="0"/>
              <a:t>місцеве</a:t>
            </a:r>
            <a:r>
              <a:rPr lang="ru-RU" sz="2500" dirty="0" smtClean="0"/>
              <a:t> </a:t>
            </a:r>
            <a:r>
              <a:rPr lang="ru-RU" sz="2500" dirty="0" err="1" smtClean="0"/>
              <a:t>населення</a:t>
            </a:r>
            <a:r>
              <a:rPr lang="ru-RU" sz="2500" dirty="0" smtClean="0"/>
              <a:t>.</a:t>
            </a:r>
            <a:endParaRPr lang="uk-UA" sz="2500" dirty="0"/>
          </a:p>
        </p:txBody>
      </p:sp>
      <p:sp>
        <p:nvSpPr>
          <p:cNvPr id="4" name="Прямокутник 3"/>
          <p:cNvSpPr/>
          <p:nvPr/>
        </p:nvSpPr>
        <p:spPr>
          <a:xfrm>
            <a:off x="785786" y="1142984"/>
            <a:ext cx="8143932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500" dirty="0" smtClean="0"/>
              <a:t>   Для того, щоб відзначити героїзм радянських воїнів, проявлений у боях за столицю України, 60-ти стрілецьким, танковим, артилерійським та іншим частинам було присвоєне почесне найменування Київських. 2 438 воїнів були удостоєні високого звання Героя Радянського Союзу.</a:t>
            </a:r>
          </a:p>
        </p:txBody>
      </p:sp>
      <p:sp>
        <p:nvSpPr>
          <p:cNvPr id="6" name="Стрілка вниз 5"/>
          <p:cNvSpPr/>
          <p:nvPr/>
        </p:nvSpPr>
        <p:spPr>
          <a:xfrm>
            <a:off x="571472" y="1214422"/>
            <a:ext cx="428628" cy="42862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7" name="Стрілка вниз 6"/>
          <p:cNvSpPr/>
          <p:nvPr/>
        </p:nvSpPr>
        <p:spPr>
          <a:xfrm>
            <a:off x="500034" y="4071942"/>
            <a:ext cx="500066" cy="42862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500034" y="3786190"/>
            <a:ext cx="3757610" cy="1922148"/>
          </a:xfrm>
        </p:spPr>
        <p:txBody>
          <a:bodyPr>
            <a:normAutofit lnSpcReduction="10000"/>
          </a:bodyPr>
          <a:lstStyle/>
          <a:p>
            <a:r>
              <a:rPr lang="ru-RU" b="1" dirty="0" err="1" smtClean="0"/>
              <a:t>Автоматники</a:t>
            </a:r>
            <a:r>
              <a:rPr lang="ru-RU" b="1" dirty="0" smtClean="0"/>
              <a:t> </a:t>
            </a:r>
            <a:r>
              <a:rPr lang="ru-RU" b="1" dirty="0" err="1" smtClean="0"/>
              <a:t>вибивають</a:t>
            </a:r>
            <a:r>
              <a:rPr lang="ru-RU" b="1" dirty="0" smtClean="0"/>
              <a:t> </a:t>
            </a:r>
            <a:r>
              <a:rPr lang="ru-RU" b="1" dirty="0" err="1" smtClean="0"/>
              <a:t>гітлерівців</a:t>
            </a:r>
            <a:r>
              <a:rPr lang="ru-RU" b="1" dirty="0" smtClean="0"/>
              <a:t> </a:t>
            </a:r>
            <a:r>
              <a:rPr lang="ru-RU" b="1" dirty="0" err="1" smtClean="0"/>
              <a:t>із</a:t>
            </a:r>
            <a:r>
              <a:rPr lang="ru-RU" b="1" dirty="0" smtClean="0"/>
              <a:t> </a:t>
            </a:r>
            <a:r>
              <a:rPr lang="ru-RU" b="1" dirty="0" err="1" smtClean="0"/>
              <a:t>будинків</a:t>
            </a:r>
            <a:r>
              <a:rPr lang="ru-RU" b="1" dirty="0" smtClean="0"/>
              <a:t> (1943 р.)</a:t>
            </a:r>
            <a:endParaRPr lang="uk-UA" dirty="0"/>
          </a:p>
        </p:txBody>
      </p:sp>
      <p:pic>
        <p:nvPicPr>
          <p:cNvPr id="30722" name="Picture 2" descr="C:\Users\Оксана\Desktop\image012 (1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1000107"/>
            <a:ext cx="4286280" cy="2796883"/>
          </a:xfrm>
          <a:prstGeom prst="rect">
            <a:avLst/>
          </a:prstGeom>
          <a:noFill/>
        </p:spPr>
      </p:pic>
      <p:sp>
        <p:nvSpPr>
          <p:cNvPr id="5" name="Прямокутник 4"/>
          <p:cNvSpPr/>
          <p:nvPr/>
        </p:nvSpPr>
        <p:spPr>
          <a:xfrm>
            <a:off x="3571868" y="5929330"/>
            <a:ext cx="5222455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2600" b="1" dirty="0"/>
              <a:t>М.Хрущов у звільненому Києві</a:t>
            </a:r>
            <a:endParaRPr lang="uk-UA" sz="2600" dirty="0"/>
          </a:p>
        </p:txBody>
      </p:sp>
      <p:pic>
        <p:nvPicPr>
          <p:cNvPr id="30723" name="Picture 3" descr="C:\Users\Оксана\Desktop\image01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6248" y="2540884"/>
            <a:ext cx="4286280" cy="316613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7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7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07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07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Пакт Молотова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0825" y="404813"/>
            <a:ext cx="8642350" cy="6189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214282" y="3789040"/>
            <a:ext cx="8229600" cy="3348058"/>
          </a:xfrm>
        </p:spPr>
        <p:txBody>
          <a:bodyPr/>
          <a:lstStyle/>
          <a:p>
            <a:r>
              <a:rPr lang="uk-UA" b="1" dirty="0" smtClean="0"/>
              <a:t>Воєнно-стратегічне значення</a:t>
            </a:r>
            <a:r>
              <a:rPr lang="uk-UA" dirty="0" smtClean="0"/>
              <a:t> Київської наступальної операції полягає в тому, що </a:t>
            </a:r>
            <a:r>
              <a:rPr lang="uk-UA" i="1" dirty="0" smtClean="0"/>
              <a:t>вона довершила докорінний перелам війни на радянсько-німецькому фронті і надзвичайно сильно вплинула на хід всієї Другої світової війни.</a:t>
            </a:r>
            <a:endParaRPr lang="uk-UA" dirty="0"/>
          </a:p>
        </p:txBody>
      </p:sp>
      <p:pic>
        <p:nvPicPr>
          <p:cNvPr id="31746" name="Picture 2" descr="C:\Users\Оксана\Desktop\22-razbor zavalov_194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260648"/>
            <a:ext cx="6737208" cy="340995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7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7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124744"/>
            <a:ext cx="8229600" cy="5400600"/>
          </a:xfrm>
        </p:spPr>
        <p:txBody>
          <a:bodyPr>
            <a:noAutofit/>
          </a:bodyPr>
          <a:lstStyle/>
          <a:p>
            <a:r>
              <a:rPr lang="uk-UA" sz="2400" b="1" i="1" dirty="0" smtClean="0"/>
              <a:t>1944 р. став роком остаточного визволення українських земель від німецько-фашистських загарбників.</a:t>
            </a:r>
            <a:r>
              <a:rPr lang="uk-UA" sz="2400" dirty="0" smtClean="0"/>
              <a:t> У </a:t>
            </a:r>
            <a:r>
              <a:rPr lang="uk-UA" sz="2400" b="1" i="1" dirty="0" smtClean="0"/>
              <a:t>лютому 1944 р</a:t>
            </a:r>
            <a:r>
              <a:rPr lang="uk-UA" sz="2400" dirty="0" smtClean="0"/>
              <a:t>. в районі </a:t>
            </a:r>
            <a:r>
              <a:rPr lang="uk-UA" sz="2400" b="1" i="1" dirty="0" smtClean="0"/>
              <a:t>м. Корсунь-Шевченківський</a:t>
            </a:r>
            <a:r>
              <a:rPr lang="uk-UA" sz="2400" dirty="0" smtClean="0"/>
              <a:t> було ліквідовано велику групу </a:t>
            </a:r>
            <a:r>
              <a:rPr lang="uk-UA" sz="2400" b="1" i="1" dirty="0" smtClean="0"/>
              <a:t>німецьких військ</a:t>
            </a:r>
            <a:r>
              <a:rPr lang="uk-UA" sz="2400" dirty="0" smtClean="0"/>
              <a:t>. </a:t>
            </a:r>
            <a:r>
              <a:rPr lang="uk-UA" sz="2400" b="1" i="1" dirty="0" smtClean="0"/>
              <a:t>26 березня</a:t>
            </a:r>
            <a:r>
              <a:rPr lang="uk-UA" sz="2400" dirty="0" smtClean="0"/>
              <a:t> радянські війська вийшли на державний кордон </a:t>
            </a:r>
            <a:r>
              <a:rPr lang="uk-UA" sz="2400" b="1" i="1" dirty="0" smtClean="0"/>
              <a:t>з Румунією</a:t>
            </a:r>
            <a:r>
              <a:rPr lang="uk-UA" sz="2400" dirty="0" smtClean="0"/>
              <a:t>. Після того як у першій половині </a:t>
            </a:r>
            <a:r>
              <a:rPr lang="uk-UA" sz="2400" b="1" i="1" dirty="0" smtClean="0"/>
              <a:t>травня 1944 р</a:t>
            </a:r>
            <a:r>
              <a:rPr lang="uk-UA" sz="2400" dirty="0" smtClean="0"/>
              <a:t>. був звільнений </a:t>
            </a:r>
            <a:r>
              <a:rPr lang="uk-UA" sz="2400" b="1" i="1" dirty="0" smtClean="0"/>
              <a:t>Крим</a:t>
            </a:r>
            <a:r>
              <a:rPr lang="uk-UA" sz="2400" dirty="0" smtClean="0"/>
              <a:t>.</a:t>
            </a:r>
          </a:p>
          <a:p>
            <a:r>
              <a:rPr lang="ru-RU" sz="2400" dirty="0" smtClean="0"/>
              <a:t>На початку </a:t>
            </a:r>
            <a:r>
              <a:rPr lang="ru-RU" sz="2400" dirty="0" err="1" smtClean="0"/>
              <a:t>жовтня</a:t>
            </a:r>
            <a:r>
              <a:rPr lang="ru-RU" sz="2400" dirty="0" smtClean="0"/>
              <a:t> 1944 р. </a:t>
            </a:r>
            <a:r>
              <a:rPr lang="ru-RU" sz="2400" dirty="0" err="1" smtClean="0"/>
              <a:t>територія</a:t>
            </a:r>
            <a:r>
              <a:rPr lang="ru-RU" sz="2400" dirty="0" smtClean="0"/>
              <a:t> </a:t>
            </a:r>
            <a:r>
              <a:rPr lang="ru-RU" sz="2400" dirty="0" err="1" smtClean="0"/>
              <a:t>України</a:t>
            </a:r>
            <a:r>
              <a:rPr lang="ru-RU" sz="2400" dirty="0" smtClean="0"/>
              <a:t> </a:t>
            </a:r>
            <a:r>
              <a:rPr lang="ru-RU" sz="2400" dirty="0" err="1" smtClean="0"/>
              <a:t>була</a:t>
            </a:r>
            <a:r>
              <a:rPr lang="ru-RU" sz="2400" dirty="0" smtClean="0"/>
              <a:t> </a:t>
            </a:r>
            <a:r>
              <a:rPr lang="ru-RU" sz="2400" dirty="0" err="1" smtClean="0"/>
              <a:t>повністю</a:t>
            </a:r>
            <a:r>
              <a:rPr lang="ru-RU" sz="2400" dirty="0" smtClean="0"/>
              <a:t> </a:t>
            </a:r>
            <a:r>
              <a:rPr lang="ru-RU" sz="2400" dirty="0" err="1" smtClean="0"/>
              <a:t>визволена</a:t>
            </a:r>
            <a:r>
              <a:rPr lang="ru-RU" sz="2400" dirty="0" smtClean="0"/>
              <a:t> </a:t>
            </a:r>
            <a:r>
              <a:rPr lang="ru-RU" sz="2400" dirty="0" err="1" smtClean="0"/>
              <a:t>від</a:t>
            </a:r>
            <a:r>
              <a:rPr lang="ru-RU" sz="2400" dirty="0" smtClean="0"/>
              <a:t> </a:t>
            </a:r>
            <a:r>
              <a:rPr lang="ru-RU" sz="2400" dirty="0" err="1" smtClean="0"/>
              <a:t>окупантів</a:t>
            </a:r>
            <a:r>
              <a:rPr lang="ru-RU" sz="2400" dirty="0" smtClean="0"/>
              <a:t>, а </a:t>
            </a:r>
            <a:r>
              <a:rPr lang="ru-RU" sz="2400" dirty="0" err="1" smtClean="0"/>
              <a:t>наприкінці</a:t>
            </a:r>
            <a:r>
              <a:rPr lang="ru-RU" sz="2400" dirty="0" smtClean="0"/>
              <a:t> того ж </a:t>
            </a:r>
            <a:r>
              <a:rPr lang="ru-RU" sz="2400" dirty="0" err="1" smtClean="0"/>
              <a:t>місяця</a:t>
            </a:r>
            <a:r>
              <a:rPr lang="ru-RU" sz="2400" dirty="0" smtClean="0"/>
              <a:t> </a:t>
            </a:r>
            <a:r>
              <a:rPr lang="ru-RU" sz="2400" dirty="0" err="1" smtClean="0"/>
              <a:t>війська</a:t>
            </a:r>
            <a:r>
              <a:rPr lang="ru-RU" sz="2400" dirty="0" smtClean="0"/>
              <a:t> 4-го </a:t>
            </a:r>
            <a:r>
              <a:rPr lang="ru-RU" sz="2400" dirty="0" err="1" smtClean="0"/>
              <a:t>Українського</a:t>
            </a:r>
            <a:r>
              <a:rPr lang="ru-RU" sz="2400" dirty="0" smtClean="0"/>
              <a:t> фронту </a:t>
            </a:r>
            <a:r>
              <a:rPr lang="ru-RU" sz="2400" dirty="0" err="1" smtClean="0"/>
              <a:t>вибили</a:t>
            </a:r>
            <a:r>
              <a:rPr lang="ru-RU" sz="2400" dirty="0" smtClean="0"/>
              <a:t> ворога </a:t>
            </a:r>
            <a:r>
              <a:rPr lang="ru-RU" sz="2400" dirty="0" err="1" smtClean="0"/>
              <a:t>із</a:t>
            </a:r>
            <a:r>
              <a:rPr lang="ru-RU" sz="2400" dirty="0" smtClean="0"/>
              <a:t> </a:t>
            </a:r>
            <a:r>
              <a:rPr lang="ru-RU" sz="2400" dirty="0" err="1" smtClean="0"/>
              <a:t>Закарпаття</a:t>
            </a:r>
            <a:r>
              <a:rPr lang="ru-RU" sz="2400" dirty="0" smtClean="0"/>
              <a:t>. 29 </a:t>
            </a:r>
            <a:r>
              <a:rPr lang="ru-RU" sz="2400" dirty="0" err="1" smtClean="0"/>
              <a:t>червня</a:t>
            </a:r>
            <a:r>
              <a:rPr lang="ru-RU" sz="2400" dirty="0" smtClean="0"/>
              <a:t> 1945 р. </a:t>
            </a:r>
            <a:r>
              <a:rPr lang="ru-RU" sz="2400" dirty="0" err="1" smtClean="0"/>
              <a:t>між</a:t>
            </a:r>
            <a:r>
              <a:rPr lang="ru-RU" sz="2400" dirty="0" smtClean="0"/>
              <a:t> </a:t>
            </a:r>
            <a:r>
              <a:rPr lang="ru-RU" sz="2400" dirty="0" err="1" smtClean="0"/>
              <a:t>СРСР</a:t>
            </a:r>
            <a:r>
              <a:rPr lang="ru-RU" sz="2400" dirty="0" smtClean="0"/>
              <a:t> </a:t>
            </a:r>
            <a:r>
              <a:rPr lang="ru-RU" sz="2400" dirty="0" err="1" smtClean="0"/>
              <a:t>і</a:t>
            </a:r>
            <a:r>
              <a:rPr lang="ru-RU" sz="2400" dirty="0" smtClean="0"/>
              <a:t> </a:t>
            </a:r>
            <a:r>
              <a:rPr lang="ru-RU" sz="2400" dirty="0" err="1" smtClean="0"/>
              <a:t>Чехословаччиною</a:t>
            </a:r>
            <a:r>
              <a:rPr lang="ru-RU" sz="2400" dirty="0" smtClean="0"/>
              <a:t> </a:t>
            </a:r>
            <a:r>
              <a:rPr lang="ru-RU" sz="2400" dirty="0" err="1" smtClean="0"/>
              <a:t>підписано</a:t>
            </a:r>
            <a:r>
              <a:rPr lang="ru-RU" sz="2400" dirty="0" smtClean="0"/>
              <a:t> угоду про </a:t>
            </a:r>
            <a:r>
              <a:rPr lang="ru-RU" sz="2400" dirty="0" err="1" smtClean="0"/>
              <a:t>возз’єднання</a:t>
            </a:r>
            <a:r>
              <a:rPr lang="ru-RU" sz="2400" dirty="0" smtClean="0"/>
              <a:t> </a:t>
            </a:r>
            <a:r>
              <a:rPr lang="ru-RU" sz="2400" dirty="0" err="1" smtClean="0"/>
              <a:t>Закарпаття</a:t>
            </a:r>
            <a:r>
              <a:rPr lang="ru-RU" sz="2400" dirty="0" smtClean="0"/>
              <a:t> </a:t>
            </a:r>
            <a:r>
              <a:rPr lang="ru-RU" sz="2400" dirty="0" err="1" smtClean="0"/>
              <a:t>з</a:t>
            </a:r>
            <a:r>
              <a:rPr lang="ru-RU" sz="2400" dirty="0" smtClean="0"/>
              <a:t> </a:t>
            </a:r>
            <a:r>
              <a:rPr lang="ru-RU" sz="2400" dirty="0" err="1" smtClean="0"/>
              <a:t>Українською</a:t>
            </a:r>
            <a:r>
              <a:rPr lang="ru-RU" sz="2400" dirty="0" smtClean="0"/>
              <a:t> </a:t>
            </a:r>
            <a:r>
              <a:rPr lang="ru-RU" sz="2400" dirty="0" err="1" smtClean="0"/>
              <a:t>РСР</a:t>
            </a:r>
            <a:r>
              <a:rPr lang="ru-RU" sz="2400" dirty="0" smtClean="0"/>
              <a:t>. 8 </a:t>
            </a:r>
            <a:r>
              <a:rPr lang="ru-RU" sz="2400" dirty="0" err="1" smtClean="0"/>
              <a:t>травня</a:t>
            </a:r>
            <a:r>
              <a:rPr lang="ru-RU" sz="2400" dirty="0" smtClean="0"/>
              <a:t> 1945 р. </a:t>
            </a:r>
            <a:r>
              <a:rPr lang="ru-RU" sz="2400" dirty="0" err="1" smtClean="0"/>
              <a:t>капітулювала</a:t>
            </a:r>
            <a:r>
              <a:rPr lang="ru-RU" sz="2400" dirty="0" smtClean="0"/>
              <a:t> </a:t>
            </a:r>
            <a:r>
              <a:rPr lang="ru-RU" sz="2400" dirty="0" err="1" smtClean="0"/>
              <a:t>Німеччина</a:t>
            </a:r>
            <a:r>
              <a:rPr lang="ru-RU" sz="2400" dirty="0" smtClean="0"/>
              <a:t>, а 2 </a:t>
            </a:r>
            <a:r>
              <a:rPr lang="ru-RU" sz="2400" dirty="0" err="1" smtClean="0"/>
              <a:t>вересня</a:t>
            </a:r>
            <a:r>
              <a:rPr lang="ru-RU" sz="2400" dirty="0" smtClean="0"/>
              <a:t> – </a:t>
            </a:r>
            <a:r>
              <a:rPr lang="ru-RU" sz="2400" dirty="0" err="1" smtClean="0"/>
              <a:t>Японія</a:t>
            </a:r>
            <a:r>
              <a:rPr lang="ru-RU" sz="2400" dirty="0" smtClean="0"/>
              <a:t>. </a:t>
            </a:r>
            <a:r>
              <a:rPr lang="ru-RU" sz="2400" dirty="0" err="1" smtClean="0"/>
              <a:t>Це</a:t>
            </a:r>
            <a:r>
              <a:rPr lang="ru-RU" sz="2400" dirty="0" smtClean="0"/>
              <a:t> означало, </a:t>
            </a:r>
            <a:r>
              <a:rPr lang="ru-RU" sz="2400" dirty="0" err="1" smtClean="0"/>
              <a:t>що</a:t>
            </a:r>
            <a:r>
              <a:rPr lang="ru-RU" sz="2400" dirty="0" smtClean="0"/>
              <a:t> Друга </a:t>
            </a:r>
            <a:r>
              <a:rPr lang="ru-RU" sz="2400" dirty="0" err="1" smtClean="0"/>
              <a:t>світова</a:t>
            </a:r>
            <a:r>
              <a:rPr lang="ru-RU" sz="2400" dirty="0" smtClean="0"/>
              <a:t> </a:t>
            </a:r>
            <a:r>
              <a:rPr lang="ru-RU" sz="2400" dirty="0" err="1" smtClean="0"/>
              <a:t>війна</a:t>
            </a:r>
            <a:r>
              <a:rPr lang="ru-RU" sz="2400" dirty="0" smtClean="0"/>
              <a:t> </a:t>
            </a:r>
            <a:r>
              <a:rPr lang="ru-RU" sz="2400" dirty="0" err="1" smtClean="0"/>
              <a:t>фактично</a:t>
            </a:r>
            <a:r>
              <a:rPr lang="ru-RU" sz="2400" dirty="0" smtClean="0"/>
              <a:t> </a:t>
            </a:r>
            <a:r>
              <a:rPr lang="ru-RU" sz="2400" dirty="0" err="1" smtClean="0"/>
              <a:t>закінчилася</a:t>
            </a:r>
            <a:r>
              <a:rPr lang="ru-RU" sz="2400" dirty="0" smtClean="0"/>
              <a:t>. </a:t>
            </a:r>
          </a:p>
          <a:p>
            <a:endParaRPr lang="uk-UA" sz="3300" dirty="0" smtClean="0"/>
          </a:p>
          <a:p>
            <a:endParaRPr lang="ru-RU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0" y="1600200"/>
            <a:ext cx="8229600" cy="4530725"/>
          </a:xfrm>
        </p:spPr>
        <p:txBody>
          <a:bodyPr/>
          <a:lstStyle/>
          <a:p>
            <a:pPr eaLnBrk="1" hangingPunct="1">
              <a:defRPr/>
            </a:pPr>
            <a:r>
              <a:rPr lang="uk-UA" b="1" i="1" dirty="0" smtClean="0"/>
              <a:t>23 серпня 1939 р.</a:t>
            </a:r>
            <a:r>
              <a:rPr lang="uk-UA" dirty="0" smtClean="0"/>
              <a:t> В. Молотов і Й. </a:t>
            </a:r>
            <a:r>
              <a:rPr lang="uk-UA" dirty="0" err="1" smtClean="0"/>
              <a:t>Ріббентроп</a:t>
            </a:r>
            <a:r>
              <a:rPr lang="uk-UA" dirty="0" smtClean="0"/>
              <a:t> підписали радянсько-німецький пакт про ненапад. Таємним протоколом передбачалося розмежування сфер інтересів обох держав, а Західна Україна поряд з іншими територіями мала увійти до складу СРСР. Лемківщина та Холмщина потрапляли до німецької зони.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64</TotalTime>
  <Words>3609</Words>
  <Application>Microsoft Office PowerPoint</Application>
  <PresentationFormat>Экран (4:3)</PresentationFormat>
  <Paragraphs>273</Paragraphs>
  <Slides>81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81</vt:i4>
      </vt:variant>
    </vt:vector>
  </HeadingPairs>
  <TitlesOfParts>
    <vt:vector size="82" baseType="lpstr">
      <vt:lpstr>Тема Office</vt:lpstr>
      <vt:lpstr>Україна в роки Другої світової війни (1939 – 1945 рр.) </vt:lpstr>
      <vt:lpstr>Пакт Молотова-Ріббентропа. </vt:lpstr>
      <vt:lpstr>Слайд 3</vt:lpstr>
      <vt:lpstr>Українське питання на передодні ІІ Світової війни</vt:lpstr>
      <vt:lpstr>Слайд 5</vt:lpstr>
      <vt:lpstr>Слайд 6</vt:lpstr>
      <vt:lpstr>Радянсько – німецький договір про ненапад</vt:lpstr>
      <vt:lpstr>Слайд 8</vt:lpstr>
      <vt:lpstr>Слайд 9</vt:lpstr>
      <vt:lpstr>Таємний протокол</vt:lpstr>
      <vt:lpstr>Початок другої світової війни</vt:lpstr>
      <vt:lpstr>Слайд 12</vt:lpstr>
      <vt:lpstr>Слайд 13</vt:lpstr>
      <vt:lpstr>Слайд 14</vt:lpstr>
      <vt:lpstr>Входження Бессарабії  і Північної Буковини до СРСР і УРСР.</vt:lpstr>
      <vt:lpstr>Слайд 16</vt:lpstr>
      <vt:lpstr>Радянізація західних областей України</vt:lpstr>
      <vt:lpstr>Слайд 18</vt:lpstr>
      <vt:lpstr>Напад Німеччини на СРСР, невдачі Червоної армії в боях на території України 1941 – 1942 рр. </vt:lpstr>
      <vt:lpstr>Слайд 20</vt:lpstr>
      <vt:lpstr>План «Барбаросса» (нім. Fall Barbarossa) — кодова назва плану блискавичної війни Третього Рейху проти СРСР </vt:lpstr>
      <vt:lpstr>Слайд 22</vt:lpstr>
      <vt:lpstr>Витяг з плану «Барбаросса»</vt:lpstr>
      <vt:lpstr>Слайд 24</vt:lpstr>
      <vt:lpstr>Слайд 25</vt:lpstr>
      <vt:lpstr>ТАНКОВА БИТВА В РАЙОНІ РІВНЕ-ДУБНО-ЛУЦЬК-БРОДИ 23 – 29 червня 1941 року</vt:lpstr>
      <vt:lpstr>ОБОРОНА КИЄВА</vt:lpstr>
      <vt:lpstr>ОБОРОНА ОДЕСИ</vt:lpstr>
      <vt:lpstr>ОБОРОНА СЕВАСТОПОЛЯ</vt:lpstr>
      <vt:lpstr>КІЛЬКІСТЬ ВІЙСЬКОВОПОЛОНЕНИХ (ЗА НІМЕЦЬКИМИ ДАНИМИ)</vt:lpstr>
      <vt:lpstr>Слайд 31</vt:lpstr>
      <vt:lpstr>Слайд 32</vt:lpstr>
      <vt:lpstr>Слайд 33</vt:lpstr>
      <vt:lpstr>Слайд 34</vt:lpstr>
      <vt:lpstr>Встановлення фашистського окупаційного режиму.  </vt:lpstr>
      <vt:lpstr>ГЕНЕРАЛЬНИЙ ПЛАН “ОСТ”</vt:lpstr>
      <vt:lpstr>Слайд 37</vt:lpstr>
      <vt:lpstr>Слайд 38</vt:lpstr>
      <vt:lpstr>Слайд 39</vt:lpstr>
      <vt:lpstr>Слайд 40</vt:lpstr>
      <vt:lpstr>Слайд 41</vt:lpstr>
      <vt:lpstr>ОСТАРБАЙТЕР-</vt:lpstr>
      <vt:lpstr>Слайд 43</vt:lpstr>
      <vt:lpstr>КОЛАБОРАЦІОНІЗМ </vt:lpstr>
      <vt:lpstr>БАТАЛЬЙОН “НАХТІГАЛЬ”</vt:lpstr>
      <vt:lpstr>Слайд 46</vt:lpstr>
      <vt:lpstr>ДИВІЗІЯ СС “ГАЛИЧИНА”</vt:lpstr>
      <vt:lpstr>ПОЛІЦЕЙСЬКІ БАТАЛЬЙОНИ</vt:lpstr>
      <vt:lpstr>ГОЛОКОСТ-</vt:lpstr>
      <vt:lpstr>Слайд 50</vt:lpstr>
      <vt:lpstr>Слайд 51</vt:lpstr>
      <vt:lpstr>Слайд 52</vt:lpstr>
      <vt:lpstr>Слайд 53</vt:lpstr>
      <vt:lpstr>Слайд 54</vt:lpstr>
      <vt:lpstr>Слайд 55</vt:lpstr>
      <vt:lpstr>Слайд 56</vt:lpstr>
      <vt:lpstr>Слайд 57</vt:lpstr>
      <vt:lpstr>Слайд 58</vt:lpstr>
      <vt:lpstr>Слайд 59</vt:lpstr>
      <vt:lpstr>Слайд 60</vt:lpstr>
      <vt:lpstr>Слайд 61</vt:lpstr>
      <vt:lpstr>Слайд 62</vt:lpstr>
      <vt:lpstr>Слайд 63</vt:lpstr>
      <vt:lpstr>Слайд 64</vt:lpstr>
      <vt:lpstr>Слайд 65</vt:lpstr>
      <vt:lpstr>Слайд 66</vt:lpstr>
      <vt:lpstr>Слайд 67</vt:lpstr>
      <vt:lpstr>Слайд 68</vt:lpstr>
      <vt:lpstr>Слайд 69</vt:lpstr>
      <vt:lpstr>Слайд 70</vt:lpstr>
      <vt:lpstr>Слайд 71</vt:lpstr>
      <vt:lpstr>Битву за звільнення від гітлерівців Лівобережної України умовно можна поділити на два етапи.</vt:lpstr>
      <vt:lpstr>Слайд 73</vt:lpstr>
      <vt:lpstr>Слайд 74</vt:lpstr>
      <vt:lpstr>Слайд 75</vt:lpstr>
      <vt:lpstr>Слайд 76</vt:lpstr>
      <vt:lpstr>Слайд 77</vt:lpstr>
      <vt:lpstr>Слайд 78</vt:lpstr>
      <vt:lpstr>Слайд 79</vt:lpstr>
      <vt:lpstr>Слайд 80</vt:lpstr>
      <vt:lpstr>Слайд 81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Україна в роки Другої світової війни (1939 – 1945 рр.) </dc:title>
  <cp:lastModifiedBy>user</cp:lastModifiedBy>
  <cp:revision>17</cp:revision>
  <dcterms:modified xsi:type="dcterms:W3CDTF">2014-06-23T09:20:19Z</dcterms:modified>
</cp:coreProperties>
</file>