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sldIdLst>
    <p:sldId id="268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309" r:id="rId14"/>
    <p:sldId id="281" r:id="rId15"/>
    <p:sldId id="282" r:id="rId16"/>
    <p:sldId id="310" r:id="rId17"/>
    <p:sldId id="285" r:id="rId18"/>
    <p:sldId id="286" r:id="rId19"/>
    <p:sldId id="287" r:id="rId20"/>
    <p:sldId id="288" r:id="rId21"/>
    <p:sldId id="289" r:id="rId22"/>
    <p:sldId id="311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1212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1;&#1080;&#1079;&#1086;&#1095;&#1082;&#1072;\Desktop\&#1051;&#1080;&#1089;&#1090;%20Microsoft%20Office%20Excel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&#1051;&#1080;&#1079;&#1086;&#1095;&#1082;&#1072;\Desktop\&#1051;&#1080;&#1089;&#1090;%20Microsoft%20Office%20Excel.xlsx" TargetMode="External"/><Relationship Id="rId1" Type="http://schemas.openxmlformats.org/officeDocument/2006/relationships/image" Target="../media/image15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7.3289902280130298E-2"/>
          <c:y val="0.15131665866607441"/>
          <c:w val="0.92833876221498368"/>
          <c:h val="0.66884684000487205"/>
        </c:manualLayout>
      </c:layout>
      <c:barChart>
        <c:barDir val="col"/>
        <c:grouping val="clustered"/>
        <c:ser>
          <c:idx val="1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C0C0C0"/>
            </a:solidFill>
            <a:ln w="12700">
              <a:solidFill>
                <a:srgbClr val="000000"/>
              </a:solidFill>
              <a:prstDash val="solid"/>
            </a:ln>
            <a:effectLst>
              <a:outerShdw dist="35921" dir="2700000" algn="br">
                <a:srgbClr val="000000"/>
              </a:outerShdw>
            </a:effectLst>
          </c:spPr>
          <c:dPt>
            <c:idx val="4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5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6"/>
            <c:spPr>
              <a:solidFill>
                <a:srgbClr val="808080"/>
              </a:solidFill>
              <a:ln w="12700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7"/>
            <c:spPr>
              <a:solidFill>
                <a:srgbClr val="808080"/>
              </a:solidFill>
              <a:ln w="12700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dPt>
          <c:dLbls>
            <c:dLbl>
              <c:idx val="0"/>
              <c:layout>
                <c:manualLayout>
                  <c:x val="-2.7743415924446793E-3"/>
                  <c:y val="0.22073006906174791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5.3689825558380323E-3"/>
                  <c:y val="0.26522048261209913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3.7403197334364793E-3"/>
                  <c:y val="0.22465363734633931"/>
                </c:manualLayout>
              </c:layout>
              <c:dLblPos val="outEnd"/>
              <c:showVal val="1"/>
            </c:dLbl>
            <c:dLbl>
              <c:idx val="3"/>
              <c:layout>
                <c:manualLayout>
                  <c:x val="4.8299241592102956E-4"/>
                  <c:y val="0.21885549446637487"/>
                </c:manualLayout>
              </c:layout>
              <c:dLblPos val="outEnd"/>
              <c:showVal val="1"/>
            </c:dLbl>
            <c:dLbl>
              <c:idx val="4"/>
              <c:layout>
                <c:manualLayout>
                  <c:x val="6.9976520690895119E-3"/>
                  <c:y val="0.20453383988935825"/>
                </c:manualLayout>
              </c:layout>
              <c:dLblPos val="outEnd"/>
              <c:showVal val="1"/>
            </c:dLbl>
            <c:dLbl>
              <c:idx val="5"/>
              <c:dLblPos val="outEnd"/>
              <c:showVal val="1"/>
            </c:dLbl>
            <c:dLbl>
              <c:idx val="6"/>
              <c:dLblPos val="outEnd"/>
              <c:showVal val="1"/>
            </c:dLbl>
            <c:dLbl>
              <c:idx val="7"/>
              <c:dLblPos val="outEnd"/>
              <c:showVal val="1"/>
            </c:dLbl>
            <c:dLbl>
              <c:idx val="12"/>
              <c:dLblPos val="outEnd"/>
              <c:showVal val="1"/>
            </c:dLbl>
            <c:dLbl>
              <c:idx val="15"/>
              <c:dLblPos val="outEnd"/>
              <c:showVal val="1"/>
            </c:dLbl>
            <c:spPr>
              <a:noFill/>
              <a:ln w="25400">
                <a:noFill/>
              </a:ln>
            </c:spPr>
            <c:showVal val="1"/>
          </c:dLbls>
          <c:cat>
            <c:numRef>
              <c:f>Sheet1!$B$1:$K$1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Sheet1!$B$2:$K$2</c:f>
              <c:numCache>
                <c:formatCode>General</c:formatCode>
                <c:ptCount val="5"/>
                <c:pt idx="0">
                  <c:v>19.2</c:v>
                </c:pt>
                <c:pt idx="1">
                  <c:v>22.3</c:v>
                </c:pt>
                <c:pt idx="2">
                  <c:v>19.7</c:v>
                </c:pt>
                <c:pt idx="3">
                  <c:v>19.100000000000001</c:v>
                </c:pt>
                <c:pt idx="4">
                  <c:v>17.899999999999999</c:v>
                </c:pt>
              </c:numCache>
            </c:numRef>
          </c:val>
        </c:ser>
        <c:gapWidth val="40"/>
        <c:overlap val="100"/>
        <c:axId val="69387392"/>
        <c:axId val="78735616"/>
      </c:barChart>
      <c:lineChart>
        <c:grouping val="standard"/>
        <c:ser>
          <c:idx val="0"/>
          <c:order val="1"/>
          <c:tx>
            <c:strRef>
              <c:f>Sheet1!$A$3</c:f>
              <c:strCache>
                <c:ptCount val="1"/>
                <c:pt idx="0">
                  <c:v>средне-многолетний</c:v>
                </c:pt>
              </c:strCache>
            </c:strRef>
          </c:tx>
          <c:spPr>
            <a:ln w="38100">
              <a:pattFill prst="pct50">
                <a:fgClr>
                  <a:srgbClr val="000080"/>
                </a:fgClr>
                <a:bgClr>
                  <a:srgbClr val="FFFFFF"/>
                </a:bgClr>
              </a:pattFill>
              <a:prstDash val="solid"/>
            </a:ln>
          </c:spPr>
          <c:marker>
            <c:symbol val="diamond"/>
            <c:size val="9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Lbls>
            <c:dLbl>
              <c:idx val="3"/>
              <c:layout>
                <c:manualLayout>
                  <c:x val="0.14167602010377522"/>
                  <c:y val="-5.9750016452476608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Val val="1"/>
            </c:dLbl>
            <c:delete val="1"/>
          </c:dLbls>
          <c:cat>
            <c:numRef>
              <c:f>Sheet1!$B$1:$K$1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Sheet1!$B$3:$K$3</c:f>
              <c:numCache>
                <c:formatCode>General</c:formatCode>
                <c:ptCount val="5"/>
                <c:pt idx="0">
                  <c:v>19.600000000000001</c:v>
                </c:pt>
                <c:pt idx="1">
                  <c:v>19.600000000000001</c:v>
                </c:pt>
                <c:pt idx="2">
                  <c:v>19.600000000000001</c:v>
                </c:pt>
                <c:pt idx="3">
                  <c:v>19.600000000000001</c:v>
                </c:pt>
                <c:pt idx="4">
                  <c:v>19.600000000000001</c:v>
                </c:pt>
              </c:numCache>
            </c:numRef>
          </c:val>
        </c:ser>
        <c:marker val="1"/>
        <c:axId val="78743040"/>
        <c:axId val="78744576"/>
      </c:lineChart>
      <c:catAx>
        <c:axId val="69387392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78735616"/>
        <c:crosses val="autoZero"/>
        <c:lblAlgn val="ctr"/>
        <c:lblOffset val="100"/>
        <c:tickLblSkip val="1"/>
        <c:tickMarkSkip val="1"/>
      </c:catAx>
      <c:valAx>
        <c:axId val="78735616"/>
        <c:scaling>
          <c:orientation val="minMax"/>
          <c:min val="0"/>
        </c:scaling>
        <c:axPos val="l"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69387392"/>
        <c:crosses val="autoZero"/>
        <c:crossBetween val="between"/>
      </c:valAx>
      <c:catAx>
        <c:axId val="78743040"/>
        <c:scaling>
          <c:orientation val="minMax"/>
        </c:scaling>
        <c:delete val="1"/>
        <c:axPos val="b"/>
        <c:numFmt formatCode="General" sourceLinked="1"/>
        <c:tickLblPos val="none"/>
        <c:crossAx val="78744576"/>
        <c:crosses val="autoZero"/>
        <c:lblAlgn val="ctr"/>
        <c:lblOffset val="100"/>
      </c:catAx>
      <c:valAx>
        <c:axId val="78744576"/>
        <c:scaling>
          <c:orientation val="minMax"/>
        </c:scaling>
        <c:delete val="1"/>
        <c:axPos val="l"/>
        <c:numFmt formatCode="General" sourceLinked="1"/>
        <c:tickLblPos val="none"/>
        <c:crossAx val="78743040"/>
        <c:crosses val="autoZero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20276570020641868"/>
          <c:y val="0.92915525557975942"/>
          <c:w val="0.56656244944293133"/>
          <c:h val="6.5395095367847419E-2"/>
        </c:manualLayout>
      </c:layout>
      <c:spPr>
        <a:solidFill>
          <a:srgbClr val="FFFFFF"/>
        </a:solidFill>
        <a:ln w="3175">
          <a:noFill/>
          <a:prstDash val="solid"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600" b="1" i="0" u="none" strike="noStrike" baseline="0">
          <a:solidFill>
            <a:srgbClr val="000000"/>
          </a:solidFill>
          <a:latin typeface="+mn-lt"/>
          <a:ea typeface="Arial"/>
          <a:cs typeface="Arial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0.15956298157025051"/>
          <c:y val="1.8723161194649871E-2"/>
          <c:w val="0.76622764864780823"/>
          <c:h val="0.68483875699472929"/>
        </c:manualLayout>
      </c:layout>
      <c:barChart>
        <c:barDir val="col"/>
        <c:grouping val="clustered"/>
        <c:ser>
          <c:idx val="0"/>
          <c:order val="0"/>
          <c:tx>
            <c:v>удельный вес нестандартных проб по микробиологическим показателям</c:v>
          </c:tx>
          <c:dLbls>
            <c:dLbl>
              <c:idx val="2"/>
              <c:layout>
                <c:manualLayout>
                  <c:x val="-1.0161783828566934E-2"/>
                  <c:y val="2.3004690300111583E-2"/>
                </c:manualLayout>
              </c:layout>
              <c:showVal val="1"/>
            </c:dLbl>
            <c:dLbl>
              <c:idx val="9"/>
              <c:layout>
                <c:manualLayout>
                  <c:x val="-5.8067336163239629E-3"/>
                  <c:y val="1.2780383500061989E-2"/>
                </c:manualLayout>
              </c:layout>
              <c:showVal val="1"/>
            </c:dLbl>
            <c:dLbl>
              <c:idx val="11"/>
              <c:layout>
                <c:manualLayout>
                  <c:x val="7.2584170204050601E-3"/>
                  <c:y val="-7.6682301000371936E-3"/>
                </c:manualLayout>
              </c:layout>
              <c:showVal val="1"/>
            </c:dLbl>
            <c:dLbl>
              <c:idx val="13"/>
              <c:layout>
                <c:manualLayout>
                  <c:x val="-2.9033668081618748E-3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Val val="1"/>
          </c:dLbls>
          <c:cat>
            <c:numRef>
              <c:f>Лист4!$B$2:$B$15</c:f>
              <c:numCache>
                <c:formatCode>General</c:formatCode>
                <c:ptCount val="1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</c:numCache>
            </c:numRef>
          </c:cat>
          <c:val>
            <c:numRef>
              <c:f>Лист4!$C$2:$C$15</c:f>
              <c:numCache>
                <c:formatCode>General</c:formatCode>
                <c:ptCount val="14"/>
                <c:pt idx="0">
                  <c:v>13.4</c:v>
                </c:pt>
                <c:pt idx="1">
                  <c:v>19.2</c:v>
                </c:pt>
                <c:pt idx="2">
                  <c:v>7.6</c:v>
                </c:pt>
                <c:pt idx="3">
                  <c:v>12.5</c:v>
                </c:pt>
                <c:pt idx="4">
                  <c:v>26</c:v>
                </c:pt>
                <c:pt idx="5">
                  <c:v>18.2</c:v>
                </c:pt>
                <c:pt idx="6">
                  <c:v>17.899999999999999</c:v>
                </c:pt>
                <c:pt idx="7">
                  <c:v>15.4</c:v>
                </c:pt>
                <c:pt idx="8">
                  <c:v>11.2</c:v>
                </c:pt>
                <c:pt idx="9">
                  <c:v>3.3</c:v>
                </c:pt>
                <c:pt idx="10">
                  <c:v>9.1</c:v>
                </c:pt>
                <c:pt idx="11">
                  <c:v>9.3000000000000007</c:v>
                </c:pt>
                <c:pt idx="12">
                  <c:v>7.5</c:v>
                </c:pt>
                <c:pt idx="13">
                  <c:v>9.1</c:v>
                </c:pt>
              </c:numCache>
            </c:numRef>
          </c:val>
        </c:ser>
        <c:ser>
          <c:idx val="1"/>
          <c:order val="1"/>
          <c:tx>
            <c:v>удельный вес  нестандартных проб по санитарно-химическим показателям</c:v>
          </c:tx>
          <c:dLbls>
            <c:dLbl>
              <c:idx val="0"/>
              <c:layout>
                <c:manualLayout>
                  <c:x val="8.7101004244859448E-3"/>
                  <c:y val="5.1121534000247958E-3"/>
                </c:manualLayout>
              </c:layout>
              <c:showVal val="1"/>
            </c:dLbl>
            <c:dLbl>
              <c:idx val="1"/>
              <c:layout>
                <c:manualLayout>
                  <c:x val="8.7101004244859448E-3"/>
                  <c:y val="5.1121534000247489E-3"/>
                </c:manualLayout>
              </c:layout>
              <c:showVal val="1"/>
            </c:dLbl>
            <c:dLbl>
              <c:idx val="2"/>
              <c:layout>
                <c:manualLayout>
                  <c:x val="5.8067336163239629E-3"/>
                  <c:y val="2.5560767000123979E-3"/>
                </c:manualLayout>
              </c:layout>
              <c:showVal val="1"/>
            </c:dLbl>
            <c:dLbl>
              <c:idx val="5"/>
              <c:layout>
                <c:manualLayout>
                  <c:x val="7.2584170204049534E-3"/>
                  <c:y val="0"/>
                </c:manualLayout>
              </c:layout>
              <c:showVal val="1"/>
            </c:dLbl>
            <c:dLbl>
              <c:idx val="6"/>
              <c:layout>
                <c:manualLayout>
                  <c:x val="1.0161783828566934E-2"/>
                  <c:y val="-5.1121534000247958E-3"/>
                </c:manualLayout>
              </c:layout>
              <c:showVal val="1"/>
            </c:dLbl>
            <c:dLbl>
              <c:idx val="10"/>
              <c:layout>
                <c:manualLayout>
                  <c:x val="1.3065150636728915E-2"/>
                  <c:y val="5.1121534000247958E-3"/>
                </c:manualLayout>
              </c:layout>
              <c:showVal val="1"/>
            </c:dLbl>
            <c:dLbl>
              <c:idx val="11"/>
              <c:layout>
                <c:manualLayout>
                  <c:x val="7.2584170204049534E-3"/>
                  <c:y val="7.6682301000371936E-3"/>
                </c:manualLayout>
              </c:layout>
              <c:showVal val="1"/>
            </c:dLbl>
            <c:dLbl>
              <c:idx val="12"/>
              <c:layout>
                <c:manualLayout>
                  <c:x val="1.0161783828566934E-2"/>
                  <c:y val="5.1121534000247958E-3"/>
                </c:manualLayout>
              </c:layout>
              <c:showVal val="1"/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Val val="1"/>
          </c:dLbls>
          <c:cat>
            <c:numRef>
              <c:f>Лист4!$B$2:$B$15</c:f>
              <c:numCache>
                <c:formatCode>General</c:formatCode>
                <c:ptCount val="1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</c:numCache>
            </c:numRef>
          </c:cat>
          <c:val>
            <c:numRef>
              <c:f>Лист4!$D$2:$D$15</c:f>
              <c:numCache>
                <c:formatCode>General</c:formatCode>
                <c:ptCount val="14"/>
                <c:pt idx="0">
                  <c:v>7.4</c:v>
                </c:pt>
                <c:pt idx="1">
                  <c:v>10</c:v>
                </c:pt>
                <c:pt idx="2">
                  <c:v>7.9</c:v>
                </c:pt>
                <c:pt idx="3">
                  <c:v>5</c:v>
                </c:pt>
                <c:pt idx="4">
                  <c:v>5</c:v>
                </c:pt>
                <c:pt idx="5">
                  <c:v>4.5999999999999996</c:v>
                </c:pt>
                <c:pt idx="6">
                  <c:v>5.6</c:v>
                </c:pt>
                <c:pt idx="7">
                  <c:v>1.2</c:v>
                </c:pt>
                <c:pt idx="8">
                  <c:v>0</c:v>
                </c:pt>
                <c:pt idx="9">
                  <c:v>7.1</c:v>
                </c:pt>
                <c:pt idx="10">
                  <c:v>9.3000000000000007</c:v>
                </c:pt>
                <c:pt idx="11">
                  <c:v>5.6</c:v>
                </c:pt>
                <c:pt idx="12">
                  <c:v>5.5</c:v>
                </c:pt>
                <c:pt idx="13">
                  <c:v>12.8</c:v>
                </c:pt>
              </c:numCache>
            </c:numRef>
          </c:val>
        </c:ser>
        <c:axId val="61446784"/>
        <c:axId val="62754176"/>
      </c:barChart>
      <c:catAx>
        <c:axId val="61446784"/>
        <c:scaling>
          <c:orientation val="minMax"/>
        </c:scaling>
        <c:axPos val="b"/>
        <c:numFmt formatCode="General" sourceLinked="1"/>
        <c:tickLblPos val="nextTo"/>
        <c:crossAx val="62754176"/>
        <c:crosses val="autoZero"/>
        <c:auto val="1"/>
        <c:lblAlgn val="ctr"/>
        <c:lblOffset val="100"/>
      </c:catAx>
      <c:valAx>
        <c:axId val="62754176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614467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5.3328904365383463E-2"/>
          <c:y val="0.79467378020799617"/>
          <c:w val="0.84795662415710915"/>
          <c:h val="0.18984929244955767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</c:chart>
  <c:txPr>
    <a:bodyPr/>
    <a:lstStyle/>
    <a:p>
      <a:pPr>
        <a:defRPr sz="1200" b="1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6.6228127734033249E-2"/>
          <c:y val="2.8604229159722994E-2"/>
          <c:w val="0.89686679790026247"/>
          <c:h val="0.68789653001518336"/>
        </c:manualLayout>
      </c:layout>
      <c:bar3DChart>
        <c:barDir val="col"/>
        <c:grouping val="clustered"/>
        <c:ser>
          <c:idx val="0"/>
          <c:order val="0"/>
          <c:tx>
            <c:v>грунт на территории санитарно-защитных зон промпредприятий</c:v>
          </c:tx>
          <c:spPr>
            <a:solidFill>
              <a:schemeClr val="accent6">
                <a:lumMod val="40000"/>
                <a:lumOff val="60000"/>
              </a:schemeClr>
            </a:solidFill>
          </c:spPr>
          <c:dLbls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</c:dLbls>
          <c:cat>
            <c:numRef>
              <c:f>Лист5!$C$5:$G$5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Лист5!$C$6:$G$6</c:f>
              <c:numCache>
                <c:formatCode>General</c:formatCode>
                <c:ptCount val="5"/>
                <c:pt idx="0">
                  <c:v>40.6</c:v>
                </c:pt>
                <c:pt idx="1">
                  <c:v>40.299999999999997</c:v>
                </c:pt>
                <c:pt idx="2">
                  <c:v>34.5</c:v>
                </c:pt>
                <c:pt idx="3">
                  <c:v>39.799999999999997</c:v>
                </c:pt>
                <c:pt idx="4">
                  <c:v>36.299999999999997</c:v>
                </c:pt>
              </c:numCache>
            </c:numRef>
          </c:val>
        </c:ser>
        <c:ser>
          <c:idx val="1"/>
          <c:order val="1"/>
          <c:tx>
            <c:v>грунт в зоне влияния автомагистралей</c:v>
          </c:tx>
          <c:spPr>
            <a:blipFill>
              <a:blip xmlns:r="http://schemas.openxmlformats.org/officeDocument/2006/relationships" r:embed="rId1"/>
              <a:tile tx="0" ty="0" sx="100000" sy="100000" flip="none" algn="tl"/>
            </a:blipFill>
          </c:spPr>
          <c:dLbls>
            <c:dLbl>
              <c:idx val="0"/>
              <c:layout>
                <c:manualLayout>
                  <c:x val="3.0864197530864196E-3"/>
                  <c:y val="5.1734992408250934E-2"/>
                </c:manualLayout>
              </c:layout>
              <c:showVal val="1"/>
            </c:dLbl>
            <c:dLbl>
              <c:idx val="1"/>
              <c:layout>
                <c:manualLayout>
                  <c:x val="-3.0864197530864196E-3"/>
                  <c:y val="6.3492945228307965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0.10346998481650187"/>
                </c:manualLayout>
              </c:layout>
              <c:showVal val="1"/>
            </c:dLbl>
            <c:dLbl>
              <c:idx val="3"/>
              <c:layout>
                <c:manualLayout>
                  <c:x val="0"/>
                  <c:y val="8.7008850868422027E-2"/>
                </c:manualLayout>
              </c:layout>
              <c:showVal val="1"/>
            </c:dLbl>
            <c:dLbl>
              <c:idx val="4"/>
              <c:layout>
                <c:manualLayout>
                  <c:x val="1.1316741696017772E-16"/>
                  <c:y val="7.5250898048365003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</c:dLbls>
          <c:cat>
            <c:numRef>
              <c:f>Лист5!$C$5:$G$5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Лист5!$C$7:$G$7</c:f>
              <c:numCache>
                <c:formatCode>General</c:formatCode>
                <c:ptCount val="5"/>
                <c:pt idx="0">
                  <c:v>2.9</c:v>
                </c:pt>
                <c:pt idx="1">
                  <c:v>7</c:v>
                </c:pt>
                <c:pt idx="2">
                  <c:v>16.7</c:v>
                </c:pt>
                <c:pt idx="3">
                  <c:v>14.2</c:v>
                </c:pt>
                <c:pt idx="4">
                  <c:v>11.2</c:v>
                </c:pt>
              </c:numCache>
            </c:numRef>
          </c:val>
        </c:ser>
        <c:ser>
          <c:idx val="2"/>
          <c:order val="2"/>
          <c:tx>
            <c:v>грунт за территорией промпредприятий в местах сбережения или захоронения токсических отходов</c:v>
          </c:tx>
          <c:dLbls>
            <c:dLbl>
              <c:idx val="0"/>
              <c:layout>
                <c:manualLayout>
                  <c:x val="-1.3888888888888888E-2"/>
                  <c:y val="7.0547716920342186E-3"/>
                </c:manualLayout>
              </c:layout>
              <c:showVal val="1"/>
            </c:dLbl>
            <c:dLbl>
              <c:idx val="1"/>
              <c:layout>
                <c:manualLayout>
                  <c:x val="-1.3888888888888888E-2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-4.6296296296296294E-3"/>
                  <c:y val="-2.3515905640114063E-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</c:dLbls>
          <c:cat>
            <c:numRef>
              <c:f>Лист5!$C$5:$G$5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Лист5!$C$8:$G$8</c:f>
              <c:numCache>
                <c:formatCode>General</c:formatCode>
                <c:ptCount val="5"/>
                <c:pt idx="0">
                  <c:v>15.5</c:v>
                </c:pt>
                <c:pt idx="1">
                  <c:v>19.2</c:v>
                </c:pt>
                <c:pt idx="2">
                  <c:v>30</c:v>
                </c:pt>
                <c:pt idx="3">
                  <c:v>16.600000000000001</c:v>
                </c:pt>
                <c:pt idx="4">
                  <c:v>23.1</c:v>
                </c:pt>
              </c:numCache>
            </c:numRef>
          </c:val>
        </c:ser>
        <c:ser>
          <c:idx val="3"/>
          <c:order val="3"/>
          <c:tx>
            <c:v>грунт в жилой зоне</c:v>
          </c:tx>
          <c:spPr>
            <a:solidFill>
              <a:srgbClr val="FF0000"/>
            </a:solidFill>
          </c:spPr>
          <c:dLbls>
            <c:dLbl>
              <c:idx val="2"/>
              <c:layout>
                <c:manualLayout>
                  <c:x val="1.6975308641975308E-2"/>
                  <c:y val="-2.3515905640114063E-3"/>
                </c:manualLayout>
              </c:layout>
              <c:showVal val="1"/>
            </c:dLbl>
            <c:dLbl>
              <c:idx val="4"/>
              <c:layout>
                <c:manualLayout>
                  <c:x val="1.0802469135802469E-2"/>
                  <c:y val="-2.3515905640114063E-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</c:dLbls>
          <c:cat>
            <c:numRef>
              <c:f>Лист5!$C$5:$G$5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Лист5!$C$9:$G$9</c:f>
              <c:numCache>
                <c:formatCode>General</c:formatCode>
                <c:ptCount val="5"/>
                <c:pt idx="0">
                  <c:v>24.5</c:v>
                </c:pt>
                <c:pt idx="1">
                  <c:v>29.4</c:v>
                </c:pt>
                <c:pt idx="2">
                  <c:v>24.1</c:v>
                </c:pt>
                <c:pt idx="3">
                  <c:v>19.100000000000001</c:v>
                </c:pt>
                <c:pt idx="4">
                  <c:v>2.8</c:v>
                </c:pt>
              </c:numCache>
            </c:numRef>
          </c:val>
        </c:ser>
        <c:shape val="box"/>
        <c:axId val="79520128"/>
        <c:axId val="79522048"/>
        <c:axId val="0"/>
      </c:bar3DChart>
      <c:catAx>
        <c:axId val="7952012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79522048"/>
        <c:crosses val="autoZero"/>
        <c:auto val="1"/>
        <c:lblAlgn val="ctr"/>
        <c:lblOffset val="100"/>
      </c:catAx>
      <c:valAx>
        <c:axId val="79522048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795201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78593193348887158"/>
          <c:w val="0.95271536593095241"/>
          <c:h val="0.21406806651112839"/>
        </c:manualLayout>
      </c:layout>
      <c:txPr>
        <a:bodyPr/>
        <a:lstStyle/>
        <a:p>
          <a:pPr>
            <a:defRPr sz="1400" b="1"/>
          </a:pPr>
          <a:endParaRPr lang="ru-RU"/>
        </a:p>
      </c:txPr>
    </c:legend>
    <c:plotVisOnly val="1"/>
  </c:chart>
  <c:externalData r:id="rId2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3E971-3495-4890-9C14-5AA78D4FC68C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04862-B850-4D8C-BD70-0ADEB9F995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4999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D0578F-1090-42D7-8955-97D6490A9D0B}" type="slidenum">
              <a:rPr lang="ru-RU" altLang="ru-RU" smtClean="0"/>
              <a:pPr eaLnBrk="1" hangingPunct="1">
                <a:spcBef>
                  <a:spcPct val="0"/>
                </a:spcBef>
              </a:pPr>
              <a:t>14</a:t>
            </a:fld>
            <a:endParaRPr lang="ru-RU" altLang="ru-RU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161984-1A6E-482A-9DA6-46713BF73AD5}" type="slidenum">
              <a:rPr lang="ru-RU" altLang="ru-RU" smtClean="0"/>
              <a:pPr eaLnBrk="1" hangingPunct="1">
                <a:spcBef>
                  <a:spcPct val="0"/>
                </a:spcBef>
              </a:pPr>
              <a:t>23</a:t>
            </a:fld>
            <a:endParaRPr lang="ru-RU" altLang="ru-RU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FCF2B17-50AC-497F-AABD-9A25D3633592}" type="slidenum">
              <a:rPr lang="ru-RU" altLang="ru-RU" smtClean="0"/>
              <a:pPr eaLnBrk="1" hangingPunct="1">
                <a:spcBef>
                  <a:spcPct val="0"/>
                </a:spcBef>
              </a:pPr>
              <a:t>30</a:t>
            </a:fld>
            <a:endParaRPr lang="ru-RU" altLang="ru-RU" smtClean="0"/>
          </a:p>
        </p:txBody>
      </p:sp>
      <p:sp>
        <p:nvSpPr>
          <p:cNvPr id="52227" name="Rectangle 7"/>
          <p:cNvSpPr txBox="1">
            <a:spLocks noGrp="1" noChangeArrowheads="1"/>
          </p:cNvSpPr>
          <p:nvPr/>
        </p:nvSpPr>
        <p:spPr bwMode="auto">
          <a:xfrm>
            <a:off x="3883991" y="8685109"/>
            <a:ext cx="2972392" cy="45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2624AC8-DEDF-46FD-B102-7E78BBEA728F}" type="slidenum">
              <a:rPr lang="ru-RU" altLang="ru-RU"/>
              <a:pPr algn="r" eaLnBrk="1" hangingPunct="1">
                <a:spcBef>
                  <a:spcPct val="0"/>
                </a:spcBef>
              </a:pPr>
              <a:t>30</a:t>
            </a:fld>
            <a:endParaRPr lang="ru-RU" altLang="ru-RU"/>
          </a:p>
        </p:txBody>
      </p:sp>
      <p:sp>
        <p:nvSpPr>
          <p:cNvPr id="522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2220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6550223"/>
            <a:ext cx="2483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ЗГМУ  </a:t>
            </a:r>
            <a:r>
              <a:rPr lang="ru-RU" sz="1400" dirty="0" err="1" smtClean="0"/>
              <a:t>Севальнев</a:t>
            </a:r>
            <a:r>
              <a:rPr lang="ru-RU" sz="1400" dirty="0" smtClean="0"/>
              <a:t> А.И.</a:t>
            </a:r>
            <a:endParaRPr lang="ru-RU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0"/>
            <a:ext cx="7924800" cy="2990850"/>
          </a:xfrm>
        </p:spPr>
        <p:txBody>
          <a:bodyPr/>
          <a:lstStyle/>
          <a:p>
            <a:pPr eaLnBrk="1" hangingPunct="1"/>
            <a:r>
              <a:rPr lang="ru-RU" altLang="ru-RU" sz="4000" b="1" dirty="0" smtClean="0">
                <a:latin typeface="+mn-lt"/>
              </a:rPr>
              <a:t>Основные источники, пути и масштабы загрязнения окружающей среды. </a:t>
            </a:r>
            <a:br>
              <a:rPr lang="ru-RU" altLang="ru-RU" sz="4000" b="1" dirty="0" smtClean="0">
                <a:latin typeface="+mn-lt"/>
              </a:rPr>
            </a:br>
            <a:r>
              <a:rPr lang="ru-RU" altLang="ru-RU" sz="4000" b="1" dirty="0" smtClean="0">
                <a:latin typeface="+mn-lt"/>
              </a:rPr>
              <a:t>Охрана окружающей среды.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4495800"/>
            <a:ext cx="8153400" cy="17526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ru-RU" altLang="ru-RU" sz="3600" b="1" dirty="0" err="1" smtClean="0">
                <a:solidFill>
                  <a:schemeClr val="tx1"/>
                </a:solidFill>
              </a:rPr>
              <a:t>Севальнев</a:t>
            </a:r>
            <a:r>
              <a:rPr lang="ru-RU" altLang="ru-RU" sz="3600" b="1" dirty="0" smtClean="0">
                <a:solidFill>
                  <a:schemeClr val="tx1"/>
                </a:solidFill>
              </a:rPr>
              <a:t> Анатолий Иванович</a:t>
            </a:r>
          </a:p>
          <a:p>
            <a:pPr eaLnBrk="1" hangingPunct="1"/>
            <a:r>
              <a:rPr lang="ru-RU" altLang="ru-RU" sz="2800" b="1" dirty="0">
                <a:solidFill>
                  <a:schemeClr val="tx1"/>
                </a:solidFill>
              </a:rPr>
              <a:t>зав. кафедры общей гигиены и </a:t>
            </a:r>
            <a:r>
              <a:rPr lang="ru-RU" altLang="ru-RU" sz="2800" b="1" dirty="0" smtClean="0">
                <a:solidFill>
                  <a:schemeClr val="tx1"/>
                </a:solidFill>
              </a:rPr>
              <a:t>экологии, </a:t>
            </a:r>
          </a:p>
          <a:p>
            <a:pPr eaLnBrk="1" hangingPunct="1"/>
            <a:r>
              <a:rPr lang="ru-RU" altLang="ru-RU" sz="2800" b="1" dirty="0" smtClean="0">
                <a:solidFill>
                  <a:schemeClr val="tx1"/>
                </a:solidFill>
              </a:rPr>
              <a:t>заслуженный врач Украины,</a:t>
            </a:r>
            <a:endParaRPr lang="ru-RU" altLang="ru-RU" sz="2800" b="1" dirty="0">
              <a:solidFill>
                <a:schemeClr val="tx1"/>
              </a:solidFill>
            </a:endParaRPr>
          </a:p>
          <a:p>
            <a:pPr eaLnBrk="1" hangingPunct="1"/>
            <a:r>
              <a:rPr lang="ru-RU" altLang="ru-RU" sz="2800" b="1" dirty="0" smtClean="0">
                <a:solidFill>
                  <a:schemeClr val="tx1"/>
                </a:solidFill>
              </a:rPr>
              <a:t>доцент, к.м.н.</a:t>
            </a:r>
            <a:endParaRPr lang="ru-RU" altLang="ru-RU" sz="2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6655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EC3CAB3-D712-41FC-9789-1AFD1326320E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ru-RU" altLang="ru-RU" sz="1400" smtClean="0"/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923"/>
            <a:ext cx="6086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55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451646A-2FB9-4C41-B394-C6294A774BBF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ru-RU" altLang="ru-RU" sz="1400" smtClean="0"/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6224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56276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D9A8046-3C84-43C5-95A0-A693E8762650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ru-RU" altLang="ru-RU" sz="1400" smtClean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lang="ru-RU" altLang="ru-RU" sz="2800" b="1" dirty="0">
                <a:latin typeface="+mn-lt"/>
              </a:rPr>
              <a:t>Последовательность событий </a:t>
            </a:r>
            <a:br>
              <a:rPr lang="ru-RU" altLang="ru-RU" sz="2800" b="1" dirty="0">
                <a:latin typeface="+mn-lt"/>
              </a:rPr>
            </a:br>
            <a:r>
              <a:rPr lang="ru-RU" altLang="ru-RU" sz="2800" b="1" dirty="0">
                <a:latin typeface="+mn-lt"/>
              </a:rPr>
              <a:t>при формировании кислотных осадков</a:t>
            </a:r>
          </a:p>
        </p:txBody>
      </p:sp>
      <p:pic>
        <p:nvPicPr>
          <p:cNvPr id="1434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81000" y="1600200"/>
            <a:ext cx="8534400" cy="4648200"/>
          </a:xfrm>
          <a:noFill/>
        </p:spPr>
      </p:pic>
    </p:spTree>
    <p:extLst>
      <p:ext uri="{BB962C8B-B14F-4D97-AF65-F5344CB8AC3E}">
        <p14:creationId xmlns:p14="http://schemas.microsoft.com/office/powerpoint/2010/main" xmlns="" val="3234207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88640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Процент превышени</a:t>
            </a:r>
            <a:r>
              <a:rPr lang="ru-RU" sz="2400" b="1" dirty="0"/>
              <a:t>й</a:t>
            </a:r>
            <a:r>
              <a:rPr lang="ru-RU" sz="2400" b="1" dirty="0" smtClean="0"/>
              <a:t> ПДК загрязняющих веществ в жилой застройке г. Запорожья  </a:t>
            </a:r>
            <a:endParaRPr lang="ru-RU" sz="2400" b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3590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3" name="Object 4"/>
          <p:cNvGraphicFramePr>
            <a:graphicFrameLocks noChangeAspect="1"/>
          </p:cNvGraphicFramePr>
          <p:nvPr/>
        </p:nvGraphicFramePr>
        <p:xfrm>
          <a:off x="1187624" y="1412776"/>
          <a:ext cx="7027949" cy="4629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0" y="3590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8304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267169E-C170-4B15-AD77-EDE4F4C3D626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ru-RU" altLang="ru-RU" sz="1400" smtClean="0"/>
          </a:p>
        </p:txBody>
      </p:sp>
      <p:sp>
        <p:nvSpPr>
          <p:cNvPr id="16387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400" b="1" dirty="0" smtClean="0">
                <a:solidFill>
                  <a:schemeClr val="tx1"/>
                </a:solidFill>
              </a:rPr>
              <a:t>Степень загрязнения атмосферного воздуха по районам города Запорожья</a:t>
            </a:r>
          </a:p>
        </p:txBody>
      </p:sp>
      <p:pic>
        <p:nvPicPr>
          <p:cNvPr id="16388" name="Объект 6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762000"/>
            <a:ext cx="9144000" cy="5691336"/>
          </a:xfrm>
        </p:spPr>
      </p:pic>
    </p:spTree>
    <p:extLst>
      <p:ext uri="{BB962C8B-B14F-4D97-AF65-F5344CB8AC3E}">
        <p14:creationId xmlns:p14="http://schemas.microsoft.com/office/powerpoint/2010/main" xmlns="" val="48892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D168BA3-A09F-45F2-AAFD-DEC88D6710D6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ru-RU" altLang="ru-RU" sz="1400" smtClean="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2800" b="1" dirty="0"/>
              <a:t>Источники экологического неблагополучия гидросферы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686800" cy="452596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spcBef>
                <a:spcPct val="0"/>
              </a:spcBef>
              <a:buNone/>
            </a:pPr>
            <a:r>
              <a:rPr lang="ru-RU" altLang="ru-RU" sz="3000" b="1" dirty="0">
                <a:latin typeface="+mj-lt"/>
                <a:ea typeface="+mj-ea"/>
                <a:cs typeface="+mj-cs"/>
              </a:rPr>
              <a:t>1. Влияние состояния атмосферы.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None/>
            </a:pPr>
            <a:r>
              <a:rPr lang="ru-RU" altLang="ru-RU" sz="3000" b="1" dirty="0">
                <a:latin typeface="+mj-lt"/>
                <a:ea typeface="+mj-ea"/>
                <a:cs typeface="+mj-cs"/>
              </a:rPr>
              <a:t>2. Влияние состояния литосферы.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None/>
            </a:pPr>
            <a:r>
              <a:rPr lang="ru-RU" altLang="ru-RU" sz="3000" b="1" dirty="0">
                <a:latin typeface="+mj-lt"/>
                <a:ea typeface="+mj-ea"/>
                <a:cs typeface="+mj-cs"/>
              </a:rPr>
              <a:t>3. </a:t>
            </a:r>
            <a:r>
              <a:rPr lang="ru-RU" altLang="ru-RU" sz="3000" b="1" dirty="0" err="1">
                <a:latin typeface="+mj-lt"/>
                <a:ea typeface="+mj-ea"/>
                <a:cs typeface="+mj-cs"/>
              </a:rPr>
              <a:t>Антропо</a:t>
            </a:r>
            <a:r>
              <a:rPr lang="ru-RU" altLang="ru-RU" sz="3000" b="1" dirty="0">
                <a:latin typeface="+mj-lt"/>
                <a:ea typeface="+mj-ea"/>
                <a:cs typeface="+mj-cs"/>
              </a:rPr>
              <a:t>-, техно-генное влияние: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None/>
            </a:pPr>
            <a:r>
              <a:rPr lang="ru-RU" altLang="ru-RU" sz="3000" b="1" dirty="0">
                <a:latin typeface="+mj-lt"/>
                <a:ea typeface="+mj-ea"/>
                <a:cs typeface="+mj-cs"/>
              </a:rPr>
              <a:t>	-нефтеперерабатывающая </a:t>
            </a:r>
            <a:r>
              <a:rPr lang="ru-RU" altLang="ru-RU" sz="3000" b="1" dirty="0" smtClean="0">
                <a:latin typeface="+mj-lt"/>
                <a:ea typeface="+mj-ea"/>
                <a:cs typeface="+mj-cs"/>
              </a:rPr>
              <a:t> 	промышленность</a:t>
            </a:r>
            <a:r>
              <a:rPr lang="ru-RU" altLang="ru-RU" sz="3000" b="1" dirty="0">
                <a:latin typeface="+mj-lt"/>
                <a:ea typeface="+mj-ea"/>
                <a:cs typeface="+mj-cs"/>
              </a:rPr>
              <a:t>;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None/>
            </a:pPr>
            <a:r>
              <a:rPr lang="ru-RU" altLang="ru-RU" sz="3000" b="1" dirty="0">
                <a:latin typeface="+mj-lt"/>
                <a:ea typeface="+mj-ea"/>
                <a:cs typeface="+mj-cs"/>
              </a:rPr>
              <a:t>	-химическая промышленность;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None/>
            </a:pPr>
            <a:r>
              <a:rPr lang="ru-RU" altLang="ru-RU" sz="3000" b="1" dirty="0">
                <a:latin typeface="+mj-lt"/>
                <a:ea typeface="+mj-ea"/>
                <a:cs typeface="+mj-cs"/>
              </a:rPr>
              <a:t>	-металлургический комплекс;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None/>
            </a:pPr>
            <a:r>
              <a:rPr lang="ru-RU" altLang="ru-RU" sz="3000" b="1" dirty="0">
                <a:latin typeface="+mj-lt"/>
                <a:ea typeface="+mj-ea"/>
                <a:cs typeface="+mj-cs"/>
              </a:rPr>
              <a:t>	-машиностроительные предприятия;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None/>
            </a:pPr>
            <a:r>
              <a:rPr lang="ru-RU" altLang="ru-RU" sz="3000" b="1" dirty="0">
                <a:latin typeface="+mj-lt"/>
                <a:ea typeface="+mj-ea"/>
                <a:cs typeface="+mj-cs"/>
              </a:rPr>
              <a:t>	-</a:t>
            </a:r>
            <a:r>
              <a:rPr lang="ru-RU" altLang="ru-RU" sz="3000" b="1" dirty="0" smtClean="0">
                <a:latin typeface="+mj-lt"/>
                <a:ea typeface="+mj-ea"/>
                <a:cs typeface="+mj-cs"/>
              </a:rPr>
              <a:t>сельское </a:t>
            </a:r>
            <a:r>
              <a:rPr lang="ru-RU" altLang="ru-RU" sz="3000" b="1" dirty="0">
                <a:latin typeface="+mj-lt"/>
                <a:ea typeface="+mj-ea"/>
                <a:cs typeface="+mj-cs"/>
              </a:rPr>
              <a:t>хозяйство;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None/>
            </a:pPr>
            <a:r>
              <a:rPr lang="ru-RU" altLang="ru-RU" sz="3000" b="1" dirty="0">
                <a:latin typeface="+mj-lt"/>
                <a:ea typeface="+mj-ea"/>
                <a:cs typeface="+mj-cs"/>
              </a:rPr>
              <a:t>	-фармацевтическое производство;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None/>
            </a:pPr>
            <a:r>
              <a:rPr lang="ru-RU" altLang="ru-RU" sz="3000" b="1" dirty="0">
                <a:latin typeface="+mj-lt"/>
                <a:ea typeface="+mj-ea"/>
                <a:cs typeface="+mj-cs"/>
              </a:rPr>
              <a:t>	-пищевая промышленность.</a:t>
            </a:r>
          </a:p>
          <a:p>
            <a:pPr eaLnBrk="1" hangingPunct="1">
              <a:lnSpc>
                <a:spcPct val="90000"/>
              </a:lnSpc>
            </a:pPr>
            <a:endParaRPr lang="ru-RU" altLang="ru-RU" sz="2800" b="1" dirty="0" smtClean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6036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Процент отклонения воды р. Днепр по </a:t>
            </a:r>
            <a:r>
              <a:rPr lang="ru-RU" sz="2800" b="1" dirty="0" smtClean="0"/>
              <a:t>микробиологическим и химическим </a:t>
            </a:r>
            <a:r>
              <a:rPr lang="ru-RU" sz="2800" b="1" dirty="0" smtClean="0"/>
              <a:t>показателям</a:t>
            </a:r>
            <a:endParaRPr lang="ru-RU" sz="2800" b="1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16</a:t>
            </a:fld>
            <a:endParaRPr lang="ru-RU"/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0" y="1124744"/>
          <a:ext cx="8748464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386534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BBE15B6-6178-44BD-B7B2-D7698D909CF3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ru-RU" altLang="ru-RU" sz="1400" smtClean="0"/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589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6091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AAD8A86-3AE5-4691-97A7-E1C0B3442ED4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ru-RU" altLang="ru-RU" sz="1400" smtClean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798"/>
            <a:ext cx="661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59508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A07C76E-E1E0-4F70-8AB8-9FD2E1165151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ru-RU" altLang="ru-RU" sz="1400" smtClean="0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15963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2800" b="1" dirty="0" smtClean="0"/>
              <a:t>Основные источники загрязнения почвы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ru-RU" altLang="ru-RU" sz="3600" b="1" dirty="0">
                <a:latin typeface="+mj-lt"/>
                <a:ea typeface="+mj-ea"/>
                <a:cs typeface="+mj-cs"/>
              </a:rPr>
              <a:t>Сельское хозяйство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3600" b="1" dirty="0">
                <a:latin typeface="+mj-lt"/>
                <a:ea typeface="+mj-ea"/>
                <a:cs typeface="+mj-cs"/>
              </a:rPr>
              <a:t>Промышленность, транспорт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3600" b="1" dirty="0">
                <a:latin typeface="+mj-lt"/>
                <a:ea typeface="+mj-ea"/>
                <a:cs typeface="+mj-cs"/>
              </a:rPr>
              <a:t>Бытовая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xmlns="" val="408432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658968F-1E8D-498C-AA6F-9035ACE7DE38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ru-RU" altLang="ru-RU" sz="1400" smtClean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b="1" dirty="0" smtClean="0">
                <a:latin typeface="+mn-lt"/>
              </a:rPr>
              <a:t>План</a:t>
            </a:r>
            <a:r>
              <a:rPr lang="ru-RU" altLang="ru-RU" b="1" dirty="0" smtClean="0">
                <a:latin typeface="Tahoma" pitchFamily="34" charset="0"/>
              </a:rPr>
              <a:t> </a:t>
            </a:r>
            <a:r>
              <a:rPr lang="ru-RU" altLang="ru-RU" b="1" dirty="0">
                <a:latin typeface="+mn-lt"/>
              </a:rPr>
              <a:t>лекции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96752"/>
            <a:ext cx="8915400" cy="4929411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</a:pPr>
            <a:r>
              <a:rPr lang="ru-RU" altLang="ru-RU" sz="3600" b="1" dirty="0">
                <a:ea typeface="+mj-ea"/>
                <a:cs typeface="+mj-cs"/>
              </a:rPr>
              <a:t>1. Источники и пути загрязнения атмосферы, гидросферы и литосферы.</a:t>
            </a:r>
          </a:p>
          <a:p>
            <a:pPr eaLnBrk="1" hangingPunct="1">
              <a:buFontTx/>
              <a:buNone/>
            </a:pPr>
            <a:r>
              <a:rPr lang="ru-RU" altLang="ru-RU" sz="3600" b="1" dirty="0">
                <a:ea typeface="+mj-ea"/>
                <a:cs typeface="+mj-cs"/>
              </a:rPr>
              <a:t>2. Энергетическое загрязнение окружающей среды.</a:t>
            </a:r>
          </a:p>
          <a:p>
            <a:pPr eaLnBrk="1" hangingPunct="1">
              <a:buFontTx/>
              <a:buNone/>
            </a:pPr>
            <a:r>
              <a:rPr lang="ru-RU" altLang="ru-RU" sz="3600" b="1" dirty="0">
                <a:ea typeface="+mj-ea"/>
                <a:cs typeface="+mj-cs"/>
              </a:rPr>
              <a:t>3. Радиационная экология.</a:t>
            </a:r>
          </a:p>
          <a:p>
            <a:pPr eaLnBrk="1" hangingPunct="1">
              <a:buFontTx/>
              <a:buNone/>
            </a:pPr>
            <a:r>
              <a:rPr lang="ru-RU" altLang="ru-RU" sz="3600" b="1" dirty="0">
                <a:ea typeface="+mj-ea"/>
                <a:cs typeface="+mj-cs"/>
              </a:rPr>
              <a:t>4. Источники загрязнения в медицине и фармации.</a:t>
            </a:r>
          </a:p>
          <a:p>
            <a:pPr eaLnBrk="1" hangingPunct="1">
              <a:buFontTx/>
              <a:buNone/>
            </a:pPr>
            <a:r>
              <a:rPr lang="ru-RU" altLang="ru-RU" sz="3600" b="1" dirty="0">
                <a:ea typeface="+mj-ea"/>
                <a:cs typeface="+mj-cs"/>
              </a:rPr>
              <a:t>5. Основы охраны окружающей среды.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99A16CB-4521-459D-9D2A-0AC04AB6053B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ru-RU" altLang="ru-RU" sz="1400" smtClean="0"/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3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-304800"/>
            <a:ext cx="48006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8505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8F10FAA-DE4F-4AE4-A71A-0CC776649535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ru-RU" altLang="ru-RU" sz="1400" smtClean="0"/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6038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69704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4096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Удельный вес нестандартных проб грунта, исследованных на соли тяжелых металлов</a:t>
            </a:r>
            <a:endParaRPr lang="ru-RU" sz="28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196752"/>
          <a:ext cx="8507288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73179EA-C696-47D8-B371-EFDDBA16AD3D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ru-RU" altLang="ru-RU" sz="1400" smtClean="0"/>
          </a:p>
        </p:txBody>
      </p:sp>
      <p:sp>
        <p:nvSpPr>
          <p:cNvPr id="2662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tx1"/>
                </a:solidFill>
              </a:rPr>
              <a:t>Загрязнение почвы по районам города</a:t>
            </a:r>
          </a:p>
        </p:txBody>
      </p:sp>
      <p:pic>
        <p:nvPicPr>
          <p:cNvPr id="26628" name="Picture 2" descr="Карта раскрашенная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39552" y="692150"/>
            <a:ext cx="8280598" cy="5846121"/>
          </a:xfrm>
          <a:noFill/>
        </p:spPr>
      </p:pic>
    </p:spTree>
    <p:extLst>
      <p:ext uri="{BB962C8B-B14F-4D97-AF65-F5344CB8AC3E}">
        <p14:creationId xmlns:p14="http://schemas.microsoft.com/office/powerpoint/2010/main" xmlns="" val="196511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C3EC49A-2A65-4763-8B7D-E2716BFE2EDD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ru-RU" altLang="ru-RU" sz="1400" smtClean="0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0920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8EB251F-BE63-4504-BF88-FCA1D2D0F06D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ru-RU" altLang="ru-RU" sz="1400" smtClean="0"/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8200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7057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2C7D14E-D8B6-418B-8BE1-D9D7D54CD48F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ru-RU" altLang="ru-RU" sz="1400" smtClean="0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2800" b="1" dirty="0" smtClean="0">
                <a:latin typeface="+mn-lt"/>
              </a:rPr>
              <a:t>Международная классификация электромагнитных волн по частотам</a:t>
            </a:r>
          </a:p>
        </p:txBody>
      </p:sp>
      <p:pic>
        <p:nvPicPr>
          <p:cNvPr id="2970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28600" y="838200"/>
            <a:ext cx="8763000" cy="5410200"/>
          </a:xfrm>
          <a:noFill/>
        </p:spPr>
      </p:pic>
    </p:spTree>
    <p:extLst>
      <p:ext uri="{BB962C8B-B14F-4D97-AF65-F5344CB8AC3E}">
        <p14:creationId xmlns:p14="http://schemas.microsoft.com/office/powerpoint/2010/main" xmlns="" val="136050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7391F4C-623E-4801-A3A2-0C458F5AFDCE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ru-RU" altLang="ru-RU" sz="1400" smtClean="0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92163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2800" b="1" dirty="0">
                <a:latin typeface="+mn-lt"/>
              </a:rPr>
              <a:t>Частотные диапазоны и их использование в деятельности человека</a:t>
            </a:r>
          </a:p>
        </p:txBody>
      </p:sp>
      <p:pic>
        <p:nvPicPr>
          <p:cNvPr id="3072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8458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3930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50955D4-DCCF-41ED-BF14-3F3D73CE5F1C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ru-RU" altLang="ru-RU" sz="1400" smtClean="0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892480" cy="533400"/>
          </a:xfrm>
        </p:spPr>
        <p:txBody>
          <a:bodyPr>
            <a:noAutofit/>
          </a:bodyPr>
          <a:lstStyle/>
          <a:p>
            <a:r>
              <a:rPr lang="ru-RU" altLang="ru-RU" sz="3200" b="1" dirty="0">
                <a:latin typeface="+mn-lt"/>
              </a:rPr>
              <a:t>Основные источники электромагнитных полей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5211763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ru-RU" altLang="ru-RU" sz="3600" b="1" dirty="0">
                <a:ea typeface="+mj-ea"/>
                <a:cs typeface="+mj-cs"/>
              </a:rPr>
              <a:t>1. Электропроводка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altLang="ru-RU" sz="3600" b="1" dirty="0">
                <a:ea typeface="+mj-ea"/>
                <a:cs typeface="+mj-cs"/>
              </a:rPr>
              <a:t>2. Бытовые электроприборы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altLang="ru-RU" sz="3600" b="1" dirty="0">
                <a:ea typeface="+mj-ea"/>
                <a:cs typeface="+mj-cs"/>
              </a:rPr>
              <a:t>3. Теле- и радиостанции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altLang="ru-RU" sz="3600" b="1" dirty="0">
                <a:ea typeface="+mj-ea"/>
                <a:cs typeface="+mj-cs"/>
              </a:rPr>
              <a:t>4. Линии электропередач (ЛЭП)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altLang="ru-RU" sz="3600" b="1" dirty="0">
                <a:ea typeface="+mj-ea"/>
                <a:cs typeface="+mj-cs"/>
              </a:rPr>
              <a:t>5. Мобильная телефония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altLang="ru-RU" sz="3600" b="1" dirty="0">
                <a:ea typeface="+mj-ea"/>
                <a:cs typeface="+mj-cs"/>
              </a:rPr>
              <a:t>6. Радиотелефония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altLang="ru-RU" sz="3600" b="1" dirty="0">
                <a:ea typeface="+mj-ea"/>
                <a:cs typeface="+mj-cs"/>
              </a:rPr>
              <a:t>7. Промышленные и войсковые установки</a:t>
            </a:r>
          </a:p>
        </p:txBody>
      </p:sp>
    </p:spTree>
    <p:extLst>
      <p:ext uri="{BB962C8B-B14F-4D97-AF65-F5344CB8AC3E}">
        <p14:creationId xmlns:p14="http://schemas.microsoft.com/office/powerpoint/2010/main" xmlns="" val="151493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690F7EC-E707-4A1A-BE1E-97D8893DDD3B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ru-RU" altLang="ru-RU" sz="1400" smtClean="0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6019800" y="228600"/>
            <a:ext cx="3124200" cy="3657600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3200" b="1" dirty="0">
                <a:latin typeface="+mn-lt"/>
              </a:rPr>
              <a:t>Шкала  силы  звука  в  децибелах</a:t>
            </a:r>
          </a:p>
        </p:txBody>
      </p:sp>
      <p:pic>
        <p:nvPicPr>
          <p:cNvPr id="327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52400" y="0"/>
            <a:ext cx="6019800" cy="6858000"/>
          </a:xfrm>
          <a:noFill/>
        </p:spPr>
      </p:pic>
    </p:spTree>
    <p:extLst>
      <p:ext uri="{BB962C8B-B14F-4D97-AF65-F5344CB8AC3E}">
        <p14:creationId xmlns:p14="http://schemas.microsoft.com/office/powerpoint/2010/main" xmlns="" val="115508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9589838-96C1-409F-BA23-ABAA32FC5EAC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ru-RU" altLang="ru-RU" sz="1400" smtClean="0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487363"/>
          </a:xfrm>
        </p:spPr>
        <p:txBody>
          <a:bodyPr/>
          <a:lstStyle/>
          <a:p>
            <a:pPr eaLnBrk="1" hangingPunct="1"/>
            <a:r>
              <a:rPr lang="ru-RU" altLang="ru-RU" sz="2400" b="1" smtClean="0">
                <a:latin typeface="Tahoma" pitchFamily="34" charset="0"/>
              </a:rPr>
              <a:t>Общая классификация видов загрязнения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62000"/>
            <a:ext cx="8229600" cy="5791200"/>
          </a:xfrm>
        </p:spPr>
        <p:txBody>
          <a:bodyPr>
            <a:normAutofit lnSpcReduction="10000"/>
          </a:bodyPr>
          <a:lstStyle/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en-US" altLang="ru-RU" sz="2400" smtClean="0"/>
              <a:t>I</a:t>
            </a:r>
            <a:r>
              <a:rPr lang="en-US" altLang="ru-RU" sz="2400" b="1" i="1" smtClean="0"/>
              <a:t>. </a:t>
            </a:r>
            <a:r>
              <a:rPr lang="ru-RU" altLang="ru-RU" sz="2400" b="1" i="1" smtClean="0"/>
              <a:t>Источники загрязнения:</a:t>
            </a: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en-US" altLang="ru-RU" sz="2400" smtClean="0"/>
              <a:t>	</a:t>
            </a:r>
            <a:r>
              <a:rPr lang="ru-RU" altLang="ru-RU" sz="2400" smtClean="0"/>
              <a:t>1. производство;</a:t>
            </a: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en-US" altLang="ru-RU" sz="2400" smtClean="0"/>
              <a:t>	</a:t>
            </a:r>
            <a:r>
              <a:rPr lang="ru-RU" altLang="ru-RU" sz="2400" smtClean="0"/>
              <a:t>2. потребление.</a:t>
            </a: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en-US" altLang="ru-RU" sz="2400" b="1" i="1" smtClean="0"/>
              <a:t>II. </a:t>
            </a:r>
            <a:r>
              <a:rPr lang="ru-RU" altLang="ru-RU" sz="2400" b="1" i="1" smtClean="0"/>
              <a:t>Масштабы загрязнения:</a:t>
            </a: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ru-RU" altLang="ru-RU" sz="2400" smtClean="0"/>
              <a:t>	1.  локальное;</a:t>
            </a: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ru-RU" altLang="ru-RU" sz="2400" smtClean="0"/>
              <a:t>	2. региональное;</a:t>
            </a: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ru-RU" altLang="ru-RU" sz="2400" smtClean="0"/>
              <a:t>	3. глобальное;</a:t>
            </a: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ru-RU" altLang="ru-RU" sz="2400" smtClean="0"/>
              <a:t>	4. космическое.</a:t>
            </a: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en-US" altLang="ru-RU" sz="2400" b="1" i="1" smtClean="0"/>
              <a:t>III. </a:t>
            </a:r>
            <a:r>
              <a:rPr lang="ru-RU" altLang="ru-RU" sz="2400" b="1" i="1" smtClean="0"/>
              <a:t>Объекты загрязнения:</a:t>
            </a: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ru-RU" altLang="ru-RU" sz="2400" smtClean="0"/>
              <a:t>	1. природные;</a:t>
            </a: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ru-RU" altLang="ru-RU" sz="2400" smtClean="0"/>
              <a:t>	2. среда жизнедеятельности человека;</a:t>
            </a: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ru-RU" altLang="ru-RU" sz="2400" smtClean="0"/>
              <a:t>	3. биоразнообразие.</a:t>
            </a: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en-US" altLang="ru-RU" sz="2400" b="1" i="1" smtClean="0"/>
              <a:t>IV.</a:t>
            </a:r>
            <a:r>
              <a:rPr lang="en-US" altLang="ru-RU" sz="2400" b="1" smtClean="0"/>
              <a:t> </a:t>
            </a:r>
            <a:r>
              <a:rPr lang="ru-RU" altLang="ru-RU" sz="2400" b="1" i="1" smtClean="0"/>
              <a:t>Степень опасности загрязнения:</a:t>
            </a:r>
            <a:endParaRPr lang="ru-RU" altLang="ru-RU" sz="2400" b="1" smtClean="0"/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ru-RU" altLang="ru-RU" sz="2400" smtClean="0"/>
              <a:t>	1. токсическое;</a:t>
            </a: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ru-RU" altLang="ru-RU" sz="2400" smtClean="0"/>
              <a:t> 	2. радиационное;</a:t>
            </a: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ru-RU" altLang="ru-RU" sz="2400" smtClean="0"/>
              <a:t> 	3. биогенное, микробное.</a:t>
            </a:r>
          </a:p>
        </p:txBody>
      </p:sp>
    </p:spTree>
    <p:extLst>
      <p:ext uri="{BB962C8B-B14F-4D97-AF65-F5344CB8AC3E}">
        <p14:creationId xmlns:p14="http://schemas.microsoft.com/office/powerpoint/2010/main" xmlns="" val="4207135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A1D6EE1-3A64-4118-9B4C-45B1AF969410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ru-RU" altLang="ru-RU" sz="1400" smtClean="0"/>
          </a:p>
        </p:txBody>
      </p:sp>
      <p:grpSp>
        <p:nvGrpSpPr>
          <p:cNvPr id="33795" name="Group 4"/>
          <p:cNvGrpSpPr>
            <a:grpSpLocks noChangeAspect="1"/>
          </p:cNvGrpSpPr>
          <p:nvPr/>
        </p:nvGrpSpPr>
        <p:grpSpPr bwMode="auto">
          <a:xfrm>
            <a:off x="-479425" y="0"/>
            <a:ext cx="9623425" cy="6858000"/>
            <a:chOff x="1210" y="904"/>
            <a:chExt cx="10092" cy="6713"/>
          </a:xfrm>
        </p:grpSpPr>
        <p:sp>
          <p:nvSpPr>
            <p:cNvPr id="33796" name="AutoShape 5"/>
            <p:cNvSpPr>
              <a:spLocks noChangeAspect="1" noChangeArrowheads="1"/>
            </p:cNvSpPr>
            <p:nvPr/>
          </p:nvSpPr>
          <p:spPr bwMode="auto">
            <a:xfrm>
              <a:off x="1210" y="904"/>
              <a:ext cx="10092" cy="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3797" name="Rectangle 6"/>
            <p:cNvSpPr>
              <a:spLocks noChangeArrowheads="1"/>
            </p:cNvSpPr>
            <p:nvPr/>
          </p:nvSpPr>
          <p:spPr bwMode="auto">
            <a:xfrm>
              <a:off x="2423" y="2587"/>
              <a:ext cx="7734" cy="3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3798" name="Rectangle 7"/>
            <p:cNvSpPr>
              <a:spLocks noChangeArrowheads="1"/>
            </p:cNvSpPr>
            <p:nvPr/>
          </p:nvSpPr>
          <p:spPr bwMode="auto">
            <a:xfrm>
              <a:off x="2423" y="2587"/>
              <a:ext cx="7734" cy="3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3799" name="Freeform 8"/>
            <p:cNvSpPr>
              <a:spLocks/>
            </p:cNvSpPr>
            <p:nvPr/>
          </p:nvSpPr>
          <p:spPr bwMode="auto">
            <a:xfrm>
              <a:off x="3023" y="2692"/>
              <a:ext cx="586" cy="3771"/>
            </a:xfrm>
            <a:custGeom>
              <a:avLst/>
              <a:gdLst>
                <a:gd name="T0" fmla="*/ 0 w 586"/>
                <a:gd name="T1" fmla="*/ 3771 h 3771"/>
                <a:gd name="T2" fmla="*/ 0 w 586"/>
                <a:gd name="T3" fmla="*/ 451 h 3771"/>
                <a:gd name="T4" fmla="*/ 586 w 586"/>
                <a:gd name="T5" fmla="*/ 0 h 3771"/>
                <a:gd name="T6" fmla="*/ 586 w 586"/>
                <a:gd name="T7" fmla="*/ 3320 h 3771"/>
                <a:gd name="T8" fmla="*/ 0 w 586"/>
                <a:gd name="T9" fmla="*/ 3771 h 37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6"/>
                <a:gd name="T16" fmla="*/ 0 h 3771"/>
                <a:gd name="T17" fmla="*/ 586 w 586"/>
                <a:gd name="T18" fmla="*/ 3771 h 37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6" h="3771">
                  <a:moveTo>
                    <a:pt x="0" y="3771"/>
                  </a:moveTo>
                  <a:lnTo>
                    <a:pt x="0" y="451"/>
                  </a:lnTo>
                  <a:lnTo>
                    <a:pt x="586" y="0"/>
                  </a:lnTo>
                  <a:lnTo>
                    <a:pt x="586" y="3320"/>
                  </a:lnTo>
                  <a:lnTo>
                    <a:pt x="0" y="3771"/>
                  </a:lnTo>
                  <a:close/>
                </a:path>
              </a:pathLst>
            </a:custGeom>
            <a:solidFill>
              <a:srgbClr val="4D4D8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00" name="Rectangle 9"/>
            <p:cNvSpPr>
              <a:spLocks noChangeArrowheads="1"/>
            </p:cNvSpPr>
            <p:nvPr/>
          </p:nvSpPr>
          <p:spPr bwMode="auto">
            <a:xfrm>
              <a:off x="2678" y="3143"/>
              <a:ext cx="345" cy="332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3801" name="Freeform 10"/>
            <p:cNvSpPr>
              <a:spLocks/>
            </p:cNvSpPr>
            <p:nvPr/>
          </p:nvSpPr>
          <p:spPr bwMode="auto">
            <a:xfrm>
              <a:off x="2678" y="2692"/>
              <a:ext cx="931" cy="451"/>
            </a:xfrm>
            <a:custGeom>
              <a:avLst/>
              <a:gdLst>
                <a:gd name="T0" fmla="*/ 345 w 931"/>
                <a:gd name="T1" fmla="*/ 451 h 451"/>
                <a:gd name="T2" fmla="*/ 931 w 931"/>
                <a:gd name="T3" fmla="*/ 0 h 451"/>
                <a:gd name="T4" fmla="*/ 586 w 931"/>
                <a:gd name="T5" fmla="*/ 0 h 451"/>
                <a:gd name="T6" fmla="*/ 0 w 931"/>
                <a:gd name="T7" fmla="*/ 451 h 451"/>
                <a:gd name="T8" fmla="*/ 345 w 931"/>
                <a:gd name="T9" fmla="*/ 451 h 4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1"/>
                <a:gd name="T16" fmla="*/ 0 h 451"/>
                <a:gd name="T17" fmla="*/ 931 w 931"/>
                <a:gd name="T18" fmla="*/ 451 h 4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1" h="451">
                  <a:moveTo>
                    <a:pt x="345" y="451"/>
                  </a:moveTo>
                  <a:lnTo>
                    <a:pt x="931" y="0"/>
                  </a:lnTo>
                  <a:lnTo>
                    <a:pt x="586" y="0"/>
                  </a:lnTo>
                  <a:lnTo>
                    <a:pt x="0" y="451"/>
                  </a:lnTo>
                  <a:lnTo>
                    <a:pt x="345" y="451"/>
                  </a:lnTo>
                  <a:close/>
                </a:path>
              </a:pathLst>
            </a:custGeom>
            <a:solidFill>
              <a:srgbClr val="7373B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02" name="Freeform 11"/>
            <p:cNvSpPr>
              <a:spLocks/>
            </p:cNvSpPr>
            <p:nvPr/>
          </p:nvSpPr>
          <p:spPr bwMode="auto">
            <a:xfrm>
              <a:off x="3369" y="3684"/>
              <a:ext cx="585" cy="2779"/>
            </a:xfrm>
            <a:custGeom>
              <a:avLst/>
              <a:gdLst>
                <a:gd name="T0" fmla="*/ 0 w 585"/>
                <a:gd name="T1" fmla="*/ 2779 h 2779"/>
                <a:gd name="T2" fmla="*/ 0 w 585"/>
                <a:gd name="T3" fmla="*/ 450 h 2779"/>
                <a:gd name="T4" fmla="*/ 585 w 585"/>
                <a:gd name="T5" fmla="*/ 0 h 2779"/>
                <a:gd name="T6" fmla="*/ 585 w 585"/>
                <a:gd name="T7" fmla="*/ 2328 h 2779"/>
                <a:gd name="T8" fmla="*/ 0 w 585"/>
                <a:gd name="T9" fmla="*/ 2779 h 27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5"/>
                <a:gd name="T16" fmla="*/ 0 h 2779"/>
                <a:gd name="T17" fmla="*/ 585 w 585"/>
                <a:gd name="T18" fmla="*/ 2779 h 27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5" h="2779">
                  <a:moveTo>
                    <a:pt x="0" y="2779"/>
                  </a:moveTo>
                  <a:lnTo>
                    <a:pt x="0" y="450"/>
                  </a:lnTo>
                  <a:lnTo>
                    <a:pt x="585" y="0"/>
                  </a:lnTo>
                  <a:lnTo>
                    <a:pt x="585" y="2328"/>
                  </a:lnTo>
                  <a:lnTo>
                    <a:pt x="0" y="2779"/>
                  </a:lnTo>
                  <a:close/>
                </a:path>
              </a:pathLst>
            </a:custGeom>
            <a:solidFill>
              <a:srgbClr val="4D1A33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03" name="Rectangle 12"/>
            <p:cNvSpPr>
              <a:spLocks noChangeArrowheads="1"/>
            </p:cNvSpPr>
            <p:nvPr/>
          </p:nvSpPr>
          <p:spPr bwMode="auto">
            <a:xfrm>
              <a:off x="3023" y="4134"/>
              <a:ext cx="346" cy="2329"/>
            </a:xfrm>
            <a:prstGeom prst="rect">
              <a:avLst/>
            </a:prstGeom>
            <a:solidFill>
              <a:srgbClr val="9933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3804" name="Freeform 13"/>
            <p:cNvSpPr>
              <a:spLocks/>
            </p:cNvSpPr>
            <p:nvPr/>
          </p:nvSpPr>
          <p:spPr bwMode="auto">
            <a:xfrm>
              <a:off x="3023" y="3684"/>
              <a:ext cx="931" cy="450"/>
            </a:xfrm>
            <a:custGeom>
              <a:avLst/>
              <a:gdLst>
                <a:gd name="T0" fmla="*/ 346 w 931"/>
                <a:gd name="T1" fmla="*/ 450 h 450"/>
                <a:gd name="T2" fmla="*/ 931 w 931"/>
                <a:gd name="T3" fmla="*/ 0 h 450"/>
                <a:gd name="T4" fmla="*/ 586 w 931"/>
                <a:gd name="T5" fmla="*/ 0 h 450"/>
                <a:gd name="T6" fmla="*/ 0 w 931"/>
                <a:gd name="T7" fmla="*/ 450 h 450"/>
                <a:gd name="T8" fmla="*/ 346 w 931"/>
                <a:gd name="T9" fmla="*/ 450 h 4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1"/>
                <a:gd name="T16" fmla="*/ 0 h 450"/>
                <a:gd name="T17" fmla="*/ 931 w 931"/>
                <a:gd name="T18" fmla="*/ 450 h 4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1" h="450">
                  <a:moveTo>
                    <a:pt x="346" y="450"/>
                  </a:moveTo>
                  <a:lnTo>
                    <a:pt x="931" y="0"/>
                  </a:lnTo>
                  <a:lnTo>
                    <a:pt x="586" y="0"/>
                  </a:lnTo>
                  <a:lnTo>
                    <a:pt x="0" y="450"/>
                  </a:lnTo>
                  <a:lnTo>
                    <a:pt x="346" y="450"/>
                  </a:lnTo>
                  <a:close/>
                </a:path>
              </a:pathLst>
            </a:custGeom>
            <a:solidFill>
              <a:srgbClr val="73264D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05" name="Freeform 14"/>
            <p:cNvSpPr>
              <a:spLocks/>
            </p:cNvSpPr>
            <p:nvPr/>
          </p:nvSpPr>
          <p:spPr bwMode="auto">
            <a:xfrm>
              <a:off x="3714" y="4059"/>
              <a:ext cx="586" cy="2404"/>
            </a:xfrm>
            <a:custGeom>
              <a:avLst/>
              <a:gdLst>
                <a:gd name="T0" fmla="*/ 0 w 586"/>
                <a:gd name="T1" fmla="*/ 2404 h 2404"/>
                <a:gd name="T2" fmla="*/ 0 w 586"/>
                <a:gd name="T3" fmla="*/ 451 h 2404"/>
                <a:gd name="T4" fmla="*/ 586 w 586"/>
                <a:gd name="T5" fmla="*/ 0 h 2404"/>
                <a:gd name="T6" fmla="*/ 586 w 586"/>
                <a:gd name="T7" fmla="*/ 1953 h 2404"/>
                <a:gd name="T8" fmla="*/ 0 w 586"/>
                <a:gd name="T9" fmla="*/ 2404 h 24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6"/>
                <a:gd name="T16" fmla="*/ 0 h 2404"/>
                <a:gd name="T17" fmla="*/ 586 w 586"/>
                <a:gd name="T18" fmla="*/ 2404 h 24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6" h="2404">
                  <a:moveTo>
                    <a:pt x="0" y="2404"/>
                  </a:moveTo>
                  <a:lnTo>
                    <a:pt x="0" y="451"/>
                  </a:lnTo>
                  <a:lnTo>
                    <a:pt x="586" y="0"/>
                  </a:lnTo>
                  <a:lnTo>
                    <a:pt x="586" y="1953"/>
                  </a:lnTo>
                  <a:lnTo>
                    <a:pt x="0" y="2404"/>
                  </a:lnTo>
                  <a:close/>
                </a:path>
              </a:pathLst>
            </a:custGeom>
            <a:solidFill>
              <a:srgbClr val="808066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06" name="Rectangle 15"/>
            <p:cNvSpPr>
              <a:spLocks noChangeArrowheads="1"/>
            </p:cNvSpPr>
            <p:nvPr/>
          </p:nvSpPr>
          <p:spPr bwMode="auto">
            <a:xfrm>
              <a:off x="3369" y="4510"/>
              <a:ext cx="345" cy="1953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3807" name="Freeform 16"/>
            <p:cNvSpPr>
              <a:spLocks/>
            </p:cNvSpPr>
            <p:nvPr/>
          </p:nvSpPr>
          <p:spPr bwMode="auto">
            <a:xfrm>
              <a:off x="3369" y="4059"/>
              <a:ext cx="931" cy="451"/>
            </a:xfrm>
            <a:custGeom>
              <a:avLst/>
              <a:gdLst>
                <a:gd name="T0" fmla="*/ 345 w 931"/>
                <a:gd name="T1" fmla="*/ 451 h 451"/>
                <a:gd name="T2" fmla="*/ 931 w 931"/>
                <a:gd name="T3" fmla="*/ 0 h 451"/>
                <a:gd name="T4" fmla="*/ 585 w 931"/>
                <a:gd name="T5" fmla="*/ 0 h 451"/>
                <a:gd name="T6" fmla="*/ 0 w 931"/>
                <a:gd name="T7" fmla="*/ 451 h 451"/>
                <a:gd name="T8" fmla="*/ 345 w 931"/>
                <a:gd name="T9" fmla="*/ 451 h 4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1"/>
                <a:gd name="T16" fmla="*/ 0 h 451"/>
                <a:gd name="T17" fmla="*/ 931 w 931"/>
                <a:gd name="T18" fmla="*/ 451 h 4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1" h="451">
                  <a:moveTo>
                    <a:pt x="345" y="451"/>
                  </a:moveTo>
                  <a:lnTo>
                    <a:pt x="931" y="0"/>
                  </a:lnTo>
                  <a:lnTo>
                    <a:pt x="585" y="0"/>
                  </a:lnTo>
                  <a:lnTo>
                    <a:pt x="0" y="451"/>
                  </a:lnTo>
                  <a:lnTo>
                    <a:pt x="345" y="451"/>
                  </a:lnTo>
                  <a:close/>
                </a:path>
              </a:pathLst>
            </a:custGeom>
            <a:solidFill>
              <a:srgbClr val="BFBF99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08" name="Freeform 17"/>
            <p:cNvSpPr>
              <a:spLocks/>
            </p:cNvSpPr>
            <p:nvPr/>
          </p:nvSpPr>
          <p:spPr bwMode="auto">
            <a:xfrm>
              <a:off x="4570" y="2557"/>
              <a:ext cx="586" cy="3906"/>
            </a:xfrm>
            <a:custGeom>
              <a:avLst/>
              <a:gdLst>
                <a:gd name="T0" fmla="*/ 0 w 586"/>
                <a:gd name="T1" fmla="*/ 3906 h 3906"/>
                <a:gd name="T2" fmla="*/ 0 w 586"/>
                <a:gd name="T3" fmla="*/ 450 h 3906"/>
                <a:gd name="T4" fmla="*/ 586 w 586"/>
                <a:gd name="T5" fmla="*/ 0 h 3906"/>
                <a:gd name="T6" fmla="*/ 586 w 586"/>
                <a:gd name="T7" fmla="*/ 3455 h 3906"/>
                <a:gd name="T8" fmla="*/ 0 w 586"/>
                <a:gd name="T9" fmla="*/ 3906 h 39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6"/>
                <a:gd name="T16" fmla="*/ 0 h 3906"/>
                <a:gd name="T17" fmla="*/ 586 w 586"/>
                <a:gd name="T18" fmla="*/ 3906 h 39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6" h="3906">
                  <a:moveTo>
                    <a:pt x="0" y="3906"/>
                  </a:moveTo>
                  <a:lnTo>
                    <a:pt x="0" y="450"/>
                  </a:lnTo>
                  <a:lnTo>
                    <a:pt x="586" y="0"/>
                  </a:lnTo>
                  <a:lnTo>
                    <a:pt x="586" y="3455"/>
                  </a:lnTo>
                  <a:lnTo>
                    <a:pt x="0" y="3906"/>
                  </a:lnTo>
                  <a:close/>
                </a:path>
              </a:pathLst>
            </a:custGeom>
            <a:solidFill>
              <a:srgbClr val="4D4D8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09" name="Rectangle 18"/>
            <p:cNvSpPr>
              <a:spLocks noChangeArrowheads="1"/>
            </p:cNvSpPr>
            <p:nvPr/>
          </p:nvSpPr>
          <p:spPr bwMode="auto">
            <a:xfrm>
              <a:off x="4225" y="3007"/>
              <a:ext cx="345" cy="3456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3810" name="Freeform 19"/>
            <p:cNvSpPr>
              <a:spLocks/>
            </p:cNvSpPr>
            <p:nvPr/>
          </p:nvSpPr>
          <p:spPr bwMode="auto">
            <a:xfrm>
              <a:off x="4225" y="2557"/>
              <a:ext cx="931" cy="450"/>
            </a:xfrm>
            <a:custGeom>
              <a:avLst/>
              <a:gdLst>
                <a:gd name="T0" fmla="*/ 345 w 931"/>
                <a:gd name="T1" fmla="*/ 450 h 450"/>
                <a:gd name="T2" fmla="*/ 931 w 931"/>
                <a:gd name="T3" fmla="*/ 0 h 450"/>
                <a:gd name="T4" fmla="*/ 585 w 931"/>
                <a:gd name="T5" fmla="*/ 0 h 450"/>
                <a:gd name="T6" fmla="*/ 0 w 931"/>
                <a:gd name="T7" fmla="*/ 450 h 450"/>
                <a:gd name="T8" fmla="*/ 345 w 931"/>
                <a:gd name="T9" fmla="*/ 450 h 4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1"/>
                <a:gd name="T16" fmla="*/ 0 h 450"/>
                <a:gd name="T17" fmla="*/ 931 w 931"/>
                <a:gd name="T18" fmla="*/ 450 h 4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1" h="450">
                  <a:moveTo>
                    <a:pt x="345" y="450"/>
                  </a:moveTo>
                  <a:lnTo>
                    <a:pt x="931" y="0"/>
                  </a:lnTo>
                  <a:lnTo>
                    <a:pt x="585" y="0"/>
                  </a:lnTo>
                  <a:lnTo>
                    <a:pt x="0" y="450"/>
                  </a:lnTo>
                  <a:lnTo>
                    <a:pt x="345" y="450"/>
                  </a:lnTo>
                  <a:close/>
                </a:path>
              </a:pathLst>
            </a:custGeom>
            <a:solidFill>
              <a:srgbClr val="7373B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11" name="Freeform 20"/>
            <p:cNvSpPr>
              <a:spLocks/>
            </p:cNvSpPr>
            <p:nvPr/>
          </p:nvSpPr>
          <p:spPr bwMode="auto">
            <a:xfrm>
              <a:off x="4915" y="3308"/>
              <a:ext cx="586" cy="3155"/>
            </a:xfrm>
            <a:custGeom>
              <a:avLst/>
              <a:gdLst>
                <a:gd name="T0" fmla="*/ 0 w 586"/>
                <a:gd name="T1" fmla="*/ 3155 h 3155"/>
                <a:gd name="T2" fmla="*/ 0 w 586"/>
                <a:gd name="T3" fmla="*/ 436 h 3155"/>
                <a:gd name="T4" fmla="*/ 586 w 586"/>
                <a:gd name="T5" fmla="*/ 0 h 3155"/>
                <a:gd name="T6" fmla="*/ 586 w 586"/>
                <a:gd name="T7" fmla="*/ 2704 h 3155"/>
                <a:gd name="T8" fmla="*/ 0 w 586"/>
                <a:gd name="T9" fmla="*/ 3155 h 31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6"/>
                <a:gd name="T16" fmla="*/ 0 h 3155"/>
                <a:gd name="T17" fmla="*/ 586 w 586"/>
                <a:gd name="T18" fmla="*/ 3155 h 31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6" h="3155">
                  <a:moveTo>
                    <a:pt x="0" y="3155"/>
                  </a:moveTo>
                  <a:lnTo>
                    <a:pt x="0" y="436"/>
                  </a:lnTo>
                  <a:lnTo>
                    <a:pt x="586" y="0"/>
                  </a:lnTo>
                  <a:lnTo>
                    <a:pt x="586" y="2704"/>
                  </a:lnTo>
                  <a:lnTo>
                    <a:pt x="0" y="3155"/>
                  </a:lnTo>
                  <a:close/>
                </a:path>
              </a:pathLst>
            </a:custGeom>
            <a:solidFill>
              <a:srgbClr val="4D1A33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12" name="Rectangle 21"/>
            <p:cNvSpPr>
              <a:spLocks noChangeArrowheads="1"/>
            </p:cNvSpPr>
            <p:nvPr/>
          </p:nvSpPr>
          <p:spPr bwMode="auto">
            <a:xfrm>
              <a:off x="4570" y="3744"/>
              <a:ext cx="345" cy="2719"/>
            </a:xfrm>
            <a:prstGeom prst="rect">
              <a:avLst/>
            </a:prstGeom>
            <a:solidFill>
              <a:srgbClr val="9933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3813" name="Freeform 22"/>
            <p:cNvSpPr>
              <a:spLocks/>
            </p:cNvSpPr>
            <p:nvPr/>
          </p:nvSpPr>
          <p:spPr bwMode="auto">
            <a:xfrm>
              <a:off x="4570" y="3308"/>
              <a:ext cx="931" cy="436"/>
            </a:xfrm>
            <a:custGeom>
              <a:avLst/>
              <a:gdLst>
                <a:gd name="T0" fmla="*/ 345 w 931"/>
                <a:gd name="T1" fmla="*/ 436 h 436"/>
                <a:gd name="T2" fmla="*/ 931 w 931"/>
                <a:gd name="T3" fmla="*/ 0 h 436"/>
                <a:gd name="T4" fmla="*/ 586 w 931"/>
                <a:gd name="T5" fmla="*/ 0 h 436"/>
                <a:gd name="T6" fmla="*/ 0 w 931"/>
                <a:gd name="T7" fmla="*/ 436 h 436"/>
                <a:gd name="T8" fmla="*/ 345 w 931"/>
                <a:gd name="T9" fmla="*/ 436 h 4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1"/>
                <a:gd name="T16" fmla="*/ 0 h 436"/>
                <a:gd name="T17" fmla="*/ 931 w 931"/>
                <a:gd name="T18" fmla="*/ 436 h 4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1" h="436">
                  <a:moveTo>
                    <a:pt x="345" y="436"/>
                  </a:moveTo>
                  <a:lnTo>
                    <a:pt x="931" y="0"/>
                  </a:lnTo>
                  <a:lnTo>
                    <a:pt x="586" y="0"/>
                  </a:lnTo>
                  <a:lnTo>
                    <a:pt x="0" y="436"/>
                  </a:lnTo>
                  <a:lnTo>
                    <a:pt x="345" y="436"/>
                  </a:lnTo>
                  <a:close/>
                </a:path>
              </a:pathLst>
            </a:custGeom>
            <a:solidFill>
              <a:srgbClr val="73264D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14" name="Freeform 23"/>
            <p:cNvSpPr>
              <a:spLocks/>
            </p:cNvSpPr>
            <p:nvPr/>
          </p:nvSpPr>
          <p:spPr bwMode="auto">
            <a:xfrm>
              <a:off x="5261" y="3774"/>
              <a:ext cx="586" cy="2689"/>
            </a:xfrm>
            <a:custGeom>
              <a:avLst/>
              <a:gdLst>
                <a:gd name="T0" fmla="*/ 0 w 586"/>
                <a:gd name="T1" fmla="*/ 2689 h 2689"/>
                <a:gd name="T2" fmla="*/ 0 w 586"/>
                <a:gd name="T3" fmla="*/ 451 h 2689"/>
                <a:gd name="T4" fmla="*/ 586 w 586"/>
                <a:gd name="T5" fmla="*/ 0 h 2689"/>
                <a:gd name="T6" fmla="*/ 586 w 586"/>
                <a:gd name="T7" fmla="*/ 2238 h 2689"/>
                <a:gd name="T8" fmla="*/ 0 w 586"/>
                <a:gd name="T9" fmla="*/ 2689 h 2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6"/>
                <a:gd name="T16" fmla="*/ 0 h 2689"/>
                <a:gd name="T17" fmla="*/ 586 w 586"/>
                <a:gd name="T18" fmla="*/ 2689 h 26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6" h="2689">
                  <a:moveTo>
                    <a:pt x="0" y="2689"/>
                  </a:moveTo>
                  <a:lnTo>
                    <a:pt x="0" y="451"/>
                  </a:lnTo>
                  <a:lnTo>
                    <a:pt x="586" y="0"/>
                  </a:lnTo>
                  <a:lnTo>
                    <a:pt x="586" y="2238"/>
                  </a:lnTo>
                  <a:lnTo>
                    <a:pt x="0" y="2689"/>
                  </a:lnTo>
                  <a:close/>
                </a:path>
              </a:pathLst>
            </a:custGeom>
            <a:solidFill>
              <a:srgbClr val="808066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15" name="Rectangle 24"/>
            <p:cNvSpPr>
              <a:spLocks noChangeArrowheads="1"/>
            </p:cNvSpPr>
            <p:nvPr/>
          </p:nvSpPr>
          <p:spPr bwMode="auto">
            <a:xfrm>
              <a:off x="4915" y="4225"/>
              <a:ext cx="346" cy="2238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3816" name="Freeform 25"/>
            <p:cNvSpPr>
              <a:spLocks/>
            </p:cNvSpPr>
            <p:nvPr/>
          </p:nvSpPr>
          <p:spPr bwMode="auto">
            <a:xfrm>
              <a:off x="4915" y="3774"/>
              <a:ext cx="932" cy="451"/>
            </a:xfrm>
            <a:custGeom>
              <a:avLst/>
              <a:gdLst>
                <a:gd name="T0" fmla="*/ 346 w 932"/>
                <a:gd name="T1" fmla="*/ 451 h 451"/>
                <a:gd name="T2" fmla="*/ 932 w 932"/>
                <a:gd name="T3" fmla="*/ 0 h 451"/>
                <a:gd name="T4" fmla="*/ 586 w 932"/>
                <a:gd name="T5" fmla="*/ 0 h 451"/>
                <a:gd name="T6" fmla="*/ 0 w 932"/>
                <a:gd name="T7" fmla="*/ 451 h 451"/>
                <a:gd name="T8" fmla="*/ 346 w 932"/>
                <a:gd name="T9" fmla="*/ 451 h 4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2"/>
                <a:gd name="T16" fmla="*/ 0 h 451"/>
                <a:gd name="T17" fmla="*/ 932 w 932"/>
                <a:gd name="T18" fmla="*/ 451 h 4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2" h="451">
                  <a:moveTo>
                    <a:pt x="346" y="451"/>
                  </a:moveTo>
                  <a:lnTo>
                    <a:pt x="932" y="0"/>
                  </a:lnTo>
                  <a:lnTo>
                    <a:pt x="586" y="0"/>
                  </a:lnTo>
                  <a:lnTo>
                    <a:pt x="0" y="451"/>
                  </a:lnTo>
                  <a:lnTo>
                    <a:pt x="346" y="451"/>
                  </a:lnTo>
                  <a:close/>
                </a:path>
              </a:pathLst>
            </a:custGeom>
            <a:solidFill>
              <a:srgbClr val="BFBF99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17" name="Freeform 26"/>
            <p:cNvSpPr>
              <a:spLocks/>
            </p:cNvSpPr>
            <p:nvPr/>
          </p:nvSpPr>
          <p:spPr bwMode="auto">
            <a:xfrm>
              <a:off x="6117" y="2662"/>
              <a:ext cx="586" cy="3801"/>
            </a:xfrm>
            <a:custGeom>
              <a:avLst/>
              <a:gdLst>
                <a:gd name="T0" fmla="*/ 0 w 586"/>
                <a:gd name="T1" fmla="*/ 3801 h 3801"/>
                <a:gd name="T2" fmla="*/ 0 w 586"/>
                <a:gd name="T3" fmla="*/ 451 h 3801"/>
                <a:gd name="T4" fmla="*/ 586 w 586"/>
                <a:gd name="T5" fmla="*/ 0 h 3801"/>
                <a:gd name="T6" fmla="*/ 586 w 586"/>
                <a:gd name="T7" fmla="*/ 3350 h 3801"/>
                <a:gd name="T8" fmla="*/ 0 w 586"/>
                <a:gd name="T9" fmla="*/ 3801 h 38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6"/>
                <a:gd name="T16" fmla="*/ 0 h 3801"/>
                <a:gd name="T17" fmla="*/ 586 w 586"/>
                <a:gd name="T18" fmla="*/ 3801 h 38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6" h="3801">
                  <a:moveTo>
                    <a:pt x="0" y="3801"/>
                  </a:moveTo>
                  <a:lnTo>
                    <a:pt x="0" y="451"/>
                  </a:lnTo>
                  <a:lnTo>
                    <a:pt x="586" y="0"/>
                  </a:lnTo>
                  <a:lnTo>
                    <a:pt x="586" y="3350"/>
                  </a:lnTo>
                  <a:lnTo>
                    <a:pt x="0" y="3801"/>
                  </a:lnTo>
                  <a:close/>
                </a:path>
              </a:pathLst>
            </a:custGeom>
            <a:solidFill>
              <a:srgbClr val="4D4D8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18" name="Rectangle 27"/>
            <p:cNvSpPr>
              <a:spLocks noChangeArrowheads="1"/>
            </p:cNvSpPr>
            <p:nvPr/>
          </p:nvSpPr>
          <p:spPr bwMode="auto">
            <a:xfrm>
              <a:off x="5771" y="3113"/>
              <a:ext cx="346" cy="335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3819" name="Freeform 28"/>
            <p:cNvSpPr>
              <a:spLocks/>
            </p:cNvSpPr>
            <p:nvPr/>
          </p:nvSpPr>
          <p:spPr bwMode="auto">
            <a:xfrm>
              <a:off x="5771" y="2662"/>
              <a:ext cx="932" cy="451"/>
            </a:xfrm>
            <a:custGeom>
              <a:avLst/>
              <a:gdLst>
                <a:gd name="T0" fmla="*/ 346 w 932"/>
                <a:gd name="T1" fmla="*/ 451 h 451"/>
                <a:gd name="T2" fmla="*/ 932 w 932"/>
                <a:gd name="T3" fmla="*/ 0 h 451"/>
                <a:gd name="T4" fmla="*/ 586 w 932"/>
                <a:gd name="T5" fmla="*/ 0 h 451"/>
                <a:gd name="T6" fmla="*/ 0 w 932"/>
                <a:gd name="T7" fmla="*/ 451 h 451"/>
                <a:gd name="T8" fmla="*/ 346 w 932"/>
                <a:gd name="T9" fmla="*/ 451 h 4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2"/>
                <a:gd name="T16" fmla="*/ 0 h 451"/>
                <a:gd name="T17" fmla="*/ 932 w 932"/>
                <a:gd name="T18" fmla="*/ 451 h 4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2" h="451">
                  <a:moveTo>
                    <a:pt x="346" y="451"/>
                  </a:moveTo>
                  <a:lnTo>
                    <a:pt x="932" y="0"/>
                  </a:lnTo>
                  <a:lnTo>
                    <a:pt x="586" y="0"/>
                  </a:lnTo>
                  <a:lnTo>
                    <a:pt x="0" y="451"/>
                  </a:lnTo>
                  <a:lnTo>
                    <a:pt x="346" y="451"/>
                  </a:lnTo>
                  <a:close/>
                </a:path>
              </a:pathLst>
            </a:custGeom>
            <a:solidFill>
              <a:srgbClr val="7373B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20" name="Freeform 29"/>
            <p:cNvSpPr>
              <a:spLocks/>
            </p:cNvSpPr>
            <p:nvPr/>
          </p:nvSpPr>
          <p:spPr bwMode="auto">
            <a:xfrm>
              <a:off x="6462" y="3939"/>
              <a:ext cx="586" cy="2524"/>
            </a:xfrm>
            <a:custGeom>
              <a:avLst/>
              <a:gdLst>
                <a:gd name="T0" fmla="*/ 0 w 586"/>
                <a:gd name="T1" fmla="*/ 2524 h 2524"/>
                <a:gd name="T2" fmla="*/ 0 w 586"/>
                <a:gd name="T3" fmla="*/ 451 h 2524"/>
                <a:gd name="T4" fmla="*/ 586 w 586"/>
                <a:gd name="T5" fmla="*/ 0 h 2524"/>
                <a:gd name="T6" fmla="*/ 586 w 586"/>
                <a:gd name="T7" fmla="*/ 2073 h 2524"/>
                <a:gd name="T8" fmla="*/ 0 w 586"/>
                <a:gd name="T9" fmla="*/ 2524 h 25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6"/>
                <a:gd name="T16" fmla="*/ 0 h 2524"/>
                <a:gd name="T17" fmla="*/ 586 w 586"/>
                <a:gd name="T18" fmla="*/ 2524 h 25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6" h="2524">
                  <a:moveTo>
                    <a:pt x="0" y="2524"/>
                  </a:moveTo>
                  <a:lnTo>
                    <a:pt x="0" y="451"/>
                  </a:lnTo>
                  <a:lnTo>
                    <a:pt x="586" y="0"/>
                  </a:lnTo>
                  <a:lnTo>
                    <a:pt x="586" y="2073"/>
                  </a:lnTo>
                  <a:lnTo>
                    <a:pt x="0" y="2524"/>
                  </a:lnTo>
                  <a:close/>
                </a:path>
              </a:pathLst>
            </a:custGeom>
            <a:solidFill>
              <a:srgbClr val="4D1A33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21" name="Rectangle 30"/>
            <p:cNvSpPr>
              <a:spLocks noChangeArrowheads="1"/>
            </p:cNvSpPr>
            <p:nvPr/>
          </p:nvSpPr>
          <p:spPr bwMode="auto">
            <a:xfrm>
              <a:off x="6117" y="4390"/>
              <a:ext cx="345" cy="2073"/>
            </a:xfrm>
            <a:prstGeom prst="rect">
              <a:avLst/>
            </a:prstGeom>
            <a:solidFill>
              <a:srgbClr val="9933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3822" name="Freeform 31"/>
            <p:cNvSpPr>
              <a:spLocks/>
            </p:cNvSpPr>
            <p:nvPr/>
          </p:nvSpPr>
          <p:spPr bwMode="auto">
            <a:xfrm>
              <a:off x="6117" y="3939"/>
              <a:ext cx="931" cy="451"/>
            </a:xfrm>
            <a:custGeom>
              <a:avLst/>
              <a:gdLst>
                <a:gd name="T0" fmla="*/ 345 w 931"/>
                <a:gd name="T1" fmla="*/ 451 h 451"/>
                <a:gd name="T2" fmla="*/ 931 w 931"/>
                <a:gd name="T3" fmla="*/ 0 h 451"/>
                <a:gd name="T4" fmla="*/ 586 w 931"/>
                <a:gd name="T5" fmla="*/ 0 h 451"/>
                <a:gd name="T6" fmla="*/ 0 w 931"/>
                <a:gd name="T7" fmla="*/ 451 h 451"/>
                <a:gd name="T8" fmla="*/ 345 w 931"/>
                <a:gd name="T9" fmla="*/ 451 h 4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1"/>
                <a:gd name="T16" fmla="*/ 0 h 451"/>
                <a:gd name="T17" fmla="*/ 931 w 931"/>
                <a:gd name="T18" fmla="*/ 451 h 4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1" h="451">
                  <a:moveTo>
                    <a:pt x="345" y="451"/>
                  </a:moveTo>
                  <a:lnTo>
                    <a:pt x="931" y="0"/>
                  </a:lnTo>
                  <a:lnTo>
                    <a:pt x="586" y="0"/>
                  </a:lnTo>
                  <a:lnTo>
                    <a:pt x="0" y="451"/>
                  </a:lnTo>
                  <a:lnTo>
                    <a:pt x="345" y="451"/>
                  </a:lnTo>
                  <a:close/>
                </a:path>
              </a:pathLst>
            </a:custGeom>
            <a:solidFill>
              <a:srgbClr val="73264D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23" name="Freeform 32"/>
            <p:cNvSpPr>
              <a:spLocks/>
            </p:cNvSpPr>
            <p:nvPr/>
          </p:nvSpPr>
          <p:spPr bwMode="auto">
            <a:xfrm>
              <a:off x="6808" y="4300"/>
              <a:ext cx="585" cy="2163"/>
            </a:xfrm>
            <a:custGeom>
              <a:avLst/>
              <a:gdLst>
                <a:gd name="T0" fmla="*/ 0 w 585"/>
                <a:gd name="T1" fmla="*/ 2163 h 2163"/>
                <a:gd name="T2" fmla="*/ 0 w 585"/>
                <a:gd name="T3" fmla="*/ 450 h 2163"/>
                <a:gd name="T4" fmla="*/ 585 w 585"/>
                <a:gd name="T5" fmla="*/ 0 h 2163"/>
                <a:gd name="T6" fmla="*/ 585 w 585"/>
                <a:gd name="T7" fmla="*/ 1712 h 2163"/>
                <a:gd name="T8" fmla="*/ 0 w 585"/>
                <a:gd name="T9" fmla="*/ 2163 h 21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5"/>
                <a:gd name="T16" fmla="*/ 0 h 2163"/>
                <a:gd name="T17" fmla="*/ 585 w 585"/>
                <a:gd name="T18" fmla="*/ 2163 h 21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5" h="2163">
                  <a:moveTo>
                    <a:pt x="0" y="2163"/>
                  </a:moveTo>
                  <a:lnTo>
                    <a:pt x="0" y="450"/>
                  </a:lnTo>
                  <a:lnTo>
                    <a:pt x="585" y="0"/>
                  </a:lnTo>
                  <a:lnTo>
                    <a:pt x="585" y="1712"/>
                  </a:lnTo>
                  <a:lnTo>
                    <a:pt x="0" y="2163"/>
                  </a:lnTo>
                  <a:close/>
                </a:path>
              </a:pathLst>
            </a:custGeom>
            <a:solidFill>
              <a:srgbClr val="808066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24" name="Rectangle 33"/>
            <p:cNvSpPr>
              <a:spLocks noChangeArrowheads="1"/>
            </p:cNvSpPr>
            <p:nvPr/>
          </p:nvSpPr>
          <p:spPr bwMode="auto">
            <a:xfrm>
              <a:off x="6462" y="4750"/>
              <a:ext cx="346" cy="1713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3825" name="Freeform 34"/>
            <p:cNvSpPr>
              <a:spLocks/>
            </p:cNvSpPr>
            <p:nvPr/>
          </p:nvSpPr>
          <p:spPr bwMode="auto">
            <a:xfrm>
              <a:off x="6462" y="4300"/>
              <a:ext cx="931" cy="450"/>
            </a:xfrm>
            <a:custGeom>
              <a:avLst/>
              <a:gdLst>
                <a:gd name="T0" fmla="*/ 346 w 931"/>
                <a:gd name="T1" fmla="*/ 450 h 450"/>
                <a:gd name="T2" fmla="*/ 931 w 931"/>
                <a:gd name="T3" fmla="*/ 0 h 450"/>
                <a:gd name="T4" fmla="*/ 586 w 931"/>
                <a:gd name="T5" fmla="*/ 0 h 450"/>
                <a:gd name="T6" fmla="*/ 0 w 931"/>
                <a:gd name="T7" fmla="*/ 450 h 450"/>
                <a:gd name="T8" fmla="*/ 346 w 931"/>
                <a:gd name="T9" fmla="*/ 450 h 4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1"/>
                <a:gd name="T16" fmla="*/ 0 h 450"/>
                <a:gd name="T17" fmla="*/ 931 w 931"/>
                <a:gd name="T18" fmla="*/ 450 h 4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1" h="450">
                  <a:moveTo>
                    <a:pt x="346" y="450"/>
                  </a:moveTo>
                  <a:lnTo>
                    <a:pt x="931" y="0"/>
                  </a:lnTo>
                  <a:lnTo>
                    <a:pt x="586" y="0"/>
                  </a:lnTo>
                  <a:lnTo>
                    <a:pt x="0" y="450"/>
                  </a:lnTo>
                  <a:lnTo>
                    <a:pt x="346" y="450"/>
                  </a:lnTo>
                  <a:close/>
                </a:path>
              </a:pathLst>
            </a:custGeom>
            <a:solidFill>
              <a:srgbClr val="BFBF99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26" name="Freeform 35"/>
            <p:cNvSpPr>
              <a:spLocks/>
            </p:cNvSpPr>
            <p:nvPr/>
          </p:nvSpPr>
          <p:spPr bwMode="auto">
            <a:xfrm>
              <a:off x="7664" y="2662"/>
              <a:ext cx="585" cy="3801"/>
            </a:xfrm>
            <a:custGeom>
              <a:avLst/>
              <a:gdLst>
                <a:gd name="T0" fmla="*/ 0 w 585"/>
                <a:gd name="T1" fmla="*/ 3801 h 3801"/>
                <a:gd name="T2" fmla="*/ 0 w 585"/>
                <a:gd name="T3" fmla="*/ 451 h 3801"/>
                <a:gd name="T4" fmla="*/ 585 w 585"/>
                <a:gd name="T5" fmla="*/ 0 h 3801"/>
                <a:gd name="T6" fmla="*/ 585 w 585"/>
                <a:gd name="T7" fmla="*/ 3350 h 3801"/>
                <a:gd name="T8" fmla="*/ 0 w 585"/>
                <a:gd name="T9" fmla="*/ 3801 h 38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5"/>
                <a:gd name="T16" fmla="*/ 0 h 3801"/>
                <a:gd name="T17" fmla="*/ 585 w 585"/>
                <a:gd name="T18" fmla="*/ 3801 h 38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5" h="3801">
                  <a:moveTo>
                    <a:pt x="0" y="3801"/>
                  </a:moveTo>
                  <a:lnTo>
                    <a:pt x="0" y="451"/>
                  </a:lnTo>
                  <a:lnTo>
                    <a:pt x="585" y="0"/>
                  </a:lnTo>
                  <a:lnTo>
                    <a:pt x="585" y="3350"/>
                  </a:lnTo>
                  <a:lnTo>
                    <a:pt x="0" y="3801"/>
                  </a:lnTo>
                  <a:close/>
                </a:path>
              </a:pathLst>
            </a:custGeom>
            <a:solidFill>
              <a:srgbClr val="4D4D8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27" name="Rectangle 36"/>
            <p:cNvSpPr>
              <a:spLocks noChangeArrowheads="1"/>
            </p:cNvSpPr>
            <p:nvPr/>
          </p:nvSpPr>
          <p:spPr bwMode="auto">
            <a:xfrm>
              <a:off x="7318" y="3113"/>
              <a:ext cx="346" cy="335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3828" name="Freeform 37"/>
            <p:cNvSpPr>
              <a:spLocks/>
            </p:cNvSpPr>
            <p:nvPr/>
          </p:nvSpPr>
          <p:spPr bwMode="auto">
            <a:xfrm>
              <a:off x="7318" y="2662"/>
              <a:ext cx="931" cy="451"/>
            </a:xfrm>
            <a:custGeom>
              <a:avLst/>
              <a:gdLst>
                <a:gd name="T0" fmla="*/ 346 w 931"/>
                <a:gd name="T1" fmla="*/ 451 h 451"/>
                <a:gd name="T2" fmla="*/ 931 w 931"/>
                <a:gd name="T3" fmla="*/ 0 h 451"/>
                <a:gd name="T4" fmla="*/ 586 w 931"/>
                <a:gd name="T5" fmla="*/ 0 h 451"/>
                <a:gd name="T6" fmla="*/ 0 w 931"/>
                <a:gd name="T7" fmla="*/ 451 h 451"/>
                <a:gd name="T8" fmla="*/ 346 w 931"/>
                <a:gd name="T9" fmla="*/ 451 h 4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1"/>
                <a:gd name="T16" fmla="*/ 0 h 451"/>
                <a:gd name="T17" fmla="*/ 931 w 931"/>
                <a:gd name="T18" fmla="*/ 451 h 4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1" h="451">
                  <a:moveTo>
                    <a:pt x="346" y="451"/>
                  </a:moveTo>
                  <a:lnTo>
                    <a:pt x="931" y="0"/>
                  </a:lnTo>
                  <a:lnTo>
                    <a:pt x="586" y="0"/>
                  </a:lnTo>
                  <a:lnTo>
                    <a:pt x="0" y="451"/>
                  </a:lnTo>
                  <a:lnTo>
                    <a:pt x="346" y="451"/>
                  </a:lnTo>
                  <a:close/>
                </a:path>
              </a:pathLst>
            </a:custGeom>
            <a:solidFill>
              <a:srgbClr val="7373B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29" name="Freeform 38"/>
            <p:cNvSpPr>
              <a:spLocks/>
            </p:cNvSpPr>
            <p:nvPr/>
          </p:nvSpPr>
          <p:spPr bwMode="auto">
            <a:xfrm>
              <a:off x="8009" y="3999"/>
              <a:ext cx="586" cy="2464"/>
            </a:xfrm>
            <a:custGeom>
              <a:avLst/>
              <a:gdLst>
                <a:gd name="T0" fmla="*/ 0 w 586"/>
                <a:gd name="T1" fmla="*/ 2464 h 2464"/>
                <a:gd name="T2" fmla="*/ 0 w 586"/>
                <a:gd name="T3" fmla="*/ 436 h 2464"/>
                <a:gd name="T4" fmla="*/ 586 w 586"/>
                <a:gd name="T5" fmla="*/ 0 h 2464"/>
                <a:gd name="T6" fmla="*/ 586 w 586"/>
                <a:gd name="T7" fmla="*/ 2013 h 2464"/>
                <a:gd name="T8" fmla="*/ 0 w 586"/>
                <a:gd name="T9" fmla="*/ 2464 h 24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6"/>
                <a:gd name="T16" fmla="*/ 0 h 2464"/>
                <a:gd name="T17" fmla="*/ 586 w 586"/>
                <a:gd name="T18" fmla="*/ 2464 h 24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6" h="2464">
                  <a:moveTo>
                    <a:pt x="0" y="2464"/>
                  </a:moveTo>
                  <a:lnTo>
                    <a:pt x="0" y="436"/>
                  </a:lnTo>
                  <a:lnTo>
                    <a:pt x="586" y="0"/>
                  </a:lnTo>
                  <a:lnTo>
                    <a:pt x="586" y="2013"/>
                  </a:lnTo>
                  <a:lnTo>
                    <a:pt x="0" y="2464"/>
                  </a:lnTo>
                  <a:close/>
                </a:path>
              </a:pathLst>
            </a:custGeom>
            <a:solidFill>
              <a:srgbClr val="4D1A33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30" name="Rectangle 39"/>
            <p:cNvSpPr>
              <a:spLocks noChangeArrowheads="1"/>
            </p:cNvSpPr>
            <p:nvPr/>
          </p:nvSpPr>
          <p:spPr bwMode="auto">
            <a:xfrm>
              <a:off x="7664" y="4435"/>
              <a:ext cx="345" cy="2028"/>
            </a:xfrm>
            <a:prstGeom prst="rect">
              <a:avLst/>
            </a:prstGeom>
            <a:solidFill>
              <a:srgbClr val="9933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3831" name="Freeform 40"/>
            <p:cNvSpPr>
              <a:spLocks/>
            </p:cNvSpPr>
            <p:nvPr/>
          </p:nvSpPr>
          <p:spPr bwMode="auto">
            <a:xfrm>
              <a:off x="7664" y="3999"/>
              <a:ext cx="931" cy="436"/>
            </a:xfrm>
            <a:custGeom>
              <a:avLst/>
              <a:gdLst>
                <a:gd name="T0" fmla="*/ 345 w 931"/>
                <a:gd name="T1" fmla="*/ 436 h 436"/>
                <a:gd name="T2" fmla="*/ 931 w 931"/>
                <a:gd name="T3" fmla="*/ 0 h 436"/>
                <a:gd name="T4" fmla="*/ 585 w 931"/>
                <a:gd name="T5" fmla="*/ 0 h 436"/>
                <a:gd name="T6" fmla="*/ 0 w 931"/>
                <a:gd name="T7" fmla="*/ 436 h 436"/>
                <a:gd name="T8" fmla="*/ 345 w 931"/>
                <a:gd name="T9" fmla="*/ 436 h 4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1"/>
                <a:gd name="T16" fmla="*/ 0 h 436"/>
                <a:gd name="T17" fmla="*/ 931 w 931"/>
                <a:gd name="T18" fmla="*/ 436 h 4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1" h="436">
                  <a:moveTo>
                    <a:pt x="345" y="436"/>
                  </a:moveTo>
                  <a:lnTo>
                    <a:pt x="931" y="0"/>
                  </a:lnTo>
                  <a:lnTo>
                    <a:pt x="585" y="0"/>
                  </a:lnTo>
                  <a:lnTo>
                    <a:pt x="0" y="436"/>
                  </a:lnTo>
                  <a:lnTo>
                    <a:pt x="345" y="436"/>
                  </a:lnTo>
                  <a:close/>
                </a:path>
              </a:pathLst>
            </a:custGeom>
            <a:solidFill>
              <a:srgbClr val="73264D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32" name="Freeform 41"/>
            <p:cNvSpPr>
              <a:spLocks/>
            </p:cNvSpPr>
            <p:nvPr/>
          </p:nvSpPr>
          <p:spPr bwMode="auto">
            <a:xfrm>
              <a:off x="8355" y="4345"/>
              <a:ext cx="585" cy="2118"/>
            </a:xfrm>
            <a:custGeom>
              <a:avLst/>
              <a:gdLst>
                <a:gd name="T0" fmla="*/ 0 w 585"/>
                <a:gd name="T1" fmla="*/ 2118 h 2118"/>
                <a:gd name="T2" fmla="*/ 0 w 585"/>
                <a:gd name="T3" fmla="*/ 450 h 2118"/>
                <a:gd name="T4" fmla="*/ 585 w 585"/>
                <a:gd name="T5" fmla="*/ 0 h 2118"/>
                <a:gd name="T6" fmla="*/ 585 w 585"/>
                <a:gd name="T7" fmla="*/ 1667 h 2118"/>
                <a:gd name="T8" fmla="*/ 0 w 585"/>
                <a:gd name="T9" fmla="*/ 2118 h 2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5"/>
                <a:gd name="T16" fmla="*/ 0 h 2118"/>
                <a:gd name="T17" fmla="*/ 585 w 585"/>
                <a:gd name="T18" fmla="*/ 2118 h 21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5" h="2118">
                  <a:moveTo>
                    <a:pt x="0" y="2118"/>
                  </a:moveTo>
                  <a:lnTo>
                    <a:pt x="0" y="450"/>
                  </a:lnTo>
                  <a:lnTo>
                    <a:pt x="585" y="0"/>
                  </a:lnTo>
                  <a:lnTo>
                    <a:pt x="585" y="1667"/>
                  </a:lnTo>
                  <a:lnTo>
                    <a:pt x="0" y="2118"/>
                  </a:lnTo>
                  <a:close/>
                </a:path>
              </a:pathLst>
            </a:custGeom>
            <a:solidFill>
              <a:srgbClr val="808066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33" name="Rectangle 42"/>
            <p:cNvSpPr>
              <a:spLocks noChangeArrowheads="1"/>
            </p:cNvSpPr>
            <p:nvPr/>
          </p:nvSpPr>
          <p:spPr bwMode="auto">
            <a:xfrm>
              <a:off x="8009" y="4795"/>
              <a:ext cx="346" cy="1668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3834" name="Freeform 43"/>
            <p:cNvSpPr>
              <a:spLocks/>
            </p:cNvSpPr>
            <p:nvPr/>
          </p:nvSpPr>
          <p:spPr bwMode="auto">
            <a:xfrm>
              <a:off x="8009" y="4345"/>
              <a:ext cx="931" cy="450"/>
            </a:xfrm>
            <a:custGeom>
              <a:avLst/>
              <a:gdLst>
                <a:gd name="T0" fmla="*/ 346 w 931"/>
                <a:gd name="T1" fmla="*/ 450 h 450"/>
                <a:gd name="T2" fmla="*/ 931 w 931"/>
                <a:gd name="T3" fmla="*/ 0 h 450"/>
                <a:gd name="T4" fmla="*/ 586 w 931"/>
                <a:gd name="T5" fmla="*/ 0 h 450"/>
                <a:gd name="T6" fmla="*/ 0 w 931"/>
                <a:gd name="T7" fmla="*/ 450 h 450"/>
                <a:gd name="T8" fmla="*/ 346 w 931"/>
                <a:gd name="T9" fmla="*/ 450 h 4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1"/>
                <a:gd name="T16" fmla="*/ 0 h 450"/>
                <a:gd name="T17" fmla="*/ 931 w 931"/>
                <a:gd name="T18" fmla="*/ 450 h 4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1" h="450">
                  <a:moveTo>
                    <a:pt x="346" y="450"/>
                  </a:moveTo>
                  <a:lnTo>
                    <a:pt x="931" y="0"/>
                  </a:lnTo>
                  <a:lnTo>
                    <a:pt x="586" y="0"/>
                  </a:lnTo>
                  <a:lnTo>
                    <a:pt x="0" y="450"/>
                  </a:lnTo>
                  <a:lnTo>
                    <a:pt x="346" y="450"/>
                  </a:lnTo>
                  <a:close/>
                </a:path>
              </a:pathLst>
            </a:custGeom>
            <a:solidFill>
              <a:srgbClr val="BFBF99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35" name="Freeform 44"/>
            <p:cNvSpPr>
              <a:spLocks/>
            </p:cNvSpPr>
            <p:nvPr/>
          </p:nvSpPr>
          <p:spPr bwMode="auto">
            <a:xfrm>
              <a:off x="9211" y="2662"/>
              <a:ext cx="585" cy="3801"/>
            </a:xfrm>
            <a:custGeom>
              <a:avLst/>
              <a:gdLst>
                <a:gd name="T0" fmla="*/ 0 w 585"/>
                <a:gd name="T1" fmla="*/ 3801 h 3801"/>
                <a:gd name="T2" fmla="*/ 0 w 585"/>
                <a:gd name="T3" fmla="*/ 451 h 3801"/>
                <a:gd name="T4" fmla="*/ 585 w 585"/>
                <a:gd name="T5" fmla="*/ 0 h 3801"/>
                <a:gd name="T6" fmla="*/ 585 w 585"/>
                <a:gd name="T7" fmla="*/ 3350 h 3801"/>
                <a:gd name="T8" fmla="*/ 0 w 585"/>
                <a:gd name="T9" fmla="*/ 3801 h 38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5"/>
                <a:gd name="T16" fmla="*/ 0 h 3801"/>
                <a:gd name="T17" fmla="*/ 585 w 585"/>
                <a:gd name="T18" fmla="*/ 3801 h 38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5" h="3801">
                  <a:moveTo>
                    <a:pt x="0" y="3801"/>
                  </a:moveTo>
                  <a:lnTo>
                    <a:pt x="0" y="451"/>
                  </a:lnTo>
                  <a:lnTo>
                    <a:pt x="585" y="0"/>
                  </a:lnTo>
                  <a:lnTo>
                    <a:pt x="585" y="3350"/>
                  </a:lnTo>
                  <a:lnTo>
                    <a:pt x="0" y="3801"/>
                  </a:lnTo>
                  <a:close/>
                </a:path>
              </a:pathLst>
            </a:custGeom>
            <a:solidFill>
              <a:srgbClr val="4D4D8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36" name="Rectangle 45"/>
            <p:cNvSpPr>
              <a:spLocks noChangeArrowheads="1"/>
            </p:cNvSpPr>
            <p:nvPr/>
          </p:nvSpPr>
          <p:spPr bwMode="auto">
            <a:xfrm>
              <a:off x="8865" y="3113"/>
              <a:ext cx="346" cy="335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3837" name="Freeform 46"/>
            <p:cNvSpPr>
              <a:spLocks/>
            </p:cNvSpPr>
            <p:nvPr/>
          </p:nvSpPr>
          <p:spPr bwMode="auto">
            <a:xfrm>
              <a:off x="8865" y="2662"/>
              <a:ext cx="931" cy="451"/>
            </a:xfrm>
            <a:custGeom>
              <a:avLst/>
              <a:gdLst>
                <a:gd name="T0" fmla="*/ 346 w 931"/>
                <a:gd name="T1" fmla="*/ 451 h 451"/>
                <a:gd name="T2" fmla="*/ 931 w 931"/>
                <a:gd name="T3" fmla="*/ 0 h 451"/>
                <a:gd name="T4" fmla="*/ 586 w 931"/>
                <a:gd name="T5" fmla="*/ 0 h 451"/>
                <a:gd name="T6" fmla="*/ 0 w 931"/>
                <a:gd name="T7" fmla="*/ 451 h 451"/>
                <a:gd name="T8" fmla="*/ 346 w 931"/>
                <a:gd name="T9" fmla="*/ 451 h 4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1"/>
                <a:gd name="T16" fmla="*/ 0 h 451"/>
                <a:gd name="T17" fmla="*/ 931 w 931"/>
                <a:gd name="T18" fmla="*/ 451 h 4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1" h="451">
                  <a:moveTo>
                    <a:pt x="346" y="451"/>
                  </a:moveTo>
                  <a:lnTo>
                    <a:pt x="931" y="0"/>
                  </a:lnTo>
                  <a:lnTo>
                    <a:pt x="586" y="0"/>
                  </a:lnTo>
                  <a:lnTo>
                    <a:pt x="0" y="451"/>
                  </a:lnTo>
                  <a:lnTo>
                    <a:pt x="346" y="451"/>
                  </a:lnTo>
                  <a:close/>
                </a:path>
              </a:pathLst>
            </a:custGeom>
            <a:solidFill>
              <a:srgbClr val="7373B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38" name="Freeform 47"/>
            <p:cNvSpPr>
              <a:spLocks/>
            </p:cNvSpPr>
            <p:nvPr/>
          </p:nvSpPr>
          <p:spPr bwMode="auto">
            <a:xfrm>
              <a:off x="9556" y="3774"/>
              <a:ext cx="586" cy="2689"/>
            </a:xfrm>
            <a:custGeom>
              <a:avLst/>
              <a:gdLst>
                <a:gd name="T0" fmla="*/ 0 w 586"/>
                <a:gd name="T1" fmla="*/ 2689 h 2689"/>
                <a:gd name="T2" fmla="*/ 0 w 586"/>
                <a:gd name="T3" fmla="*/ 451 h 2689"/>
                <a:gd name="T4" fmla="*/ 586 w 586"/>
                <a:gd name="T5" fmla="*/ 0 h 2689"/>
                <a:gd name="T6" fmla="*/ 586 w 586"/>
                <a:gd name="T7" fmla="*/ 2238 h 2689"/>
                <a:gd name="T8" fmla="*/ 0 w 586"/>
                <a:gd name="T9" fmla="*/ 2689 h 2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6"/>
                <a:gd name="T16" fmla="*/ 0 h 2689"/>
                <a:gd name="T17" fmla="*/ 586 w 586"/>
                <a:gd name="T18" fmla="*/ 2689 h 26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6" h="2689">
                  <a:moveTo>
                    <a:pt x="0" y="2689"/>
                  </a:moveTo>
                  <a:lnTo>
                    <a:pt x="0" y="451"/>
                  </a:lnTo>
                  <a:lnTo>
                    <a:pt x="586" y="0"/>
                  </a:lnTo>
                  <a:lnTo>
                    <a:pt x="586" y="2238"/>
                  </a:lnTo>
                  <a:lnTo>
                    <a:pt x="0" y="2689"/>
                  </a:lnTo>
                  <a:close/>
                </a:path>
              </a:pathLst>
            </a:custGeom>
            <a:solidFill>
              <a:srgbClr val="4D1A33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39" name="Rectangle 48"/>
            <p:cNvSpPr>
              <a:spLocks noChangeArrowheads="1"/>
            </p:cNvSpPr>
            <p:nvPr/>
          </p:nvSpPr>
          <p:spPr bwMode="auto">
            <a:xfrm>
              <a:off x="9211" y="4225"/>
              <a:ext cx="345" cy="2238"/>
            </a:xfrm>
            <a:prstGeom prst="rect">
              <a:avLst/>
            </a:prstGeom>
            <a:solidFill>
              <a:srgbClr val="9933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3840" name="Freeform 49"/>
            <p:cNvSpPr>
              <a:spLocks/>
            </p:cNvSpPr>
            <p:nvPr/>
          </p:nvSpPr>
          <p:spPr bwMode="auto">
            <a:xfrm>
              <a:off x="9211" y="3774"/>
              <a:ext cx="931" cy="451"/>
            </a:xfrm>
            <a:custGeom>
              <a:avLst/>
              <a:gdLst>
                <a:gd name="T0" fmla="*/ 345 w 931"/>
                <a:gd name="T1" fmla="*/ 451 h 451"/>
                <a:gd name="T2" fmla="*/ 931 w 931"/>
                <a:gd name="T3" fmla="*/ 0 h 451"/>
                <a:gd name="T4" fmla="*/ 585 w 931"/>
                <a:gd name="T5" fmla="*/ 0 h 451"/>
                <a:gd name="T6" fmla="*/ 0 w 931"/>
                <a:gd name="T7" fmla="*/ 451 h 451"/>
                <a:gd name="T8" fmla="*/ 345 w 931"/>
                <a:gd name="T9" fmla="*/ 451 h 4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1"/>
                <a:gd name="T16" fmla="*/ 0 h 451"/>
                <a:gd name="T17" fmla="*/ 931 w 931"/>
                <a:gd name="T18" fmla="*/ 451 h 4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1" h="451">
                  <a:moveTo>
                    <a:pt x="345" y="451"/>
                  </a:moveTo>
                  <a:lnTo>
                    <a:pt x="931" y="0"/>
                  </a:lnTo>
                  <a:lnTo>
                    <a:pt x="585" y="0"/>
                  </a:lnTo>
                  <a:lnTo>
                    <a:pt x="0" y="451"/>
                  </a:lnTo>
                  <a:lnTo>
                    <a:pt x="345" y="451"/>
                  </a:lnTo>
                  <a:close/>
                </a:path>
              </a:pathLst>
            </a:custGeom>
            <a:solidFill>
              <a:srgbClr val="73264D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41" name="Freeform 50"/>
            <p:cNvSpPr>
              <a:spLocks/>
            </p:cNvSpPr>
            <p:nvPr/>
          </p:nvSpPr>
          <p:spPr bwMode="auto">
            <a:xfrm>
              <a:off x="9901" y="4164"/>
              <a:ext cx="586" cy="2299"/>
            </a:xfrm>
            <a:custGeom>
              <a:avLst/>
              <a:gdLst>
                <a:gd name="T0" fmla="*/ 0 w 586"/>
                <a:gd name="T1" fmla="*/ 2299 h 2299"/>
                <a:gd name="T2" fmla="*/ 0 w 586"/>
                <a:gd name="T3" fmla="*/ 451 h 2299"/>
                <a:gd name="T4" fmla="*/ 586 w 586"/>
                <a:gd name="T5" fmla="*/ 0 h 2299"/>
                <a:gd name="T6" fmla="*/ 586 w 586"/>
                <a:gd name="T7" fmla="*/ 1848 h 2299"/>
                <a:gd name="T8" fmla="*/ 0 w 586"/>
                <a:gd name="T9" fmla="*/ 2299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6"/>
                <a:gd name="T16" fmla="*/ 0 h 2299"/>
                <a:gd name="T17" fmla="*/ 586 w 586"/>
                <a:gd name="T18" fmla="*/ 2299 h 2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6" h="2299">
                  <a:moveTo>
                    <a:pt x="0" y="2299"/>
                  </a:moveTo>
                  <a:lnTo>
                    <a:pt x="0" y="451"/>
                  </a:lnTo>
                  <a:lnTo>
                    <a:pt x="586" y="0"/>
                  </a:lnTo>
                  <a:lnTo>
                    <a:pt x="586" y="1848"/>
                  </a:lnTo>
                  <a:lnTo>
                    <a:pt x="0" y="2299"/>
                  </a:lnTo>
                  <a:close/>
                </a:path>
              </a:pathLst>
            </a:custGeom>
            <a:solidFill>
              <a:srgbClr val="808066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42" name="Rectangle 51"/>
            <p:cNvSpPr>
              <a:spLocks noChangeArrowheads="1"/>
            </p:cNvSpPr>
            <p:nvPr/>
          </p:nvSpPr>
          <p:spPr bwMode="auto">
            <a:xfrm>
              <a:off x="9556" y="4615"/>
              <a:ext cx="345" cy="1848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3843" name="Freeform 52"/>
            <p:cNvSpPr>
              <a:spLocks/>
            </p:cNvSpPr>
            <p:nvPr/>
          </p:nvSpPr>
          <p:spPr bwMode="auto">
            <a:xfrm>
              <a:off x="9556" y="4164"/>
              <a:ext cx="931" cy="451"/>
            </a:xfrm>
            <a:custGeom>
              <a:avLst/>
              <a:gdLst>
                <a:gd name="T0" fmla="*/ 345 w 931"/>
                <a:gd name="T1" fmla="*/ 451 h 451"/>
                <a:gd name="T2" fmla="*/ 931 w 931"/>
                <a:gd name="T3" fmla="*/ 0 h 451"/>
                <a:gd name="T4" fmla="*/ 586 w 931"/>
                <a:gd name="T5" fmla="*/ 0 h 451"/>
                <a:gd name="T6" fmla="*/ 0 w 931"/>
                <a:gd name="T7" fmla="*/ 451 h 451"/>
                <a:gd name="T8" fmla="*/ 345 w 931"/>
                <a:gd name="T9" fmla="*/ 451 h 4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1"/>
                <a:gd name="T16" fmla="*/ 0 h 451"/>
                <a:gd name="T17" fmla="*/ 931 w 931"/>
                <a:gd name="T18" fmla="*/ 451 h 4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1" h="451">
                  <a:moveTo>
                    <a:pt x="345" y="451"/>
                  </a:moveTo>
                  <a:lnTo>
                    <a:pt x="931" y="0"/>
                  </a:lnTo>
                  <a:lnTo>
                    <a:pt x="586" y="0"/>
                  </a:lnTo>
                  <a:lnTo>
                    <a:pt x="0" y="451"/>
                  </a:lnTo>
                  <a:lnTo>
                    <a:pt x="345" y="451"/>
                  </a:lnTo>
                  <a:close/>
                </a:path>
              </a:pathLst>
            </a:custGeom>
            <a:solidFill>
              <a:srgbClr val="BFBF99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44" name="Line 53"/>
            <p:cNvSpPr>
              <a:spLocks noChangeShapeType="1"/>
            </p:cNvSpPr>
            <p:nvPr/>
          </p:nvSpPr>
          <p:spPr bwMode="auto">
            <a:xfrm flipV="1">
              <a:off x="2423" y="2587"/>
              <a:ext cx="1" cy="38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845" name="Line 54"/>
            <p:cNvSpPr>
              <a:spLocks noChangeShapeType="1"/>
            </p:cNvSpPr>
            <p:nvPr/>
          </p:nvSpPr>
          <p:spPr bwMode="auto">
            <a:xfrm flipH="1">
              <a:off x="2362" y="6463"/>
              <a:ext cx="6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846" name="Line 55"/>
            <p:cNvSpPr>
              <a:spLocks noChangeShapeType="1"/>
            </p:cNvSpPr>
            <p:nvPr/>
          </p:nvSpPr>
          <p:spPr bwMode="auto">
            <a:xfrm flipH="1">
              <a:off x="2362" y="5907"/>
              <a:ext cx="6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847" name="Line 56"/>
            <p:cNvSpPr>
              <a:spLocks noChangeShapeType="1"/>
            </p:cNvSpPr>
            <p:nvPr/>
          </p:nvSpPr>
          <p:spPr bwMode="auto">
            <a:xfrm flipH="1">
              <a:off x="2362" y="5351"/>
              <a:ext cx="6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848" name="Line 57"/>
            <p:cNvSpPr>
              <a:spLocks noChangeShapeType="1"/>
            </p:cNvSpPr>
            <p:nvPr/>
          </p:nvSpPr>
          <p:spPr bwMode="auto">
            <a:xfrm flipH="1">
              <a:off x="2362" y="4795"/>
              <a:ext cx="6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849" name="Line 58"/>
            <p:cNvSpPr>
              <a:spLocks noChangeShapeType="1"/>
            </p:cNvSpPr>
            <p:nvPr/>
          </p:nvSpPr>
          <p:spPr bwMode="auto">
            <a:xfrm flipH="1">
              <a:off x="2362" y="4240"/>
              <a:ext cx="6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850" name="Line 59"/>
            <p:cNvSpPr>
              <a:spLocks noChangeShapeType="1"/>
            </p:cNvSpPr>
            <p:nvPr/>
          </p:nvSpPr>
          <p:spPr bwMode="auto">
            <a:xfrm flipH="1">
              <a:off x="2362" y="3699"/>
              <a:ext cx="6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851" name="Line 60"/>
            <p:cNvSpPr>
              <a:spLocks noChangeShapeType="1"/>
            </p:cNvSpPr>
            <p:nvPr/>
          </p:nvSpPr>
          <p:spPr bwMode="auto">
            <a:xfrm flipH="1">
              <a:off x="2362" y="3143"/>
              <a:ext cx="6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852" name="Line 61"/>
            <p:cNvSpPr>
              <a:spLocks noChangeShapeType="1"/>
            </p:cNvSpPr>
            <p:nvPr/>
          </p:nvSpPr>
          <p:spPr bwMode="auto">
            <a:xfrm flipH="1">
              <a:off x="2362" y="2587"/>
              <a:ext cx="6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853" name="Rectangle 62"/>
            <p:cNvSpPr>
              <a:spLocks noChangeArrowheads="1"/>
            </p:cNvSpPr>
            <p:nvPr/>
          </p:nvSpPr>
          <p:spPr bwMode="auto">
            <a:xfrm>
              <a:off x="2225" y="6344"/>
              <a:ext cx="89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200">
                  <a:solidFill>
                    <a:srgbClr val="000000"/>
                  </a:solidFill>
                </a:rPr>
                <a:t>0</a:t>
              </a:r>
              <a:endParaRPr lang="ru-RU" altLang="ru-RU" sz="1800"/>
            </a:p>
          </p:txBody>
        </p:sp>
        <p:sp>
          <p:nvSpPr>
            <p:cNvPr id="33854" name="Rectangle 63"/>
            <p:cNvSpPr>
              <a:spLocks noChangeArrowheads="1"/>
            </p:cNvSpPr>
            <p:nvPr/>
          </p:nvSpPr>
          <p:spPr bwMode="auto">
            <a:xfrm>
              <a:off x="2121" y="5786"/>
              <a:ext cx="176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200">
                  <a:solidFill>
                    <a:srgbClr val="000000"/>
                  </a:solidFill>
                </a:rPr>
                <a:t>20</a:t>
              </a:r>
              <a:endParaRPr lang="ru-RU" altLang="ru-RU" sz="1800"/>
            </a:p>
          </p:txBody>
        </p:sp>
        <p:sp>
          <p:nvSpPr>
            <p:cNvPr id="33855" name="Rectangle 64"/>
            <p:cNvSpPr>
              <a:spLocks noChangeArrowheads="1"/>
            </p:cNvSpPr>
            <p:nvPr/>
          </p:nvSpPr>
          <p:spPr bwMode="auto">
            <a:xfrm>
              <a:off x="2121" y="5232"/>
              <a:ext cx="17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200">
                  <a:solidFill>
                    <a:srgbClr val="000000"/>
                  </a:solidFill>
                </a:rPr>
                <a:t>40</a:t>
              </a:r>
              <a:endParaRPr lang="ru-RU" altLang="ru-RU" sz="1800"/>
            </a:p>
          </p:txBody>
        </p:sp>
        <p:sp>
          <p:nvSpPr>
            <p:cNvPr id="33856" name="Rectangle 65"/>
            <p:cNvSpPr>
              <a:spLocks noChangeArrowheads="1"/>
            </p:cNvSpPr>
            <p:nvPr/>
          </p:nvSpPr>
          <p:spPr bwMode="auto">
            <a:xfrm>
              <a:off x="2121" y="4675"/>
              <a:ext cx="176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200">
                  <a:solidFill>
                    <a:srgbClr val="000000"/>
                  </a:solidFill>
                </a:rPr>
                <a:t>60</a:t>
              </a:r>
              <a:endParaRPr lang="ru-RU" altLang="ru-RU" sz="1800"/>
            </a:p>
          </p:txBody>
        </p:sp>
        <p:sp>
          <p:nvSpPr>
            <p:cNvPr id="33857" name="Rectangle 66"/>
            <p:cNvSpPr>
              <a:spLocks noChangeArrowheads="1"/>
            </p:cNvSpPr>
            <p:nvPr/>
          </p:nvSpPr>
          <p:spPr bwMode="auto">
            <a:xfrm>
              <a:off x="2121" y="4118"/>
              <a:ext cx="17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200">
                  <a:solidFill>
                    <a:srgbClr val="000000"/>
                  </a:solidFill>
                </a:rPr>
                <a:t>80</a:t>
              </a:r>
              <a:endParaRPr lang="ru-RU" altLang="ru-RU" sz="1800"/>
            </a:p>
          </p:txBody>
        </p:sp>
        <p:sp>
          <p:nvSpPr>
            <p:cNvPr id="33858" name="Rectangle 67"/>
            <p:cNvSpPr>
              <a:spLocks noChangeArrowheads="1"/>
            </p:cNvSpPr>
            <p:nvPr/>
          </p:nvSpPr>
          <p:spPr bwMode="auto">
            <a:xfrm>
              <a:off x="2014" y="3578"/>
              <a:ext cx="265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200">
                  <a:solidFill>
                    <a:srgbClr val="000000"/>
                  </a:solidFill>
                </a:rPr>
                <a:t>100</a:t>
              </a:r>
              <a:endParaRPr lang="ru-RU" altLang="ru-RU" sz="1800"/>
            </a:p>
          </p:txBody>
        </p:sp>
        <p:sp>
          <p:nvSpPr>
            <p:cNvPr id="33859" name="Rectangle 68"/>
            <p:cNvSpPr>
              <a:spLocks noChangeArrowheads="1"/>
            </p:cNvSpPr>
            <p:nvPr/>
          </p:nvSpPr>
          <p:spPr bwMode="auto">
            <a:xfrm>
              <a:off x="2014" y="3024"/>
              <a:ext cx="265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200">
                  <a:solidFill>
                    <a:srgbClr val="000000"/>
                  </a:solidFill>
                </a:rPr>
                <a:t>120</a:t>
              </a:r>
              <a:endParaRPr lang="ru-RU" altLang="ru-RU" sz="1800"/>
            </a:p>
          </p:txBody>
        </p:sp>
        <p:sp>
          <p:nvSpPr>
            <p:cNvPr id="33860" name="Rectangle 69"/>
            <p:cNvSpPr>
              <a:spLocks noChangeArrowheads="1"/>
            </p:cNvSpPr>
            <p:nvPr/>
          </p:nvSpPr>
          <p:spPr bwMode="auto">
            <a:xfrm>
              <a:off x="2014" y="2466"/>
              <a:ext cx="265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200">
                  <a:solidFill>
                    <a:srgbClr val="000000"/>
                  </a:solidFill>
                </a:rPr>
                <a:t>140</a:t>
              </a:r>
              <a:endParaRPr lang="ru-RU" altLang="ru-RU" sz="1800"/>
            </a:p>
          </p:txBody>
        </p:sp>
        <p:sp>
          <p:nvSpPr>
            <p:cNvPr id="33861" name="Rectangle 70"/>
            <p:cNvSpPr>
              <a:spLocks noChangeArrowheads="1"/>
            </p:cNvSpPr>
            <p:nvPr/>
          </p:nvSpPr>
          <p:spPr bwMode="auto">
            <a:xfrm>
              <a:off x="2995" y="6568"/>
              <a:ext cx="352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200">
                  <a:solidFill>
                    <a:srgbClr val="000000"/>
                  </a:solidFill>
                </a:rPr>
                <a:t>2006</a:t>
              </a:r>
              <a:endParaRPr lang="ru-RU" altLang="ru-RU" sz="1800"/>
            </a:p>
          </p:txBody>
        </p:sp>
        <p:sp>
          <p:nvSpPr>
            <p:cNvPr id="33862" name="Rectangle 71"/>
            <p:cNvSpPr>
              <a:spLocks noChangeArrowheads="1"/>
            </p:cNvSpPr>
            <p:nvPr/>
          </p:nvSpPr>
          <p:spPr bwMode="auto">
            <a:xfrm>
              <a:off x="4528" y="6568"/>
              <a:ext cx="353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200">
                  <a:solidFill>
                    <a:srgbClr val="000000"/>
                  </a:solidFill>
                </a:rPr>
                <a:t>2007</a:t>
              </a:r>
              <a:endParaRPr lang="ru-RU" altLang="ru-RU" sz="1800"/>
            </a:p>
          </p:txBody>
        </p:sp>
        <p:sp>
          <p:nvSpPr>
            <p:cNvPr id="33863" name="Rectangle 72"/>
            <p:cNvSpPr>
              <a:spLocks noChangeArrowheads="1"/>
            </p:cNvSpPr>
            <p:nvPr/>
          </p:nvSpPr>
          <p:spPr bwMode="auto">
            <a:xfrm>
              <a:off x="6069" y="6568"/>
              <a:ext cx="353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200">
                  <a:solidFill>
                    <a:srgbClr val="000000"/>
                  </a:solidFill>
                </a:rPr>
                <a:t>2008</a:t>
              </a:r>
              <a:endParaRPr lang="ru-RU" altLang="ru-RU" sz="1800"/>
            </a:p>
          </p:txBody>
        </p:sp>
        <p:sp>
          <p:nvSpPr>
            <p:cNvPr id="33864" name="Rectangle 73"/>
            <p:cNvSpPr>
              <a:spLocks noChangeArrowheads="1"/>
            </p:cNvSpPr>
            <p:nvPr/>
          </p:nvSpPr>
          <p:spPr bwMode="auto">
            <a:xfrm>
              <a:off x="7617" y="6568"/>
              <a:ext cx="353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200">
                  <a:solidFill>
                    <a:srgbClr val="000000"/>
                  </a:solidFill>
                </a:rPr>
                <a:t>2009</a:t>
              </a:r>
              <a:endParaRPr lang="ru-RU" altLang="ru-RU" sz="1800"/>
            </a:p>
          </p:txBody>
        </p:sp>
        <p:sp>
          <p:nvSpPr>
            <p:cNvPr id="33865" name="Rectangle 74"/>
            <p:cNvSpPr>
              <a:spLocks noChangeArrowheads="1"/>
            </p:cNvSpPr>
            <p:nvPr/>
          </p:nvSpPr>
          <p:spPr bwMode="auto">
            <a:xfrm>
              <a:off x="9166" y="6568"/>
              <a:ext cx="353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200">
                  <a:solidFill>
                    <a:srgbClr val="000000"/>
                  </a:solidFill>
                </a:rPr>
                <a:t>2010</a:t>
              </a:r>
              <a:endParaRPr lang="ru-RU" altLang="ru-RU" sz="1800"/>
            </a:p>
          </p:txBody>
        </p:sp>
        <p:sp>
          <p:nvSpPr>
            <p:cNvPr id="33866" name="Rectangle 75"/>
            <p:cNvSpPr>
              <a:spLocks noChangeArrowheads="1"/>
            </p:cNvSpPr>
            <p:nvPr/>
          </p:nvSpPr>
          <p:spPr bwMode="auto">
            <a:xfrm>
              <a:off x="2332" y="1235"/>
              <a:ext cx="7404" cy="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3867" name="Rectangle 76"/>
            <p:cNvSpPr>
              <a:spLocks noChangeArrowheads="1"/>
            </p:cNvSpPr>
            <p:nvPr/>
          </p:nvSpPr>
          <p:spPr bwMode="auto">
            <a:xfrm>
              <a:off x="2699" y="913"/>
              <a:ext cx="7054" cy="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ru-RU" altLang="ru-RU" sz="2800" b="1" dirty="0">
                  <a:latin typeface="+mn-lt"/>
                  <a:ea typeface="+mj-ea"/>
                  <a:cs typeface="+mj-cs"/>
                </a:rPr>
                <a:t>Количество исследований эквивалентного </a:t>
              </a:r>
              <a:endParaRPr lang="ru-RU" altLang="ru-RU" sz="2800" b="1" dirty="0" smtClean="0">
                <a:latin typeface="+mn-lt"/>
                <a:ea typeface="+mj-ea"/>
                <a:cs typeface="+mj-cs"/>
              </a:endParaRPr>
            </a:p>
            <a:p>
              <a:pPr algn="ctr" eaLnBrk="1" hangingPunct="1">
                <a:spcBef>
                  <a:spcPct val="0"/>
                </a:spcBef>
                <a:buNone/>
              </a:pPr>
              <a:r>
                <a:rPr lang="ru-RU" altLang="ru-RU" sz="2800" b="1" dirty="0" smtClean="0">
                  <a:latin typeface="+mn-lt"/>
                  <a:ea typeface="+mj-ea"/>
                  <a:cs typeface="+mj-cs"/>
                </a:rPr>
                <a:t>шума и превышения за 2006-2010 года </a:t>
              </a:r>
              <a:endParaRPr lang="ru-RU" altLang="ru-RU" sz="2800" b="1" dirty="0">
                <a:latin typeface="+mn-lt"/>
                <a:ea typeface="+mj-ea"/>
                <a:cs typeface="+mj-cs"/>
              </a:endParaRPr>
            </a:p>
          </p:txBody>
        </p:sp>
        <p:sp>
          <p:nvSpPr>
            <p:cNvPr id="33869" name="Rectangle 78"/>
            <p:cNvSpPr>
              <a:spLocks noChangeArrowheads="1"/>
            </p:cNvSpPr>
            <p:nvPr/>
          </p:nvSpPr>
          <p:spPr bwMode="auto">
            <a:xfrm>
              <a:off x="8535" y="7049"/>
              <a:ext cx="60" cy="37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3870" name="Rectangle 79"/>
            <p:cNvSpPr>
              <a:spLocks noChangeArrowheads="1"/>
            </p:cNvSpPr>
            <p:nvPr/>
          </p:nvSpPr>
          <p:spPr bwMode="auto">
            <a:xfrm>
              <a:off x="4210" y="7365"/>
              <a:ext cx="4385" cy="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3871" name="Rectangle 80"/>
            <p:cNvSpPr>
              <a:spLocks noChangeArrowheads="1"/>
            </p:cNvSpPr>
            <p:nvPr/>
          </p:nvSpPr>
          <p:spPr bwMode="auto">
            <a:xfrm>
              <a:off x="4180" y="7019"/>
              <a:ext cx="4370" cy="36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 b="1"/>
            </a:p>
          </p:txBody>
        </p:sp>
        <p:sp>
          <p:nvSpPr>
            <p:cNvPr id="33872" name="Rectangle 81"/>
            <p:cNvSpPr>
              <a:spLocks noChangeArrowheads="1"/>
            </p:cNvSpPr>
            <p:nvPr/>
          </p:nvSpPr>
          <p:spPr bwMode="auto">
            <a:xfrm>
              <a:off x="4255" y="7139"/>
              <a:ext cx="120" cy="121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3873" name="Rectangle 82"/>
            <p:cNvSpPr>
              <a:spLocks noChangeArrowheads="1"/>
            </p:cNvSpPr>
            <p:nvPr/>
          </p:nvSpPr>
          <p:spPr bwMode="auto">
            <a:xfrm>
              <a:off x="4423" y="7064"/>
              <a:ext cx="483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200">
                  <a:solidFill>
                    <a:srgbClr val="000000"/>
                  </a:solidFill>
                </a:rPr>
                <a:t>всього</a:t>
              </a:r>
              <a:endParaRPr lang="ru-RU" altLang="ru-RU" sz="1800"/>
            </a:p>
          </p:txBody>
        </p:sp>
        <p:sp>
          <p:nvSpPr>
            <p:cNvPr id="33874" name="Rectangle 83"/>
            <p:cNvSpPr>
              <a:spLocks noChangeArrowheads="1"/>
            </p:cNvSpPr>
            <p:nvPr/>
          </p:nvSpPr>
          <p:spPr bwMode="auto">
            <a:xfrm>
              <a:off x="5111" y="7139"/>
              <a:ext cx="120" cy="121"/>
            </a:xfrm>
            <a:prstGeom prst="rect">
              <a:avLst/>
            </a:prstGeom>
            <a:solidFill>
              <a:srgbClr val="9933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3875" name="Rectangle 84"/>
            <p:cNvSpPr>
              <a:spLocks noChangeArrowheads="1"/>
            </p:cNvSpPr>
            <p:nvPr/>
          </p:nvSpPr>
          <p:spPr bwMode="auto">
            <a:xfrm>
              <a:off x="5275" y="7064"/>
              <a:ext cx="1448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200">
                  <a:solidFill>
                    <a:srgbClr val="000000"/>
                  </a:solidFill>
                </a:rPr>
                <a:t>кількість відхилень </a:t>
              </a:r>
              <a:endParaRPr lang="ru-RU" altLang="ru-RU" sz="1800"/>
            </a:p>
          </p:txBody>
        </p:sp>
        <p:sp>
          <p:nvSpPr>
            <p:cNvPr id="33876" name="Rectangle 85"/>
            <p:cNvSpPr>
              <a:spLocks noChangeArrowheads="1"/>
            </p:cNvSpPr>
            <p:nvPr/>
          </p:nvSpPr>
          <p:spPr bwMode="auto">
            <a:xfrm>
              <a:off x="7153" y="7139"/>
              <a:ext cx="120" cy="121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3877" name="Rectangle 86"/>
            <p:cNvSpPr>
              <a:spLocks noChangeArrowheads="1"/>
            </p:cNvSpPr>
            <p:nvPr/>
          </p:nvSpPr>
          <p:spPr bwMode="auto">
            <a:xfrm>
              <a:off x="7318" y="7064"/>
              <a:ext cx="922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200" dirty="0">
                  <a:solidFill>
                    <a:srgbClr val="000000"/>
                  </a:solidFill>
                </a:rPr>
                <a:t>% </a:t>
              </a:r>
              <a:r>
                <a:rPr lang="en-US" altLang="ru-RU" sz="1200" dirty="0" err="1">
                  <a:solidFill>
                    <a:srgbClr val="000000"/>
                  </a:solidFill>
                </a:rPr>
                <a:t>відхилень</a:t>
              </a:r>
              <a:endParaRPr lang="ru-RU" altLang="ru-RU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77398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Group 2"/>
          <p:cNvGraphicFramePr>
            <a:graphicFrameLocks noGrp="1"/>
          </p:cNvGraphicFramePr>
          <p:nvPr/>
        </p:nvGraphicFramePr>
        <p:xfrm>
          <a:off x="144463" y="1484313"/>
          <a:ext cx="8859837" cy="4616475"/>
        </p:xfrm>
        <a:graphic>
          <a:graphicData uri="http://schemas.openxmlformats.org/drawingml/2006/table">
            <a:tbl>
              <a:tblPr/>
              <a:tblGrid>
                <a:gridCol w="1433512"/>
                <a:gridCol w="473075"/>
                <a:gridCol w="576263"/>
                <a:gridCol w="481012"/>
                <a:gridCol w="558800"/>
                <a:gridCol w="481013"/>
                <a:gridCol w="558800"/>
                <a:gridCol w="527050"/>
                <a:gridCol w="558800"/>
                <a:gridCol w="527050"/>
                <a:gridCol w="558800"/>
                <a:gridCol w="527050"/>
                <a:gridCol w="558800"/>
                <a:gridCol w="481012"/>
                <a:gridCol w="558800"/>
              </a:tblGrid>
              <a:tr h="73149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Продукты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1986 (после аварии)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86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Sr-90</a:t>
                      </a:r>
                      <a:endParaRPr kumimoji="0" lang="en-GB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Cs-</a:t>
                      </a: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kumimoji="0" lang="en-GB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Sr-90</a:t>
                      </a:r>
                      <a:endParaRPr kumimoji="0" lang="en-GB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Cs-137</a:t>
                      </a:r>
                      <a:endParaRPr kumimoji="0" lang="en-GB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Sr-90</a:t>
                      </a:r>
                      <a:endParaRPr kumimoji="0" lang="en-GB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Cs-137</a:t>
                      </a:r>
                      <a:endParaRPr kumimoji="0" lang="en-GB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Sr-90</a:t>
                      </a:r>
                      <a:endParaRPr kumimoji="0" lang="en-GB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Cs-137</a:t>
                      </a:r>
                      <a:endParaRPr kumimoji="0" lang="en-GB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Sr-90</a:t>
                      </a:r>
                      <a:endParaRPr kumimoji="0" lang="en-GB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Cs-</a:t>
                      </a: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kumimoji="0" lang="en-GB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Sr-90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Cs-</a:t>
                      </a: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kumimoji="0" lang="en-GB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Sr-90</a:t>
                      </a:r>
                      <a:endParaRPr kumimoji="0" lang="en-GB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Cs-137</a:t>
                      </a:r>
                      <a:endParaRPr kumimoji="0" lang="en-GB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</a:tr>
              <a:tr h="474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Вода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0.027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0.023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0.023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</a:tr>
              <a:tr h="5333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Молоко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0.80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67.0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20.0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100.0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</a:tr>
              <a:tr h="4730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Хлеб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20.0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</a:tr>
              <a:tr h="4603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Мясо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41.4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20.0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200.0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</a:tr>
              <a:tr h="3505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Рыба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16.0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0.80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0.64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0.84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0.60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0.65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35.0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150.0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</a:tr>
              <a:tr h="4730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Овощи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20.0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40.0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</a:tr>
              <a:tr h="5714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Фрукты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70.0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</a:tr>
            </a:tbl>
          </a:graphicData>
        </a:graphic>
      </p:graphicFrame>
      <p:pic>
        <p:nvPicPr>
          <p:cNvPr id="34973" name="Picture 157" descr="Вод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798763"/>
            <a:ext cx="4318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974" name="Picture 158" descr="молок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0938" y="3302000"/>
            <a:ext cx="387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975" name="Picture 159" descr="Хлеб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0938" y="3784600"/>
            <a:ext cx="3968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976" name="Picture 160" descr="Мяс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0938" y="4278313"/>
            <a:ext cx="3968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977" name="Picture 161" descr="Овощ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0938" y="5229225"/>
            <a:ext cx="3968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978" name="Picture 162" descr="Рыб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0938" y="4762500"/>
            <a:ext cx="3968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979" name="Picture 163" descr="APPL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3963" y="5713413"/>
            <a:ext cx="271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980" name="Rectangle 164"/>
          <p:cNvSpPr>
            <a:spLocks noGrp="1" noChangeArrowheads="1"/>
          </p:cNvSpPr>
          <p:nvPr>
            <p:ph type="ctrTitle"/>
          </p:nvPr>
        </p:nvSpPr>
        <p:spPr>
          <a:xfrm>
            <a:off x="468313" y="260350"/>
            <a:ext cx="8280400" cy="654050"/>
          </a:xfrm>
          <a:noFill/>
        </p:spPr>
        <p:txBody>
          <a:bodyPr anchor="b">
            <a:noAutofit/>
          </a:bodyPr>
          <a:lstStyle/>
          <a:p>
            <a:pPr eaLnBrk="1" hangingPunct="1"/>
            <a:r>
              <a:rPr lang="ru-RU" altLang="ru-RU" sz="2800" b="1" dirty="0" smtClean="0">
                <a:solidFill>
                  <a:schemeClr val="tx1"/>
                </a:solidFill>
                <a:latin typeface="+mn-lt"/>
              </a:rPr>
              <a:t>Факторы риска. </a:t>
            </a:r>
            <a:br>
              <a:rPr lang="ru-RU" altLang="ru-RU" sz="2800" b="1" dirty="0" smtClean="0">
                <a:solidFill>
                  <a:schemeClr val="tx1"/>
                </a:solidFill>
                <a:latin typeface="+mn-lt"/>
              </a:rPr>
            </a:br>
            <a:r>
              <a:rPr lang="ru-RU" altLang="ru-RU" sz="2800" b="1" dirty="0" smtClean="0">
                <a:solidFill>
                  <a:schemeClr val="tx1"/>
                </a:solidFill>
                <a:latin typeface="+mn-lt"/>
              </a:rPr>
              <a:t>Радиационные риски.</a:t>
            </a:r>
          </a:p>
        </p:txBody>
      </p:sp>
    </p:spTree>
    <p:extLst>
      <p:ext uri="{BB962C8B-B14F-4D97-AF65-F5344CB8AC3E}">
        <p14:creationId xmlns:p14="http://schemas.microsoft.com/office/powerpoint/2010/main" xmlns="" val="864921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80975" y="152400"/>
            <a:ext cx="9324975" cy="1293813"/>
          </a:xfrm>
        </p:spPr>
        <p:txBody>
          <a:bodyPr anchor="b">
            <a:normAutofit fontScale="90000"/>
          </a:bodyPr>
          <a:lstStyle/>
          <a:p>
            <a:pPr eaLnBrk="1" hangingPunct="1">
              <a:defRPr/>
            </a:pPr>
            <a:r>
              <a:rPr lang="ru-RU" sz="3100" b="1" dirty="0">
                <a:latin typeface="+mn-lt"/>
              </a:rPr>
              <a:t>Факторы риска. </a:t>
            </a:r>
            <a:br>
              <a:rPr lang="ru-RU" sz="3100" b="1" dirty="0">
                <a:latin typeface="+mn-lt"/>
              </a:rPr>
            </a:br>
            <a:r>
              <a:rPr lang="ru-RU" sz="3100" b="1" dirty="0">
                <a:latin typeface="+mn-lt"/>
              </a:rPr>
              <a:t>Радиационные риски. </a:t>
            </a:r>
            <a:r>
              <a:rPr 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2400" b="1" dirty="0" smtClean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827088" y="1160463"/>
            <a:ext cx="7561262" cy="5329237"/>
          </a:xfrm>
          <a:prstGeom prst="rect">
            <a:avLst/>
          </a:prstGeom>
          <a:noFill/>
          <a:ln w="50800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35844" name="Picture 4" descr="Риски_булбик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635"/>
          <a:stretch>
            <a:fillRect/>
          </a:stretch>
        </p:blipFill>
        <p:spPr bwMode="auto">
          <a:xfrm>
            <a:off x="863600" y="1225550"/>
            <a:ext cx="7451725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54756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A7946D-1C84-45B9-945E-55E59734AA10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ru-RU" altLang="ru-RU" sz="1400" smtClean="0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68363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2800" b="1" dirty="0">
                <a:latin typeface="+mn-lt"/>
              </a:rPr>
              <a:t>Объем производства ГМП в некоторых странах мира в 2003 году.</a:t>
            </a:r>
          </a:p>
        </p:txBody>
      </p:sp>
      <p:pic>
        <p:nvPicPr>
          <p:cNvPr id="3686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52400" y="990600"/>
            <a:ext cx="8839200" cy="5257800"/>
          </a:xfrm>
          <a:noFill/>
        </p:spPr>
      </p:pic>
    </p:spTree>
    <p:extLst>
      <p:ext uri="{BB962C8B-B14F-4D97-AF65-F5344CB8AC3E}">
        <p14:creationId xmlns:p14="http://schemas.microsoft.com/office/powerpoint/2010/main" xmlns="" val="37254185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9A87F1-9884-4D0F-80FE-327A0B90F76D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ru-RU" altLang="ru-RU" sz="1400" smtClean="0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762000"/>
          </a:xfrm>
        </p:spPr>
        <p:txBody>
          <a:bodyPr>
            <a:noAutofit/>
          </a:bodyPr>
          <a:lstStyle/>
          <a:p>
            <a:r>
              <a:rPr lang="ru-RU" altLang="ru-RU" sz="3200" b="1" dirty="0">
                <a:latin typeface="+mn-lt"/>
              </a:rPr>
              <a:t>Основные принципы охраны окружающей среды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556792"/>
            <a:ext cx="8229600" cy="4983163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altLang="ru-RU" sz="4000" b="1" dirty="0">
                <a:ea typeface="+mj-ea"/>
                <a:cs typeface="+mj-cs"/>
              </a:rPr>
              <a:t>Законодательное обеспечение</a:t>
            </a:r>
          </a:p>
          <a:p>
            <a:pPr>
              <a:spcBef>
                <a:spcPct val="0"/>
              </a:spcBef>
            </a:pPr>
            <a:r>
              <a:rPr lang="ru-RU" altLang="ru-RU" sz="4000" b="1" dirty="0">
                <a:ea typeface="+mj-ea"/>
                <a:cs typeface="+mj-cs"/>
              </a:rPr>
              <a:t>Научное обоснование</a:t>
            </a:r>
          </a:p>
          <a:p>
            <a:pPr>
              <a:spcBef>
                <a:spcPct val="0"/>
              </a:spcBef>
            </a:pPr>
            <a:r>
              <a:rPr lang="ru-RU" altLang="ru-RU" sz="4000" b="1" dirty="0">
                <a:ea typeface="+mj-ea"/>
                <a:cs typeface="+mj-cs"/>
              </a:rPr>
              <a:t>Организационное единство</a:t>
            </a:r>
          </a:p>
          <a:p>
            <a:pPr>
              <a:spcBef>
                <a:spcPct val="0"/>
              </a:spcBef>
            </a:pPr>
            <a:r>
              <a:rPr lang="ru-RU" altLang="ru-RU" sz="4000" b="1" dirty="0">
                <a:ea typeface="+mj-ea"/>
                <a:cs typeface="+mj-cs"/>
              </a:rPr>
              <a:t>Перспективное планирование</a:t>
            </a:r>
          </a:p>
          <a:p>
            <a:pPr>
              <a:spcBef>
                <a:spcPct val="0"/>
              </a:spcBef>
            </a:pPr>
            <a:r>
              <a:rPr lang="ru-RU" altLang="ru-RU" sz="4000" b="1" dirty="0">
                <a:ea typeface="+mj-ea"/>
                <a:cs typeface="+mj-cs"/>
              </a:rPr>
              <a:t>Государственный мониторинг</a:t>
            </a:r>
          </a:p>
          <a:p>
            <a:pPr>
              <a:spcBef>
                <a:spcPct val="0"/>
              </a:spcBef>
            </a:pPr>
            <a:r>
              <a:rPr lang="ru-RU" altLang="ru-RU" sz="4000" b="1" dirty="0">
                <a:ea typeface="+mj-ea"/>
                <a:cs typeface="+mj-cs"/>
              </a:rPr>
              <a:t>Экологическая регламентация</a:t>
            </a:r>
          </a:p>
          <a:p>
            <a:pPr>
              <a:spcBef>
                <a:spcPct val="0"/>
              </a:spcBef>
            </a:pPr>
            <a:r>
              <a:rPr lang="ru-RU" altLang="ru-RU" sz="4000" b="1" dirty="0">
                <a:ea typeface="+mj-ea"/>
                <a:cs typeface="+mj-cs"/>
              </a:rPr>
              <a:t>Расширенное воспроизводство</a:t>
            </a:r>
          </a:p>
        </p:txBody>
      </p:sp>
    </p:spTree>
    <p:extLst>
      <p:ext uri="{BB962C8B-B14F-4D97-AF65-F5344CB8AC3E}">
        <p14:creationId xmlns:p14="http://schemas.microsoft.com/office/powerpoint/2010/main" xmlns="" val="4051043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878F5C7-188D-41A6-ADBF-EA3B0835875F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ru-RU" altLang="ru-RU" sz="1400" smtClean="0"/>
          </a:p>
        </p:txBody>
      </p:sp>
      <p:sp>
        <p:nvSpPr>
          <p:cNvPr id="47" name="Дата 3"/>
          <p:cNvSpPr txBox="1">
            <a:spLocks noGrp="1"/>
          </p:cNvSpPr>
          <p:nvPr/>
        </p:nvSpPr>
        <p:spPr bwMode="auto">
          <a:xfrm>
            <a:off x="6858000" y="0"/>
            <a:ext cx="21336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r>
              <a:rPr lang="en-US" sz="1000" b="1" dirty="0">
                <a:solidFill>
                  <a:schemeClr val="bg1"/>
                </a:solidFill>
                <a:latin typeface="+mn-lt"/>
              </a:rPr>
              <a:t>http://ppt.prtxt.ru</a:t>
            </a:r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3820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2800" b="1" dirty="0" smtClean="0"/>
              <a:t>Исторические базовые стратегии предупреждения загрязнений</a:t>
            </a:r>
            <a:endParaRPr lang="en-US" altLang="ru-RU" sz="5400" dirty="0" smtClean="0"/>
          </a:p>
        </p:txBody>
      </p:sp>
      <p:grpSp>
        <p:nvGrpSpPr>
          <p:cNvPr id="38917" name="Group 3"/>
          <p:cNvGrpSpPr>
            <a:grpSpLocks/>
          </p:cNvGrpSpPr>
          <p:nvPr/>
        </p:nvGrpSpPr>
        <p:grpSpPr bwMode="auto">
          <a:xfrm>
            <a:off x="1219200" y="1838325"/>
            <a:ext cx="2133600" cy="4105275"/>
            <a:chOff x="720" y="1299"/>
            <a:chExt cx="1367" cy="2539"/>
          </a:xfrm>
        </p:grpSpPr>
        <p:sp>
          <p:nvSpPr>
            <p:cNvPr id="38950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8951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8952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9BCFF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8953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EE0F7"/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8954" name="AutoShape 8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8955" name="AutoShape 9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grpSp>
          <p:nvGrpSpPr>
            <p:cNvPr id="38956" name="Group 10"/>
            <p:cNvGrpSpPr>
              <a:grpSpLocks/>
            </p:cNvGrpSpPr>
            <p:nvPr/>
          </p:nvGrpSpPr>
          <p:grpSpPr bwMode="auto">
            <a:xfrm>
              <a:off x="1190" y="1299"/>
              <a:ext cx="404" cy="392"/>
              <a:chOff x="1291" y="587"/>
              <a:chExt cx="666" cy="647"/>
            </a:xfrm>
          </p:grpSpPr>
          <p:sp>
            <p:nvSpPr>
              <p:cNvPr id="38959" name="Oval 11"/>
              <p:cNvSpPr>
                <a:spLocks noChangeArrowheads="1"/>
              </p:cNvSpPr>
              <p:nvPr/>
            </p:nvSpPr>
            <p:spPr bwMode="gray">
              <a:xfrm>
                <a:off x="1291" y="673"/>
                <a:ext cx="666" cy="491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/>
              </a:p>
            </p:txBody>
          </p:sp>
          <p:sp>
            <p:nvSpPr>
              <p:cNvPr id="38960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/>
              </a:p>
            </p:txBody>
          </p:sp>
          <p:sp>
            <p:nvSpPr>
              <p:cNvPr id="38961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/>
              </a:p>
            </p:txBody>
          </p:sp>
          <p:sp>
            <p:nvSpPr>
              <p:cNvPr id="38962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/>
              </a:p>
            </p:txBody>
          </p:sp>
          <p:sp>
            <p:nvSpPr>
              <p:cNvPr id="38963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/>
              </a:p>
            </p:txBody>
          </p:sp>
        </p:grpSp>
        <p:sp>
          <p:nvSpPr>
            <p:cNvPr id="38957" name="Text Box 16"/>
            <p:cNvSpPr txBox="1">
              <a:spLocks noChangeArrowheads="1"/>
            </p:cNvSpPr>
            <p:nvPr/>
          </p:nvSpPr>
          <p:spPr bwMode="gray">
            <a:xfrm>
              <a:off x="1274" y="1354"/>
              <a:ext cx="227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400">
                  <a:solidFill>
                    <a:srgbClr val="000000"/>
                  </a:solidFill>
                </a:rPr>
                <a:t>1</a:t>
              </a:r>
              <a:endParaRPr lang="en-US" altLang="ru-RU" sz="1800"/>
            </a:p>
          </p:txBody>
        </p:sp>
        <p:sp>
          <p:nvSpPr>
            <p:cNvPr id="38958" name="Text Box 17"/>
            <p:cNvSpPr txBox="1">
              <a:spLocks noChangeArrowheads="1"/>
            </p:cNvSpPr>
            <p:nvPr/>
          </p:nvSpPr>
          <p:spPr bwMode="gray">
            <a:xfrm>
              <a:off x="768" y="1776"/>
              <a:ext cx="1296" cy="1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solidFill>
                    <a:srgbClr val="000000"/>
                  </a:solidFill>
                </a:rPr>
                <a:t>метод разбавления - проводится в месте выхода жидких, твердых и газообразных отходов для снижения их концентраций.</a:t>
              </a:r>
              <a:endParaRPr lang="en-US" altLang="ru-RU" sz="1600" b="1"/>
            </a:p>
          </p:txBody>
        </p:sp>
      </p:grpSp>
      <p:grpSp>
        <p:nvGrpSpPr>
          <p:cNvPr id="38918" name="Group 18"/>
          <p:cNvGrpSpPr>
            <a:grpSpLocks/>
          </p:cNvGrpSpPr>
          <p:nvPr/>
        </p:nvGrpSpPr>
        <p:grpSpPr bwMode="auto">
          <a:xfrm>
            <a:off x="3581400" y="1833563"/>
            <a:ext cx="2166938" cy="4030662"/>
            <a:chOff x="2208" y="1299"/>
            <a:chExt cx="1365" cy="2539"/>
          </a:xfrm>
        </p:grpSpPr>
        <p:sp>
          <p:nvSpPr>
            <p:cNvPr id="38937" name="AutoShape 19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8938" name="AutoShape 20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8939" name="AutoShape 21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B3F2B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8940" name="AutoShape 22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0F7D4"/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8941" name="Oval 23"/>
            <p:cNvSpPr>
              <a:spLocks noChangeArrowheads="1"/>
            </p:cNvSpPr>
            <p:nvPr/>
          </p:nvSpPr>
          <p:spPr bwMode="gray">
            <a:xfrm>
              <a:off x="2678" y="1347"/>
              <a:ext cx="404" cy="30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8942" name="Oval 24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8943" name="Oval 25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8944" name="Oval 26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8945" name="Oval 27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8946" name="Text Box 28"/>
            <p:cNvSpPr txBox="1">
              <a:spLocks noChangeArrowheads="1"/>
            </p:cNvSpPr>
            <p:nvPr/>
          </p:nvSpPr>
          <p:spPr bwMode="gray">
            <a:xfrm>
              <a:off x="2764" y="1354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400">
                  <a:solidFill>
                    <a:srgbClr val="000000"/>
                  </a:solidFill>
                </a:rPr>
                <a:t>2</a:t>
              </a:r>
              <a:endParaRPr lang="en-US" altLang="ru-RU" sz="1800"/>
            </a:p>
          </p:txBody>
        </p:sp>
        <p:sp>
          <p:nvSpPr>
            <p:cNvPr id="38947" name="Text Box 29"/>
            <p:cNvSpPr txBox="1">
              <a:spLocks noChangeArrowheads="1"/>
            </p:cNvSpPr>
            <p:nvPr/>
          </p:nvSpPr>
          <p:spPr bwMode="gray">
            <a:xfrm>
              <a:off x="2256" y="1776"/>
              <a:ext cx="1296" cy="1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solidFill>
                    <a:srgbClr val="000000"/>
                  </a:solidFill>
                </a:rPr>
                <a:t>метод фильтрации, конденсации, прессования применяется перед выходом отходов в место их сбора.</a:t>
              </a:r>
              <a:endParaRPr lang="en-US" altLang="ru-RU" sz="2000" b="1"/>
            </a:p>
          </p:txBody>
        </p:sp>
        <p:sp>
          <p:nvSpPr>
            <p:cNvPr id="38948" name="AutoShape 30"/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8949" name="AutoShape 31"/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</p:grpSp>
      <p:grpSp>
        <p:nvGrpSpPr>
          <p:cNvPr id="38919" name="Group 32"/>
          <p:cNvGrpSpPr>
            <a:grpSpLocks/>
          </p:cNvGrpSpPr>
          <p:nvPr/>
        </p:nvGrpSpPr>
        <p:grpSpPr bwMode="auto">
          <a:xfrm>
            <a:off x="5937250" y="1831975"/>
            <a:ext cx="2170113" cy="4035425"/>
            <a:chOff x="3692" y="1296"/>
            <a:chExt cx="1367" cy="2542"/>
          </a:xfrm>
        </p:grpSpPr>
        <p:sp>
          <p:nvSpPr>
            <p:cNvPr id="38923" name="AutoShape 33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8924" name="AutoShape 34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8925" name="AutoShape 35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F2EDA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8926" name="AutoShape 36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8F5CC"/>
                </a:gs>
                <a:gs pos="100000">
                  <a:srgbClr val="E9E06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grpSp>
          <p:nvGrpSpPr>
            <p:cNvPr id="38927" name="Group 37"/>
            <p:cNvGrpSpPr>
              <a:grpSpLocks/>
            </p:cNvGrpSpPr>
            <p:nvPr/>
          </p:nvGrpSpPr>
          <p:grpSpPr bwMode="auto">
            <a:xfrm>
              <a:off x="4165" y="1296"/>
              <a:ext cx="405" cy="405"/>
              <a:chOff x="1289" y="582"/>
              <a:chExt cx="668" cy="668"/>
            </a:xfrm>
          </p:grpSpPr>
          <p:sp>
            <p:nvSpPr>
              <p:cNvPr id="38932" name="Oval 38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/>
              </a:p>
            </p:txBody>
          </p:sp>
          <p:sp>
            <p:nvSpPr>
              <p:cNvPr id="38933" name="Oval 39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/>
              </a:p>
            </p:txBody>
          </p:sp>
          <p:sp>
            <p:nvSpPr>
              <p:cNvPr id="38934" name="Oval 40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/>
              </a:p>
            </p:txBody>
          </p:sp>
          <p:sp>
            <p:nvSpPr>
              <p:cNvPr id="38935" name="Oval 41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/>
              </a:p>
            </p:txBody>
          </p:sp>
          <p:sp>
            <p:nvSpPr>
              <p:cNvPr id="38936" name="Oval 42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/>
              </a:p>
            </p:txBody>
          </p:sp>
        </p:grpSp>
        <p:sp>
          <p:nvSpPr>
            <p:cNvPr id="38928" name="Text Box 43"/>
            <p:cNvSpPr txBox="1">
              <a:spLocks noChangeArrowheads="1"/>
            </p:cNvSpPr>
            <p:nvPr/>
          </p:nvSpPr>
          <p:spPr bwMode="gray">
            <a:xfrm>
              <a:off x="4252" y="1354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400">
                  <a:solidFill>
                    <a:srgbClr val="000000"/>
                  </a:solidFill>
                </a:rPr>
                <a:t>3</a:t>
              </a:r>
              <a:endParaRPr lang="en-US" altLang="ru-RU" sz="1800"/>
            </a:p>
          </p:txBody>
        </p:sp>
        <p:sp>
          <p:nvSpPr>
            <p:cNvPr id="38929" name="Text Box 44"/>
            <p:cNvSpPr txBox="1">
              <a:spLocks noChangeArrowheads="1"/>
            </p:cNvSpPr>
            <p:nvPr/>
          </p:nvSpPr>
          <p:spPr bwMode="gray">
            <a:xfrm>
              <a:off x="3744" y="1776"/>
              <a:ext cx="1296" cy="1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solidFill>
                    <a:srgbClr val="000000"/>
                  </a:solidFill>
                </a:rPr>
                <a:t>метод сортировки и разделения для повторного использования в качестве сырья или готового продукта.</a:t>
              </a:r>
              <a:endParaRPr lang="en-US" altLang="ru-RU" sz="1600" b="1"/>
            </a:p>
          </p:txBody>
        </p:sp>
        <p:sp>
          <p:nvSpPr>
            <p:cNvPr id="38930" name="AutoShape 45"/>
            <p:cNvSpPr>
              <a:spLocks noChangeArrowheads="1"/>
            </p:cNvSpPr>
            <p:nvPr/>
          </p:nvSpPr>
          <p:spPr bwMode="gray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99BACC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8931" name="AutoShape 46"/>
            <p:cNvSpPr>
              <a:spLocks noChangeArrowheads="1"/>
            </p:cNvSpPr>
            <p:nvPr/>
          </p:nvSpPr>
          <p:spPr bwMode="gray">
            <a:xfrm>
              <a:off x="3720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8DAD4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</p:grpSp>
      <p:sp>
        <p:nvSpPr>
          <p:cNvPr id="38920" name="Rectangle 50"/>
          <p:cNvSpPr>
            <a:spLocks noChangeArrowheads="1"/>
          </p:cNvSpPr>
          <p:nvPr/>
        </p:nvSpPr>
        <p:spPr bwMode="auto">
          <a:xfrm>
            <a:off x="1143000" y="1219200"/>
            <a:ext cx="2057400" cy="381000"/>
          </a:xfrm>
          <a:prstGeom prst="rect">
            <a:avLst/>
          </a:prstGeom>
          <a:noFill/>
          <a:ln w="9525">
            <a:solidFill>
              <a:srgbClr val="3366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Разбавление</a:t>
            </a:r>
          </a:p>
        </p:txBody>
      </p:sp>
      <p:sp>
        <p:nvSpPr>
          <p:cNvPr id="38921" name="Rectangle 52"/>
          <p:cNvSpPr>
            <a:spLocks noChangeArrowheads="1"/>
          </p:cNvSpPr>
          <p:nvPr/>
        </p:nvSpPr>
        <p:spPr bwMode="auto">
          <a:xfrm>
            <a:off x="3581400" y="1219200"/>
            <a:ext cx="2057400" cy="381000"/>
          </a:xfrm>
          <a:prstGeom prst="rect">
            <a:avLst/>
          </a:prstGeom>
          <a:noFill/>
          <a:ln w="9525">
            <a:solidFill>
              <a:srgbClr val="3366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Фильтрование</a:t>
            </a:r>
          </a:p>
        </p:txBody>
      </p:sp>
      <p:sp>
        <p:nvSpPr>
          <p:cNvPr id="38922" name="Rectangle 53"/>
          <p:cNvSpPr>
            <a:spLocks noChangeArrowheads="1"/>
          </p:cNvSpPr>
          <p:nvPr/>
        </p:nvSpPr>
        <p:spPr bwMode="auto">
          <a:xfrm>
            <a:off x="6019800" y="1219200"/>
            <a:ext cx="2971800" cy="381000"/>
          </a:xfrm>
          <a:prstGeom prst="rect">
            <a:avLst/>
          </a:prstGeom>
          <a:noFill/>
          <a:ln w="9525">
            <a:solidFill>
              <a:srgbClr val="3366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Вторичное использование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224634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777C501-AA51-4CB8-B8E2-61035A2FEE54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ru-RU" altLang="ru-RU" sz="1400" smtClean="0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2800" b="1" dirty="0"/>
              <a:t>Системная методология предотвращения загрязнения</a:t>
            </a: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57200" y="1295400"/>
            <a:ext cx="3962400" cy="60960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Снижение объемов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отходов в источнике </a:t>
            </a: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457200" y="2133600"/>
            <a:ext cx="3048000" cy="76200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Изменение продукта</a:t>
            </a: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457200" y="3124200"/>
            <a:ext cx="3048000" cy="76200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Контроль в источнике</a:t>
            </a: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457200" y="4648200"/>
            <a:ext cx="1828800" cy="99060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Изменения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исходных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материалов</a:t>
            </a: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5791200" y="3200400"/>
            <a:ext cx="3048000" cy="68580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Регенерация</a:t>
            </a: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5181600" y="4648200"/>
            <a:ext cx="2438400" cy="99060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Совершенствование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технологии</a:t>
            </a: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2819400" y="4648200"/>
            <a:ext cx="1828800" cy="99060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Изменения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технологии</a:t>
            </a:r>
          </a:p>
        </p:txBody>
      </p:sp>
      <p:sp>
        <p:nvSpPr>
          <p:cNvPr id="39947" name="Rectangle 11"/>
          <p:cNvSpPr>
            <a:spLocks noChangeArrowheads="1"/>
          </p:cNvSpPr>
          <p:nvPr/>
        </p:nvSpPr>
        <p:spPr bwMode="auto">
          <a:xfrm>
            <a:off x="5791200" y="2133600"/>
            <a:ext cx="2971800" cy="76200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Использование или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повторное использование</a:t>
            </a:r>
          </a:p>
        </p:txBody>
      </p:sp>
      <p:sp>
        <p:nvSpPr>
          <p:cNvPr id="39948" name="Rectangle 12"/>
          <p:cNvSpPr>
            <a:spLocks noChangeArrowheads="1"/>
          </p:cNvSpPr>
          <p:nvPr/>
        </p:nvSpPr>
        <p:spPr bwMode="auto">
          <a:xfrm>
            <a:off x="4724400" y="1295400"/>
            <a:ext cx="4038600" cy="60960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Повторная переработка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(на объекте или за его пределами)</a:t>
            </a:r>
          </a:p>
        </p:txBody>
      </p:sp>
      <p:sp>
        <p:nvSpPr>
          <p:cNvPr id="39949" name="Line 13"/>
          <p:cNvSpPr>
            <a:spLocks noChangeShapeType="1"/>
          </p:cNvSpPr>
          <p:nvPr/>
        </p:nvSpPr>
        <p:spPr bwMode="auto">
          <a:xfrm>
            <a:off x="4114800" y="1905000"/>
            <a:ext cx="0" cy="1600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50" name="Line 14"/>
          <p:cNvSpPr>
            <a:spLocks noChangeShapeType="1"/>
          </p:cNvSpPr>
          <p:nvPr/>
        </p:nvSpPr>
        <p:spPr bwMode="auto">
          <a:xfrm>
            <a:off x="3505200" y="2514600"/>
            <a:ext cx="6096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51" name="Line 15"/>
          <p:cNvSpPr>
            <a:spLocks noChangeShapeType="1"/>
          </p:cNvSpPr>
          <p:nvPr/>
        </p:nvSpPr>
        <p:spPr bwMode="auto">
          <a:xfrm flipH="1">
            <a:off x="1295400" y="3886200"/>
            <a:ext cx="1905000" cy="7620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52" name="Line 16"/>
          <p:cNvSpPr>
            <a:spLocks noChangeShapeType="1"/>
          </p:cNvSpPr>
          <p:nvPr/>
        </p:nvSpPr>
        <p:spPr bwMode="auto">
          <a:xfrm>
            <a:off x="3200400" y="3886200"/>
            <a:ext cx="3200400" cy="7620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53" name="Line 17"/>
          <p:cNvSpPr>
            <a:spLocks noChangeShapeType="1"/>
          </p:cNvSpPr>
          <p:nvPr/>
        </p:nvSpPr>
        <p:spPr bwMode="auto">
          <a:xfrm>
            <a:off x="3200400" y="3886200"/>
            <a:ext cx="457200" cy="7620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54" name="Line 18"/>
          <p:cNvSpPr>
            <a:spLocks noChangeShapeType="1"/>
          </p:cNvSpPr>
          <p:nvPr/>
        </p:nvSpPr>
        <p:spPr bwMode="auto">
          <a:xfrm flipH="1">
            <a:off x="3505200" y="3505200"/>
            <a:ext cx="6096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 flipH="1">
            <a:off x="5029200" y="3505200"/>
            <a:ext cx="7620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56" name="Line 20"/>
          <p:cNvSpPr>
            <a:spLocks noChangeShapeType="1"/>
          </p:cNvSpPr>
          <p:nvPr/>
        </p:nvSpPr>
        <p:spPr bwMode="auto">
          <a:xfrm>
            <a:off x="5029200" y="1905000"/>
            <a:ext cx="0" cy="1600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57" name="Line 21"/>
          <p:cNvSpPr>
            <a:spLocks noChangeShapeType="1"/>
          </p:cNvSpPr>
          <p:nvPr/>
        </p:nvSpPr>
        <p:spPr bwMode="auto">
          <a:xfrm flipH="1">
            <a:off x="5029200" y="2514600"/>
            <a:ext cx="7620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48886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C99F997-3665-433D-AEFC-5E2F19D4A45C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ru-RU" altLang="ru-RU" sz="1400" smtClean="0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487363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3200" b="1" dirty="0" smtClean="0">
                <a:cs typeface="Tahoma" pitchFamily="34" charset="0"/>
              </a:rPr>
              <a:t>Технологии очистки газовых отходов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638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800" b="1" i="1" dirty="0" smtClean="0"/>
              <a:t>I</a:t>
            </a:r>
            <a:r>
              <a:rPr lang="ru-RU" sz="2800" b="1" i="1" dirty="0" smtClean="0"/>
              <a:t>. Твердая фракция</a:t>
            </a:r>
            <a:endParaRPr lang="en-US" sz="2800" b="1" i="1" dirty="0" smtClean="0"/>
          </a:p>
          <a:p>
            <a:pPr marL="712788" indent="-712788" eaLnBrk="1" hangingPunct="1">
              <a:buFontTx/>
              <a:buNone/>
              <a:defRPr/>
            </a:pPr>
            <a:r>
              <a:rPr lang="ru-RU" sz="2800" dirty="0" smtClean="0"/>
              <a:t>	1. Механические устройства сухого пылеулавливания;</a:t>
            </a:r>
          </a:p>
          <a:p>
            <a:pPr marL="717550" indent="-717550" eaLnBrk="1" hangingPunct="1">
              <a:buFontTx/>
              <a:buNone/>
              <a:defRPr/>
            </a:pPr>
            <a:r>
              <a:rPr lang="ru-RU" sz="2800" dirty="0" smtClean="0"/>
              <a:t>	2. Механические устройства мокрого пылеулавливания.</a:t>
            </a:r>
            <a:endParaRPr lang="en-US" sz="2800" dirty="0" smtClean="0"/>
          </a:p>
          <a:p>
            <a:pPr marL="571500" indent="-571500" eaLnBrk="1" hangingPunct="1">
              <a:buFontTx/>
              <a:buAutoNum type="romanUcPeriod" startAt="2"/>
              <a:defRPr/>
            </a:pPr>
            <a:r>
              <a:rPr lang="ru-RU" sz="2800" b="1" i="1" dirty="0" smtClean="0"/>
              <a:t>Газовая фракция</a:t>
            </a:r>
          </a:p>
          <a:p>
            <a:pPr marL="717550" indent="-717550" eaLnBrk="1" hangingPunct="1">
              <a:buFontTx/>
              <a:buNone/>
              <a:defRPr/>
            </a:pPr>
            <a:r>
              <a:rPr lang="ru-RU" sz="2800" dirty="0" smtClean="0"/>
              <a:t>	1. Физико-химические</a:t>
            </a:r>
          </a:p>
          <a:p>
            <a:pPr marL="571500" indent="-571500" eaLnBrk="1" hangingPunct="1">
              <a:buFontTx/>
              <a:buNone/>
              <a:defRPr/>
            </a:pPr>
            <a:r>
              <a:rPr lang="ru-RU" sz="2800" dirty="0" smtClean="0"/>
              <a:t>			- адсорбция(поглощение);</a:t>
            </a:r>
          </a:p>
          <a:p>
            <a:pPr marL="571500" indent="-571500" eaLnBrk="1" hangingPunct="1">
              <a:buFontTx/>
              <a:buNone/>
              <a:defRPr/>
            </a:pPr>
            <a:r>
              <a:rPr lang="ru-RU" sz="2800" dirty="0" smtClean="0"/>
              <a:t>			- абсорбция (осаждение).</a:t>
            </a:r>
          </a:p>
          <a:p>
            <a:pPr marL="717550" indent="-717550" eaLnBrk="1" hangingPunct="1">
              <a:buFontTx/>
              <a:buNone/>
              <a:defRPr/>
            </a:pPr>
            <a:r>
              <a:rPr lang="ru-RU" sz="2800" dirty="0" smtClean="0"/>
              <a:t>	2. Химические</a:t>
            </a:r>
          </a:p>
          <a:p>
            <a:pPr marL="571500" indent="-571500" eaLnBrk="1" hangingPunct="1">
              <a:buFontTx/>
              <a:buNone/>
              <a:defRPr/>
            </a:pPr>
            <a:r>
              <a:rPr lang="ru-RU" sz="2800" dirty="0" smtClean="0"/>
              <a:t>			- хемосорбция.</a:t>
            </a:r>
          </a:p>
          <a:p>
            <a:pPr marL="571500" indent="-571500" eaLnBrk="1" hangingPunct="1">
              <a:buFontTx/>
              <a:buNone/>
              <a:defRPr/>
            </a:pPr>
            <a:endParaRPr 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78018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BE3EA3C-F220-49A8-80D5-5250FB66F093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ru-RU" altLang="ru-RU" sz="1400" smtClean="0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2800" b="1" dirty="0" smtClean="0">
                <a:cs typeface="Tahoma" pitchFamily="34" charset="0"/>
              </a:rPr>
              <a:t>Методы очистки сточных вод</a:t>
            </a:r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228600" y="914400"/>
            <a:ext cx="2743200" cy="609600"/>
          </a:xfrm>
          <a:prstGeom prst="snip2Diag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Механические и </a:t>
            </a:r>
          </a:p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механохимические </a:t>
            </a:r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3429000" y="914400"/>
            <a:ext cx="2590800" cy="609600"/>
          </a:xfrm>
          <a:prstGeom prst="snip2Diag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Химические и </a:t>
            </a:r>
          </a:p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физико-химические </a:t>
            </a:r>
          </a:p>
        </p:txBody>
      </p:sp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6400800" y="914400"/>
            <a:ext cx="2514600" cy="609600"/>
          </a:xfrm>
          <a:prstGeom prst="snip2Diag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Биохимические</a:t>
            </a:r>
          </a:p>
        </p:txBody>
      </p:sp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914400" y="1676400"/>
            <a:ext cx="2057400" cy="381000"/>
          </a:xfrm>
          <a:prstGeom prst="snip2DiagRect">
            <a:avLst/>
          </a:prstGeom>
          <a:noFill/>
          <a:ln w="6350" cmpd="sng"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процеживание</a:t>
            </a:r>
          </a:p>
        </p:txBody>
      </p:sp>
      <p:sp>
        <p:nvSpPr>
          <p:cNvPr id="16" name="Прямоугольник с двумя вырезанными противолежащими углами 15"/>
          <p:cNvSpPr/>
          <p:nvPr/>
        </p:nvSpPr>
        <p:spPr>
          <a:xfrm>
            <a:off x="7239000" y="1676400"/>
            <a:ext cx="1676400" cy="304800"/>
          </a:xfrm>
          <a:prstGeom prst="snip2DiagRect">
            <a:avLst/>
          </a:prstGeom>
          <a:noFill/>
          <a:ln w="6350" cmpd="sng"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аэробная</a:t>
            </a:r>
          </a:p>
        </p:txBody>
      </p:sp>
      <p:sp>
        <p:nvSpPr>
          <p:cNvPr id="17" name="Прямоугольник с двумя вырезанными противолежащими углами 16"/>
          <p:cNvSpPr/>
          <p:nvPr/>
        </p:nvSpPr>
        <p:spPr>
          <a:xfrm>
            <a:off x="7239000" y="2057400"/>
            <a:ext cx="1676400" cy="304800"/>
          </a:xfrm>
          <a:prstGeom prst="snip2DiagRect">
            <a:avLst/>
          </a:prstGeom>
          <a:noFill/>
          <a:ln w="6350" cmpd="sng"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анаэробная</a:t>
            </a:r>
          </a:p>
        </p:txBody>
      </p:sp>
      <p:sp>
        <p:nvSpPr>
          <p:cNvPr id="28" name="Прямоугольник с двумя вырезанными противолежащими углами 27"/>
          <p:cNvSpPr/>
          <p:nvPr/>
        </p:nvSpPr>
        <p:spPr>
          <a:xfrm>
            <a:off x="4191000" y="5486400"/>
            <a:ext cx="1828800" cy="381000"/>
          </a:xfrm>
          <a:prstGeom prst="snip2DiagRect">
            <a:avLst/>
          </a:prstGeom>
          <a:noFill/>
          <a:ln w="6350" cmpd="sng"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 err="1">
                <a:solidFill>
                  <a:schemeClr val="tx1"/>
                </a:solidFill>
              </a:rPr>
              <a:t>аэроация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с двумя вырезанными противолежащими углами 28"/>
          <p:cNvSpPr/>
          <p:nvPr/>
        </p:nvSpPr>
        <p:spPr>
          <a:xfrm>
            <a:off x="4191000" y="1981200"/>
            <a:ext cx="1828800" cy="228600"/>
          </a:xfrm>
          <a:prstGeom prst="snip2DiagRect">
            <a:avLst/>
          </a:prstGeom>
          <a:noFill/>
          <a:ln w="6350" cmpd="sng"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сорбция</a:t>
            </a:r>
          </a:p>
        </p:txBody>
      </p:sp>
      <p:sp>
        <p:nvSpPr>
          <p:cNvPr id="30" name="Прямоугольник с двумя вырезанными противолежащими углами 29"/>
          <p:cNvSpPr/>
          <p:nvPr/>
        </p:nvSpPr>
        <p:spPr>
          <a:xfrm>
            <a:off x="4191000" y="3276600"/>
            <a:ext cx="1828800" cy="228600"/>
          </a:xfrm>
          <a:prstGeom prst="snip2DiagRect">
            <a:avLst/>
          </a:prstGeom>
          <a:noFill/>
          <a:ln w="6350" cmpd="sng"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термическая</a:t>
            </a:r>
          </a:p>
        </p:txBody>
      </p:sp>
      <p:sp>
        <p:nvSpPr>
          <p:cNvPr id="31" name="Прямоугольник с двумя вырезанными противолежащими углами 30"/>
          <p:cNvSpPr/>
          <p:nvPr/>
        </p:nvSpPr>
        <p:spPr>
          <a:xfrm>
            <a:off x="4191000" y="2971800"/>
            <a:ext cx="1828800" cy="228600"/>
          </a:xfrm>
          <a:prstGeom prst="snip2DiagRect">
            <a:avLst/>
          </a:prstGeom>
          <a:noFill/>
          <a:ln w="6350" cmpd="sng"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электролиз</a:t>
            </a:r>
          </a:p>
        </p:txBody>
      </p:sp>
      <p:sp>
        <p:nvSpPr>
          <p:cNvPr id="32" name="Прямоугольник с двумя вырезанными противолежащими углами 31"/>
          <p:cNvSpPr/>
          <p:nvPr/>
        </p:nvSpPr>
        <p:spPr>
          <a:xfrm>
            <a:off x="4191000" y="2590800"/>
            <a:ext cx="1828800" cy="304800"/>
          </a:xfrm>
          <a:prstGeom prst="snip2DiagRect">
            <a:avLst/>
          </a:prstGeom>
          <a:noFill/>
          <a:ln w="6350" cmpd="sng"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ионообменная</a:t>
            </a:r>
          </a:p>
        </p:txBody>
      </p:sp>
      <p:sp>
        <p:nvSpPr>
          <p:cNvPr id="33" name="Прямоугольник с двумя вырезанными противолежащими углами 32"/>
          <p:cNvSpPr/>
          <p:nvPr/>
        </p:nvSpPr>
        <p:spPr>
          <a:xfrm>
            <a:off x="4191000" y="2286000"/>
            <a:ext cx="1828800" cy="228600"/>
          </a:xfrm>
          <a:prstGeom prst="snip2DiagRect">
            <a:avLst/>
          </a:prstGeom>
          <a:noFill/>
          <a:ln w="6350" cmpd="sng"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мембранная</a:t>
            </a:r>
          </a:p>
        </p:txBody>
      </p:sp>
      <p:sp>
        <p:nvSpPr>
          <p:cNvPr id="34" name="Прямоугольник с двумя вырезанными противолежащими углами 33"/>
          <p:cNvSpPr/>
          <p:nvPr/>
        </p:nvSpPr>
        <p:spPr>
          <a:xfrm>
            <a:off x="4191000" y="1676400"/>
            <a:ext cx="1828800" cy="228600"/>
          </a:xfrm>
          <a:prstGeom prst="snip2DiagRect">
            <a:avLst/>
          </a:prstGeom>
          <a:noFill/>
          <a:ln w="6350" cmpd="sng"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коагуляция</a:t>
            </a:r>
          </a:p>
        </p:txBody>
      </p:sp>
      <p:sp>
        <p:nvSpPr>
          <p:cNvPr id="35" name="Прямоугольник с двумя вырезанными противолежащими углами 34"/>
          <p:cNvSpPr/>
          <p:nvPr/>
        </p:nvSpPr>
        <p:spPr>
          <a:xfrm>
            <a:off x="4191000" y="5105400"/>
            <a:ext cx="1828800" cy="304800"/>
          </a:xfrm>
          <a:prstGeom prst="snip2DiagRect">
            <a:avLst/>
          </a:prstGeom>
          <a:noFill/>
          <a:ln w="6350" cmpd="sng"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экстракция</a:t>
            </a:r>
          </a:p>
        </p:txBody>
      </p:sp>
      <p:sp>
        <p:nvSpPr>
          <p:cNvPr id="36" name="Прямоугольник с двумя вырезанными противолежащими углами 35"/>
          <p:cNvSpPr/>
          <p:nvPr/>
        </p:nvSpPr>
        <p:spPr>
          <a:xfrm>
            <a:off x="4191000" y="5943600"/>
            <a:ext cx="1828800" cy="304800"/>
          </a:xfrm>
          <a:prstGeom prst="snip2DiagRect">
            <a:avLst/>
          </a:prstGeom>
          <a:noFill/>
          <a:ln w="6350" cmpd="sng"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дистилляция</a:t>
            </a:r>
          </a:p>
        </p:txBody>
      </p:sp>
      <p:sp>
        <p:nvSpPr>
          <p:cNvPr id="37" name="Прямоугольник с двумя вырезанными противолежащими углами 36"/>
          <p:cNvSpPr/>
          <p:nvPr/>
        </p:nvSpPr>
        <p:spPr>
          <a:xfrm>
            <a:off x="4191000" y="4114800"/>
            <a:ext cx="1828800" cy="914400"/>
          </a:xfrm>
          <a:prstGeom prst="snip2DiagRect">
            <a:avLst/>
          </a:prstGeom>
          <a:noFill/>
          <a:ln w="6350" cmpd="sng"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магнитная обработка, </a:t>
            </a:r>
            <a:r>
              <a:rPr lang="ru-RU" sz="1400" b="1" dirty="0" err="1">
                <a:solidFill>
                  <a:schemeClr val="tx1"/>
                </a:solidFill>
              </a:rPr>
              <a:t>радиооблучение</a:t>
            </a:r>
            <a:r>
              <a:rPr lang="ru-RU" sz="1400" b="1" dirty="0">
                <a:solidFill>
                  <a:schemeClr val="tx1"/>
                </a:solidFill>
              </a:rPr>
              <a:t> </a:t>
            </a:r>
          </a:p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и т.п.</a:t>
            </a:r>
          </a:p>
        </p:txBody>
      </p:sp>
      <p:sp>
        <p:nvSpPr>
          <p:cNvPr id="38" name="Прямоугольник с двумя вырезанными противолежащими углами 37"/>
          <p:cNvSpPr/>
          <p:nvPr/>
        </p:nvSpPr>
        <p:spPr>
          <a:xfrm>
            <a:off x="4191000" y="3581400"/>
            <a:ext cx="1828800" cy="457200"/>
          </a:xfrm>
          <a:prstGeom prst="snip2DiagRect">
            <a:avLst/>
          </a:prstGeom>
          <a:noFill/>
          <a:ln w="6350" cmpd="sng"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хлорирование,</a:t>
            </a:r>
          </a:p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озонирование</a:t>
            </a:r>
          </a:p>
        </p:txBody>
      </p:sp>
      <p:sp>
        <p:nvSpPr>
          <p:cNvPr id="39" name="Прямоугольник с двумя вырезанными противолежащими углами 38"/>
          <p:cNvSpPr/>
          <p:nvPr/>
        </p:nvSpPr>
        <p:spPr>
          <a:xfrm>
            <a:off x="914400" y="2209800"/>
            <a:ext cx="2057400" cy="381000"/>
          </a:xfrm>
          <a:prstGeom prst="snip2DiagRect">
            <a:avLst/>
          </a:prstGeom>
          <a:noFill/>
          <a:ln w="6350" cmpd="sng"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сливание</a:t>
            </a:r>
          </a:p>
        </p:txBody>
      </p:sp>
      <p:sp>
        <p:nvSpPr>
          <p:cNvPr id="40" name="Прямоугольник с двумя вырезанными противолежащими углами 39"/>
          <p:cNvSpPr/>
          <p:nvPr/>
        </p:nvSpPr>
        <p:spPr>
          <a:xfrm>
            <a:off x="914400" y="2743200"/>
            <a:ext cx="2057400" cy="381000"/>
          </a:xfrm>
          <a:prstGeom prst="snip2DiagRect">
            <a:avLst/>
          </a:prstGeom>
          <a:noFill/>
          <a:ln w="6350" cmpd="sng"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отстаивание</a:t>
            </a:r>
          </a:p>
        </p:txBody>
      </p:sp>
      <p:sp>
        <p:nvSpPr>
          <p:cNvPr id="41" name="Прямоугольник с двумя вырезанными противолежащими углами 40"/>
          <p:cNvSpPr/>
          <p:nvPr/>
        </p:nvSpPr>
        <p:spPr>
          <a:xfrm>
            <a:off x="914400" y="4267200"/>
            <a:ext cx="2057400" cy="381000"/>
          </a:xfrm>
          <a:prstGeom prst="snip2DiagRect">
            <a:avLst/>
          </a:prstGeom>
          <a:noFill/>
          <a:ln w="6350" cmpd="sng"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флотация</a:t>
            </a:r>
          </a:p>
        </p:txBody>
      </p:sp>
      <p:sp>
        <p:nvSpPr>
          <p:cNvPr id="42" name="Прямоугольник с двумя вырезанными противолежащими углами 41"/>
          <p:cNvSpPr/>
          <p:nvPr/>
        </p:nvSpPr>
        <p:spPr>
          <a:xfrm>
            <a:off x="914400" y="3276600"/>
            <a:ext cx="2057400" cy="381000"/>
          </a:xfrm>
          <a:prstGeom prst="snip2DiagRect">
            <a:avLst/>
          </a:prstGeom>
          <a:noFill/>
          <a:ln w="6350" cmpd="sng"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фильтрование</a:t>
            </a:r>
          </a:p>
        </p:txBody>
      </p:sp>
      <p:sp>
        <p:nvSpPr>
          <p:cNvPr id="43" name="Прямоугольник с двумя вырезанными противолежащими углами 42"/>
          <p:cNvSpPr/>
          <p:nvPr/>
        </p:nvSpPr>
        <p:spPr>
          <a:xfrm>
            <a:off x="914400" y="3810000"/>
            <a:ext cx="2057400" cy="381000"/>
          </a:xfrm>
          <a:prstGeom prst="snip2DiagRect">
            <a:avLst/>
          </a:prstGeom>
          <a:noFill/>
          <a:ln w="6350" cmpd="sng"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центрифугирование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6705600" y="1524000"/>
            <a:ext cx="0" cy="685800"/>
          </a:xfrm>
          <a:prstGeom prst="line">
            <a:avLst/>
          </a:prstGeom>
          <a:ln w="317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381000" y="1524000"/>
            <a:ext cx="0" cy="2971800"/>
          </a:xfrm>
          <a:prstGeom prst="line">
            <a:avLst/>
          </a:prstGeom>
          <a:ln w="317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>
            <a:off x="381000" y="1905000"/>
            <a:ext cx="533400" cy="0"/>
          </a:xfrm>
          <a:prstGeom prst="line">
            <a:avLst/>
          </a:prstGeom>
          <a:ln w="317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3581400" y="2438400"/>
            <a:ext cx="609600" cy="0"/>
          </a:xfrm>
          <a:prstGeom prst="line">
            <a:avLst/>
          </a:prstGeom>
          <a:ln w="317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3581400" y="2743200"/>
            <a:ext cx="609600" cy="0"/>
          </a:xfrm>
          <a:prstGeom prst="line">
            <a:avLst/>
          </a:prstGeom>
          <a:ln w="317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3581400" y="3124200"/>
            <a:ext cx="609600" cy="0"/>
          </a:xfrm>
          <a:prstGeom prst="line">
            <a:avLst/>
          </a:prstGeom>
          <a:ln w="317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581400" y="3429000"/>
            <a:ext cx="609600" cy="0"/>
          </a:xfrm>
          <a:prstGeom prst="line">
            <a:avLst/>
          </a:prstGeom>
          <a:ln w="317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3581400" y="3886200"/>
            <a:ext cx="609600" cy="0"/>
          </a:xfrm>
          <a:prstGeom prst="line">
            <a:avLst/>
          </a:prstGeom>
          <a:ln w="317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3581400" y="4800600"/>
            <a:ext cx="609600" cy="0"/>
          </a:xfrm>
          <a:prstGeom prst="line">
            <a:avLst/>
          </a:prstGeom>
          <a:ln w="317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>
            <a:endCxn id="35" idx="2"/>
          </p:cNvCxnSpPr>
          <p:nvPr/>
        </p:nvCxnSpPr>
        <p:spPr>
          <a:xfrm>
            <a:off x="3581400" y="5257800"/>
            <a:ext cx="609600" cy="0"/>
          </a:xfrm>
          <a:prstGeom prst="line">
            <a:avLst/>
          </a:prstGeom>
          <a:ln w="317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3581400" y="5715000"/>
            <a:ext cx="609600" cy="0"/>
          </a:xfrm>
          <a:prstGeom prst="line">
            <a:avLst/>
          </a:prstGeom>
          <a:ln w="317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3581400" y="6096000"/>
            <a:ext cx="609600" cy="0"/>
          </a:xfrm>
          <a:prstGeom prst="line">
            <a:avLst/>
          </a:prstGeom>
          <a:ln w="317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6705600" y="1905000"/>
            <a:ext cx="533400" cy="0"/>
          </a:xfrm>
          <a:prstGeom prst="line">
            <a:avLst/>
          </a:prstGeom>
          <a:ln w="317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6705600" y="2209800"/>
            <a:ext cx="533400" cy="0"/>
          </a:xfrm>
          <a:prstGeom prst="line">
            <a:avLst/>
          </a:prstGeom>
          <a:ln w="317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flipH="1">
            <a:off x="381000" y="4495800"/>
            <a:ext cx="533400" cy="0"/>
          </a:xfrm>
          <a:prstGeom prst="line">
            <a:avLst/>
          </a:prstGeom>
          <a:ln w="317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381000" y="2971800"/>
            <a:ext cx="533400" cy="0"/>
          </a:xfrm>
          <a:prstGeom prst="line">
            <a:avLst/>
          </a:prstGeom>
          <a:ln w="317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381000" y="2438400"/>
            <a:ext cx="533400" cy="0"/>
          </a:xfrm>
          <a:prstGeom prst="line">
            <a:avLst/>
          </a:prstGeom>
          <a:ln w="317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 flipH="1">
            <a:off x="381000" y="3505200"/>
            <a:ext cx="533400" cy="0"/>
          </a:xfrm>
          <a:prstGeom prst="line">
            <a:avLst/>
          </a:prstGeom>
          <a:ln w="317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 flipH="1">
            <a:off x="3581400" y="1828800"/>
            <a:ext cx="609600" cy="0"/>
          </a:xfrm>
          <a:prstGeom prst="line">
            <a:avLst/>
          </a:prstGeom>
          <a:ln w="317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 flipH="1">
            <a:off x="381000" y="4038600"/>
            <a:ext cx="533400" cy="0"/>
          </a:xfrm>
          <a:prstGeom prst="line">
            <a:avLst/>
          </a:prstGeom>
          <a:ln w="317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3581400" y="2133600"/>
            <a:ext cx="609600" cy="0"/>
          </a:xfrm>
          <a:prstGeom prst="line">
            <a:avLst/>
          </a:prstGeom>
          <a:ln w="317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/>
          <p:nvPr/>
        </p:nvCxnSpPr>
        <p:spPr>
          <a:xfrm>
            <a:off x="3581400" y="1524000"/>
            <a:ext cx="0" cy="4572000"/>
          </a:xfrm>
          <a:prstGeom prst="line">
            <a:avLst/>
          </a:prstGeom>
          <a:ln w="317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3663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858000" y="617220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39C3961-16CF-46B6-A1C5-DB3A9E5DF3DB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ru-RU" altLang="ru-RU" sz="1400" smtClean="0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pPr eaLnBrk="1" hangingPunct="1"/>
            <a:r>
              <a:rPr lang="ru-RU" altLang="ru-RU" sz="2400" b="1" smtClean="0">
                <a:latin typeface="Tahoma" pitchFamily="34" charset="0"/>
                <a:cs typeface="Tahoma" pitchFamily="34" charset="0"/>
              </a:rPr>
              <a:t>Методы уничтожения и утилизации твердых отходов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81400" y="2057400"/>
            <a:ext cx="2438400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Комбинированные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9600" y="1219200"/>
            <a:ext cx="3352800" cy="609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По способу уничтожения </a:t>
            </a:r>
          </a:p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и утилизации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486400" y="1219200"/>
            <a:ext cx="3352800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По конечному результату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886200" y="2743200"/>
            <a:ext cx="2286000" cy="129540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i="1" dirty="0">
                <a:solidFill>
                  <a:schemeClr val="tx1"/>
                </a:solidFill>
              </a:rPr>
              <a:t>ликвидационный биолого-механический (складировать на полигонах)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553200" y="3352800"/>
            <a:ext cx="2057400" cy="45720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i="1" dirty="0">
                <a:solidFill>
                  <a:schemeClr val="tx1"/>
                </a:solidFill>
              </a:rPr>
              <a:t>утилизационные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553200" y="2667000"/>
            <a:ext cx="2057400" cy="53340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i="1" dirty="0">
                <a:solidFill>
                  <a:schemeClr val="tx1"/>
                </a:solidFill>
              </a:rPr>
              <a:t>ликвидационные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90600" y="4572000"/>
            <a:ext cx="2133600" cy="53340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i="1" dirty="0">
                <a:solidFill>
                  <a:schemeClr val="tx1"/>
                </a:solidFill>
              </a:rPr>
              <a:t>биологические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90600" y="3733800"/>
            <a:ext cx="2133600" cy="53340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i="1" dirty="0">
                <a:solidFill>
                  <a:schemeClr val="tx1"/>
                </a:solidFill>
              </a:rPr>
              <a:t>термические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90600" y="2971800"/>
            <a:ext cx="2133600" cy="45720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i="1" dirty="0">
                <a:solidFill>
                  <a:schemeClr val="tx1"/>
                </a:solidFill>
              </a:rPr>
              <a:t>химические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90600" y="2133600"/>
            <a:ext cx="2133600" cy="53340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i="1" dirty="0">
                <a:solidFill>
                  <a:schemeClr val="tx1"/>
                </a:solidFill>
              </a:rPr>
              <a:t>механические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886200" y="4267200"/>
            <a:ext cx="2286000" cy="76200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i="1" dirty="0">
                <a:solidFill>
                  <a:schemeClr val="tx1"/>
                </a:solidFill>
              </a:rPr>
              <a:t>ликвидационный термический (сжигание)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886200" y="5257800"/>
            <a:ext cx="2286000" cy="68580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i="1" dirty="0">
                <a:solidFill>
                  <a:schemeClr val="tx1"/>
                </a:solidFill>
              </a:rPr>
              <a:t>ликвидационный биологический</a:t>
            </a:r>
          </a:p>
        </p:txBody>
      </p:sp>
      <p:sp>
        <p:nvSpPr>
          <p:cNvPr id="22" name="Стрелка вниз 21"/>
          <p:cNvSpPr/>
          <p:nvPr/>
        </p:nvSpPr>
        <p:spPr>
          <a:xfrm>
            <a:off x="4191000" y="1524000"/>
            <a:ext cx="304800" cy="533400"/>
          </a:xfrm>
          <a:prstGeom prst="downArrow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4876800" y="1524000"/>
            <a:ext cx="304800" cy="533400"/>
          </a:xfrm>
          <a:prstGeom prst="downArrow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40" name="Прямая соединительная линия 39"/>
          <p:cNvCxnSpPr>
            <a:stCxn id="7" idx="3"/>
            <a:endCxn id="22" idx="0"/>
          </p:cNvCxnSpPr>
          <p:nvPr/>
        </p:nvCxnSpPr>
        <p:spPr>
          <a:xfrm>
            <a:off x="3962400" y="1524000"/>
            <a:ext cx="381000" cy="0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5105400" y="1524000"/>
            <a:ext cx="381000" cy="0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8839200" y="1676400"/>
            <a:ext cx="0" cy="1905000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3657600" y="2514600"/>
            <a:ext cx="0" cy="3048000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685800" y="1828800"/>
            <a:ext cx="0" cy="3048000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685800" y="2362200"/>
            <a:ext cx="304800" cy="0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685800" y="3200400"/>
            <a:ext cx="304800" cy="0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685800" y="4876800"/>
            <a:ext cx="304800" cy="0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685800" y="4038600"/>
            <a:ext cx="304800" cy="0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8610600" y="3048000"/>
            <a:ext cx="228600" cy="0"/>
          </a:xfrm>
          <a:prstGeom prst="line">
            <a:avLst/>
          </a:prstGeom>
          <a:ln w="19050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8610600" y="3581400"/>
            <a:ext cx="228600" cy="0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H="1">
            <a:off x="3657600" y="4648200"/>
            <a:ext cx="228600" cy="0"/>
          </a:xfrm>
          <a:prstGeom prst="line">
            <a:avLst/>
          </a:prstGeom>
          <a:ln w="19050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3657600" y="3429000"/>
            <a:ext cx="228600" cy="0"/>
          </a:xfrm>
          <a:prstGeom prst="line">
            <a:avLst/>
          </a:prstGeom>
          <a:ln w="19050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3657600" y="5562600"/>
            <a:ext cx="228600" cy="0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211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650D54E-CE03-4904-ABF5-C93EA5FB5CC6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ru-RU" altLang="ru-RU" sz="1400" smtClean="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229600" cy="40466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400" b="1" dirty="0" smtClean="0">
                <a:latin typeface="Tahoma" pitchFamily="34" charset="0"/>
              </a:rPr>
              <a:t>Общая классификация видов загрязнения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476672"/>
            <a:ext cx="8229600" cy="5287963"/>
          </a:xfrm>
        </p:spPr>
        <p:txBody>
          <a:bodyPr>
            <a:noAutofit/>
          </a:bodyPr>
          <a:lstStyle/>
          <a:p>
            <a:pPr marL="803275" indent="-803275" eaLnBrk="1" hangingPunct="1">
              <a:lnSpc>
                <a:spcPct val="80000"/>
              </a:lnSpc>
              <a:buFontTx/>
              <a:buNone/>
            </a:pPr>
            <a:r>
              <a:rPr lang="en-US" altLang="ru-RU" sz="2400" b="1" i="1" dirty="0" smtClean="0"/>
              <a:t>V. </a:t>
            </a:r>
            <a:r>
              <a:rPr lang="ru-RU" altLang="ru-RU" sz="2400" b="1" i="1" dirty="0" smtClean="0"/>
              <a:t>Агрегатное состояние:</a:t>
            </a:r>
          </a:p>
          <a:p>
            <a:pPr marL="803275" indent="-803275" eaLnBrk="1" hangingPunct="1">
              <a:lnSpc>
                <a:spcPct val="80000"/>
              </a:lnSpc>
              <a:buFontTx/>
              <a:buNone/>
            </a:pPr>
            <a:r>
              <a:rPr lang="en-US" altLang="ru-RU" sz="2400" dirty="0" smtClean="0"/>
              <a:t>	</a:t>
            </a:r>
            <a:r>
              <a:rPr lang="ru-RU" altLang="ru-RU" sz="2400" dirty="0" smtClean="0"/>
              <a:t>1. твердые;</a:t>
            </a:r>
          </a:p>
          <a:p>
            <a:pPr marL="803275" indent="-803275" eaLnBrk="1" hangingPunct="1">
              <a:lnSpc>
                <a:spcPct val="80000"/>
              </a:lnSpc>
              <a:buFontTx/>
              <a:buNone/>
            </a:pPr>
            <a:r>
              <a:rPr lang="en-US" altLang="ru-RU" sz="2400" dirty="0" smtClean="0"/>
              <a:t>	</a:t>
            </a:r>
            <a:r>
              <a:rPr lang="ru-RU" altLang="ru-RU" sz="2400" dirty="0" smtClean="0"/>
              <a:t>2. жидкие;</a:t>
            </a:r>
          </a:p>
          <a:p>
            <a:pPr marL="803275" indent="-803275" eaLnBrk="1" hangingPunct="1">
              <a:lnSpc>
                <a:spcPct val="80000"/>
              </a:lnSpc>
              <a:buFontTx/>
              <a:buNone/>
            </a:pPr>
            <a:r>
              <a:rPr lang="ru-RU" altLang="ru-RU" sz="2400" dirty="0" smtClean="0"/>
              <a:t>	3. газообразные загрязнители.</a:t>
            </a:r>
          </a:p>
          <a:p>
            <a:pPr marL="803275" indent="-803275" eaLnBrk="1" hangingPunct="1">
              <a:lnSpc>
                <a:spcPct val="80000"/>
              </a:lnSpc>
              <a:buFontTx/>
              <a:buNone/>
            </a:pPr>
            <a:r>
              <a:rPr lang="en-US" altLang="ru-RU" sz="2400" b="1" i="1" dirty="0" smtClean="0"/>
              <a:t>VI</a:t>
            </a:r>
            <a:r>
              <a:rPr lang="ru-RU" altLang="ru-RU" sz="2400" b="1" i="1" dirty="0" smtClean="0"/>
              <a:t>. </a:t>
            </a:r>
            <a:r>
              <a:rPr lang="en-US" altLang="ru-RU" sz="2400" b="1" i="1" dirty="0" smtClean="0"/>
              <a:t> </a:t>
            </a:r>
            <a:r>
              <a:rPr lang="ru-RU" altLang="ru-RU" sz="2400" b="1" i="1" dirty="0" smtClean="0"/>
              <a:t>Компонентный состав:</a:t>
            </a:r>
          </a:p>
          <a:p>
            <a:pPr marL="803275" indent="-803275" eaLnBrk="1" hangingPunct="1">
              <a:lnSpc>
                <a:spcPct val="80000"/>
              </a:lnSpc>
              <a:buFontTx/>
              <a:buNone/>
            </a:pPr>
            <a:r>
              <a:rPr lang="ru-RU" altLang="ru-RU" sz="2400" dirty="0" smtClean="0"/>
              <a:t>	1. механическое;</a:t>
            </a:r>
          </a:p>
          <a:p>
            <a:pPr marL="803275" indent="-803275" eaLnBrk="1" hangingPunct="1">
              <a:lnSpc>
                <a:spcPct val="80000"/>
              </a:lnSpc>
              <a:buFontTx/>
              <a:buNone/>
            </a:pPr>
            <a:r>
              <a:rPr lang="ru-RU" altLang="ru-RU" sz="2400" dirty="0" smtClean="0"/>
              <a:t>	2. химическое;</a:t>
            </a:r>
          </a:p>
          <a:p>
            <a:pPr marL="803275" indent="-803275" eaLnBrk="1" hangingPunct="1">
              <a:lnSpc>
                <a:spcPct val="80000"/>
              </a:lnSpc>
              <a:buFontTx/>
              <a:buNone/>
            </a:pPr>
            <a:r>
              <a:rPr lang="ru-RU" altLang="ru-RU" sz="2400" dirty="0" smtClean="0"/>
              <a:t>	3. физическое;</a:t>
            </a:r>
          </a:p>
          <a:p>
            <a:pPr marL="803275" indent="-803275" eaLnBrk="1" hangingPunct="1">
              <a:lnSpc>
                <a:spcPct val="80000"/>
              </a:lnSpc>
              <a:buFontTx/>
              <a:buNone/>
            </a:pPr>
            <a:r>
              <a:rPr lang="ru-RU" altLang="ru-RU" sz="2400" dirty="0" smtClean="0"/>
              <a:t>	4. радиационное;</a:t>
            </a:r>
          </a:p>
          <a:p>
            <a:pPr marL="803275" indent="-803275" eaLnBrk="1" hangingPunct="1">
              <a:lnSpc>
                <a:spcPct val="80000"/>
              </a:lnSpc>
              <a:buFontTx/>
              <a:buNone/>
            </a:pPr>
            <a:r>
              <a:rPr lang="ru-RU" altLang="ru-RU" sz="2400" dirty="0" smtClean="0"/>
              <a:t>	5. биологическое;</a:t>
            </a:r>
          </a:p>
          <a:p>
            <a:pPr marL="803275" indent="-803275" eaLnBrk="1" hangingPunct="1">
              <a:lnSpc>
                <a:spcPct val="80000"/>
              </a:lnSpc>
              <a:buFontTx/>
              <a:buNone/>
            </a:pPr>
            <a:r>
              <a:rPr lang="ru-RU" altLang="ru-RU" sz="2400" dirty="0" smtClean="0"/>
              <a:t>	6. микробиологическое (вирусное).</a:t>
            </a:r>
          </a:p>
          <a:p>
            <a:pPr marL="803275" indent="-803275" eaLnBrk="1" hangingPunct="1">
              <a:lnSpc>
                <a:spcPct val="80000"/>
              </a:lnSpc>
              <a:buFontTx/>
              <a:buNone/>
            </a:pPr>
            <a:r>
              <a:rPr lang="en-US" altLang="ru-RU" sz="2400" b="1" i="1" dirty="0" smtClean="0"/>
              <a:t>VII. </a:t>
            </a:r>
            <a:r>
              <a:rPr lang="ru-RU" altLang="ru-RU" sz="2400" b="1" i="1" dirty="0" smtClean="0"/>
              <a:t>Технологические свойства:</a:t>
            </a:r>
          </a:p>
          <a:p>
            <a:pPr marL="803275" indent="-803275" eaLnBrk="1" hangingPunct="1">
              <a:lnSpc>
                <a:spcPct val="80000"/>
              </a:lnSpc>
              <a:buFontTx/>
              <a:buNone/>
            </a:pPr>
            <a:r>
              <a:rPr lang="ru-RU" altLang="ru-RU" sz="2400" dirty="0" smtClean="0"/>
              <a:t>	1. стойкое;</a:t>
            </a:r>
          </a:p>
          <a:p>
            <a:pPr marL="803275" indent="-803275" eaLnBrk="1" hangingPunct="1">
              <a:lnSpc>
                <a:spcPct val="80000"/>
              </a:lnSpc>
              <a:buFontTx/>
              <a:buNone/>
            </a:pPr>
            <a:r>
              <a:rPr lang="ru-RU" altLang="ru-RU" sz="2400" dirty="0" smtClean="0"/>
              <a:t>	2. нестойкое.</a:t>
            </a:r>
          </a:p>
          <a:p>
            <a:pPr marL="803275" indent="-803275" eaLnBrk="1" hangingPunct="1">
              <a:lnSpc>
                <a:spcPct val="80000"/>
              </a:lnSpc>
              <a:buFontTx/>
              <a:buNone/>
            </a:pPr>
            <a:r>
              <a:rPr lang="en-US" altLang="ru-RU" sz="2400" b="1" i="1" dirty="0" smtClean="0"/>
              <a:t>VIII.</a:t>
            </a:r>
            <a:r>
              <a:rPr lang="en-US" altLang="ru-RU" sz="2400" b="1" dirty="0" smtClean="0"/>
              <a:t> </a:t>
            </a:r>
            <a:r>
              <a:rPr lang="ru-RU" altLang="ru-RU" sz="2400" b="1" i="1" dirty="0" smtClean="0"/>
              <a:t>Время возникновения:</a:t>
            </a:r>
            <a:endParaRPr lang="ru-RU" altLang="ru-RU" sz="2400" b="1" dirty="0" smtClean="0"/>
          </a:p>
          <a:p>
            <a:pPr marL="803275" indent="-803275" eaLnBrk="1" hangingPunct="1">
              <a:lnSpc>
                <a:spcPct val="80000"/>
              </a:lnSpc>
              <a:buFontTx/>
              <a:buNone/>
            </a:pPr>
            <a:r>
              <a:rPr lang="ru-RU" altLang="ru-RU" sz="2400" dirty="0" smtClean="0"/>
              <a:t>	1. первичное;</a:t>
            </a:r>
          </a:p>
          <a:p>
            <a:pPr marL="803275" indent="-803275" eaLnBrk="1" hangingPunct="1">
              <a:lnSpc>
                <a:spcPct val="80000"/>
              </a:lnSpc>
              <a:buFontTx/>
              <a:buNone/>
            </a:pPr>
            <a:r>
              <a:rPr lang="ru-RU" altLang="ru-RU" sz="2400" dirty="0" smtClean="0"/>
              <a:t> 	2. вторичное.</a:t>
            </a:r>
          </a:p>
          <a:p>
            <a:pPr marL="803275" indent="-803275" eaLnBrk="1" hangingPunct="1">
              <a:lnSpc>
                <a:spcPct val="80000"/>
              </a:lnSpc>
            </a:pPr>
            <a:endParaRPr lang="ru-RU" alt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28112797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73A49BD-61B0-4DFE-A19A-0E8E6A51D884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ru-RU" altLang="ru-RU" sz="1400" smtClean="0"/>
          </a:p>
        </p:txBody>
      </p:sp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0"/>
            <a:ext cx="5640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5835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D2509F9-CAC0-4493-95BF-234F43B2CF94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ru-RU" altLang="ru-RU" sz="1400" smtClean="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2800" b="1" dirty="0" smtClean="0">
                <a:latin typeface="+mn-lt"/>
              </a:rPr>
              <a:t>Состав основных загрязнителей тропосферы</a:t>
            </a:r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76250" y="914400"/>
            <a:ext cx="8189913" cy="5410200"/>
          </a:xfrm>
          <a:noFill/>
        </p:spPr>
      </p:pic>
    </p:spTree>
    <p:extLst>
      <p:ext uri="{BB962C8B-B14F-4D97-AF65-F5344CB8AC3E}">
        <p14:creationId xmlns:p14="http://schemas.microsoft.com/office/powerpoint/2010/main" xmlns="" val="2988560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DEA9490-00E9-4933-BD17-3936C73770C7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ru-RU" altLang="ru-RU" sz="1400" smtClean="0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563563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2800" b="1" dirty="0">
                <a:latin typeface="+mn-lt"/>
              </a:rPr>
              <a:t>Важнейшие источники и компоненты, загрязняющие атмосферный воздух</a:t>
            </a:r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600200" y="990600"/>
            <a:ext cx="5964238" cy="4525963"/>
          </a:xfrm>
          <a:noFill/>
        </p:spPr>
      </p:pic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609600" y="5445224"/>
            <a:ext cx="7239000" cy="11841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latin typeface="+mn-lt"/>
                <a:ea typeface="+mj-ea"/>
                <a:cs typeface="+mj-cs"/>
              </a:rPr>
              <a:t>АЗ-аэрозоли</a:t>
            </a:r>
            <a:endParaRPr lang="ru-RU" altLang="ru-RU" sz="2000" b="1" dirty="0">
              <a:latin typeface="+mn-lt"/>
              <a:ea typeface="+mj-ea"/>
              <a:cs typeface="+mj-cs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+mn-lt"/>
                <a:ea typeface="+mj-ea"/>
                <a:cs typeface="+mj-cs"/>
              </a:rPr>
              <a:t>ПАУ-полициклические ароматические углеводороды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+mn-lt"/>
                <a:ea typeface="+mj-ea"/>
                <a:cs typeface="+mj-cs"/>
              </a:rPr>
              <a:t>ТХБД-</a:t>
            </a:r>
            <a:r>
              <a:rPr lang="ru-RU" altLang="ru-RU" sz="2000" b="1" dirty="0" err="1">
                <a:latin typeface="+mn-lt"/>
                <a:ea typeface="+mj-ea"/>
                <a:cs typeface="+mj-cs"/>
              </a:rPr>
              <a:t>тетрахлордибензодиоксид</a:t>
            </a:r>
            <a:endParaRPr lang="ru-RU" altLang="ru-RU" sz="2000" b="1" dirty="0">
              <a:latin typeface="+mn-lt"/>
              <a:ea typeface="+mj-ea"/>
              <a:cs typeface="+mj-cs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+mn-lt"/>
                <a:ea typeface="+mj-ea"/>
                <a:cs typeface="+mj-cs"/>
              </a:rPr>
              <a:t>УВ-углеводороды</a:t>
            </a:r>
          </a:p>
        </p:txBody>
      </p:sp>
    </p:spTree>
    <p:extLst>
      <p:ext uri="{BB962C8B-B14F-4D97-AF65-F5344CB8AC3E}">
        <p14:creationId xmlns:p14="http://schemas.microsoft.com/office/powerpoint/2010/main" xmlns="" val="404558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0303F6E-12A9-40CA-A5C2-14544858C89C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ru-RU" altLang="ru-RU" sz="1400" smtClean="0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2400" b="1" dirty="0">
                <a:latin typeface="+mn-lt"/>
              </a:rPr>
              <a:t>Сравнительная характеристика карбюраторного (бензинового) и дизельного двигателей</a:t>
            </a:r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04800" y="914400"/>
            <a:ext cx="8610600" cy="5334000"/>
          </a:xfrm>
          <a:noFill/>
        </p:spPr>
      </p:pic>
    </p:spTree>
    <p:extLst>
      <p:ext uri="{BB962C8B-B14F-4D97-AF65-F5344CB8AC3E}">
        <p14:creationId xmlns:p14="http://schemas.microsoft.com/office/powerpoint/2010/main" xmlns="" val="270240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F3CF41E-ED26-44D1-8C9C-AB97B604F630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ru-RU" altLang="ru-RU" sz="1400" smtClean="0"/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0"/>
            <a:ext cx="6781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65056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E147383-7DBC-413C-B591-C5D822A0B26A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ru-RU" altLang="ru-RU" sz="1400" smtClean="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868363"/>
          </a:xfrm>
        </p:spPr>
        <p:txBody>
          <a:bodyPr>
            <a:normAutofit/>
          </a:bodyPr>
          <a:lstStyle/>
          <a:p>
            <a:r>
              <a:rPr lang="ru-RU" altLang="ru-RU" sz="2400" b="1" dirty="0">
                <a:latin typeface="+mn-lt"/>
              </a:rPr>
              <a:t>Схема изменений при глобальном потеплении, вызванном повышением в воздухе концентрации СО2</a:t>
            </a:r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09600" y="1600200"/>
            <a:ext cx="7848600" cy="4525963"/>
          </a:xfrm>
          <a:noFill/>
        </p:spPr>
      </p:pic>
    </p:spTree>
    <p:extLst>
      <p:ext uri="{BB962C8B-B14F-4D97-AF65-F5344CB8AC3E}">
        <p14:creationId xmlns:p14="http://schemas.microsoft.com/office/powerpoint/2010/main" xmlns="" val="34661424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712</Words>
  <Application>Microsoft Office PowerPoint</Application>
  <PresentationFormat>Экран (4:3)</PresentationFormat>
  <Paragraphs>390</Paragraphs>
  <Slides>40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Основные источники, пути и масштабы загрязнения окружающей среды.  Охрана окружающей среды.</vt:lpstr>
      <vt:lpstr>План лекции</vt:lpstr>
      <vt:lpstr>Общая классификация видов загрязнения</vt:lpstr>
      <vt:lpstr>Общая классификация видов загрязнения</vt:lpstr>
      <vt:lpstr>Состав основных загрязнителей тропосферы</vt:lpstr>
      <vt:lpstr>Важнейшие источники и компоненты, загрязняющие атмосферный воздух</vt:lpstr>
      <vt:lpstr>Сравнительная характеристика карбюраторного (бензинового) и дизельного двигателей</vt:lpstr>
      <vt:lpstr>Слайд 8</vt:lpstr>
      <vt:lpstr>Схема изменений при глобальном потеплении, вызванном повышением в воздухе концентрации СО2</vt:lpstr>
      <vt:lpstr>Слайд 10</vt:lpstr>
      <vt:lpstr>Слайд 11</vt:lpstr>
      <vt:lpstr>Последовательность событий  при формировании кислотных осадков</vt:lpstr>
      <vt:lpstr>Слайд 13</vt:lpstr>
      <vt:lpstr>Степень загрязнения атмосферного воздуха по районам города Запорожья</vt:lpstr>
      <vt:lpstr>Источники экологического неблагополучия гидросферы</vt:lpstr>
      <vt:lpstr>Процент отклонения воды р. Днепр по микробиологическим и химическим показателям</vt:lpstr>
      <vt:lpstr>Слайд 17</vt:lpstr>
      <vt:lpstr>Слайд 18</vt:lpstr>
      <vt:lpstr>Основные источники загрязнения почвы</vt:lpstr>
      <vt:lpstr>Слайд 20</vt:lpstr>
      <vt:lpstr>Слайд 21</vt:lpstr>
      <vt:lpstr>Удельный вес нестандартных проб грунта, исследованных на соли тяжелых металлов</vt:lpstr>
      <vt:lpstr>Загрязнение почвы по районам города</vt:lpstr>
      <vt:lpstr>Слайд 24</vt:lpstr>
      <vt:lpstr>Слайд 25</vt:lpstr>
      <vt:lpstr>Международная классификация электромагнитных волн по частотам</vt:lpstr>
      <vt:lpstr>Частотные диапазоны и их использование в деятельности человека</vt:lpstr>
      <vt:lpstr>Основные источники электромагнитных полей</vt:lpstr>
      <vt:lpstr>Шкала  силы  звука  в  децибелах</vt:lpstr>
      <vt:lpstr>Слайд 30</vt:lpstr>
      <vt:lpstr>Факторы риска.  Радиационные риски.</vt:lpstr>
      <vt:lpstr>Факторы риска.  Радиационные риски.  </vt:lpstr>
      <vt:lpstr>Объем производства ГМП в некоторых странах мира в 2003 году.</vt:lpstr>
      <vt:lpstr>Основные принципы охраны окружающей среды</vt:lpstr>
      <vt:lpstr>Исторические базовые стратегии предупреждения загрязнений</vt:lpstr>
      <vt:lpstr>Системная методология предотвращения загрязнения</vt:lpstr>
      <vt:lpstr>Технологии очистки газовых отходов</vt:lpstr>
      <vt:lpstr>Методы очистки сточных вод</vt:lpstr>
      <vt:lpstr>Методы уничтожения и утилизации твердых отходов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источники, пути и масштабы загрязнения окружающей среды.  Охрана окружающей среды.</dc:title>
  <cp:lastModifiedBy>Лизочка</cp:lastModifiedBy>
  <cp:revision>22</cp:revision>
  <dcterms:modified xsi:type="dcterms:W3CDTF">2014-08-20T15:42:59Z</dcterms:modified>
</cp:coreProperties>
</file>