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notesMasterIdLst>
    <p:notesMasterId r:id="rId45"/>
  </p:notesMasterIdLst>
  <p:sldIdLst>
    <p:sldId id="315" r:id="rId4"/>
    <p:sldId id="345" r:id="rId5"/>
    <p:sldId id="316" r:id="rId6"/>
    <p:sldId id="382" r:id="rId7"/>
    <p:sldId id="319" r:id="rId8"/>
    <p:sldId id="381" r:id="rId9"/>
    <p:sldId id="356" r:id="rId10"/>
    <p:sldId id="392" r:id="rId11"/>
    <p:sldId id="397" r:id="rId12"/>
    <p:sldId id="398" r:id="rId13"/>
    <p:sldId id="387" r:id="rId14"/>
    <p:sldId id="395" r:id="rId15"/>
    <p:sldId id="407" r:id="rId16"/>
    <p:sldId id="396" r:id="rId17"/>
    <p:sldId id="262" r:id="rId18"/>
    <p:sldId id="358" r:id="rId19"/>
    <p:sldId id="389" r:id="rId20"/>
    <p:sldId id="393" r:id="rId21"/>
    <p:sldId id="383" r:id="rId22"/>
    <p:sldId id="390" r:id="rId23"/>
    <p:sldId id="386" r:id="rId24"/>
    <p:sldId id="385" r:id="rId25"/>
    <p:sldId id="409" r:id="rId26"/>
    <p:sldId id="384" r:id="rId27"/>
    <p:sldId id="388" r:id="rId28"/>
    <p:sldId id="341" r:id="rId29"/>
    <p:sldId id="362" r:id="rId30"/>
    <p:sldId id="364" r:id="rId31"/>
    <p:sldId id="337" r:id="rId32"/>
    <p:sldId id="405" r:id="rId33"/>
    <p:sldId id="406" r:id="rId34"/>
    <p:sldId id="391" r:id="rId35"/>
    <p:sldId id="399" r:id="rId36"/>
    <p:sldId id="400" r:id="rId37"/>
    <p:sldId id="401" r:id="rId38"/>
    <p:sldId id="402" r:id="rId39"/>
    <p:sldId id="403" r:id="rId40"/>
    <p:sldId id="404" r:id="rId41"/>
    <p:sldId id="412" r:id="rId42"/>
    <p:sldId id="353" r:id="rId43"/>
    <p:sldId id="342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66FF"/>
    <a:srgbClr val="CCFF66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77" autoAdjust="0"/>
    <p:restoredTop sz="78828" autoAdjust="0"/>
  </p:normalViewPr>
  <p:slideViewPr>
    <p:cSldViewPr>
      <p:cViewPr>
        <p:scale>
          <a:sx n="30" d="100"/>
          <a:sy n="30" d="100"/>
        </p:scale>
        <p:origin x="-1584" y="-2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E4DFDF-5921-4551-BB89-62F3581A75CC}" type="datetimeFigureOut">
              <a:rPr lang="ru-RU" smtClean="0"/>
              <a:pPr/>
              <a:t>02.07.2015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C38CF-BC98-416F-A587-AB630C7D74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C38CF-BC98-416F-A587-AB630C7D743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C38CF-BC98-416F-A587-AB630C7D743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C38CF-BC98-416F-A587-AB630C7D7439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7499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92133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18799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0101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7044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90468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20203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051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301492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05638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42433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79655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33350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83866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75675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65037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36075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8348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66775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6786773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30575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089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2292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02.07.2015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0667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0"/>
            <a:ext cx="8215338" cy="6858000"/>
          </a:xfr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ctr"/>
            <a:r>
              <a:rPr lang="ru-RU" sz="7200" b="1" i="1" dirty="0" smtClean="0"/>
              <a:t/>
            </a:r>
            <a:br>
              <a:rPr lang="ru-RU" sz="7200" b="1" i="1" dirty="0" smtClean="0"/>
            </a:br>
            <a:r>
              <a:rPr lang="ru-RU" sz="7200" b="1" i="1" dirty="0" smtClean="0"/>
              <a:t/>
            </a:r>
            <a:br>
              <a:rPr lang="ru-RU" sz="7200" b="1" i="1" dirty="0" smtClean="0"/>
            </a:br>
            <a:r>
              <a:rPr lang="ru-RU" sz="7200" b="1" i="1" dirty="0" smtClean="0"/>
              <a:t> 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Лекция</a:t>
            </a:r>
            <a:r>
              <a:rPr lang="ru-RU" sz="72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2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  <a:t>«Основы гигиены и   физиологии труда»</a:t>
            </a:r>
            <a: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профессор </a:t>
            </a: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Гребняк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Н. П.</a:t>
            </a:r>
            <a:r>
              <a:rPr lang="ru-RU" sz="7200" b="1" i="1" dirty="0" smtClean="0"/>
              <a:t/>
            </a:r>
            <a:br>
              <a:rPr lang="ru-RU" sz="7200" b="1" i="1" dirty="0" smtClean="0"/>
            </a:b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671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186" name="Object 2"/>
          <p:cNvGraphicFramePr>
            <a:graphicFrameLocks noChangeAspect="1"/>
          </p:cNvGraphicFramePr>
          <p:nvPr/>
        </p:nvGraphicFramePr>
        <p:xfrm>
          <a:off x="465138" y="1357298"/>
          <a:ext cx="8272462" cy="5403865"/>
        </p:xfrm>
        <a:graphic>
          <a:graphicData uri="http://schemas.openxmlformats.org/presentationml/2006/ole">
            <p:oleObj spid="_x0000_s93186" name="Диаграмма" r:id="rId3" imgW="8229600" imgH="4747260" progId="MSGraph.Chart.8">
              <p:embed followColorScheme="full"/>
            </p:oleObj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14414" y="428604"/>
            <a:ext cx="68580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Характеристика  воздуха  закрытых  помещений и  рабочей  зоны на  пары  и  газы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61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2529" name="Group 1"/>
          <p:cNvGrpSpPr>
            <a:grpSpLocks noChangeAspect="1"/>
          </p:cNvGrpSpPr>
          <p:nvPr/>
        </p:nvGrpSpPr>
        <p:grpSpPr bwMode="auto">
          <a:xfrm>
            <a:off x="357158" y="457200"/>
            <a:ext cx="8429684" cy="8172450"/>
            <a:chOff x="2131" y="1029"/>
            <a:chExt cx="7268" cy="9652"/>
          </a:xfrm>
        </p:grpSpPr>
        <p:sp>
          <p:nvSpPr>
            <p:cNvPr id="22560" name="AutoShape 32"/>
            <p:cNvSpPr>
              <a:spLocks noChangeAspect="1" noChangeArrowheads="1" noTextEdit="1"/>
            </p:cNvSpPr>
            <p:nvPr/>
          </p:nvSpPr>
          <p:spPr bwMode="auto">
            <a:xfrm>
              <a:off x="2131" y="1029"/>
              <a:ext cx="7268" cy="96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 smtClean="0"/>
            </a:p>
            <a:p>
              <a:endParaRPr lang="ru-RU" dirty="0" smtClean="0"/>
            </a:p>
            <a:p>
              <a:endParaRPr lang="ru-RU" dirty="0" smtClean="0"/>
            </a:p>
            <a:p>
              <a:endParaRPr lang="ru-RU" dirty="0" smtClean="0"/>
            </a:p>
            <a:p>
              <a:endParaRPr lang="ru-RU" dirty="0" smtClean="0"/>
            </a:p>
            <a:p>
              <a:endParaRPr lang="ru-RU" dirty="0" smtClean="0"/>
            </a:p>
            <a:p>
              <a:endParaRPr lang="ru-RU" dirty="0" smtClean="0"/>
            </a:p>
            <a:p>
              <a:endParaRPr lang="ru-RU" dirty="0" smtClean="0"/>
            </a:p>
            <a:p>
              <a:endParaRPr lang="ru-RU" dirty="0" smtClean="0"/>
            </a:p>
            <a:p>
              <a:endParaRPr lang="ru-RU" dirty="0" smtClean="0"/>
            </a:p>
            <a:p>
              <a:endParaRPr lang="ru-RU" dirty="0" smtClean="0"/>
            </a:p>
            <a:p>
              <a:endParaRPr lang="ru-RU" dirty="0" smtClean="0"/>
            </a:p>
            <a:p>
              <a:endParaRPr lang="ru-RU" dirty="0" smtClean="0"/>
            </a:p>
            <a:p>
              <a:endParaRPr lang="ru-RU" dirty="0" smtClean="0"/>
            </a:p>
            <a:p>
              <a:endParaRPr lang="ru-RU" dirty="0" smtClean="0"/>
            </a:p>
            <a:p>
              <a:endParaRPr lang="ru-RU" dirty="0" smtClean="0"/>
            </a:p>
            <a:p>
              <a:endParaRPr lang="ru-RU" dirty="0" smtClean="0"/>
            </a:p>
            <a:p>
              <a:endParaRPr lang="ru-RU" dirty="0" smtClean="0"/>
            </a:p>
            <a:p>
              <a:endParaRPr lang="ru-RU" dirty="0" smtClean="0"/>
            </a:p>
            <a:p>
              <a:endParaRPr lang="ru-RU" dirty="0" smtClean="0"/>
            </a:p>
            <a:p>
              <a:pPr algn="ctr"/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Гигиеническая оценка и нормирование производственных аэрозолей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/>
          </p:nvSpPr>
          <p:spPr bwMode="auto">
            <a:xfrm>
              <a:off x="2958" y="1096"/>
              <a:ext cx="5706" cy="40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Физико-химические свойства пыли</a:t>
              </a:r>
              <a:endPara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/>
          </p:nvSpPr>
          <p:spPr bwMode="auto">
            <a:xfrm>
              <a:off x="3604" y="1636"/>
              <a:ext cx="1687" cy="4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Растворимость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/>
          </p:nvSpPr>
          <p:spPr bwMode="auto">
            <a:xfrm>
              <a:off x="5188" y="1576"/>
              <a:ext cx="2309" cy="5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Электрозаряженность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/>
          </p:nvSpPr>
          <p:spPr bwMode="auto">
            <a:xfrm>
              <a:off x="7573" y="1636"/>
              <a:ext cx="1272" cy="4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Хим. состав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/>
          </p:nvSpPr>
          <p:spPr bwMode="auto">
            <a:xfrm>
              <a:off x="2336" y="2381"/>
              <a:ext cx="6384" cy="40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Действие пыли на организм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/>
          </p:nvSpPr>
          <p:spPr bwMode="auto">
            <a:xfrm>
              <a:off x="3732" y="2786"/>
              <a:ext cx="1302" cy="4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Токсическое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/>
          </p:nvSpPr>
          <p:spPr bwMode="auto">
            <a:xfrm>
              <a:off x="5087" y="2786"/>
              <a:ext cx="1336" cy="5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Аллергенное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/>
          </p:nvSpPr>
          <p:spPr bwMode="auto">
            <a:xfrm>
              <a:off x="7977" y="2780"/>
              <a:ext cx="1237" cy="4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Мутагенное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/>
          </p:nvSpPr>
          <p:spPr bwMode="auto">
            <a:xfrm>
              <a:off x="6330" y="2786"/>
              <a:ext cx="1706" cy="4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Канцерогенное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/>
          </p:nvSpPr>
          <p:spPr bwMode="auto">
            <a:xfrm>
              <a:off x="2471" y="3339"/>
              <a:ext cx="6385" cy="40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Профессиональные заболевания, обусловленные действием пыли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/>
          </p:nvSpPr>
          <p:spPr bwMode="auto">
            <a:xfrm>
              <a:off x="2471" y="4001"/>
              <a:ext cx="6385" cy="40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Методы исследования запыленности воздуха на производстве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/>
          </p:nvSpPr>
          <p:spPr bwMode="auto">
            <a:xfrm>
              <a:off x="3609" y="4708"/>
              <a:ext cx="1540" cy="5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Определение дисперсности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/>
          </p:nvSpPr>
          <p:spPr bwMode="auto">
            <a:xfrm>
              <a:off x="5211" y="4676"/>
              <a:ext cx="1848" cy="5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Определение химического состава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/>
          </p:nvSpPr>
          <p:spPr bwMode="auto">
            <a:xfrm>
              <a:off x="7182" y="4676"/>
              <a:ext cx="2033" cy="6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Определение содержания диоксида кремния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2471" y="6318"/>
              <a:ext cx="6383" cy="40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Профилактические мероприятия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/>
          </p:nvSpPr>
          <p:spPr bwMode="auto">
            <a:xfrm>
              <a:off x="2404" y="5643"/>
              <a:ext cx="6385" cy="40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Гигиеническая оценка результатов исследования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43" name="Line 15"/>
            <p:cNvSpPr>
              <a:spLocks noChangeShapeType="1"/>
            </p:cNvSpPr>
            <p:nvPr/>
          </p:nvSpPr>
          <p:spPr bwMode="auto">
            <a:xfrm>
              <a:off x="3360" y="1501"/>
              <a:ext cx="1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42" name="Line 14"/>
            <p:cNvSpPr>
              <a:spLocks noChangeShapeType="1"/>
            </p:cNvSpPr>
            <p:nvPr/>
          </p:nvSpPr>
          <p:spPr bwMode="auto">
            <a:xfrm>
              <a:off x="4133" y="1501"/>
              <a:ext cx="1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41" name="Line 13"/>
            <p:cNvSpPr>
              <a:spLocks noChangeShapeType="1"/>
            </p:cNvSpPr>
            <p:nvPr/>
          </p:nvSpPr>
          <p:spPr bwMode="auto">
            <a:xfrm>
              <a:off x="5732" y="1441"/>
              <a:ext cx="1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40" name="Line 12"/>
            <p:cNvSpPr>
              <a:spLocks noChangeShapeType="1"/>
            </p:cNvSpPr>
            <p:nvPr/>
          </p:nvSpPr>
          <p:spPr bwMode="auto">
            <a:xfrm>
              <a:off x="8585" y="1501"/>
              <a:ext cx="1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39" name="Line 11"/>
            <p:cNvSpPr>
              <a:spLocks noChangeShapeType="1"/>
            </p:cNvSpPr>
            <p:nvPr/>
          </p:nvSpPr>
          <p:spPr bwMode="auto">
            <a:xfrm>
              <a:off x="5186" y="1501"/>
              <a:ext cx="2" cy="9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38" name="Line 10"/>
            <p:cNvSpPr>
              <a:spLocks noChangeShapeType="1"/>
            </p:cNvSpPr>
            <p:nvPr/>
          </p:nvSpPr>
          <p:spPr bwMode="auto">
            <a:xfrm>
              <a:off x="5731" y="3069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37" name="Line 9"/>
            <p:cNvSpPr>
              <a:spLocks noChangeShapeType="1"/>
            </p:cNvSpPr>
            <p:nvPr/>
          </p:nvSpPr>
          <p:spPr bwMode="auto">
            <a:xfrm>
              <a:off x="3014" y="4406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36" name="Line 8"/>
            <p:cNvSpPr>
              <a:spLocks noChangeShapeType="1"/>
            </p:cNvSpPr>
            <p:nvPr/>
          </p:nvSpPr>
          <p:spPr bwMode="auto">
            <a:xfrm>
              <a:off x="4368" y="4406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35" name="Line 7"/>
            <p:cNvSpPr>
              <a:spLocks noChangeShapeType="1"/>
            </p:cNvSpPr>
            <p:nvPr/>
          </p:nvSpPr>
          <p:spPr bwMode="auto">
            <a:xfrm>
              <a:off x="6329" y="4406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34" name="Line 6"/>
            <p:cNvSpPr>
              <a:spLocks noChangeShapeType="1"/>
            </p:cNvSpPr>
            <p:nvPr/>
          </p:nvSpPr>
          <p:spPr bwMode="auto">
            <a:xfrm>
              <a:off x="8178" y="4406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32" name="Line 4"/>
            <p:cNvSpPr>
              <a:spLocks noChangeShapeType="1"/>
            </p:cNvSpPr>
            <p:nvPr/>
          </p:nvSpPr>
          <p:spPr bwMode="auto">
            <a:xfrm>
              <a:off x="5533" y="6048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31" name="Line 3"/>
            <p:cNvSpPr>
              <a:spLocks noChangeShapeType="1"/>
            </p:cNvSpPr>
            <p:nvPr/>
          </p:nvSpPr>
          <p:spPr bwMode="auto">
            <a:xfrm>
              <a:off x="5730" y="3731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30" name="Rectangle 2"/>
            <p:cNvSpPr>
              <a:spLocks noChangeArrowheads="1"/>
            </p:cNvSpPr>
            <p:nvPr/>
          </p:nvSpPr>
          <p:spPr bwMode="auto">
            <a:xfrm>
              <a:off x="2131" y="1636"/>
              <a:ext cx="1580" cy="4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Дисперсность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Rectangle 20"/>
            <p:cNvSpPr>
              <a:spLocks noChangeArrowheads="1"/>
            </p:cNvSpPr>
            <p:nvPr/>
          </p:nvSpPr>
          <p:spPr bwMode="auto">
            <a:xfrm>
              <a:off x="2439" y="4708"/>
              <a:ext cx="1109" cy="5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Весовой</a:t>
              </a:r>
            </a:p>
          </p:txBody>
        </p:sp>
      </p:grpSp>
      <p:sp>
        <p:nvSpPr>
          <p:cNvPr id="69" name="Rectangle 26"/>
          <p:cNvSpPr>
            <a:spLocks noChangeArrowheads="1"/>
          </p:cNvSpPr>
          <p:nvPr/>
        </p:nvSpPr>
        <p:spPr bwMode="auto">
          <a:xfrm>
            <a:off x="714348" y="1928802"/>
            <a:ext cx="1509615" cy="4125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Фиброгенное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1000100" y="785794"/>
            <a:ext cx="8143900" cy="6072206"/>
          </a:xfrm>
          <a:prstGeom prst="rect">
            <a:avLst/>
          </a:prstGeom>
          <a:solidFill>
            <a:srgbClr val="FFFFFF"/>
          </a:solidFill>
          <a:ln w="76200">
            <a:solidFill>
              <a:srgbClr val="FF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По форме частиц: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q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аморфная;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q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волокнистая;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q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остроконечная и прочие (см. рис. 12.1).</a:t>
            </a:r>
          </a:p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По размеру частиц: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q"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аэросуспензии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частицы размером более 100 мкм;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q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аэрозоли: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	крупнодисперсные – размером 100–10 мкм 			                          (собственно пыль);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среднедисперсные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размером 10–0,1 мкм                   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(туча);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    мелкодисперсные – размером меньше 0,1 мкм  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(дым).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По механизму образования: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q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аэрозоли дезинтеграции (измельчение и обработка твердых пород, материалов);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q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аэрозоли конденсации (укрупнение до пылевых частичек отдельных атомов или молекул).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0"/>
            <a:ext cx="8143900" cy="800219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Классификации пыли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429684" cy="582594"/>
          </a:xfr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Гигиеническая оценка производственного микроклимата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14356"/>
            <a:ext cx="8286808" cy="5857916"/>
          </a:xfrm>
          <a:ln w="76200">
            <a:solidFill>
              <a:srgbClr val="00B05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1. Гигиеническое значение.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2. Параметры микроклимата: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  - температура воздуха;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  - относительная влажность воздуха;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  - скорость движения воздуха;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  - инфракрасное излучение.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3. Особенности микроклимата отдельных производств.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4. Факторы, учитываемые при оценке микроклимата: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 - периоды года;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- категория работ;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- рабочее место (постоянное, непостоянное).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5. Характер микроклимата: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- оптимальный;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- допустимый;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- нагревающий;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- охлаждающий;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-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интермитирующий</a:t>
            </a:r>
            <a:r>
              <a:rPr lang="ru-RU" sz="3500" dirty="0" smtClean="0"/>
              <a:t>.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6.  Профилактические мероприятия.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357166"/>
            <a:ext cx="749808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700" b="1" i="1" dirty="0" err="1" smtClean="0">
                <a:latin typeface="Times New Roman" pitchFamily="18" charset="0"/>
                <a:cs typeface="Times New Roman" pitchFamily="18" charset="0"/>
              </a:rPr>
              <a:t>Нормируемые</a:t>
            </a:r>
            <a:r>
              <a:rPr lang="uk-UA" sz="2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b="1" i="1" dirty="0" err="1" smtClean="0">
                <a:latin typeface="Times New Roman" pitchFamily="18" charset="0"/>
                <a:cs typeface="Times New Roman" pitchFamily="18" charset="0"/>
              </a:rPr>
              <a:t>значения</a:t>
            </a:r>
            <a:r>
              <a:rPr lang="uk-UA" sz="2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b="1" i="1" dirty="0" err="1" smtClean="0">
                <a:latin typeface="Times New Roman" pitchFamily="18" charset="0"/>
                <a:cs typeface="Times New Roman" pitchFamily="18" charset="0"/>
              </a:rPr>
              <a:t>освещенности</a:t>
            </a:r>
            <a:r>
              <a:rPr lang="uk-UA" sz="2700" b="1" i="1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uk-UA" sz="2700" b="1" i="1" dirty="0" err="1" smtClean="0">
                <a:latin typeface="Times New Roman" pitchFamily="18" charset="0"/>
                <a:cs typeface="Times New Roman" pitchFamily="18" charset="0"/>
              </a:rPr>
              <a:t>искусственном</a:t>
            </a:r>
            <a:r>
              <a:rPr lang="uk-UA" sz="2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b="1" i="1" dirty="0" err="1" smtClean="0">
                <a:latin typeface="Times New Roman" pitchFamily="18" charset="0"/>
                <a:cs typeface="Times New Roman" pitchFamily="18" charset="0"/>
              </a:rPr>
              <a:t>освещении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1541" y="857232"/>
          <a:ext cx="7862912" cy="5724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1"/>
                <a:gridCol w="1037037"/>
                <a:gridCol w="982864"/>
                <a:gridCol w="982864"/>
                <a:gridCol w="982864"/>
                <a:gridCol w="982864"/>
                <a:gridCol w="982864"/>
                <a:gridCol w="982864"/>
              </a:tblGrid>
              <a:tr h="51305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Характер </a:t>
                      </a:r>
                      <a:r>
                        <a:rPr lang="uk-UA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зритель-ной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работы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Наимень-ший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размер</a:t>
                      </a: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объекта</a:t>
                      </a: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разли-чения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Разряд</a:t>
                      </a: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зритель-ной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работы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uk-UA" sz="14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Подраз-ряд</a:t>
                      </a:r>
                      <a:r>
                        <a:rPr kumimoji="0" lang="uk-UA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4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uk-UA" sz="14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зритель-ной</a:t>
                      </a:r>
                      <a:endParaRPr kumimoji="0" lang="ru-RU" sz="14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uk-UA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4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работы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Контраст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объекта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разли-чения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с фоном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Характе-ристика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фона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Освещенность, лк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30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при комбинированном освещении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при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30480" algn="ctr"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общем</a:t>
                      </a: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30480" algn="ctr">
                        <a:spcAft>
                          <a:spcPts val="0"/>
                        </a:spcAft>
                        <a:tabLst>
                          <a:tab pos="132715" algn="l"/>
                        </a:tabLst>
                      </a:pPr>
                      <a:r>
                        <a:rPr lang="uk-UA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освеще-нии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3055">
                <a:tc rowSpan="4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Высокой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точности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0,3 </a:t>
                      </a: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- 0,5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Малый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Темный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305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Малый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Темный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1000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3055">
                <a:tc v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Малый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Большой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Светлый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Темный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750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305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Большой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Светлый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400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305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- 0,5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Малый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Темный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305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Малый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Середний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Темный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3055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Малой</a:t>
                      </a: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точности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Малый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Большой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Светлый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Темный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305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Большой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Светлый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571480"/>
            <a:ext cx="6786610" cy="857256"/>
          </a:xfr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Классификация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производственного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шума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7889" name="Group 1"/>
          <p:cNvGrpSpPr>
            <a:grpSpLocks noChangeAspect="1"/>
          </p:cNvGrpSpPr>
          <p:nvPr/>
        </p:nvGrpSpPr>
        <p:grpSpPr bwMode="auto">
          <a:xfrm>
            <a:off x="0" y="1214422"/>
            <a:ext cx="9144000" cy="5143500"/>
            <a:chOff x="4776" y="1094"/>
            <a:chExt cx="7200" cy="4050"/>
          </a:xfrm>
        </p:grpSpPr>
        <p:sp>
          <p:nvSpPr>
            <p:cNvPr id="37918" name="AutoShape 30"/>
            <p:cNvSpPr>
              <a:spLocks noChangeAspect="1" noChangeArrowheads="1" noTextEdit="1"/>
            </p:cNvSpPr>
            <p:nvPr/>
          </p:nvSpPr>
          <p:spPr bwMode="auto">
            <a:xfrm>
              <a:off x="4776" y="1094"/>
              <a:ext cx="7200" cy="39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917" name="Rectangle 29"/>
            <p:cNvSpPr>
              <a:spLocks noChangeArrowheads="1"/>
            </p:cNvSpPr>
            <p:nvPr/>
          </p:nvSpPr>
          <p:spPr bwMode="auto">
            <a:xfrm>
              <a:off x="4956" y="1634"/>
              <a:ext cx="2160" cy="360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92D050"/>
              </a:solidFill>
              <a:miter lim="800000"/>
              <a:headEnd/>
              <a:tailEnd/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По временной характеристике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916" name="Rectangle 28"/>
            <p:cNvSpPr>
              <a:spLocks noChangeArrowheads="1"/>
            </p:cNvSpPr>
            <p:nvPr/>
          </p:nvSpPr>
          <p:spPr bwMode="auto">
            <a:xfrm>
              <a:off x="7386" y="1634"/>
              <a:ext cx="1980" cy="360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92D050"/>
              </a:solidFill>
              <a:miter lim="800000"/>
              <a:headEnd/>
              <a:tailEnd/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По характеру спектра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915" name="Rectangle 27"/>
            <p:cNvSpPr>
              <a:spLocks noChangeArrowheads="1"/>
            </p:cNvSpPr>
            <p:nvPr/>
          </p:nvSpPr>
          <p:spPr bwMode="auto">
            <a:xfrm>
              <a:off x="9636" y="1634"/>
              <a:ext cx="2160" cy="360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92D050"/>
              </a:solidFill>
              <a:miter lim="800000"/>
              <a:headEnd/>
              <a:tailEnd/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По частотной характеристике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914" name="Rectangle 26"/>
            <p:cNvSpPr>
              <a:spLocks noChangeArrowheads="1"/>
            </p:cNvSpPr>
            <p:nvPr/>
          </p:nvSpPr>
          <p:spPr bwMode="auto">
            <a:xfrm>
              <a:off x="4945" y="2264"/>
              <a:ext cx="956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Постоянный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(изменение уровня шума в течение смены не более 5 </a:t>
              </a:r>
              <a:r>
                <a:rPr kumimoji="0" lang="ru-RU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дБА</a:t>
              </a:r>
              <a:r>
                <a:rPr kumimoji="0" lang="ru-RU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913" name="Rectangle 25"/>
            <p:cNvSpPr>
              <a:spLocks noChangeArrowheads="1"/>
            </p:cNvSpPr>
            <p:nvPr/>
          </p:nvSpPr>
          <p:spPr bwMode="auto">
            <a:xfrm>
              <a:off x="9501" y="2264"/>
              <a:ext cx="765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Низкочастотный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до 400 Гц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912" name="Rectangle 24"/>
            <p:cNvSpPr>
              <a:spLocks noChangeArrowheads="1"/>
            </p:cNvSpPr>
            <p:nvPr/>
          </p:nvSpPr>
          <p:spPr bwMode="auto">
            <a:xfrm>
              <a:off x="10289" y="2264"/>
              <a:ext cx="787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Среднечастотный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400-800 Гц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911" name="Rectangle 23"/>
            <p:cNvSpPr>
              <a:spLocks noChangeArrowheads="1"/>
            </p:cNvSpPr>
            <p:nvPr/>
          </p:nvSpPr>
          <p:spPr bwMode="auto">
            <a:xfrm>
              <a:off x="11132" y="2264"/>
              <a:ext cx="731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Высоко-частот-ный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1000 и выше Гц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910" name="Rectangle 22"/>
            <p:cNvSpPr>
              <a:spLocks noChangeArrowheads="1"/>
            </p:cNvSpPr>
            <p:nvPr/>
          </p:nvSpPr>
          <p:spPr bwMode="auto">
            <a:xfrm>
              <a:off x="6013" y="2264"/>
              <a:ext cx="1125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Непостоянный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(изменение уровня шума в течение смены не более 5 </a:t>
              </a:r>
              <a:r>
                <a:rPr kumimoji="0" lang="ru-RU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дБА</a:t>
              </a:r>
              <a:r>
                <a:rPr kumimoji="0" lang="ru-RU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909" name="Rectangle 21"/>
            <p:cNvSpPr>
              <a:spLocks noChangeArrowheads="1"/>
            </p:cNvSpPr>
            <p:nvPr/>
          </p:nvSpPr>
          <p:spPr bwMode="auto">
            <a:xfrm>
              <a:off x="7307" y="2264"/>
              <a:ext cx="1069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Широкопо-лосный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(с непрерывным спектром шириной более 1 октавы</a:t>
              </a:r>
              <a:r>
                <a:rPr kumimoji="0" lang="ru-RU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)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908" name="Rectangle 20"/>
            <p:cNvSpPr>
              <a:spLocks noChangeArrowheads="1"/>
            </p:cNvSpPr>
            <p:nvPr/>
          </p:nvSpPr>
          <p:spPr bwMode="auto">
            <a:xfrm>
              <a:off x="8432" y="2264"/>
              <a:ext cx="1013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Тональный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(в спектре которых есть выраженные дискретные тона)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907" name="Rectangle 19"/>
            <p:cNvSpPr>
              <a:spLocks noChangeArrowheads="1"/>
            </p:cNvSpPr>
            <p:nvPr/>
          </p:nvSpPr>
          <p:spPr bwMode="auto">
            <a:xfrm>
              <a:off x="4866" y="4064"/>
              <a:ext cx="1440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Колеблющийся 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во времени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(уровень которых постоянно изменяется во времени)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906" name="Rectangle 18"/>
            <p:cNvSpPr>
              <a:spLocks noChangeArrowheads="1"/>
            </p:cNvSpPr>
            <p:nvPr/>
          </p:nvSpPr>
          <p:spPr bwMode="auto">
            <a:xfrm>
              <a:off x="6306" y="4064"/>
              <a:ext cx="1800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Прерывистый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(уровень шума которых изменяется </a:t>
              </a:r>
              <a:r>
                <a:rPr kumimoji="0" lang="ru-RU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ступенчасто</a:t>
              </a:r>
              <a:r>
                <a:rPr kumimoji="0" lang="ru-RU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на 5 </a:t>
              </a:r>
              <a:r>
                <a:rPr kumimoji="0" lang="ru-RU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дБА</a:t>
              </a:r>
              <a:r>
                <a:rPr kumimoji="0" lang="ru-RU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и более с длительностью 1 с и более)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905" name="Rectangle 17"/>
            <p:cNvSpPr>
              <a:spLocks noChangeArrowheads="1"/>
            </p:cNvSpPr>
            <p:nvPr/>
          </p:nvSpPr>
          <p:spPr bwMode="auto">
            <a:xfrm>
              <a:off x="8106" y="4064"/>
              <a:ext cx="1530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Импульсный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</a:t>
              </a:r>
              <a:r>
                <a:rPr kumimoji="0" lang="ru-RU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состоит из 1 или нескольких сигналов, продолжительностью 1 с и менее каждый)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904" name="Line 16"/>
            <p:cNvSpPr>
              <a:spLocks noChangeShapeType="1"/>
            </p:cNvSpPr>
            <p:nvPr/>
          </p:nvSpPr>
          <p:spPr bwMode="auto">
            <a:xfrm>
              <a:off x="8376" y="1454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903" name="Line 15"/>
            <p:cNvSpPr>
              <a:spLocks noChangeShapeType="1"/>
            </p:cNvSpPr>
            <p:nvPr/>
          </p:nvSpPr>
          <p:spPr bwMode="auto">
            <a:xfrm>
              <a:off x="7836" y="1994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902" name="Line 14"/>
            <p:cNvSpPr>
              <a:spLocks noChangeShapeType="1"/>
            </p:cNvSpPr>
            <p:nvPr/>
          </p:nvSpPr>
          <p:spPr bwMode="auto">
            <a:xfrm>
              <a:off x="9006" y="1994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901" name="Line 13"/>
            <p:cNvSpPr>
              <a:spLocks noChangeShapeType="1"/>
            </p:cNvSpPr>
            <p:nvPr/>
          </p:nvSpPr>
          <p:spPr bwMode="auto">
            <a:xfrm>
              <a:off x="5316" y="1994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900" name="Line 12"/>
            <p:cNvSpPr>
              <a:spLocks noChangeShapeType="1"/>
            </p:cNvSpPr>
            <p:nvPr/>
          </p:nvSpPr>
          <p:spPr bwMode="auto">
            <a:xfrm>
              <a:off x="6396" y="1994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899" name="Line 11"/>
            <p:cNvSpPr>
              <a:spLocks noChangeShapeType="1"/>
            </p:cNvSpPr>
            <p:nvPr/>
          </p:nvSpPr>
          <p:spPr bwMode="auto">
            <a:xfrm>
              <a:off x="9996" y="1994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898" name="Line 10"/>
            <p:cNvSpPr>
              <a:spLocks noChangeShapeType="1"/>
            </p:cNvSpPr>
            <p:nvPr/>
          </p:nvSpPr>
          <p:spPr bwMode="auto">
            <a:xfrm>
              <a:off x="10806" y="1994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897" name="Line 9"/>
            <p:cNvSpPr>
              <a:spLocks noChangeShapeType="1"/>
            </p:cNvSpPr>
            <p:nvPr/>
          </p:nvSpPr>
          <p:spPr bwMode="auto">
            <a:xfrm>
              <a:off x="11616" y="1994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896" name="Line 8"/>
            <p:cNvSpPr>
              <a:spLocks noChangeShapeType="1"/>
            </p:cNvSpPr>
            <p:nvPr/>
          </p:nvSpPr>
          <p:spPr bwMode="auto">
            <a:xfrm>
              <a:off x="6576" y="3704"/>
              <a:ext cx="1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895" name="Line 7"/>
            <p:cNvSpPr>
              <a:spLocks noChangeShapeType="1"/>
            </p:cNvSpPr>
            <p:nvPr/>
          </p:nvSpPr>
          <p:spPr bwMode="auto">
            <a:xfrm>
              <a:off x="5316" y="3884"/>
              <a:ext cx="34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894" name="Line 6"/>
            <p:cNvSpPr>
              <a:spLocks noChangeShapeType="1"/>
            </p:cNvSpPr>
            <p:nvPr/>
          </p:nvSpPr>
          <p:spPr bwMode="auto">
            <a:xfrm>
              <a:off x="5316" y="3884"/>
              <a:ext cx="1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893" name="Line 5"/>
            <p:cNvSpPr>
              <a:spLocks noChangeShapeType="1"/>
            </p:cNvSpPr>
            <p:nvPr/>
          </p:nvSpPr>
          <p:spPr bwMode="auto">
            <a:xfrm>
              <a:off x="7026" y="3884"/>
              <a:ext cx="1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892" name="Line 4"/>
            <p:cNvSpPr>
              <a:spLocks noChangeShapeType="1"/>
            </p:cNvSpPr>
            <p:nvPr/>
          </p:nvSpPr>
          <p:spPr bwMode="auto">
            <a:xfrm>
              <a:off x="8736" y="3884"/>
              <a:ext cx="1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891" name="Line 3"/>
            <p:cNvSpPr>
              <a:spLocks noChangeShapeType="1"/>
            </p:cNvSpPr>
            <p:nvPr/>
          </p:nvSpPr>
          <p:spPr bwMode="auto">
            <a:xfrm flipH="1">
              <a:off x="5676" y="1454"/>
              <a:ext cx="270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890" name="Line 2"/>
            <p:cNvSpPr>
              <a:spLocks noChangeShapeType="1"/>
            </p:cNvSpPr>
            <p:nvPr/>
          </p:nvSpPr>
          <p:spPr bwMode="auto">
            <a:xfrm>
              <a:off x="8376" y="1454"/>
              <a:ext cx="279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24288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      Ультразвук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 – механические колебания с частотой более 20 кГц. Классификация 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У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: по частоте (низкочастотный, высокочастотный), по способу передачи от источника (контактный, воздушный)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33794" name="Picture 2" descr="&amp;Ucy;&amp;lcy;&amp;softcy;&amp;tcy;&amp;rcy;&amp;acy;&amp;zcy;&amp;vcy;&amp;ucy;&amp;kcy; &amp;icy; &amp;chcy;&amp;iecy;&amp;lcy;&amp;ocy;&amp;vcy;&amp;iecy;&amp;k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285992"/>
            <a:ext cx="8143900" cy="4572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5310" name="Rectangle 7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95233" name="Group 1"/>
          <p:cNvGrpSpPr>
            <a:grpSpLocks noChangeAspect="1"/>
          </p:cNvGrpSpPr>
          <p:nvPr/>
        </p:nvGrpSpPr>
        <p:grpSpPr bwMode="auto">
          <a:xfrm>
            <a:off x="0" y="0"/>
            <a:ext cx="9144000" cy="6400800"/>
            <a:chOff x="4776" y="2977"/>
            <a:chExt cx="7201" cy="5040"/>
          </a:xfrm>
        </p:grpSpPr>
        <p:sp>
          <p:nvSpPr>
            <p:cNvPr id="95308" name="Rectangle 76"/>
            <p:cNvSpPr>
              <a:spLocks noChangeArrowheads="1"/>
            </p:cNvSpPr>
            <p:nvPr/>
          </p:nvSpPr>
          <p:spPr bwMode="auto">
            <a:xfrm>
              <a:off x="6306" y="2977"/>
              <a:ext cx="4050" cy="270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Классификация производственной вибрации</a:t>
              </a: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	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5307" name="Rectangle 75"/>
            <p:cNvSpPr>
              <a:spLocks noChangeArrowheads="1"/>
            </p:cNvSpPr>
            <p:nvPr/>
          </p:nvSpPr>
          <p:spPr bwMode="auto">
            <a:xfrm>
              <a:off x="6576" y="3337"/>
              <a:ext cx="3420" cy="270"/>
            </a:xfrm>
            <a:prstGeom prst="rect">
              <a:avLst/>
            </a:prstGeom>
            <a:solidFill>
              <a:srgbClr val="CC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По способу передачи</a:t>
              </a:r>
              <a:endPara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306" name="Rectangle 74"/>
            <p:cNvSpPr>
              <a:spLocks noChangeArrowheads="1"/>
            </p:cNvSpPr>
            <p:nvPr/>
          </p:nvSpPr>
          <p:spPr bwMode="auto">
            <a:xfrm>
              <a:off x="5136" y="3697"/>
              <a:ext cx="1800" cy="27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Общая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305" name="Rectangle 73"/>
            <p:cNvSpPr>
              <a:spLocks noChangeArrowheads="1"/>
            </p:cNvSpPr>
            <p:nvPr/>
          </p:nvSpPr>
          <p:spPr bwMode="auto">
            <a:xfrm>
              <a:off x="9636" y="3697"/>
              <a:ext cx="1800" cy="27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Локальная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304" name="Rectangle 72"/>
            <p:cNvSpPr>
              <a:spLocks noChangeArrowheads="1"/>
            </p:cNvSpPr>
            <p:nvPr/>
          </p:nvSpPr>
          <p:spPr bwMode="auto">
            <a:xfrm>
              <a:off x="7026" y="4057"/>
              <a:ext cx="2610" cy="27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По источнику возникновения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303" name="Rectangle 71"/>
            <p:cNvSpPr>
              <a:spLocks noChangeArrowheads="1"/>
            </p:cNvSpPr>
            <p:nvPr/>
          </p:nvSpPr>
          <p:spPr bwMode="auto">
            <a:xfrm>
              <a:off x="4956" y="4417"/>
              <a:ext cx="10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Транспортная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302" name="Rectangle 70"/>
            <p:cNvSpPr>
              <a:spLocks noChangeArrowheads="1"/>
            </p:cNvSpPr>
            <p:nvPr/>
          </p:nvSpPr>
          <p:spPr bwMode="auto">
            <a:xfrm>
              <a:off x="6126" y="4417"/>
              <a:ext cx="12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Транспортно-технологическая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301" name="Rectangle 69"/>
            <p:cNvSpPr>
              <a:spLocks noChangeArrowheads="1"/>
            </p:cNvSpPr>
            <p:nvPr/>
          </p:nvSpPr>
          <p:spPr bwMode="auto">
            <a:xfrm>
              <a:off x="7476" y="4417"/>
              <a:ext cx="12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Технологическая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300" name="Rectangle 68"/>
            <p:cNvSpPr>
              <a:spLocks noChangeArrowheads="1"/>
            </p:cNvSpPr>
            <p:nvPr/>
          </p:nvSpPr>
          <p:spPr bwMode="auto">
            <a:xfrm>
              <a:off x="9107" y="4417"/>
              <a:ext cx="1429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Ручные механизированные 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машины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299" name="Rectangle 67"/>
            <p:cNvSpPr>
              <a:spLocks noChangeArrowheads="1"/>
            </p:cNvSpPr>
            <p:nvPr/>
          </p:nvSpPr>
          <p:spPr bwMode="auto">
            <a:xfrm>
              <a:off x="10626" y="4417"/>
              <a:ext cx="12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Инструменты ударного 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действия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298" name="Rectangle 66"/>
            <p:cNvSpPr>
              <a:spLocks noChangeArrowheads="1"/>
            </p:cNvSpPr>
            <p:nvPr/>
          </p:nvSpPr>
          <p:spPr bwMode="auto">
            <a:xfrm>
              <a:off x="6936" y="4957"/>
              <a:ext cx="900" cy="2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Тип «а»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297" name="Rectangle 65"/>
            <p:cNvSpPr>
              <a:spLocks noChangeArrowheads="1"/>
            </p:cNvSpPr>
            <p:nvPr/>
          </p:nvSpPr>
          <p:spPr bwMode="auto">
            <a:xfrm>
              <a:off x="7566" y="5317"/>
              <a:ext cx="900" cy="2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Тип «в»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296" name="Rectangle 64"/>
            <p:cNvSpPr>
              <a:spLocks noChangeArrowheads="1"/>
            </p:cNvSpPr>
            <p:nvPr/>
          </p:nvSpPr>
          <p:spPr bwMode="auto">
            <a:xfrm>
              <a:off x="8196" y="4957"/>
              <a:ext cx="900" cy="2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Тип «б»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295" name="Rectangle 63"/>
            <p:cNvSpPr>
              <a:spLocks noChangeArrowheads="1"/>
            </p:cNvSpPr>
            <p:nvPr/>
          </p:nvSpPr>
          <p:spPr bwMode="auto">
            <a:xfrm>
              <a:off x="9276" y="5047"/>
              <a:ext cx="731" cy="7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Ударного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действия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294" name="Rectangle 62"/>
            <p:cNvSpPr>
              <a:spLocks noChangeArrowheads="1"/>
            </p:cNvSpPr>
            <p:nvPr/>
          </p:nvSpPr>
          <p:spPr bwMode="auto">
            <a:xfrm>
              <a:off x="10063" y="5047"/>
              <a:ext cx="956" cy="7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Ударно-вращательного действия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293" name="Rectangle 61"/>
            <p:cNvSpPr>
              <a:spLocks noChangeArrowheads="1"/>
            </p:cNvSpPr>
            <p:nvPr/>
          </p:nvSpPr>
          <p:spPr bwMode="auto">
            <a:xfrm>
              <a:off x="11020" y="5047"/>
              <a:ext cx="787" cy="7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Враща-тельного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действия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292" name="Rectangle 60"/>
            <p:cNvSpPr>
              <a:spLocks noChangeArrowheads="1"/>
            </p:cNvSpPr>
            <p:nvPr/>
          </p:nvSpPr>
          <p:spPr bwMode="auto">
            <a:xfrm>
              <a:off x="4956" y="6217"/>
              <a:ext cx="1530" cy="45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По 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временной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характеристике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291" name="Rectangle 59"/>
            <p:cNvSpPr>
              <a:spLocks noChangeArrowheads="1"/>
            </p:cNvSpPr>
            <p:nvPr/>
          </p:nvSpPr>
          <p:spPr bwMode="auto">
            <a:xfrm>
              <a:off x="6756" y="6217"/>
              <a:ext cx="1620" cy="36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По характеру спектра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290" name="Rectangle 58"/>
            <p:cNvSpPr>
              <a:spLocks noChangeArrowheads="1"/>
            </p:cNvSpPr>
            <p:nvPr/>
          </p:nvSpPr>
          <p:spPr bwMode="auto">
            <a:xfrm>
              <a:off x="8556" y="6217"/>
              <a:ext cx="1530" cy="36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По частотному 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составу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289" name="Rectangle 57"/>
            <p:cNvSpPr>
              <a:spLocks noChangeArrowheads="1"/>
            </p:cNvSpPr>
            <p:nvPr/>
          </p:nvSpPr>
          <p:spPr bwMode="auto">
            <a:xfrm>
              <a:off x="10266" y="6217"/>
              <a:ext cx="1530" cy="36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По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направлению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действия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288" name="Rectangle 56"/>
            <p:cNvSpPr>
              <a:spLocks noChangeArrowheads="1"/>
            </p:cNvSpPr>
            <p:nvPr/>
          </p:nvSpPr>
          <p:spPr bwMode="auto">
            <a:xfrm>
              <a:off x="4956" y="7207"/>
              <a:ext cx="1080" cy="4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Колеблющаяся во времени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287" name="Rectangle 55"/>
            <p:cNvSpPr>
              <a:spLocks noChangeArrowheads="1"/>
            </p:cNvSpPr>
            <p:nvPr/>
          </p:nvSpPr>
          <p:spPr bwMode="auto">
            <a:xfrm>
              <a:off x="5856" y="6847"/>
              <a:ext cx="1080" cy="2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Непостоянная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286" name="Rectangle 54"/>
            <p:cNvSpPr>
              <a:spLocks noChangeArrowheads="1"/>
            </p:cNvSpPr>
            <p:nvPr/>
          </p:nvSpPr>
          <p:spPr bwMode="auto">
            <a:xfrm>
              <a:off x="6306" y="7387"/>
              <a:ext cx="990" cy="2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Прерывистая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5285" name="Rectangle 53"/>
            <p:cNvSpPr>
              <a:spLocks noChangeArrowheads="1"/>
            </p:cNvSpPr>
            <p:nvPr/>
          </p:nvSpPr>
          <p:spPr bwMode="auto">
            <a:xfrm>
              <a:off x="7386" y="6757"/>
              <a:ext cx="360" cy="11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Узкополосная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284" name="Rectangle 52"/>
            <p:cNvSpPr>
              <a:spLocks noChangeArrowheads="1"/>
            </p:cNvSpPr>
            <p:nvPr/>
          </p:nvSpPr>
          <p:spPr bwMode="auto">
            <a:xfrm>
              <a:off x="7926" y="6757"/>
              <a:ext cx="360" cy="11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Широкополосная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283" name="Rectangle 51"/>
            <p:cNvSpPr>
              <a:spLocks noChangeArrowheads="1"/>
            </p:cNvSpPr>
            <p:nvPr/>
          </p:nvSpPr>
          <p:spPr bwMode="auto">
            <a:xfrm>
              <a:off x="8556" y="6757"/>
              <a:ext cx="383" cy="11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Низкочастотная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282" name="Rectangle 50"/>
            <p:cNvSpPr>
              <a:spLocks noChangeArrowheads="1"/>
            </p:cNvSpPr>
            <p:nvPr/>
          </p:nvSpPr>
          <p:spPr bwMode="auto">
            <a:xfrm>
              <a:off x="9108" y="6746"/>
              <a:ext cx="394" cy="11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Среднечастотная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5281" name="Rectangle 49"/>
            <p:cNvSpPr>
              <a:spLocks noChangeArrowheads="1"/>
            </p:cNvSpPr>
            <p:nvPr/>
          </p:nvSpPr>
          <p:spPr bwMode="auto">
            <a:xfrm>
              <a:off x="9727" y="6757"/>
              <a:ext cx="338" cy="11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Высокочастотная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5280" name="Rectangle 48"/>
            <p:cNvSpPr>
              <a:spLocks noChangeArrowheads="1"/>
            </p:cNvSpPr>
            <p:nvPr/>
          </p:nvSpPr>
          <p:spPr bwMode="auto">
            <a:xfrm>
              <a:off x="10356" y="6757"/>
              <a:ext cx="5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Х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279" name="Rectangle 47"/>
            <p:cNvSpPr>
              <a:spLocks noChangeArrowheads="1"/>
            </p:cNvSpPr>
            <p:nvPr/>
          </p:nvSpPr>
          <p:spPr bwMode="auto">
            <a:xfrm>
              <a:off x="10896" y="7297"/>
              <a:ext cx="5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Z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278" name="Rectangle 46"/>
            <p:cNvSpPr>
              <a:spLocks noChangeArrowheads="1"/>
            </p:cNvSpPr>
            <p:nvPr/>
          </p:nvSpPr>
          <p:spPr bwMode="auto">
            <a:xfrm>
              <a:off x="11256" y="6757"/>
              <a:ext cx="5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277" name="Line 45"/>
            <p:cNvSpPr>
              <a:spLocks noChangeShapeType="1"/>
            </p:cNvSpPr>
            <p:nvPr/>
          </p:nvSpPr>
          <p:spPr bwMode="auto">
            <a:xfrm>
              <a:off x="6036" y="3967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76" name="Line 44"/>
            <p:cNvSpPr>
              <a:spLocks noChangeShapeType="1"/>
            </p:cNvSpPr>
            <p:nvPr/>
          </p:nvSpPr>
          <p:spPr bwMode="auto">
            <a:xfrm flipH="1">
              <a:off x="6036" y="4147"/>
              <a:ext cx="99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75" name="Line 43"/>
            <p:cNvSpPr>
              <a:spLocks noChangeShapeType="1"/>
            </p:cNvSpPr>
            <p:nvPr/>
          </p:nvSpPr>
          <p:spPr bwMode="auto">
            <a:xfrm>
              <a:off x="10626" y="3967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74" name="Line 42"/>
            <p:cNvSpPr>
              <a:spLocks noChangeShapeType="1"/>
            </p:cNvSpPr>
            <p:nvPr/>
          </p:nvSpPr>
          <p:spPr bwMode="auto">
            <a:xfrm>
              <a:off x="9636" y="4147"/>
              <a:ext cx="99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73" name="Line 41"/>
            <p:cNvSpPr>
              <a:spLocks noChangeShapeType="1"/>
            </p:cNvSpPr>
            <p:nvPr/>
          </p:nvSpPr>
          <p:spPr bwMode="auto">
            <a:xfrm>
              <a:off x="5856" y="4237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72" name="Line 40"/>
            <p:cNvSpPr>
              <a:spLocks noChangeShapeType="1"/>
            </p:cNvSpPr>
            <p:nvPr/>
          </p:nvSpPr>
          <p:spPr bwMode="auto">
            <a:xfrm>
              <a:off x="10356" y="4237"/>
              <a:ext cx="5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71" name="Line 39"/>
            <p:cNvSpPr>
              <a:spLocks noChangeShapeType="1"/>
            </p:cNvSpPr>
            <p:nvPr/>
          </p:nvSpPr>
          <p:spPr bwMode="auto">
            <a:xfrm>
              <a:off x="6216" y="4237"/>
              <a:ext cx="180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70" name="Line 38"/>
            <p:cNvSpPr>
              <a:spLocks noChangeShapeType="1"/>
            </p:cNvSpPr>
            <p:nvPr/>
          </p:nvSpPr>
          <p:spPr bwMode="auto">
            <a:xfrm>
              <a:off x="6036" y="4237"/>
              <a:ext cx="63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69" name="Line 37"/>
            <p:cNvSpPr>
              <a:spLocks noChangeShapeType="1"/>
            </p:cNvSpPr>
            <p:nvPr/>
          </p:nvSpPr>
          <p:spPr bwMode="auto">
            <a:xfrm flipH="1">
              <a:off x="5316" y="4237"/>
              <a:ext cx="54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68" name="Line 36"/>
            <p:cNvSpPr>
              <a:spLocks noChangeShapeType="1"/>
            </p:cNvSpPr>
            <p:nvPr/>
          </p:nvSpPr>
          <p:spPr bwMode="auto">
            <a:xfrm flipH="1">
              <a:off x="9906" y="4237"/>
              <a:ext cx="45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67" name="Line 35"/>
            <p:cNvSpPr>
              <a:spLocks noChangeShapeType="1"/>
            </p:cNvSpPr>
            <p:nvPr/>
          </p:nvSpPr>
          <p:spPr bwMode="auto">
            <a:xfrm>
              <a:off x="10896" y="4237"/>
              <a:ext cx="45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66" name="Line 34"/>
            <p:cNvSpPr>
              <a:spLocks noChangeShapeType="1"/>
            </p:cNvSpPr>
            <p:nvPr/>
          </p:nvSpPr>
          <p:spPr bwMode="auto">
            <a:xfrm>
              <a:off x="8016" y="4777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65" name="Line 33"/>
            <p:cNvSpPr>
              <a:spLocks noChangeShapeType="1"/>
            </p:cNvSpPr>
            <p:nvPr/>
          </p:nvSpPr>
          <p:spPr bwMode="auto">
            <a:xfrm flipH="1">
              <a:off x="7476" y="4777"/>
              <a:ext cx="54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64" name="Line 32"/>
            <p:cNvSpPr>
              <a:spLocks noChangeShapeType="1"/>
            </p:cNvSpPr>
            <p:nvPr/>
          </p:nvSpPr>
          <p:spPr bwMode="auto">
            <a:xfrm>
              <a:off x="8016" y="4777"/>
              <a:ext cx="63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63" name="Line 31"/>
            <p:cNvSpPr>
              <a:spLocks noChangeShapeType="1"/>
            </p:cNvSpPr>
            <p:nvPr/>
          </p:nvSpPr>
          <p:spPr bwMode="auto">
            <a:xfrm flipH="1">
              <a:off x="9546" y="4957"/>
              <a:ext cx="540" cy="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62" name="Line 30"/>
            <p:cNvSpPr>
              <a:spLocks noChangeShapeType="1"/>
            </p:cNvSpPr>
            <p:nvPr/>
          </p:nvSpPr>
          <p:spPr bwMode="auto">
            <a:xfrm>
              <a:off x="10086" y="4957"/>
              <a:ext cx="630" cy="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61" name="Line 29"/>
            <p:cNvSpPr>
              <a:spLocks noChangeShapeType="1"/>
            </p:cNvSpPr>
            <p:nvPr/>
          </p:nvSpPr>
          <p:spPr bwMode="auto">
            <a:xfrm>
              <a:off x="10086" y="4957"/>
              <a:ext cx="0" cy="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60" name="Line 28"/>
            <p:cNvSpPr>
              <a:spLocks noChangeShapeType="1"/>
            </p:cNvSpPr>
            <p:nvPr/>
          </p:nvSpPr>
          <p:spPr bwMode="auto">
            <a:xfrm flipH="1">
              <a:off x="4776" y="3787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59" name="Line 27"/>
            <p:cNvSpPr>
              <a:spLocks noChangeShapeType="1"/>
            </p:cNvSpPr>
            <p:nvPr/>
          </p:nvSpPr>
          <p:spPr bwMode="auto">
            <a:xfrm>
              <a:off x="11436" y="3787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58" name="Line 26"/>
            <p:cNvSpPr>
              <a:spLocks noChangeShapeType="1"/>
            </p:cNvSpPr>
            <p:nvPr/>
          </p:nvSpPr>
          <p:spPr bwMode="auto">
            <a:xfrm>
              <a:off x="11976" y="3787"/>
              <a:ext cx="1" cy="2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57" name="Line 25"/>
            <p:cNvSpPr>
              <a:spLocks noChangeShapeType="1"/>
            </p:cNvSpPr>
            <p:nvPr/>
          </p:nvSpPr>
          <p:spPr bwMode="auto">
            <a:xfrm>
              <a:off x="5766" y="6037"/>
              <a:ext cx="1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56" name="Line 24"/>
            <p:cNvSpPr>
              <a:spLocks noChangeShapeType="1"/>
            </p:cNvSpPr>
            <p:nvPr/>
          </p:nvSpPr>
          <p:spPr bwMode="auto">
            <a:xfrm>
              <a:off x="7656" y="6037"/>
              <a:ext cx="1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55" name="Line 23"/>
            <p:cNvSpPr>
              <a:spLocks noChangeShapeType="1"/>
            </p:cNvSpPr>
            <p:nvPr/>
          </p:nvSpPr>
          <p:spPr bwMode="auto">
            <a:xfrm>
              <a:off x="9366" y="6037"/>
              <a:ext cx="1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54" name="Line 22"/>
            <p:cNvSpPr>
              <a:spLocks noChangeShapeType="1"/>
            </p:cNvSpPr>
            <p:nvPr/>
          </p:nvSpPr>
          <p:spPr bwMode="auto">
            <a:xfrm>
              <a:off x="11076" y="6037"/>
              <a:ext cx="1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53" name="Line 21"/>
            <p:cNvSpPr>
              <a:spLocks noChangeShapeType="1"/>
            </p:cNvSpPr>
            <p:nvPr/>
          </p:nvSpPr>
          <p:spPr bwMode="auto">
            <a:xfrm flipH="1">
              <a:off x="5046" y="6667"/>
              <a:ext cx="540" cy="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52" name="Line 20"/>
            <p:cNvSpPr>
              <a:spLocks noChangeShapeType="1"/>
            </p:cNvSpPr>
            <p:nvPr/>
          </p:nvSpPr>
          <p:spPr bwMode="auto">
            <a:xfrm>
              <a:off x="5856" y="6667"/>
              <a:ext cx="540" cy="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51" name="Line 19"/>
            <p:cNvSpPr>
              <a:spLocks noChangeShapeType="1"/>
            </p:cNvSpPr>
            <p:nvPr/>
          </p:nvSpPr>
          <p:spPr bwMode="auto">
            <a:xfrm flipH="1">
              <a:off x="5586" y="7117"/>
              <a:ext cx="540" cy="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50" name="Line 18"/>
            <p:cNvSpPr>
              <a:spLocks noChangeShapeType="1"/>
            </p:cNvSpPr>
            <p:nvPr/>
          </p:nvSpPr>
          <p:spPr bwMode="auto">
            <a:xfrm>
              <a:off x="6216" y="7117"/>
              <a:ext cx="1" cy="6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49" name="Line 17"/>
            <p:cNvSpPr>
              <a:spLocks noChangeShapeType="1"/>
            </p:cNvSpPr>
            <p:nvPr/>
          </p:nvSpPr>
          <p:spPr bwMode="auto">
            <a:xfrm>
              <a:off x="6306" y="7117"/>
              <a:ext cx="63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48" name="Line 16"/>
            <p:cNvSpPr>
              <a:spLocks noChangeShapeType="1"/>
            </p:cNvSpPr>
            <p:nvPr/>
          </p:nvSpPr>
          <p:spPr bwMode="auto">
            <a:xfrm>
              <a:off x="7476" y="6577"/>
              <a:ext cx="1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47" name="Line 15"/>
            <p:cNvSpPr>
              <a:spLocks noChangeShapeType="1"/>
            </p:cNvSpPr>
            <p:nvPr/>
          </p:nvSpPr>
          <p:spPr bwMode="auto">
            <a:xfrm>
              <a:off x="8016" y="6577"/>
              <a:ext cx="1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46" name="Line 14"/>
            <p:cNvSpPr>
              <a:spLocks noChangeShapeType="1"/>
            </p:cNvSpPr>
            <p:nvPr/>
          </p:nvSpPr>
          <p:spPr bwMode="auto">
            <a:xfrm>
              <a:off x="8736" y="6577"/>
              <a:ext cx="1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45" name="Line 13"/>
            <p:cNvSpPr>
              <a:spLocks noChangeShapeType="1"/>
            </p:cNvSpPr>
            <p:nvPr/>
          </p:nvSpPr>
          <p:spPr bwMode="auto">
            <a:xfrm>
              <a:off x="9276" y="6577"/>
              <a:ext cx="1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44" name="Line 12"/>
            <p:cNvSpPr>
              <a:spLocks noChangeShapeType="1"/>
            </p:cNvSpPr>
            <p:nvPr/>
          </p:nvSpPr>
          <p:spPr bwMode="auto">
            <a:xfrm>
              <a:off x="9816" y="6577"/>
              <a:ext cx="1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43" name="Line 11"/>
            <p:cNvSpPr>
              <a:spLocks noChangeShapeType="1"/>
            </p:cNvSpPr>
            <p:nvPr/>
          </p:nvSpPr>
          <p:spPr bwMode="auto">
            <a:xfrm>
              <a:off x="10716" y="6577"/>
              <a:ext cx="1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42" name="Line 10"/>
            <p:cNvSpPr>
              <a:spLocks noChangeShapeType="1"/>
            </p:cNvSpPr>
            <p:nvPr/>
          </p:nvSpPr>
          <p:spPr bwMode="auto">
            <a:xfrm>
              <a:off x="11076" y="6577"/>
              <a:ext cx="1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41" name="Line 9"/>
            <p:cNvSpPr>
              <a:spLocks noChangeShapeType="1"/>
            </p:cNvSpPr>
            <p:nvPr/>
          </p:nvSpPr>
          <p:spPr bwMode="auto">
            <a:xfrm>
              <a:off x="11526" y="6577"/>
              <a:ext cx="1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40" name="Line 8"/>
            <p:cNvSpPr>
              <a:spLocks noChangeShapeType="1"/>
            </p:cNvSpPr>
            <p:nvPr/>
          </p:nvSpPr>
          <p:spPr bwMode="auto">
            <a:xfrm flipH="1">
              <a:off x="6036" y="3427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39" name="Line 7"/>
            <p:cNvSpPr>
              <a:spLocks noChangeShapeType="1"/>
            </p:cNvSpPr>
            <p:nvPr/>
          </p:nvSpPr>
          <p:spPr bwMode="auto">
            <a:xfrm>
              <a:off x="9996" y="3427"/>
              <a:ext cx="6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38" name="Line 6"/>
            <p:cNvSpPr>
              <a:spLocks noChangeShapeType="1"/>
            </p:cNvSpPr>
            <p:nvPr/>
          </p:nvSpPr>
          <p:spPr bwMode="auto">
            <a:xfrm>
              <a:off x="6036" y="3427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37" name="Line 5"/>
            <p:cNvSpPr>
              <a:spLocks noChangeShapeType="1"/>
            </p:cNvSpPr>
            <p:nvPr/>
          </p:nvSpPr>
          <p:spPr bwMode="auto">
            <a:xfrm>
              <a:off x="10626" y="3427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36" name="Rectangle 4"/>
            <p:cNvSpPr>
              <a:spLocks noChangeArrowheads="1"/>
            </p:cNvSpPr>
            <p:nvPr/>
          </p:nvSpPr>
          <p:spPr bwMode="auto">
            <a:xfrm>
              <a:off x="5586" y="7747"/>
              <a:ext cx="990" cy="2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Импульсная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5235" name="Line 3"/>
            <p:cNvSpPr>
              <a:spLocks noChangeShapeType="1"/>
            </p:cNvSpPr>
            <p:nvPr/>
          </p:nvSpPr>
          <p:spPr bwMode="auto">
            <a:xfrm>
              <a:off x="4776" y="6037"/>
              <a:ext cx="720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234" name="Rectangle 2"/>
            <p:cNvSpPr>
              <a:spLocks noChangeArrowheads="1"/>
            </p:cNvSpPr>
            <p:nvPr/>
          </p:nvSpPr>
          <p:spPr bwMode="auto">
            <a:xfrm>
              <a:off x="4776" y="6847"/>
              <a:ext cx="990" cy="2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Постоянная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8358246" cy="4857760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3" name="Rectangle 26"/>
          <p:cNvSpPr>
            <a:spLocks noChangeArrowheads="1"/>
          </p:cNvSpPr>
          <p:nvPr/>
        </p:nvSpPr>
        <p:spPr bwMode="auto">
          <a:xfrm>
            <a:off x="357158" y="5643578"/>
            <a:ext cx="8429684" cy="857256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Направление координатных осей во время действия вибрации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0"/>
            <a:ext cx="8072462" cy="6858000"/>
          </a:xfrm>
          <a:effectLst>
            <a:glow rad="139700">
              <a:schemeClr val="accent6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45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lang="ru-RU" sz="46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Физиология труда</a:t>
            </a:r>
            <a:r>
              <a:rPr lang="ru-RU" sz="46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отрасль </a:t>
            </a:r>
            <a:r>
              <a:rPr lang="ru-RU" sz="46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гигиени-ческой</a:t>
            </a:r>
            <a:r>
              <a:rPr lang="ru-RU" sz="4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науки, изучающая изменения </a:t>
            </a:r>
            <a:r>
              <a:rPr lang="ru-RU" sz="46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жиз-ненных</a:t>
            </a:r>
            <a:r>
              <a:rPr lang="ru-RU" sz="4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функций организма в процессе трудовой деятельности с целью разработки санитарно-гигиенических и </a:t>
            </a:r>
            <a:r>
              <a:rPr lang="ru-RU" sz="46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лечебно-профи-лактических</a:t>
            </a:r>
            <a:r>
              <a:rPr lang="ru-RU" sz="4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мероприятий, направленных на нормализацию физиологических процессов, предупреждение утомления, укрепление </a:t>
            </a:r>
            <a:r>
              <a:rPr lang="ru-RU" sz="46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здо-ровья</a:t>
            </a:r>
            <a:r>
              <a:rPr lang="ru-RU" sz="4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обеспечение благоприятных условий труда и повышение его эффективности.</a:t>
            </a:r>
            <a:endParaRPr lang="ru-RU" sz="4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45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42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71514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 лекции:</a:t>
            </a: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Предмет, цель и задачи гигиены труда.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Гигиеническая характеристика условий труда.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Формы и методы физиологии труда.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Патологические эффекты влияния условий труда на работающих.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Мероприятия по охране здоровья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трудо-способного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населения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407782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89" name="Rectangle 33"/>
          <p:cNvSpPr>
            <a:spLocks noChangeArrowheads="1"/>
          </p:cNvSpPr>
          <p:nvPr/>
        </p:nvSpPr>
        <p:spPr bwMode="auto">
          <a:xfrm>
            <a:off x="2285984" y="4357694"/>
            <a:ext cx="5232400" cy="35719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Виды трудовой деятельности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91" name="Rectangle 35"/>
          <p:cNvSpPr>
            <a:spLocks noChangeArrowheads="1"/>
          </p:cNvSpPr>
          <p:nvPr/>
        </p:nvSpPr>
        <p:spPr bwMode="auto">
          <a:xfrm>
            <a:off x="2285984" y="642918"/>
            <a:ext cx="5303837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Физиология труда, ее место и роль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86" name="Rectangle 30"/>
          <p:cNvSpPr>
            <a:spLocks noChangeArrowheads="1"/>
          </p:cNvSpPr>
          <p:nvPr/>
        </p:nvSpPr>
        <p:spPr bwMode="auto">
          <a:xfrm>
            <a:off x="2071670" y="4786322"/>
            <a:ext cx="1517650" cy="3873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Физический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85" name="Rectangle 29"/>
          <p:cNvSpPr>
            <a:spLocks noChangeArrowheads="1"/>
          </p:cNvSpPr>
          <p:nvPr/>
        </p:nvSpPr>
        <p:spPr bwMode="auto">
          <a:xfrm>
            <a:off x="2500298" y="5357826"/>
            <a:ext cx="5232400" cy="3571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Физиологическая характеристика трудовой деятельности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6284" name="Rectangle 28"/>
          <p:cNvSpPr>
            <a:spLocks noChangeArrowheads="1"/>
          </p:cNvSpPr>
          <p:nvPr/>
        </p:nvSpPr>
        <p:spPr bwMode="auto">
          <a:xfrm>
            <a:off x="2643174" y="3929066"/>
            <a:ext cx="4508500" cy="3571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Критерии оценки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6283" name="Rectangle 27"/>
          <p:cNvSpPr>
            <a:spLocks noChangeArrowheads="1"/>
          </p:cNvSpPr>
          <p:nvPr/>
        </p:nvSpPr>
        <p:spPr bwMode="auto">
          <a:xfrm>
            <a:off x="2428860" y="6215082"/>
            <a:ext cx="5232400" cy="3603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Физиологическое состояние организма при выполнении работы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2786050" y="1643050"/>
            <a:ext cx="4418013" cy="4508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Виды и фазы работоспособности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2285984" y="2643182"/>
            <a:ext cx="5357850" cy="5588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Принципы категорирования труда по тяжести и напряженности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80" name="Line 24"/>
          <p:cNvSpPr>
            <a:spLocks noChangeShapeType="1"/>
          </p:cNvSpPr>
          <p:nvPr/>
        </p:nvSpPr>
        <p:spPr bwMode="auto">
          <a:xfrm>
            <a:off x="5072066" y="6072206"/>
            <a:ext cx="0" cy="1793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6287" name="Rectangle 31"/>
          <p:cNvSpPr>
            <a:spLocks noChangeArrowheads="1"/>
          </p:cNvSpPr>
          <p:nvPr/>
        </p:nvSpPr>
        <p:spPr bwMode="auto">
          <a:xfrm>
            <a:off x="2357422" y="1142984"/>
            <a:ext cx="5232400" cy="450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Гигиено-физиологическая характеристика трудового процесса</a:t>
            </a: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6275" name="Rectangle 19"/>
          <p:cNvSpPr>
            <a:spLocks noChangeArrowheads="1"/>
          </p:cNvSpPr>
          <p:nvPr/>
        </p:nvSpPr>
        <p:spPr bwMode="auto">
          <a:xfrm>
            <a:off x="4000496" y="4786322"/>
            <a:ext cx="1517650" cy="3873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Умственный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74" name="Rectangle 18"/>
          <p:cNvSpPr>
            <a:spLocks noChangeArrowheads="1"/>
          </p:cNvSpPr>
          <p:nvPr/>
        </p:nvSpPr>
        <p:spPr bwMode="auto">
          <a:xfrm>
            <a:off x="5786446" y="4786322"/>
            <a:ext cx="2286016" cy="3936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Нервно-эмоциональный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72" name="Rectangle 16"/>
          <p:cNvSpPr>
            <a:spLocks noChangeArrowheads="1"/>
          </p:cNvSpPr>
          <p:nvPr/>
        </p:nvSpPr>
        <p:spPr bwMode="auto">
          <a:xfrm>
            <a:off x="2857488" y="5786454"/>
            <a:ext cx="4508500" cy="3603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Критерии оценки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6266" name="Rectangle 10"/>
          <p:cNvSpPr>
            <a:spLocks noChangeArrowheads="1"/>
          </p:cNvSpPr>
          <p:nvPr/>
        </p:nvSpPr>
        <p:spPr bwMode="auto">
          <a:xfrm>
            <a:off x="2143108" y="3357562"/>
            <a:ext cx="1511304" cy="3571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Тяжесть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4071934" y="3357562"/>
            <a:ext cx="1476377" cy="4286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Напряженность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65" name="Rectangle 9"/>
          <p:cNvSpPr>
            <a:spLocks noChangeArrowheads="1"/>
          </p:cNvSpPr>
          <p:nvPr/>
        </p:nvSpPr>
        <p:spPr bwMode="auto">
          <a:xfrm>
            <a:off x="5929322" y="3357562"/>
            <a:ext cx="1785950" cy="4286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Работоспособность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63" name="Rectangle 7"/>
          <p:cNvSpPr>
            <a:spLocks noChangeArrowheads="1"/>
          </p:cNvSpPr>
          <p:nvPr/>
        </p:nvSpPr>
        <p:spPr bwMode="auto">
          <a:xfrm>
            <a:off x="3286116" y="2143116"/>
            <a:ext cx="1100137" cy="469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Утомление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auto">
          <a:xfrm>
            <a:off x="5643570" y="2143116"/>
            <a:ext cx="1428760" cy="5413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Переутомление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59" name="Line 3"/>
          <p:cNvSpPr>
            <a:spLocks noChangeShapeType="1"/>
          </p:cNvSpPr>
          <p:nvPr/>
        </p:nvSpPr>
        <p:spPr bwMode="auto">
          <a:xfrm>
            <a:off x="3067050" y="131763"/>
            <a:ext cx="0" cy="180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6257" name="Line 1"/>
          <p:cNvSpPr>
            <a:spLocks noChangeShapeType="1"/>
          </p:cNvSpPr>
          <p:nvPr/>
        </p:nvSpPr>
        <p:spPr bwMode="auto">
          <a:xfrm>
            <a:off x="3067050" y="41275"/>
            <a:ext cx="0" cy="180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6292" name="Rectangle 36"/>
          <p:cNvSpPr>
            <a:spLocks noChangeArrowheads="1"/>
          </p:cNvSpPr>
          <p:nvPr/>
        </p:nvSpPr>
        <p:spPr bwMode="auto">
          <a:xfrm>
            <a:off x="1000100" y="0"/>
            <a:ext cx="8143900" cy="677108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Гигиено-физиологическая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оценка трудовой деятельности человека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6295" name="Rectangle 3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6297" name="Rectangle 4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6305" name="Rectangle 4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6306" name="Rectangle 50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6307" name="Rectangle 5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6308" name="Rectangle 5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6309" name="Rectangle 5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928662" y="1"/>
            <a:ext cx="8215338" cy="7048083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Напряженность труда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характеристика трудового процесса, отражающая преимущественную нагрузку на ЦНС.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62" name="Rectangle 2"/>
          <p:cNvSpPr>
            <a:spLocks noChangeArrowheads="1"/>
          </p:cNvSpPr>
          <p:nvPr/>
        </p:nvSpPr>
        <p:spPr bwMode="auto">
          <a:xfrm rot="10800000" flipV="1">
            <a:off x="1071538" y="1654544"/>
            <a:ext cx="792961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Внимание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функция психической трудовой или учебной деятельности, направленная на выборочное восприятие определенных предметов или  явлений.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>
            <a:spLocks noChangeArrowheads="1"/>
          </p:cNvSpPr>
          <p:nvPr/>
        </p:nvSpPr>
        <p:spPr bwMode="auto">
          <a:xfrm>
            <a:off x="1000100" y="285728"/>
            <a:ext cx="8001056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0"/>
            <a:ext cx="8215338" cy="69865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lang="ru-RU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Работоспособность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потенциальная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возмож-ность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человека выполнять на протяжении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необ-ходимого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времени и с достаточной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эффектив-ностью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определенный объем работы. Стадии 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мобилизации, первичной реакции,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гиперкомпен-сации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компенсации с наивысшим уровнем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работо-способности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субкомпенсации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декомпенсации, срыва (при интенсивной или длительной работе).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Физическая работоспособность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способность выполнять работу, связанную с перемещением предметов или частей тела в пространстве в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соот-ветствии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конкретными требованиями,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обуслов-ленная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функциональными возможностями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организ-ма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определяющая оптимальную деятельность.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933588" cy="654032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Физиологическая кривая работоспособности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&amp;Ucy;&amp;tcy;&amp;ocy;&amp;mcy;&amp;lcy;&amp;iecy;&amp;ncy;&amp;icy;&amp;iecy;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142984"/>
            <a:ext cx="7858180" cy="54292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1"/>
            <a:ext cx="8143900" cy="6955750"/>
          </a:xfrm>
          <a:prstGeom prst="rect">
            <a:avLst/>
          </a:prstGeom>
          <a:ln/>
          <a:effectLst>
            <a:glow rad="228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lang="ru-RU" sz="3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Утомление</a:t>
            </a:r>
            <a:r>
              <a:rPr lang="ru-RU" sz="3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процесс временного снижения функциональных возможностей организма при интенсивной или длительной работе, которая проявляется в </a:t>
            </a:r>
            <a:r>
              <a:rPr lang="ru-RU" sz="3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дискоординации</a:t>
            </a:r>
            <a:r>
              <a:rPr lang="ru-RU" sz="3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физиологи-ческих</a:t>
            </a:r>
            <a:r>
              <a:rPr lang="ru-RU" sz="3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функций или ухудшении их </a:t>
            </a:r>
            <a:r>
              <a:rPr lang="ru-RU" sz="3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коли-чественных</a:t>
            </a:r>
            <a:r>
              <a:rPr lang="ru-RU" sz="3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качественных показателей. Степень </a:t>
            </a:r>
            <a:r>
              <a:rPr lang="ru-RU" sz="3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lang="ru-RU" sz="3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1-я степень – незначительные изменения физиологических функций, 2-я степень – выраженное снижение </a:t>
            </a:r>
            <a:r>
              <a:rPr lang="ru-RU" sz="3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работо-способности</a:t>
            </a:r>
            <a:r>
              <a:rPr lang="ru-RU" sz="3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3-я степень – достаточно выраженное снижение работоспособности, 4-я степень – резко выраженное снижение работоспособности</a:t>
            </a:r>
            <a:r>
              <a:rPr lang="ru-RU" sz="3000" dirty="0" smtClean="0">
                <a:latin typeface="Arial" pitchFamily="34" charset="0"/>
                <a:ea typeface="Times New Roman" pitchFamily="18" charset="0"/>
              </a:rPr>
              <a:t>.</a:t>
            </a:r>
            <a:endParaRPr lang="ru-RU" sz="2800" dirty="0" smtClean="0">
              <a:latin typeface="Arial" pitchFamily="34" charset="0"/>
              <a:ea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Arial" pitchFamily="34" charset="0"/>
              <a:ea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Arial" pitchFamily="34" charset="0"/>
              <a:ea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1"/>
          <p:cNvSpPr>
            <a:spLocks noChangeArrowheads="1"/>
          </p:cNvSpPr>
          <p:nvPr/>
        </p:nvSpPr>
        <p:spPr bwMode="auto">
          <a:xfrm>
            <a:off x="1071538" y="0"/>
            <a:ext cx="8072462" cy="69447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rgbClr val="66FFFF"/>
            </a:solidFill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Профессиональные заболевания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заболевания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обусловленные воздействием неблагоприятных факторов производственной среды и трудового процесса, подтвержденные установленным порядком. Острые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профессиональные отравления - случаи, произошедшие после однократного воздействия вредных или опасных факторов. Хронические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заболевания, которые развившиеся в результате длительного многократного воздействия вредных производственных факторов.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Болезни профессиональные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болезни, возникающие исключительно или преимущественно в результате неблагоприятного воздействия на организм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производ-ственной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среды или трудового процесса.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0"/>
            <a:ext cx="8072462" cy="6643710"/>
          </a:xfrm>
          <a:ln w="76200"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3929064"/>
            <a:ext cx="68580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800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214414" y="0"/>
            <a:ext cx="7929586" cy="64017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Заболеваемость с временной утратой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трудоспо-собности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состояние организма, обусловленное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забо-леванием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при котором функциональные нарушения препятствуют выполнению профессиональной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деятель-ности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имеют обратимый и быстро протекающий характер.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Заболеваемость профессиональная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показатель, характеризующийся отношением количества лиц с установленными в данном году профессиональными заболеваниями и отравлениями к числу работающих в соответствующих условиях труда.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Солнце 6"/>
          <p:cNvSpPr/>
          <p:nvPr/>
        </p:nvSpPr>
        <p:spPr>
          <a:xfrm>
            <a:off x="4500562" y="2071678"/>
            <a:ext cx="914400" cy="914400"/>
          </a:xfrm>
          <a:prstGeom prst="sun">
            <a:avLst>
              <a:gd name="adj" fmla="val 42073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367553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60648"/>
            <a:ext cx="8001024" cy="6383062"/>
          </a:xfrm>
          <a:ln w="76200">
            <a:noFill/>
          </a:ln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285729"/>
            <a:ext cx="7643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14414" y="357166"/>
            <a:ext cx="7715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Согласно утвержденному “Списку...” </a:t>
            </a:r>
            <a:r>
              <a:rPr lang="ru-RU" altLang="ru-RU" sz="2400" b="1" u="sng" dirty="0" smtClean="0">
                <a:latin typeface="Times New Roman" pitchFamily="18" charset="0"/>
                <a:cs typeface="Times New Roman" pitchFamily="18" charset="0"/>
              </a:rPr>
              <a:t>профессиональные заболевания разделены на 7 групп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1357298"/>
            <a:ext cx="7858180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just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Заболевания, которые возникают под влиянием химических факторов: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острые, хронические интоксикации разной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тропности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действия (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нейро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-,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гем</a:t>
            </a:r>
            <a:r>
              <a:rPr lang="uk-UA" altLang="ru-RU" sz="24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-,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гепато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-, нефро-, поли-,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дерматропные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, аллергические);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Заболевания, вызванные влиянием промышленных аэрозолей</a:t>
            </a:r>
            <a:r>
              <a:rPr lang="ru-RU" altLang="ru-RU" sz="24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пневмокониозы,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пыле-вые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бронхиты,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ринофаринголарингиты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, аллергии;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Заболевания, связанные с действием физических факторов: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ионизирующих излучений (острая, хроническая лучевая болезнь, местные лучевые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пора-жения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, отдаленные последствия - злокачественные опухоли); неионизирующих излучений (лазерных, ультрафиолетовых, инфракрасных);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декомпрес-сионная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- кессонная болезнь; острый, хронический перегрев, шумовая, вибрационная болезнь;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AutoNum type="arabicPeriod"/>
            </a:pP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AutoNum type="arabicPeriod"/>
            </a:pP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Круговая стрелка 6"/>
          <p:cNvSpPr/>
          <p:nvPr/>
        </p:nvSpPr>
        <p:spPr>
          <a:xfrm>
            <a:off x="7429520" y="5715016"/>
            <a:ext cx="978408" cy="835532"/>
          </a:xfrm>
          <a:prstGeom prst="circular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553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60648"/>
            <a:ext cx="7715304" cy="6383062"/>
          </a:xfrm>
          <a:ln w="76200"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357166"/>
            <a:ext cx="764386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just">
              <a:lnSpc>
                <a:spcPct val="80000"/>
              </a:lnSpc>
              <a:buFont typeface="Wingdings" pitchFamily="2" charset="2"/>
              <a:buAutoNum type="arabicPeriod" startAt="4"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Заболевания, связанные с пере</a:t>
            </a:r>
            <a:r>
              <a:rPr lang="uk-UA" altLang="ru-RU" sz="2400" b="1" dirty="0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грузкой и перенапряжением отдельных органов и систем: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координаторные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неврозы (у доярок, скрипачей, линотипистов), радикулиты, тендовагиниты,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артро-зы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, бурситы, тромбофлебиты; ларингиты у певцов, преподавателей, прогрессирующая близорукость;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AutoNum type="arabicPeriod" startAt="4"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Заболевания, связанные с действием биологических факторов: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инфекционные и паразитарные заболевания у животноводов, ветеринаров, инфекционистов, лаборантов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баклабораторий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и других;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AutoNum type="arabicPeriod" startAt="4"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Аллергические заболевания: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конъюнктивиты, риниты, бронхиальная астма, дерматиты, экземы, крапивница и т.д., которые возникают при работе с соответствующими раздражителями растительного или животного происхождения;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AutoNum type="arabicPeriod" startAt="4"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Новообразования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- злокачественные опухоли при работе с канцерогенами физического (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ионизиру-ющие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излучения, ультрафиолетовая радиация),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хи-мического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происхождения  (3, 4-бензпирен</a:t>
            </a:r>
            <a:r>
              <a:rPr lang="ru-RU" altLang="ru-RU" sz="2400" dirty="0" smtClean="0"/>
              <a:t>,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смолы ).</a:t>
            </a:r>
          </a:p>
        </p:txBody>
      </p:sp>
    </p:spTree>
    <p:extLst>
      <p:ext uri="{BB962C8B-B14F-4D97-AF65-F5344CB8AC3E}">
        <p14:creationId xmlns:p14="http://schemas.microsoft.com/office/powerpoint/2010/main" xmlns="" val="367553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858000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>
                <a:lumMod val="20000"/>
                <a:lumOff val="8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i="1" dirty="0" smtClean="0"/>
              <a:t>          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Острое профессиональное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заболева-ние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(интоксикация)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возникает неожиданно, после одноразового (на протяжении не больше одной рабочей смены) влияния относительно высоких концентраций химических веществ,  находящихся в воздухе рабочей зоны,  уровней или доз других вредных факторов.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6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0112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ПРЕДМЕТ, ЦЕЛЬ, ЗАДАЧИ </a:t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ГИГИЕНЫ И ФИЗИОЛОГИИ ТРУДА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000100" y="1428736"/>
            <a:ext cx="7933588" cy="5143536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Гигиена труда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раздел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профилакти-ческой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медицины, изучающей влияние на организм человека производственной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сре-ды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трудовой деятельности с целью разработки на этой основе санитарно-гигиенических,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лечебно-профилактичес-ких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организационных мероприятий, направленных на создание здоровых условий труда и повышения его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продук-тивности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3380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Неблагоприятные проявления и заболевания, связанные с действием пыли на организм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78634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/>
              <a:t>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Запыленность атмосферного воздуха снижает освещенность, интенсивность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УФ-радиации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спо-собствует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появлению пасмурной погоды (частицы пыли – ядра конденсации влаги), туманов, смога.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 Действие пыли на кожу и слизистые оболочки заключается в закупорке выводных протоков сальных и потовых желез, развитию мацерации кожи, слизистых оболочек, возникновению пиодермий, аллергии, 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липотропные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составляющие пыли могут всасываться, вызывая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общетоксическое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действие. Загрязняя одежду, пыль снижает ее вентилирующую,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паропроводимую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функцию, отрицательно влияя на теплообмен и дыхание кожи.</a:t>
            </a:r>
          </a:p>
          <a:p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5786446" y="5879592"/>
            <a:ext cx="484632" cy="978408"/>
          </a:xfrm>
          <a:prstGeom prst="downArrow">
            <a:avLst>
              <a:gd name="adj1" fmla="val 100000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00042"/>
            <a:ext cx="8229600" cy="57150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ru-RU" sz="8000" b="1" dirty="0" smtClean="0"/>
              <a:t>3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. В результате действия пыли на дыхательную систему возникает ряд патологических состояний: 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ru-RU" sz="8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общетоксическое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действие: растворимая в воде пыль из легких и слизистых оболочек всасывается, попадает в кровяное русло и, в зависимости от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тропности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токсического вещества, вызывает ту или другую патологию (отравление свинцом, цинком, стронцием);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endParaRPr lang="ru-RU" sz="8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аллергенные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заболевания: удушье, хронический бронхит, ринит, фарингит, трахеит, бронхиальная астма (растительная, шерстяная пыль, сажа);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endParaRPr lang="ru-RU" sz="8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инфекционные заболевания с ингаляционным механизмом передачи (туберкулез, легочная чума);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ru-RU" sz="8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пневмокониозы – фиброзные заболевания легких, вызванные продолжительным действием некоторых видов неорганической пыли (силикозы, возникновение которых связано с действием оксида кремния, сидерозы – железной пыли,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асбестозы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, антракозы);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endParaRPr lang="ru-RU" sz="8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рак легких – в результате действия хромовой пыли; радионуклидов; 3,4-бенз-а-пирена; 5,6-дибензантрацена и других канцерогенов.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ru-RU" sz="7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785926"/>
            <a:ext cx="7929618" cy="4228850"/>
          </a:xfrm>
          <a:prstGeom prst="rect">
            <a:avLst/>
          </a:prstGeom>
          <a:ln w="76200">
            <a:solidFill>
              <a:srgbClr val="00B0F0"/>
            </a:solidFill>
            <a:prstDash val="lgDashDotDot"/>
          </a:ln>
        </p:spPr>
        <p:txBody>
          <a:bodyPr wrap="square">
            <a:spAutoFit/>
          </a:bodyPr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  <a:buFontTx/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Уменьшение  продуктивности работы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Tx/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Снижение  скорости  восприятия  и  переработки  информации.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Tx/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Увеличение латентных периодов сенсомоторных реакций.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Tx/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Нарушение  координации.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Tx/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Снижение  работоспособности на 30-45%: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-при  увеличении  теплосодержания  в  организме на  каждые  10 кДж/кг ;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почти 130 кДж/кг;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- при  тепловом  излучении свыше 350 Вт/м</a:t>
            </a:r>
            <a:r>
              <a:rPr lang="ru-RU" sz="24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- при  приросте температуры на  каждые  3 градуса выше 22 </a:t>
            </a:r>
            <a:r>
              <a:rPr lang="ru-RU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С;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- при  приросте  влажности  на 20%   после 40%.</a:t>
            </a: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000100" y="0"/>
            <a:ext cx="7358114" cy="1714488"/>
          </a:xfrm>
          <a:prstGeom prst="horizontalScroll">
            <a:avLst>
              <a:gd name="adj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Влияние  микроклимата  на  показатели  работоспособности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785926"/>
            <a:ext cx="8001056" cy="41747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>
              <a:buClr>
                <a:schemeClr val="tx1"/>
              </a:buClr>
              <a:buFont typeface="Wingdings" pitchFamily="2" charset="2"/>
              <a:buChar char="ü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Температурный  дискомфорт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		- гипертермия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		- гипотермия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ü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Обезвоживание  организма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ü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Нарушение  водно-солевого  баланса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ü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Тепловой  удар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ü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Ожог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ü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Обморожение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500042"/>
            <a:ext cx="7929618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Влияние  параметров  микроклимата  на  самочувствие  человека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571472" y="357166"/>
            <a:ext cx="8215370" cy="135732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785794"/>
            <a:ext cx="821537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Влияние  шума  на  организм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500174"/>
            <a:ext cx="8215370" cy="41747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Нервно-психические  реакции  и  нарушения -  30-65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ДбА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Вегетативные реакции  и  расстройства              -   65-90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ДбА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Нарушение  функций  слуха - 90-120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ДбА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Font typeface="Wingdings" pitchFamily="2" charset="2"/>
              <a:buAutoNum type="arabicPeriod" startAt="4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Болевой  синдром, смерть- &gt;120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ДбА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09600" indent="-609600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357166"/>
            <a:ext cx="7929618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Клинические  проявления  вредного  воздействия  шума на  организм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285860"/>
            <a:ext cx="8072494" cy="518603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49263" algn="just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ЦНС – эмоциональные  расстройства, возбуждение, раздражительность, нарушения  сна, ухудшение  памяти, </a:t>
            </a: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голов-ная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 боль, неврозы.</a:t>
            </a:r>
          </a:p>
          <a:p>
            <a:pPr indent="449263" algn="just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Вибро-шумовая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 болезнь – результат  защитного  </a:t>
            </a: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тормо-жения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, утомляемость, сонливость, апатия, головная  боль, бессонница, эмоциональная  неустойчивость, нарушение  </a:t>
            </a: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зри-тельно-моторной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 и  акустико-моторной  реакции.</a:t>
            </a:r>
          </a:p>
          <a:p>
            <a:pPr indent="449263" algn="just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Вегетативная НС- астеновегетативный, </a:t>
            </a: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астеноневро-тический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 синдромы, </a:t>
            </a: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вегето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- сосудистая  дисфункция, изменения  латентного  периода  условных  рефлексов, биоэлектрической  активности  мозга, тремор  рук  и  век, </a:t>
            </a: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акро-цианоз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, трофические  нарушения  кожи. 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4. Сердечно - сосудистая  система – колебания  артериального     давления, снижение тонуса  сосудов, сокращение  числа  </a:t>
            </a: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сердеч-ных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 сокращений, замедление  сердечного  ритма, снижение  </a:t>
            </a: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зуб-ца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Т; увеличение  скорости  свертываемости  крови.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5. Пищеварительная  система – нарушения  функционального  состояния  желудка, секреторной  и  моторной  функций  ЖКТ.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643050"/>
            <a:ext cx="792961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            80%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лиц  с  головной  болью  связывают  её  с  воздействием  бытового  и  производственного  шума.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2400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52%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лиц  с  нарушениями  памяти  и  неврозами  в  основе  имеют  шумовую  болезнь.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2400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в 30%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шум  является  причиной  преждевременного  старения.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на 8-12 лет  сокращает  продолжительность  жизни.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ятно 2 3"/>
          <p:cNvSpPr/>
          <p:nvPr/>
        </p:nvSpPr>
        <p:spPr>
          <a:xfrm>
            <a:off x="857224" y="3500438"/>
            <a:ext cx="914400" cy="914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ятно 2 4"/>
          <p:cNvSpPr/>
          <p:nvPr/>
        </p:nvSpPr>
        <p:spPr>
          <a:xfrm>
            <a:off x="785786" y="2428868"/>
            <a:ext cx="914400" cy="914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ятно 2 5"/>
          <p:cNvSpPr/>
          <p:nvPr/>
        </p:nvSpPr>
        <p:spPr>
          <a:xfrm>
            <a:off x="795310" y="1438260"/>
            <a:ext cx="914400" cy="914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но 2 6"/>
          <p:cNvSpPr/>
          <p:nvPr/>
        </p:nvSpPr>
        <p:spPr>
          <a:xfrm>
            <a:off x="785786" y="4572008"/>
            <a:ext cx="914400" cy="914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Лента лицом вверх 7"/>
          <p:cNvSpPr/>
          <p:nvPr/>
        </p:nvSpPr>
        <p:spPr>
          <a:xfrm>
            <a:off x="428596" y="285728"/>
            <a:ext cx="8429684" cy="1214446"/>
          </a:xfrm>
          <a:prstGeom prst="ribbon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Клинические  проявления  вредного  воздействия  шума на  организм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1214422"/>
            <a:ext cx="8715436" cy="541071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>
              <a:lnSpc>
                <a:spcPct val="80000"/>
              </a:lnSpc>
              <a:buFontTx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Ангиодистонический  синдром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превалируют  нарушения  капиллярного  кровообращения.</a:t>
            </a:r>
          </a:p>
          <a:p>
            <a:pPr marL="457200" indent="-457200" algn="just">
              <a:lnSpc>
                <a:spcPct val="80000"/>
              </a:lnSpc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Ангиоспастический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выраженные  нарушения  вибрационной  чувствительности.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80000"/>
              </a:lnSpc>
              <a:buFontTx/>
              <a:buAutoNum type="arabicPeriod" startAt="3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Синдром  вегетативного  полиневрита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парестезии  и  боли  в конечностях.</a:t>
            </a:r>
          </a:p>
          <a:p>
            <a:pPr marL="457200" indent="-457200" algn="just">
              <a:lnSpc>
                <a:spcPct val="80000"/>
              </a:lnSpc>
              <a:buFontTx/>
              <a:buAutoNum type="arabicPeriod" startAt="3"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80000"/>
              </a:lnSpc>
              <a:buFontTx/>
              <a:buAutoNum type="arabicPeriod" startAt="4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Синдром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вегетомиофасцита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боли  в  мышцах.</a:t>
            </a:r>
          </a:p>
          <a:p>
            <a:pPr marL="457200" indent="-457200" algn="just">
              <a:lnSpc>
                <a:spcPct val="80000"/>
              </a:lnSpc>
              <a:buFontTx/>
              <a:buAutoNum type="arabicPeriod" startAt="4"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Синдром  неврита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нарушение  двигательных  функций.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Диэнцефальный  синдром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нейроциркуляторные  нарушения 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Вестибулярный  синдром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повышенная  возбудимость  вестибулярного  аппарата.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214282" y="0"/>
            <a:ext cx="8715436" cy="1142984"/>
          </a:xfrm>
          <a:prstGeom prst="flowChartPunchedTap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Клинические  проявления воздействия  вибрации на  организм  человека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714876" y="6357958"/>
            <a:ext cx="484632" cy="9784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357166"/>
            <a:ext cx="792961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Клинические  проявления  воздействия  вибрации </a:t>
            </a:r>
            <a:r>
              <a:rPr lang="ru-RU" sz="1400" b="1" dirty="0" smtClean="0"/>
              <a:t>(продолжение)</a:t>
            </a:r>
            <a:endParaRPr lang="ru-RU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000108"/>
            <a:ext cx="5286412" cy="25545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Сосудистый  синдром</a:t>
            </a:r>
          </a:p>
          <a:p>
            <a:pPr>
              <a:buFontTx/>
              <a:buNone/>
            </a:pP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Вегетативный  неврит -</a:t>
            </a:r>
          </a:p>
          <a:p>
            <a:pPr algn="just">
              <a:buFontTx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боль  в  руках  и  ногах без  четкой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локали-зации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быстрое  утомление  при  ходьбе, повышенная  чувствительность  к  холоду, раздражительность, бессонница, шум  и  тяжесть  в  голове; ангиоспазм, нарушение  трофики  кожи  рук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3857629"/>
            <a:ext cx="5357850" cy="23698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Поражения ЦНС,</a:t>
            </a:r>
          </a:p>
          <a:p>
            <a:pPr marL="342900" indent="-342900">
              <a:spcBef>
                <a:spcPct val="20000"/>
              </a:spcBef>
            </a:pP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Полиневритический  синдром</a:t>
            </a:r>
          </a:p>
          <a:p>
            <a:pPr algn="just">
              <a:spcBef>
                <a:spcPct val="2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Головокружения, головная  боль,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спутанно-сть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сознания, тремор  пальцев  рук, общая  слабость, вегетативные  дисфункции,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нару-шение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обменных  процессов, нарушение вестибулярного  аппарата, зрения, слуха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15074" y="1643050"/>
            <a:ext cx="2714141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Локальная  вибрация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00826" y="4143380"/>
            <a:ext cx="2242922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Общая  вибрация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Характеристика производственной вентиляции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600200"/>
            <a:ext cx="8215370" cy="4525963"/>
          </a:xfrm>
        </p:spPr>
        <p:txBody>
          <a:bodyPr>
            <a:normAutofit fontScale="40000" lnSpcReduction="20000"/>
          </a:bodyPr>
          <a:lstStyle/>
          <a:p>
            <a:pPr marL="0" indent="360363">
              <a:buNone/>
            </a:pPr>
            <a:r>
              <a:rPr lang="ru-RU" sz="1000" dirty="0" smtClean="0"/>
              <a:t>                 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Естественная вентиляция:</a:t>
            </a:r>
          </a:p>
          <a:p>
            <a:pPr marL="0" indent="360363" algn="just"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         - неорганизованная (окна, двери, инфильтрация через стены);</a:t>
            </a:r>
          </a:p>
          <a:p>
            <a:pPr marL="0" indent="360363" algn="just"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         - организованная (фонари, шахты, дефлекторы, оконные проёмы на двух </a:t>
            </a:r>
          </a:p>
          <a:p>
            <a:pPr marL="0" indent="360363" algn="just"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           уровнях). </a:t>
            </a:r>
          </a:p>
          <a:p>
            <a:pPr marL="0" indent="360363" algn="just"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    Искусственная вентиляция:</a:t>
            </a:r>
          </a:p>
          <a:p>
            <a:pPr marL="0" indent="360363" algn="just"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         - приточная;</a:t>
            </a:r>
          </a:p>
          <a:p>
            <a:pPr marL="0" indent="360363" algn="just"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         - вытяжная;</a:t>
            </a:r>
          </a:p>
          <a:p>
            <a:pPr marL="0" indent="360363" algn="just"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         - приточно-вытяжная;</a:t>
            </a:r>
          </a:p>
          <a:p>
            <a:pPr marL="0" indent="360363" algn="just"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         - кондиционирование;</a:t>
            </a:r>
          </a:p>
          <a:p>
            <a:pPr marL="0" indent="360363" algn="just"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         - аварийная.</a:t>
            </a:r>
          </a:p>
          <a:p>
            <a:pPr marL="0" indent="360363" algn="just"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      Оценка эффективности работы вентиляции:</a:t>
            </a:r>
          </a:p>
          <a:p>
            <a:pPr marL="0" indent="360363" algn="just"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         - скорость во всасывающем отверстии вытяжной вентиляции;</a:t>
            </a:r>
          </a:p>
          <a:p>
            <a:pPr marL="0" indent="360363" algn="just"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         -  микроклимат на рабочем месте;</a:t>
            </a:r>
          </a:p>
          <a:p>
            <a:pPr marL="0" indent="360363" algn="just"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         - концентрация вредных веществ в воздухе рабочей зоны;</a:t>
            </a:r>
          </a:p>
          <a:p>
            <a:pPr marL="0" indent="360363" algn="just"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         - воздушный баланс. </a:t>
            </a:r>
            <a:endParaRPr lang="ru-RU" sz="45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00760" y="2714620"/>
            <a:ext cx="2114536" cy="128588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Характеристика: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-местная;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-общая;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-локализованная.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-конечная звезда 4"/>
          <p:cNvSpPr/>
          <p:nvPr/>
        </p:nvSpPr>
        <p:spPr>
          <a:xfrm>
            <a:off x="285720" y="1500174"/>
            <a:ext cx="642910" cy="571504"/>
          </a:xfrm>
          <a:prstGeom prst="star4">
            <a:avLst>
              <a:gd name="adj" fmla="val 125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 </a:t>
            </a:r>
            <a:endParaRPr lang="ru-RU" sz="900" dirty="0"/>
          </a:p>
        </p:txBody>
      </p:sp>
      <p:sp>
        <p:nvSpPr>
          <p:cNvPr id="6" name="4-конечная звезда 5"/>
          <p:cNvSpPr/>
          <p:nvPr/>
        </p:nvSpPr>
        <p:spPr>
          <a:xfrm>
            <a:off x="285720" y="2571744"/>
            <a:ext cx="642910" cy="571504"/>
          </a:xfrm>
          <a:prstGeom prst="star4">
            <a:avLst>
              <a:gd name="adj" fmla="val 125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 </a:t>
            </a:r>
            <a:endParaRPr lang="ru-RU" sz="900" dirty="0"/>
          </a:p>
        </p:txBody>
      </p:sp>
      <p:sp>
        <p:nvSpPr>
          <p:cNvPr id="7" name="4-конечная звезда 6"/>
          <p:cNvSpPr/>
          <p:nvPr/>
        </p:nvSpPr>
        <p:spPr>
          <a:xfrm>
            <a:off x="357158" y="4286256"/>
            <a:ext cx="642910" cy="571504"/>
          </a:xfrm>
          <a:prstGeom prst="star4">
            <a:avLst>
              <a:gd name="adj" fmla="val 125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 </a:t>
            </a:r>
            <a:endParaRPr lang="ru-RU" sz="9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7171194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Производственная санитария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система организационных мероприятий и технических средств, уменьшающих неблагоприятное влияние производственных факторов.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Охрана труда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система законодательных актов и соответствующих им социально-экологических, технических, гигиенических и организационных мероприятий, обеспечивающих безопасность, сохранение здоровья и работоспособности человека в процессе труда.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Солнце 2"/>
          <p:cNvSpPr/>
          <p:nvPr/>
        </p:nvSpPr>
        <p:spPr>
          <a:xfrm>
            <a:off x="5429256" y="2500306"/>
            <a:ext cx="914400" cy="9144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олнце 3"/>
          <p:cNvSpPr/>
          <p:nvPr/>
        </p:nvSpPr>
        <p:spPr>
          <a:xfrm>
            <a:off x="4000496" y="2500306"/>
            <a:ext cx="914400" cy="9144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лнце 4"/>
          <p:cNvSpPr/>
          <p:nvPr/>
        </p:nvSpPr>
        <p:spPr>
          <a:xfrm>
            <a:off x="2643174" y="2500306"/>
            <a:ext cx="914400" cy="9144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4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097" name="Group 1"/>
          <p:cNvGrpSpPr>
            <a:grpSpLocks noChangeAspect="1"/>
          </p:cNvGrpSpPr>
          <p:nvPr/>
        </p:nvGrpSpPr>
        <p:grpSpPr bwMode="auto">
          <a:xfrm>
            <a:off x="421444" y="642918"/>
            <a:ext cx="8722556" cy="4757758"/>
            <a:chOff x="4710" y="2036"/>
            <a:chExt cx="6873" cy="3780"/>
          </a:xfrm>
        </p:grpSpPr>
        <p:sp>
          <p:nvSpPr>
            <p:cNvPr id="4133" name="AutoShape 37"/>
            <p:cNvSpPr>
              <a:spLocks noChangeAspect="1" noChangeArrowheads="1" noTextEdit="1"/>
            </p:cNvSpPr>
            <p:nvPr/>
          </p:nvSpPr>
          <p:spPr bwMode="auto">
            <a:xfrm>
              <a:off x="4710" y="2036"/>
              <a:ext cx="6873" cy="378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32" name="Rectangle 36"/>
            <p:cNvSpPr>
              <a:spLocks noChangeArrowheads="1"/>
            </p:cNvSpPr>
            <p:nvPr/>
          </p:nvSpPr>
          <p:spPr bwMode="auto">
            <a:xfrm>
              <a:off x="5454" y="2636"/>
              <a:ext cx="1487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Первичная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31" name="Rectangle 35"/>
            <p:cNvSpPr>
              <a:spLocks noChangeArrowheads="1"/>
            </p:cNvSpPr>
            <p:nvPr/>
          </p:nvSpPr>
          <p:spPr bwMode="auto">
            <a:xfrm>
              <a:off x="7596" y="2636"/>
              <a:ext cx="1248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Вторичная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/>
          </p:nvSpPr>
          <p:spPr bwMode="auto">
            <a:xfrm>
              <a:off x="9352" y="2666"/>
              <a:ext cx="1338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Третичная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/>
          </p:nvSpPr>
          <p:spPr bwMode="auto">
            <a:xfrm>
              <a:off x="5424" y="3026"/>
              <a:ext cx="5442" cy="45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Мероприятия первичной, вторичной и третичной профилактики: </a:t>
              </a:r>
              <a:r>
                <a:rPr kumimoji="0" lang="uk-UA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содержание</a:t>
              </a: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, </a:t>
              </a:r>
              <a:r>
                <a:rPr kumimoji="0" lang="uk-UA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цель</a:t>
              </a: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, </a:t>
              </a:r>
              <a:endParaRPr kumimoji="0" lang="uk-UA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область </a:t>
              </a:r>
              <a:r>
                <a:rPr kumimoji="0" lang="uk-UA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применения</a:t>
              </a:r>
              <a:endPara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/>
          </p:nvSpPr>
          <p:spPr bwMode="auto">
            <a:xfrm>
              <a:off x="4799" y="3596"/>
              <a:ext cx="1250" cy="8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Архитектурно-планировочные и проектно-строительные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/>
          </p:nvSpPr>
          <p:spPr bwMode="auto">
            <a:xfrm>
              <a:off x="5379" y="4770"/>
              <a:ext cx="5473" cy="42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Реабилитация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: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понятие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,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цель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,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виды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,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содержание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/>
          </p:nvSpPr>
          <p:spPr bwMode="auto">
            <a:xfrm>
              <a:off x="6105" y="3596"/>
              <a:ext cx="1074" cy="8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Организационные, </a:t>
              </a: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технико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технологи-ческие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/>
          </p:nvSpPr>
          <p:spPr bwMode="auto">
            <a:xfrm>
              <a:off x="7239" y="3596"/>
              <a:ext cx="892" cy="8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Санитарно-технические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/>
          </p:nvSpPr>
          <p:spPr bwMode="auto">
            <a:xfrm>
              <a:off x="8169" y="3596"/>
              <a:ext cx="1060" cy="8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Медико-биологические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/>
          </p:nvSpPr>
          <p:spPr bwMode="auto">
            <a:xfrm>
              <a:off x="9285" y="3596"/>
              <a:ext cx="1060" cy="8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Физиолого-психологи-ческие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инди-видуальные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/>
          </p:nvSpPr>
          <p:spPr bwMode="auto">
            <a:xfrm>
              <a:off x="10456" y="3596"/>
              <a:ext cx="1060" cy="8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Охрана труда женщин и </a:t>
              </a: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несовершен-нолетних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/>
          </p:nvSpPr>
          <p:spPr bwMode="auto">
            <a:xfrm>
              <a:off x="4978" y="5366"/>
              <a:ext cx="1102" cy="4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Медицинская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/>
          </p:nvSpPr>
          <p:spPr bwMode="auto">
            <a:xfrm>
              <a:off x="6138" y="5366"/>
              <a:ext cx="1250" cy="4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Физиологическая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/>
          </p:nvSpPr>
          <p:spPr bwMode="auto">
            <a:xfrm>
              <a:off x="7477" y="5366"/>
              <a:ext cx="1102" cy="4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Трудовая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/>
          </p:nvSpPr>
          <p:spPr bwMode="auto">
            <a:xfrm>
              <a:off x="8727" y="5389"/>
              <a:ext cx="1336" cy="4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Профессиональная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/>
          </p:nvSpPr>
          <p:spPr bwMode="auto">
            <a:xfrm>
              <a:off x="10119" y="5385"/>
              <a:ext cx="1182" cy="4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Социально-трудовая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16" name="Line 20"/>
            <p:cNvSpPr>
              <a:spLocks noChangeShapeType="1"/>
            </p:cNvSpPr>
            <p:nvPr/>
          </p:nvSpPr>
          <p:spPr bwMode="auto">
            <a:xfrm>
              <a:off x="4710" y="4916"/>
              <a:ext cx="62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15" name="Line 19"/>
            <p:cNvSpPr>
              <a:spLocks noChangeShapeType="1"/>
            </p:cNvSpPr>
            <p:nvPr/>
          </p:nvSpPr>
          <p:spPr bwMode="auto">
            <a:xfrm>
              <a:off x="6227" y="2516"/>
              <a:ext cx="0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14" name="Line 18"/>
            <p:cNvSpPr>
              <a:spLocks noChangeShapeType="1"/>
            </p:cNvSpPr>
            <p:nvPr/>
          </p:nvSpPr>
          <p:spPr bwMode="auto">
            <a:xfrm>
              <a:off x="8250" y="2516"/>
              <a:ext cx="0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13" name="Line 17"/>
            <p:cNvSpPr>
              <a:spLocks noChangeShapeType="1"/>
            </p:cNvSpPr>
            <p:nvPr/>
          </p:nvSpPr>
          <p:spPr bwMode="auto">
            <a:xfrm>
              <a:off x="10214" y="2516"/>
              <a:ext cx="0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12" name="Line 16"/>
            <p:cNvSpPr>
              <a:spLocks noChangeShapeType="1"/>
            </p:cNvSpPr>
            <p:nvPr/>
          </p:nvSpPr>
          <p:spPr bwMode="auto">
            <a:xfrm>
              <a:off x="5811" y="3476"/>
              <a:ext cx="0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11" name="Line 15"/>
            <p:cNvSpPr>
              <a:spLocks noChangeShapeType="1"/>
            </p:cNvSpPr>
            <p:nvPr/>
          </p:nvSpPr>
          <p:spPr bwMode="auto">
            <a:xfrm>
              <a:off x="6763" y="3476"/>
              <a:ext cx="0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10" name="Line 14"/>
            <p:cNvSpPr>
              <a:spLocks noChangeShapeType="1"/>
            </p:cNvSpPr>
            <p:nvPr/>
          </p:nvSpPr>
          <p:spPr bwMode="auto">
            <a:xfrm>
              <a:off x="7655" y="3476"/>
              <a:ext cx="0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9" name="Line 13"/>
            <p:cNvSpPr>
              <a:spLocks noChangeShapeType="1"/>
            </p:cNvSpPr>
            <p:nvPr/>
          </p:nvSpPr>
          <p:spPr bwMode="auto">
            <a:xfrm>
              <a:off x="8667" y="3476"/>
              <a:ext cx="0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8" name="Line 12"/>
            <p:cNvSpPr>
              <a:spLocks noChangeShapeType="1"/>
            </p:cNvSpPr>
            <p:nvPr/>
          </p:nvSpPr>
          <p:spPr bwMode="auto">
            <a:xfrm>
              <a:off x="9738" y="3476"/>
              <a:ext cx="0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7" name="Line 11"/>
            <p:cNvSpPr>
              <a:spLocks noChangeShapeType="1"/>
            </p:cNvSpPr>
            <p:nvPr/>
          </p:nvSpPr>
          <p:spPr bwMode="auto">
            <a:xfrm>
              <a:off x="10690" y="3476"/>
              <a:ext cx="0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6" name="Line 10"/>
            <p:cNvSpPr>
              <a:spLocks noChangeShapeType="1"/>
            </p:cNvSpPr>
            <p:nvPr/>
          </p:nvSpPr>
          <p:spPr bwMode="auto">
            <a:xfrm>
              <a:off x="5602" y="5186"/>
              <a:ext cx="1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5" name="Line 9"/>
            <p:cNvSpPr>
              <a:spLocks noChangeShapeType="1"/>
            </p:cNvSpPr>
            <p:nvPr/>
          </p:nvSpPr>
          <p:spPr bwMode="auto">
            <a:xfrm>
              <a:off x="6763" y="5186"/>
              <a:ext cx="1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4" name="Line 8"/>
            <p:cNvSpPr>
              <a:spLocks noChangeShapeType="1"/>
            </p:cNvSpPr>
            <p:nvPr/>
          </p:nvSpPr>
          <p:spPr bwMode="auto">
            <a:xfrm>
              <a:off x="8012" y="5186"/>
              <a:ext cx="1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3" name="Line 7"/>
            <p:cNvSpPr>
              <a:spLocks noChangeShapeType="1"/>
            </p:cNvSpPr>
            <p:nvPr/>
          </p:nvSpPr>
          <p:spPr bwMode="auto">
            <a:xfrm>
              <a:off x="9262" y="5186"/>
              <a:ext cx="1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2" name="Line 6"/>
            <p:cNvSpPr>
              <a:spLocks noChangeShapeType="1"/>
            </p:cNvSpPr>
            <p:nvPr/>
          </p:nvSpPr>
          <p:spPr bwMode="auto">
            <a:xfrm>
              <a:off x="10511" y="5186"/>
              <a:ext cx="1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5298" y="2051"/>
              <a:ext cx="5534" cy="45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Профилактика: понятие, цель, виды по времени и порядка реализации 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профилактических мероприятий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00" name="Line 4"/>
            <p:cNvSpPr>
              <a:spLocks noChangeShapeType="1"/>
            </p:cNvSpPr>
            <p:nvPr/>
          </p:nvSpPr>
          <p:spPr bwMode="auto">
            <a:xfrm flipH="1">
              <a:off x="4710" y="2306"/>
              <a:ext cx="5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9" name="Line 3"/>
            <p:cNvSpPr>
              <a:spLocks noChangeShapeType="1"/>
            </p:cNvSpPr>
            <p:nvPr/>
          </p:nvSpPr>
          <p:spPr bwMode="auto">
            <a:xfrm flipH="1">
              <a:off x="4710" y="2306"/>
              <a:ext cx="0" cy="26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8" name="Line 2"/>
            <p:cNvSpPr>
              <a:spLocks noChangeShapeType="1"/>
            </p:cNvSpPr>
            <p:nvPr/>
          </p:nvSpPr>
          <p:spPr bwMode="auto">
            <a:xfrm flipH="1">
              <a:off x="4710" y="3296"/>
              <a:ext cx="71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152" name="Rectangle 56"/>
          <p:cNvSpPr>
            <a:spLocks noChangeArrowheads="1"/>
          </p:cNvSpPr>
          <p:nvPr/>
        </p:nvSpPr>
        <p:spPr bwMode="auto">
          <a:xfrm>
            <a:off x="0" y="214290"/>
            <a:ext cx="8935571" cy="3385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Профилактика профессионально обусловленной патологии и реабилитации больных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642194"/>
          </a:xfrm>
        </p:spPr>
        <p:txBody>
          <a:bodyPr/>
          <a:lstStyle/>
          <a:p>
            <a:r>
              <a:rPr lang="ru-RU" b="1" i="1" dirty="0" smtClean="0">
                <a:effectLst/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b="1" i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1484784"/>
            <a:ext cx="4032448" cy="5053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7848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42852"/>
            <a:ext cx="8244408" cy="6454500"/>
          </a:xfrm>
          <a:ln w="76200"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ru-RU" b="1" dirty="0" smtClean="0"/>
              <a:t>    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214290"/>
            <a:ext cx="8001056" cy="643253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Гигиеническая оценка условий труда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изучение характера и особенностей конкретного вида труда и определение санитарно-гигиенических показателей производственной среды, проводимых с целью оценки их соответствия гигиеническим требованиям, разработки оздоровительных и профилактических мероприятий.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Вредный производственный фактор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производ-ственный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фактор, воздействие которого на работающего в определенных условиях приведет к заболеванию или снижению работоспособности. В зависимости от уровня и продолжительности воздействия вредный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производ-ственный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фактор может стать опасным.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Фактор риска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фактор любой природы, который при определенных условиях способен провоцировать или увеличивать риск возникновения или развития отклонений в состоянии здоровья.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052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0"/>
            <a:ext cx="8143900" cy="6801862"/>
          </a:xfrm>
          <a:prstGeom prst="rect">
            <a:avLst/>
          </a:prstGeom>
          <a:ln w="76200"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Химические производственные факторы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(токсические, канцерогенные, мутагенные,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сенсибилизи-рующие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раздражающие).</a:t>
            </a:r>
          </a:p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Физические производственные факторы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повышенные запыленность и загазованность воздуха рабочей зоны, повышенная и пониженная температура, влажность и скорость движения воздуха, атмосферное давление, повышенные уровни шума, инфразвука, ультразвука, вибрации, электромагнитных излучений, электрического и магнитного полей, отсутствие или недостаточность естественного освещения, недостаточная освещенность рабочей зоны.</a:t>
            </a:r>
            <a:endParaRPr lang="ru-RU" sz="2400" dirty="0" smtClean="0"/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Биологические производственные факторы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(патогенные микроорганизмы и продукты их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жизне-деятельности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белковые препараты).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Психофизиологические производственные факторы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(физическая и нервно-психическая нагрузка</a:t>
            </a:r>
            <a:r>
              <a:rPr lang="ru-RU" sz="2400" dirty="0" smtClean="0"/>
              <a:t>)</a:t>
            </a:r>
          </a:p>
          <a:p>
            <a:pPr algn="just"/>
            <a:endParaRPr lang="ru-RU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858000"/>
          </a:xfrm>
          <a:noFill/>
          <a:ln w="76200">
            <a:solidFill>
              <a:srgbClr val="00B05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Условия труда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совокупность факторов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произ-водственной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среды и производственного процесса, влияющих на здоровье и работоспособность человека в процессе его профессиональной деятельности. </a:t>
            </a:r>
          </a:p>
          <a:p>
            <a:pPr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Гигиеническая классификация УТ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1-й класс (оптимальные) – условия труда, не только сохраняют здоровье работающих, а создают предпосылки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под-держания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высокого уровня работоспособности; 2-й класс (допустимые) – характеризуются уровнями факторов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про-изводственной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среды и трудового процесса,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пре-вышающими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гигиенических нормативов, а возможные изменения функционального состояния организма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вос-станавливаются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 время отдыха и не оказывающими вредного влияния на здоровье работающих и 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по-томство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3-й класс (вредные) – характеризуются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наличи-ем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вредных производственных факторов, превышающих гигиенические нормативы и оказывающих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неблагопри-ятное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влияние на организм работающего или его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потом-ство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4-й класс (опасные или экстремальные) 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создаю-щие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высокий риск возникновения тяжелых острых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про-фессиональных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поражений, отравлений, инвалидности.</a:t>
            </a: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572528" cy="857232"/>
          </a:xfrm>
        </p:spPr>
        <p:txBody>
          <a:bodyPr>
            <a:noAutofit/>
          </a:bodyPr>
          <a:lstStyle/>
          <a:p>
            <a:pPr algn="ctr"/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Классы условий труда в зависимости от содержания вредных веществ в воздухе рабочей зоны (превышение ПДК, раз)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71472" y="785796"/>
          <a:ext cx="8434391" cy="6021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571504"/>
                <a:gridCol w="761781"/>
                <a:gridCol w="759404"/>
                <a:gridCol w="683464"/>
                <a:gridCol w="683464"/>
                <a:gridCol w="688494"/>
              </a:tblGrid>
              <a:tr h="357188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Факторы производственной среды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(вредные вещества)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Класс условий труда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4861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допустимый – 2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вредный - 3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Опасный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(экстремальный) –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 4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</a:tr>
              <a:tr h="100013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1 ступень –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3.1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2 ступень –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3.2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3 ступень –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3.3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4 ступень –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3.4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18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Вредные вещества за исключением перечисленных ниже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≤ ПДК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1,1-3,0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3,1-6,0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6,1-10,0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10,1-20,0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&gt; 20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35" marR="62135" marT="0" marB="0" anchor="ctr"/>
                </a:tc>
              </a:tr>
              <a:tr h="4318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Вещества с остронаправленным механизмом действия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≤ ПДК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1,1-3,0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3,1-6,0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6,1-10,0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&gt; </a:t>
                      </a:r>
                      <a:r>
                        <a:rPr lang="en-US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r>
                        <a:rPr lang="en-US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*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35" marR="62135" marT="0" marB="0" anchor="ctr"/>
                </a:tc>
              </a:tr>
              <a:tr h="380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Аллергены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≤ ПДК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1,1-3,0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3.1-10.0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&gt; 10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135" marR="62135" marT="0" marB="0" anchor="ctr"/>
                </a:tc>
              </a:tr>
              <a:tr h="380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Канцерогены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≤ ПДК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1,1-3,0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3.1-10.0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6.1-10.0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&gt; 10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135" marR="62135" marT="0" marB="0" anchor="ctr"/>
                </a:tc>
              </a:tr>
              <a:tr h="4318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Противоопухолевые лекарственные препараты, гормоны (эстрогены)**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***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135" marR="62135" marT="0" marB="0" anchor="ctr"/>
                </a:tc>
              </a:tr>
              <a:tr h="380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Наркотические аналгетики**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***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135" marR="62135" marT="0" marB="0" anchor="ctr"/>
                </a:tc>
              </a:tr>
              <a:tr h="380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Металлы, оксиды металлов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≤ ПДК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1.3-3.0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3.1-10.0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10.1-20.0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&gt; 20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135" marR="62135" marT="0" marB="0" anchor="ctr"/>
                </a:tc>
              </a:tr>
              <a:tr h="4318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Аэрозоли преимущественно </a:t>
                      </a:r>
                      <a:r>
                        <a:rPr lang="ru-RU" sz="14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фиброгенного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действия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≤ ПДК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1.1-2.0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2.1-5.0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5.1-10.0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&gt; </a:t>
                      </a:r>
                      <a:r>
                        <a:rPr lang="en-US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135" marR="62135" marT="0" marB="0" anchor="ctr"/>
                </a:tc>
              </a:tr>
              <a:tr h="4318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Вредные вещества за исключением перечисленных ниже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≤ ПДК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1,1-3,0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3,1-6,0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6,1-10,0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10,1-20,0</a:t>
                      </a:r>
                    </a:p>
                  </a:txBody>
                  <a:tcPr marL="62135" marR="621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&gt; 20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35" marR="62135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468313" y="476250"/>
            <a:ext cx="8229600" cy="11366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Характеристика  условий  труда по  химическим  факторам в  Запорожской  области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500034" y="1785926"/>
          <a:ext cx="8272462" cy="4694237"/>
        </p:xfrm>
        <a:graphic>
          <a:graphicData uri="http://schemas.openxmlformats.org/presentationml/2006/ole">
            <p:oleObj spid="_x0000_s92162" name="Диаграмма" r:id="rId3" imgW="8229600" imgH="4038600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Солнцестояние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2413</TotalTime>
  <Words>2707</Words>
  <Application>Microsoft Office PowerPoint</Application>
  <PresentationFormat>Экран (4:3)</PresentationFormat>
  <Paragraphs>561</Paragraphs>
  <Slides>41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5" baseType="lpstr">
      <vt:lpstr>Тема Office</vt:lpstr>
      <vt:lpstr>Солнцестояние</vt:lpstr>
      <vt:lpstr>1_Солнцестояние</vt:lpstr>
      <vt:lpstr>Диаграмма</vt:lpstr>
      <vt:lpstr>   Лекция «Основы гигиены и   физиологии труда»   профессор Гребняк Н. П. </vt:lpstr>
      <vt:lpstr>Слайд 2</vt:lpstr>
      <vt:lpstr> ПРЕДМЕТ, ЦЕЛЬ, ЗАДАЧИ  ГИГИЕНЫ И ФИЗИОЛОГИИ ТРУДА </vt:lpstr>
      <vt:lpstr>Слайд 4</vt:lpstr>
      <vt:lpstr>Слайд 5</vt:lpstr>
      <vt:lpstr>Слайд 6</vt:lpstr>
      <vt:lpstr>Слайд 7</vt:lpstr>
      <vt:lpstr>Классы условий труда в зависимости от содержания вредных веществ в воздухе рабочей зоны (превышение ПДК, раз)</vt:lpstr>
      <vt:lpstr>Слайд 9</vt:lpstr>
      <vt:lpstr>Слайд 10</vt:lpstr>
      <vt:lpstr>Слайд 11</vt:lpstr>
      <vt:lpstr>Слайд 12</vt:lpstr>
      <vt:lpstr>Гигиеническая оценка производственного микроклимата</vt:lpstr>
      <vt:lpstr>Нормируемые значения освещенности при искусственном освещении </vt:lpstr>
      <vt:lpstr>Классификация производственного шума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Физиологическая кривая работоспособности</vt:lpstr>
      <vt:lpstr>Слайд 24</vt:lpstr>
      <vt:lpstr>Слайд 25</vt:lpstr>
      <vt:lpstr>Слайд 26</vt:lpstr>
      <vt:lpstr>Слайд 27</vt:lpstr>
      <vt:lpstr>Слайд 28</vt:lpstr>
      <vt:lpstr>Слайд 29</vt:lpstr>
      <vt:lpstr>Неблагоприятные проявления и заболевания, связанные с действием пыли на организм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Характеристика производственной вентиляции</vt:lpstr>
      <vt:lpstr>Слайд 40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Дослідження й оцінка фізичного розвитку дітей та підлітків </dc:title>
  <dc:creator>Неля</dc:creator>
  <cp:lastModifiedBy>XTreme</cp:lastModifiedBy>
  <cp:revision>426</cp:revision>
  <dcterms:created xsi:type="dcterms:W3CDTF">2015-02-01T09:23:05Z</dcterms:created>
  <dcterms:modified xsi:type="dcterms:W3CDTF">2015-07-02T08:31:23Z</dcterms:modified>
</cp:coreProperties>
</file>