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45"/>
  </p:notesMasterIdLst>
  <p:sldIdLst>
    <p:sldId id="315" r:id="rId4"/>
    <p:sldId id="345" r:id="rId5"/>
    <p:sldId id="316" r:id="rId6"/>
    <p:sldId id="382" r:id="rId7"/>
    <p:sldId id="319" r:id="rId8"/>
    <p:sldId id="381" r:id="rId9"/>
    <p:sldId id="356" r:id="rId10"/>
    <p:sldId id="392" r:id="rId11"/>
    <p:sldId id="397" r:id="rId12"/>
    <p:sldId id="398" r:id="rId13"/>
    <p:sldId id="387" r:id="rId14"/>
    <p:sldId id="395" r:id="rId15"/>
    <p:sldId id="407" r:id="rId16"/>
    <p:sldId id="396" r:id="rId17"/>
    <p:sldId id="262" r:id="rId18"/>
    <p:sldId id="358" r:id="rId19"/>
    <p:sldId id="389" r:id="rId20"/>
    <p:sldId id="393" r:id="rId21"/>
    <p:sldId id="383" r:id="rId22"/>
    <p:sldId id="390" r:id="rId23"/>
    <p:sldId id="386" r:id="rId24"/>
    <p:sldId id="385" r:id="rId25"/>
    <p:sldId id="409" r:id="rId26"/>
    <p:sldId id="384" r:id="rId27"/>
    <p:sldId id="388" r:id="rId28"/>
    <p:sldId id="341" r:id="rId29"/>
    <p:sldId id="362" r:id="rId30"/>
    <p:sldId id="364" r:id="rId31"/>
    <p:sldId id="337" r:id="rId32"/>
    <p:sldId id="405" r:id="rId33"/>
    <p:sldId id="406" r:id="rId34"/>
    <p:sldId id="391" r:id="rId35"/>
    <p:sldId id="399" r:id="rId36"/>
    <p:sldId id="400" r:id="rId37"/>
    <p:sldId id="401" r:id="rId38"/>
    <p:sldId id="402" r:id="rId39"/>
    <p:sldId id="403" r:id="rId40"/>
    <p:sldId id="404" r:id="rId41"/>
    <p:sldId id="412" r:id="rId42"/>
    <p:sldId id="353" r:id="rId43"/>
    <p:sldId id="342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FF"/>
    <a:srgbClr val="CCFF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78828" autoAdjust="0"/>
  </p:normalViewPr>
  <p:slideViewPr>
    <p:cSldViewPr>
      <p:cViewPr>
        <p:scale>
          <a:sx n="30" d="100"/>
          <a:sy n="30" d="100"/>
        </p:scale>
        <p:origin x="-1584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4DFDF-5921-4551-BB89-62F3581A75CC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C38CF-BC98-416F-A587-AB630C7D7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38CF-BC98-416F-A587-AB630C7D74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38CF-BC98-416F-A587-AB630C7D74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C38CF-BC98-416F-A587-AB630C7D743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49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213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879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101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044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046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020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51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01492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563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243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965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335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386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567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503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607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34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677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786773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57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89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29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02.07.2015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66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8215338" cy="6858000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/>
            </a:r>
            <a:br>
              <a:rPr lang="ru-RU" sz="7200" b="1" i="1" dirty="0" smtClean="0"/>
            </a:br>
            <a:r>
              <a:rPr lang="ru-RU" sz="7200" b="1" i="1" dirty="0" smtClean="0"/>
              <a:t/>
            </a:r>
            <a:br>
              <a:rPr lang="ru-RU" sz="7200" b="1" i="1" dirty="0" smtClean="0"/>
            </a:br>
            <a:r>
              <a:rPr lang="ru-RU" sz="7200" b="1" i="1" dirty="0" smtClean="0"/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Лекция</a:t>
            </a:r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«Основы гигиены и   физиологии труда»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профессор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Гребняк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Н. П.</a:t>
            </a:r>
            <a:r>
              <a:rPr lang="ru-RU" sz="7200" b="1" i="1" dirty="0" smtClean="0"/>
              <a:t/>
            </a:r>
            <a:br>
              <a:rPr lang="ru-RU" sz="7200" b="1" i="1" dirty="0" smtClean="0"/>
            </a:b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7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65138" y="1357298"/>
          <a:ext cx="8272462" cy="5403865"/>
        </p:xfrm>
        <a:graphic>
          <a:graphicData uri="http://schemas.openxmlformats.org/presentationml/2006/ole">
            <p:oleObj spid="_x0000_s93186" name="Диаграмма" r:id="rId3" imgW="8229600" imgH="4747260" progId="MSGraph.Chart.8">
              <p:embed followColorScheme="full"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428604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Характеристика  воздуха  закрытых  помещений и  рабочей  зоны на  пары  и  газы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357158" y="457200"/>
            <a:ext cx="8429684" cy="8172450"/>
            <a:chOff x="2131" y="1029"/>
            <a:chExt cx="7268" cy="9652"/>
          </a:xfrm>
        </p:grpSpPr>
        <p:sp>
          <p:nvSpPr>
            <p:cNvPr id="22560" name="AutoShape 32"/>
            <p:cNvSpPr>
              <a:spLocks noChangeAspect="1" noChangeArrowheads="1" noTextEdit="1"/>
            </p:cNvSpPr>
            <p:nvPr/>
          </p:nvSpPr>
          <p:spPr bwMode="auto">
            <a:xfrm>
              <a:off x="2131" y="1029"/>
              <a:ext cx="7268" cy="9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Гигиеническая оценка и нормирование производственных аэрозолей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2958" y="1096"/>
              <a:ext cx="5706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Физико-химические свойства пыли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3604" y="1636"/>
              <a:ext cx="1687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Растворимость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5188" y="1576"/>
              <a:ext cx="2309" cy="5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Электрозаряженность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7573" y="1636"/>
              <a:ext cx="1272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Хим. состав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2336" y="2381"/>
              <a:ext cx="6384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Действие пыли на организм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3732" y="2786"/>
              <a:ext cx="1302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Токсическое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5087" y="2786"/>
              <a:ext cx="1336" cy="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Аллергенное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7977" y="2780"/>
              <a:ext cx="1237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Мутагенное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6330" y="2786"/>
              <a:ext cx="1706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Канцерогенное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2471" y="3339"/>
              <a:ext cx="6385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Профессиональные заболевания, обусловленные действием пыли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471" y="4001"/>
              <a:ext cx="6385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Методы исследования запыленности воздуха на производстве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609" y="4708"/>
              <a:ext cx="1540" cy="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Определение дисперсности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5211" y="4676"/>
              <a:ext cx="1848" cy="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Определение химического состава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7182" y="4676"/>
              <a:ext cx="2033" cy="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Определение содержания диоксида кремния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471" y="6318"/>
              <a:ext cx="6383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Профилактические мероприятия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2404" y="5643"/>
              <a:ext cx="6385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Гигиеническая оценка результатов исследования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3360" y="1501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4133" y="1501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5732" y="1441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8585" y="1501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5186" y="1501"/>
              <a:ext cx="2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731" y="3069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014" y="4406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4368" y="4406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6329" y="4406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8178" y="4406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>
              <a:off x="5533" y="6048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5730" y="373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0" name="Rectangle 2"/>
            <p:cNvSpPr>
              <a:spLocks noChangeArrowheads="1"/>
            </p:cNvSpPr>
            <p:nvPr/>
          </p:nvSpPr>
          <p:spPr bwMode="auto">
            <a:xfrm>
              <a:off x="2131" y="1636"/>
              <a:ext cx="1580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Дисперсность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2439" y="4708"/>
              <a:ext cx="1109" cy="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Весовой</a:t>
              </a:r>
            </a:p>
          </p:txBody>
        </p:sp>
      </p:grpSp>
      <p:sp>
        <p:nvSpPr>
          <p:cNvPr id="69" name="Rectangle 26"/>
          <p:cNvSpPr>
            <a:spLocks noChangeArrowheads="1"/>
          </p:cNvSpPr>
          <p:nvPr/>
        </p:nvSpPr>
        <p:spPr bwMode="auto">
          <a:xfrm>
            <a:off x="714348" y="1928802"/>
            <a:ext cx="1509615" cy="412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Фиброгенное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000100" y="785794"/>
            <a:ext cx="8143900" cy="6072206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 форме частиц: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аморфная;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волокнистая;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остроконечная и прочие (см. рис. 12.1).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 размеру частиц: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аэросуспензии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частицы размером более 100 мкм;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аэрозоли: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крупнодисперсные – размером 100–10 мкм 			                          (собственно пыль);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среднедисперсные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размером 10–0,1 мкм           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(туча);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    мелкодисперсные – размером меньше 0,1 мкм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(дым).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 механизму образования: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аэрозоли дезинтеграции (измельчение и обработка твердых пород, материалов);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аэрозоли конденсации (укрупнение до пылевых частичек отдельных атомов или молекул).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80021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Классификации пыли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429684" cy="582594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Гигиеническая оценка производственного микроклимата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86808" cy="5857916"/>
          </a:xfrm>
          <a:ln w="762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1. Гигиеническое значение.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 Параметры микроклимата: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- температура воздуха;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- относительная влажность воздуха;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- скорость движения воздуха;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- инфракрасное излучение.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3. Особенности микроклимата отдельных производств.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4. Факторы, учитываемые при оценке микроклимата: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- периоды года;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категория работ;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рабочее место (постоянное, непостоянное).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5. Характер микроклимата: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оптимальный;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допустимый;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нагревающий;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охлаждающий;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интермитирующий</a:t>
            </a:r>
            <a:r>
              <a:rPr lang="ru-RU" sz="3500" dirty="0" smtClean="0"/>
              <a:t>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6.  Профилактические мероприятия.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Нормируемые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освещенности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искусственном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освещении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41" y="857232"/>
          <a:ext cx="7862912" cy="572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1"/>
                <a:gridCol w="1037037"/>
                <a:gridCol w="982864"/>
                <a:gridCol w="982864"/>
                <a:gridCol w="982864"/>
                <a:gridCol w="982864"/>
                <a:gridCol w="982864"/>
                <a:gridCol w="982864"/>
              </a:tblGrid>
              <a:tr h="513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Характер </a:t>
                      </a: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зритель-ной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Наимень-ший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размер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объекта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разли-чения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Разряд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зритель-ной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uk-UA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Подраз-ряд</a:t>
                      </a:r>
                      <a:r>
                        <a:rPr kumimoji="0" lang="uk-UA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uk-UA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зритель-ной</a:t>
                      </a: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uk-UA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Контраст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объекта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разли-чения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с фоном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Характе-ристика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фона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Освещенность, лк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при комбинированном освещении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общем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0480" algn="ctr">
                        <a:spcAft>
                          <a:spcPts val="0"/>
                        </a:spcAft>
                        <a:tabLst>
                          <a:tab pos="132715" algn="l"/>
                        </a:tabLst>
                      </a:pP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освеще-нии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 row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Высокой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точности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0,3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Темный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Темный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Большой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Светлый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Темный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Большой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Светлый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Темный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Середний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Темный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Малой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точности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Большой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Светлый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Темный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Большой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Светлый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786610" cy="857256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производственного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шума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0" y="1214422"/>
            <a:ext cx="9144000" cy="5143500"/>
            <a:chOff x="4776" y="1094"/>
            <a:chExt cx="7200" cy="4050"/>
          </a:xfrm>
        </p:grpSpPr>
        <p:sp>
          <p:nvSpPr>
            <p:cNvPr id="37918" name="AutoShape 30"/>
            <p:cNvSpPr>
              <a:spLocks noChangeAspect="1" noChangeArrowheads="1" noTextEdit="1"/>
            </p:cNvSpPr>
            <p:nvPr/>
          </p:nvSpPr>
          <p:spPr bwMode="auto">
            <a:xfrm>
              <a:off x="4776" y="1094"/>
              <a:ext cx="7200" cy="39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4956" y="1634"/>
              <a:ext cx="2160" cy="36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92D050"/>
              </a:solidFill>
              <a:miter lim="800000"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временной характеристике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7386" y="1634"/>
              <a:ext cx="1980" cy="36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92D050"/>
              </a:solidFill>
              <a:miter lim="800000"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характеру спектра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9636" y="1634"/>
              <a:ext cx="2160" cy="36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92D050"/>
              </a:solidFill>
              <a:miter lim="800000"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частотной характеристике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4945" y="2264"/>
              <a:ext cx="95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Постоянный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(изменение уровня шума в течение смены не более 5 </a:t>
              </a:r>
              <a:r>
                <a:rPr kumimoji="0" lang="ru-RU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дБА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9501" y="2264"/>
              <a:ext cx="765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Низкочастотный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до 400 Гц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0289" y="2264"/>
              <a:ext cx="787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Среднечастотный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400-800 Гц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1132" y="2264"/>
              <a:ext cx="731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Высоко-частот-ный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1000 и выше Гц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6013" y="2264"/>
              <a:ext cx="1125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Непостоянный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(изменение уровня шума в течение смены не более 5 </a:t>
              </a:r>
              <a:r>
                <a:rPr kumimoji="0" lang="ru-RU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дБА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7307" y="2264"/>
              <a:ext cx="1069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Широкопо-лосный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(с непрерывным спектром шириной более 1 октавы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8432" y="2264"/>
              <a:ext cx="1013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Тональный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(в спектре которых есть выраженные дискретные тона)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4866" y="4064"/>
              <a:ext cx="14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Колеблющийся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во времени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(уровень которых постоянно изменяется во времени)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6306" y="4064"/>
              <a:ext cx="18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Прерывистый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(уровень шума которых изменяется </a:t>
              </a:r>
              <a:r>
                <a:rPr kumimoji="0" lang="ru-RU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ступенчасто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на 5 </a:t>
              </a:r>
              <a:r>
                <a:rPr kumimoji="0" lang="ru-RU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дБА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и более с длительностью 1 с и более)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8106" y="4064"/>
              <a:ext cx="153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Импульсный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состоит из 1 или нескольких сигналов, продолжительностью 1 с и менее каждый)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>
              <a:off x="8376" y="14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7836" y="1994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>
              <a:off x="9006" y="1994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5316" y="1994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6396" y="1994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9996" y="1994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10806" y="1994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11616" y="1994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>
              <a:off x="6576" y="3704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5316" y="3884"/>
              <a:ext cx="34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5316" y="3884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7026" y="3884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8736" y="3884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1" name="Line 3"/>
            <p:cNvSpPr>
              <a:spLocks noChangeShapeType="1"/>
            </p:cNvSpPr>
            <p:nvPr/>
          </p:nvSpPr>
          <p:spPr bwMode="auto">
            <a:xfrm flipH="1">
              <a:off x="5676" y="1454"/>
              <a:ext cx="27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890" name="Line 2"/>
            <p:cNvSpPr>
              <a:spLocks noChangeShapeType="1"/>
            </p:cNvSpPr>
            <p:nvPr/>
          </p:nvSpPr>
          <p:spPr bwMode="auto">
            <a:xfrm>
              <a:off x="8376" y="1454"/>
              <a:ext cx="279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24288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     Ультразвук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– механические колебания с частотой более 20 кГц. Классификация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: по частоте (низкочастотный, высокочастотный), по способу передачи от источника (контактный, воздушный)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33794" name="Picture 2" descr="&amp;Ucy;&amp;lcy;&amp;softcy;&amp;tcy;&amp;rcy;&amp;acy;&amp;zcy;&amp;vcy;&amp;ucy;&amp;kcy; &amp;icy; &amp;chcy;&amp;iecy;&amp;lcy;&amp;ocy;&amp;vcy;&amp;iecy;&amp;k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8143900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5310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5233" name="Group 1"/>
          <p:cNvGrpSpPr>
            <a:grpSpLocks noChangeAspect="1"/>
          </p:cNvGrpSpPr>
          <p:nvPr/>
        </p:nvGrpSpPr>
        <p:grpSpPr bwMode="auto">
          <a:xfrm>
            <a:off x="0" y="0"/>
            <a:ext cx="9144000" cy="6400800"/>
            <a:chOff x="4776" y="2977"/>
            <a:chExt cx="7201" cy="5040"/>
          </a:xfrm>
        </p:grpSpPr>
        <p:sp>
          <p:nvSpPr>
            <p:cNvPr id="95308" name="Rectangle 76"/>
            <p:cNvSpPr>
              <a:spLocks noChangeArrowheads="1"/>
            </p:cNvSpPr>
            <p:nvPr/>
          </p:nvSpPr>
          <p:spPr bwMode="auto">
            <a:xfrm>
              <a:off x="6306" y="2977"/>
              <a:ext cx="4050" cy="27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Классификация производственной вибрации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	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07" name="Rectangle 75"/>
            <p:cNvSpPr>
              <a:spLocks noChangeArrowheads="1"/>
            </p:cNvSpPr>
            <p:nvPr/>
          </p:nvSpPr>
          <p:spPr bwMode="auto">
            <a:xfrm>
              <a:off x="6576" y="3337"/>
              <a:ext cx="3420" cy="27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способу передачи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6" name="Rectangle 74"/>
            <p:cNvSpPr>
              <a:spLocks noChangeArrowheads="1"/>
            </p:cNvSpPr>
            <p:nvPr/>
          </p:nvSpPr>
          <p:spPr bwMode="auto">
            <a:xfrm>
              <a:off x="5136" y="3697"/>
              <a:ext cx="1800" cy="27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Общая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5" name="Rectangle 73"/>
            <p:cNvSpPr>
              <a:spLocks noChangeArrowheads="1"/>
            </p:cNvSpPr>
            <p:nvPr/>
          </p:nvSpPr>
          <p:spPr bwMode="auto">
            <a:xfrm>
              <a:off x="9636" y="3697"/>
              <a:ext cx="1800" cy="27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Локальная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4" name="Rectangle 72"/>
            <p:cNvSpPr>
              <a:spLocks noChangeArrowheads="1"/>
            </p:cNvSpPr>
            <p:nvPr/>
          </p:nvSpPr>
          <p:spPr bwMode="auto">
            <a:xfrm>
              <a:off x="7026" y="4057"/>
              <a:ext cx="2610" cy="2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источнику возникновения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3" name="Rectangle 71"/>
            <p:cNvSpPr>
              <a:spLocks noChangeArrowheads="1"/>
            </p:cNvSpPr>
            <p:nvPr/>
          </p:nvSpPr>
          <p:spPr bwMode="auto">
            <a:xfrm>
              <a:off x="4956" y="4417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Транспортная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2" name="Rectangle 70"/>
            <p:cNvSpPr>
              <a:spLocks noChangeArrowheads="1"/>
            </p:cNvSpPr>
            <p:nvPr/>
          </p:nvSpPr>
          <p:spPr bwMode="auto">
            <a:xfrm>
              <a:off x="6126" y="4417"/>
              <a:ext cx="12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Транспортно-технологическая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1" name="Rectangle 69"/>
            <p:cNvSpPr>
              <a:spLocks noChangeArrowheads="1"/>
            </p:cNvSpPr>
            <p:nvPr/>
          </p:nvSpPr>
          <p:spPr bwMode="auto">
            <a:xfrm>
              <a:off x="7476" y="4417"/>
              <a:ext cx="12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Технологическая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300" name="Rectangle 68"/>
            <p:cNvSpPr>
              <a:spLocks noChangeArrowheads="1"/>
            </p:cNvSpPr>
            <p:nvPr/>
          </p:nvSpPr>
          <p:spPr bwMode="auto">
            <a:xfrm>
              <a:off x="9107" y="4417"/>
              <a:ext cx="1429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Ручные механизированные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машины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9" name="Rectangle 67"/>
            <p:cNvSpPr>
              <a:spLocks noChangeArrowheads="1"/>
            </p:cNvSpPr>
            <p:nvPr/>
          </p:nvSpPr>
          <p:spPr bwMode="auto">
            <a:xfrm>
              <a:off x="10626" y="4417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Инструменты ударного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действия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8" name="Rectangle 66"/>
            <p:cNvSpPr>
              <a:spLocks noChangeArrowheads="1"/>
            </p:cNvSpPr>
            <p:nvPr/>
          </p:nvSpPr>
          <p:spPr bwMode="auto">
            <a:xfrm>
              <a:off x="6936" y="4957"/>
              <a:ext cx="90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Тип «а»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7" name="Rectangle 65"/>
            <p:cNvSpPr>
              <a:spLocks noChangeArrowheads="1"/>
            </p:cNvSpPr>
            <p:nvPr/>
          </p:nvSpPr>
          <p:spPr bwMode="auto">
            <a:xfrm>
              <a:off x="7566" y="5317"/>
              <a:ext cx="90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Тип «в»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6" name="Rectangle 64"/>
            <p:cNvSpPr>
              <a:spLocks noChangeArrowheads="1"/>
            </p:cNvSpPr>
            <p:nvPr/>
          </p:nvSpPr>
          <p:spPr bwMode="auto">
            <a:xfrm>
              <a:off x="8196" y="4957"/>
              <a:ext cx="90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Тип «б»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5" name="Rectangle 63"/>
            <p:cNvSpPr>
              <a:spLocks noChangeArrowheads="1"/>
            </p:cNvSpPr>
            <p:nvPr/>
          </p:nvSpPr>
          <p:spPr bwMode="auto">
            <a:xfrm>
              <a:off x="9276" y="5047"/>
              <a:ext cx="731" cy="7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Ударного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действия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4" name="Rectangle 62"/>
            <p:cNvSpPr>
              <a:spLocks noChangeArrowheads="1"/>
            </p:cNvSpPr>
            <p:nvPr/>
          </p:nvSpPr>
          <p:spPr bwMode="auto">
            <a:xfrm>
              <a:off x="10063" y="5047"/>
              <a:ext cx="956" cy="7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Ударно-вращательного действия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3" name="Rectangle 61"/>
            <p:cNvSpPr>
              <a:spLocks noChangeArrowheads="1"/>
            </p:cNvSpPr>
            <p:nvPr/>
          </p:nvSpPr>
          <p:spPr bwMode="auto">
            <a:xfrm>
              <a:off x="11020" y="5047"/>
              <a:ext cx="787" cy="7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Враща-тельного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действия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2" name="Rectangle 60"/>
            <p:cNvSpPr>
              <a:spLocks noChangeArrowheads="1"/>
            </p:cNvSpPr>
            <p:nvPr/>
          </p:nvSpPr>
          <p:spPr bwMode="auto">
            <a:xfrm>
              <a:off x="4956" y="6217"/>
              <a:ext cx="1530" cy="4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временной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характеристике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1" name="Rectangle 59"/>
            <p:cNvSpPr>
              <a:spLocks noChangeArrowheads="1"/>
            </p:cNvSpPr>
            <p:nvPr/>
          </p:nvSpPr>
          <p:spPr bwMode="auto">
            <a:xfrm>
              <a:off x="6756" y="6217"/>
              <a:ext cx="162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характеру спектра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90" name="Rectangle 58"/>
            <p:cNvSpPr>
              <a:spLocks noChangeArrowheads="1"/>
            </p:cNvSpPr>
            <p:nvPr/>
          </p:nvSpPr>
          <p:spPr bwMode="auto">
            <a:xfrm>
              <a:off x="8556" y="6217"/>
              <a:ext cx="153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частотному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составу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9" name="Rectangle 57"/>
            <p:cNvSpPr>
              <a:spLocks noChangeArrowheads="1"/>
            </p:cNvSpPr>
            <p:nvPr/>
          </p:nvSpPr>
          <p:spPr bwMode="auto">
            <a:xfrm>
              <a:off x="10266" y="6217"/>
              <a:ext cx="153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направлению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действия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8" name="Rectangle 56"/>
            <p:cNvSpPr>
              <a:spLocks noChangeArrowheads="1"/>
            </p:cNvSpPr>
            <p:nvPr/>
          </p:nvSpPr>
          <p:spPr bwMode="auto">
            <a:xfrm>
              <a:off x="4956" y="7207"/>
              <a:ext cx="108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Колеблющаяся во времени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7" name="Rectangle 55"/>
            <p:cNvSpPr>
              <a:spLocks noChangeArrowheads="1"/>
            </p:cNvSpPr>
            <p:nvPr/>
          </p:nvSpPr>
          <p:spPr bwMode="auto">
            <a:xfrm>
              <a:off x="5856" y="6847"/>
              <a:ext cx="108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Непостоянная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6" name="Rectangle 54"/>
            <p:cNvSpPr>
              <a:spLocks noChangeArrowheads="1"/>
            </p:cNvSpPr>
            <p:nvPr/>
          </p:nvSpPr>
          <p:spPr bwMode="auto">
            <a:xfrm>
              <a:off x="6306" y="7387"/>
              <a:ext cx="99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Прерывистая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285" name="Rectangle 53"/>
            <p:cNvSpPr>
              <a:spLocks noChangeArrowheads="1"/>
            </p:cNvSpPr>
            <p:nvPr/>
          </p:nvSpPr>
          <p:spPr bwMode="auto">
            <a:xfrm>
              <a:off x="7386" y="6757"/>
              <a:ext cx="360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Узкополосная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4" name="Rectangle 52"/>
            <p:cNvSpPr>
              <a:spLocks noChangeArrowheads="1"/>
            </p:cNvSpPr>
            <p:nvPr/>
          </p:nvSpPr>
          <p:spPr bwMode="auto">
            <a:xfrm>
              <a:off x="7926" y="6757"/>
              <a:ext cx="360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Широкополосная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3" name="Rectangle 51"/>
            <p:cNvSpPr>
              <a:spLocks noChangeArrowheads="1"/>
            </p:cNvSpPr>
            <p:nvPr/>
          </p:nvSpPr>
          <p:spPr bwMode="auto">
            <a:xfrm>
              <a:off x="8556" y="6757"/>
              <a:ext cx="383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Низкочастотная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82" name="Rectangle 50"/>
            <p:cNvSpPr>
              <a:spLocks noChangeArrowheads="1"/>
            </p:cNvSpPr>
            <p:nvPr/>
          </p:nvSpPr>
          <p:spPr bwMode="auto">
            <a:xfrm>
              <a:off x="9108" y="6746"/>
              <a:ext cx="394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Среднечастотная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281" name="Rectangle 49"/>
            <p:cNvSpPr>
              <a:spLocks noChangeArrowheads="1"/>
            </p:cNvSpPr>
            <p:nvPr/>
          </p:nvSpPr>
          <p:spPr bwMode="auto">
            <a:xfrm>
              <a:off x="9727" y="6757"/>
              <a:ext cx="338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Высокочастотная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280" name="Rectangle 48"/>
            <p:cNvSpPr>
              <a:spLocks noChangeArrowheads="1"/>
            </p:cNvSpPr>
            <p:nvPr/>
          </p:nvSpPr>
          <p:spPr bwMode="auto">
            <a:xfrm>
              <a:off x="10356" y="6757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79" name="Rectangle 47"/>
            <p:cNvSpPr>
              <a:spLocks noChangeArrowheads="1"/>
            </p:cNvSpPr>
            <p:nvPr/>
          </p:nvSpPr>
          <p:spPr bwMode="auto">
            <a:xfrm>
              <a:off x="10896" y="7297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78" name="Rectangle 46"/>
            <p:cNvSpPr>
              <a:spLocks noChangeArrowheads="1"/>
            </p:cNvSpPr>
            <p:nvPr/>
          </p:nvSpPr>
          <p:spPr bwMode="auto">
            <a:xfrm>
              <a:off x="11256" y="6757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77" name="Line 45"/>
            <p:cNvSpPr>
              <a:spLocks noChangeShapeType="1"/>
            </p:cNvSpPr>
            <p:nvPr/>
          </p:nvSpPr>
          <p:spPr bwMode="auto">
            <a:xfrm>
              <a:off x="6036" y="3967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6" name="Line 44"/>
            <p:cNvSpPr>
              <a:spLocks noChangeShapeType="1"/>
            </p:cNvSpPr>
            <p:nvPr/>
          </p:nvSpPr>
          <p:spPr bwMode="auto">
            <a:xfrm flipH="1">
              <a:off x="6036" y="4147"/>
              <a:ext cx="9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5" name="Line 43"/>
            <p:cNvSpPr>
              <a:spLocks noChangeShapeType="1"/>
            </p:cNvSpPr>
            <p:nvPr/>
          </p:nvSpPr>
          <p:spPr bwMode="auto">
            <a:xfrm>
              <a:off x="10626" y="3967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>
              <a:off x="9636" y="4147"/>
              <a:ext cx="9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3" name="Line 41"/>
            <p:cNvSpPr>
              <a:spLocks noChangeShapeType="1"/>
            </p:cNvSpPr>
            <p:nvPr/>
          </p:nvSpPr>
          <p:spPr bwMode="auto">
            <a:xfrm>
              <a:off x="5856" y="423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2" name="Line 40"/>
            <p:cNvSpPr>
              <a:spLocks noChangeShapeType="1"/>
            </p:cNvSpPr>
            <p:nvPr/>
          </p:nvSpPr>
          <p:spPr bwMode="auto">
            <a:xfrm>
              <a:off x="10356" y="423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1" name="Line 39"/>
            <p:cNvSpPr>
              <a:spLocks noChangeShapeType="1"/>
            </p:cNvSpPr>
            <p:nvPr/>
          </p:nvSpPr>
          <p:spPr bwMode="auto">
            <a:xfrm>
              <a:off x="6216" y="4237"/>
              <a:ext cx="18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70" name="Line 38"/>
            <p:cNvSpPr>
              <a:spLocks noChangeShapeType="1"/>
            </p:cNvSpPr>
            <p:nvPr/>
          </p:nvSpPr>
          <p:spPr bwMode="auto">
            <a:xfrm>
              <a:off x="6036" y="4237"/>
              <a:ext cx="63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9" name="Line 37"/>
            <p:cNvSpPr>
              <a:spLocks noChangeShapeType="1"/>
            </p:cNvSpPr>
            <p:nvPr/>
          </p:nvSpPr>
          <p:spPr bwMode="auto">
            <a:xfrm flipH="1">
              <a:off x="5316" y="4237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8" name="Line 36"/>
            <p:cNvSpPr>
              <a:spLocks noChangeShapeType="1"/>
            </p:cNvSpPr>
            <p:nvPr/>
          </p:nvSpPr>
          <p:spPr bwMode="auto">
            <a:xfrm flipH="1">
              <a:off x="9906" y="4237"/>
              <a:ext cx="45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7" name="Line 35"/>
            <p:cNvSpPr>
              <a:spLocks noChangeShapeType="1"/>
            </p:cNvSpPr>
            <p:nvPr/>
          </p:nvSpPr>
          <p:spPr bwMode="auto">
            <a:xfrm>
              <a:off x="10896" y="4237"/>
              <a:ext cx="45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6" name="Line 34"/>
            <p:cNvSpPr>
              <a:spLocks noChangeShapeType="1"/>
            </p:cNvSpPr>
            <p:nvPr/>
          </p:nvSpPr>
          <p:spPr bwMode="auto">
            <a:xfrm>
              <a:off x="8016" y="477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5" name="Line 33"/>
            <p:cNvSpPr>
              <a:spLocks noChangeShapeType="1"/>
            </p:cNvSpPr>
            <p:nvPr/>
          </p:nvSpPr>
          <p:spPr bwMode="auto">
            <a:xfrm flipH="1">
              <a:off x="7476" y="4777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4" name="Line 32"/>
            <p:cNvSpPr>
              <a:spLocks noChangeShapeType="1"/>
            </p:cNvSpPr>
            <p:nvPr/>
          </p:nvSpPr>
          <p:spPr bwMode="auto">
            <a:xfrm>
              <a:off x="8016" y="4777"/>
              <a:ext cx="63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3" name="Line 31"/>
            <p:cNvSpPr>
              <a:spLocks noChangeShapeType="1"/>
            </p:cNvSpPr>
            <p:nvPr/>
          </p:nvSpPr>
          <p:spPr bwMode="auto">
            <a:xfrm flipH="1">
              <a:off x="9546" y="4957"/>
              <a:ext cx="54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2" name="Line 30"/>
            <p:cNvSpPr>
              <a:spLocks noChangeShapeType="1"/>
            </p:cNvSpPr>
            <p:nvPr/>
          </p:nvSpPr>
          <p:spPr bwMode="auto">
            <a:xfrm>
              <a:off x="10086" y="4957"/>
              <a:ext cx="63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1" name="Line 29"/>
            <p:cNvSpPr>
              <a:spLocks noChangeShapeType="1"/>
            </p:cNvSpPr>
            <p:nvPr/>
          </p:nvSpPr>
          <p:spPr bwMode="auto">
            <a:xfrm>
              <a:off x="10086" y="4957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60" name="Line 28"/>
            <p:cNvSpPr>
              <a:spLocks noChangeShapeType="1"/>
            </p:cNvSpPr>
            <p:nvPr/>
          </p:nvSpPr>
          <p:spPr bwMode="auto">
            <a:xfrm flipH="1">
              <a:off x="4776" y="378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9" name="Line 27"/>
            <p:cNvSpPr>
              <a:spLocks noChangeShapeType="1"/>
            </p:cNvSpPr>
            <p:nvPr/>
          </p:nvSpPr>
          <p:spPr bwMode="auto">
            <a:xfrm>
              <a:off x="11436" y="378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8" name="Line 26"/>
            <p:cNvSpPr>
              <a:spLocks noChangeShapeType="1"/>
            </p:cNvSpPr>
            <p:nvPr/>
          </p:nvSpPr>
          <p:spPr bwMode="auto">
            <a:xfrm>
              <a:off x="11976" y="3787"/>
              <a:ext cx="1" cy="2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7" name="Line 25"/>
            <p:cNvSpPr>
              <a:spLocks noChangeShapeType="1"/>
            </p:cNvSpPr>
            <p:nvPr/>
          </p:nvSpPr>
          <p:spPr bwMode="auto">
            <a:xfrm>
              <a:off x="5766" y="603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>
              <a:off x="7656" y="603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5" name="Line 23"/>
            <p:cNvSpPr>
              <a:spLocks noChangeShapeType="1"/>
            </p:cNvSpPr>
            <p:nvPr/>
          </p:nvSpPr>
          <p:spPr bwMode="auto">
            <a:xfrm>
              <a:off x="9366" y="603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4" name="Line 22"/>
            <p:cNvSpPr>
              <a:spLocks noChangeShapeType="1"/>
            </p:cNvSpPr>
            <p:nvPr/>
          </p:nvSpPr>
          <p:spPr bwMode="auto">
            <a:xfrm>
              <a:off x="11076" y="603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3" name="Line 21"/>
            <p:cNvSpPr>
              <a:spLocks noChangeShapeType="1"/>
            </p:cNvSpPr>
            <p:nvPr/>
          </p:nvSpPr>
          <p:spPr bwMode="auto">
            <a:xfrm flipH="1">
              <a:off x="5046" y="6667"/>
              <a:ext cx="54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2" name="Line 20"/>
            <p:cNvSpPr>
              <a:spLocks noChangeShapeType="1"/>
            </p:cNvSpPr>
            <p:nvPr/>
          </p:nvSpPr>
          <p:spPr bwMode="auto">
            <a:xfrm>
              <a:off x="5856" y="6667"/>
              <a:ext cx="54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1" name="Line 19"/>
            <p:cNvSpPr>
              <a:spLocks noChangeShapeType="1"/>
            </p:cNvSpPr>
            <p:nvPr/>
          </p:nvSpPr>
          <p:spPr bwMode="auto">
            <a:xfrm flipH="1">
              <a:off x="5586" y="7117"/>
              <a:ext cx="54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50" name="Line 18"/>
            <p:cNvSpPr>
              <a:spLocks noChangeShapeType="1"/>
            </p:cNvSpPr>
            <p:nvPr/>
          </p:nvSpPr>
          <p:spPr bwMode="auto">
            <a:xfrm>
              <a:off x="6216" y="7117"/>
              <a:ext cx="1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>
              <a:off x="6306" y="7117"/>
              <a:ext cx="63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>
              <a:off x="747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>
              <a:off x="801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>
              <a:off x="873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927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981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1071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>
              <a:off x="11076" y="6577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>
              <a:off x="11526" y="6577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 flipH="1">
              <a:off x="6036" y="342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9996" y="3427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>
              <a:off x="6036" y="3427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10626" y="3427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36" name="Rectangle 4"/>
            <p:cNvSpPr>
              <a:spLocks noChangeArrowheads="1"/>
            </p:cNvSpPr>
            <p:nvPr/>
          </p:nvSpPr>
          <p:spPr bwMode="auto">
            <a:xfrm>
              <a:off x="5586" y="7747"/>
              <a:ext cx="99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Импульсная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235" name="Line 3"/>
            <p:cNvSpPr>
              <a:spLocks noChangeShapeType="1"/>
            </p:cNvSpPr>
            <p:nvPr/>
          </p:nvSpPr>
          <p:spPr bwMode="auto">
            <a:xfrm>
              <a:off x="4776" y="6037"/>
              <a:ext cx="72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234" name="Rectangle 2"/>
            <p:cNvSpPr>
              <a:spLocks noChangeArrowheads="1"/>
            </p:cNvSpPr>
            <p:nvPr/>
          </p:nvSpPr>
          <p:spPr bwMode="auto">
            <a:xfrm>
              <a:off x="4776" y="6847"/>
              <a:ext cx="99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Постоянная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485776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357158" y="5643578"/>
            <a:ext cx="8429684" cy="857256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координатных осей во время действия вибрации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8072462" cy="6858000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4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Физиология труда</a:t>
            </a:r>
            <a:r>
              <a:rPr lang="ru-RU" sz="4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отрасль </a:t>
            </a:r>
            <a:r>
              <a:rPr lang="ru-RU" sz="4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гигиени-ческой</a:t>
            </a:r>
            <a:r>
              <a:rPr lang="ru-RU" sz="4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науки, изучающая изменения </a:t>
            </a:r>
            <a:r>
              <a:rPr lang="ru-RU" sz="4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жиз-ненных</a:t>
            </a:r>
            <a:r>
              <a:rPr lang="ru-RU" sz="4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функций организма в процессе трудовой деятельности с целью разработки санитарно-гигиенических и </a:t>
            </a:r>
            <a:r>
              <a:rPr lang="ru-RU" sz="4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лечебно-профи-лактических</a:t>
            </a:r>
            <a:r>
              <a:rPr lang="ru-RU" sz="4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мероприятий, направленных на нормализацию физиологических процессов, предупреждение утомления, укрепление </a:t>
            </a:r>
            <a:r>
              <a:rPr lang="ru-RU" sz="4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здо-ровья</a:t>
            </a:r>
            <a:r>
              <a:rPr lang="ru-RU" sz="4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обеспечение благоприятных условий труда и повышение его эффективности.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5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7151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Предмет, цель и задачи гигиены труда.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Гигиеническая характеристика условий труда.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Формы и методы физиологии труда.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Патологические эффекты влияния условий труда на работающих.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Мероприятия по охране здоровья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трудо-способного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населения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0778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89" name="Rectangle 33"/>
          <p:cNvSpPr>
            <a:spLocks noChangeArrowheads="1"/>
          </p:cNvSpPr>
          <p:nvPr/>
        </p:nvSpPr>
        <p:spPr bwMode="auto">
          <a:xfrm>
            <a:off x="2285984" y="4357694"/>
            <a:ext cx="5232400" cy="3571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трудовой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2285984" y="642918"/>
            <a:ext cx="53038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Физиология труда, ее место и роль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2071670" y="4786322"/>
            <a:ext cx="1517650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2500298" y="5357826"/>
            <a:ext cx="52324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Физиологическая характеристика трудовой деятельности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2643174" y="3929066"/>
            <a:ext cx="45085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83" name="Rectangle 27"/>
          <p:cNvSpPr>
            <a:spLocks noChangeArrowheads="1"/>
          </p:cNvSpPr>
          <p:nvPr/>
        </p:nvSpPr>
        <p:spPr bwMode="auto">
          <a:xfrm>
            <a:off x="2428860" y="6215082"/>
            <a:ext cx="52324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Физиологическое состояние организма при выполнении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2786050" y="1643050"/>
            <a:ext cx="4418013" cy="450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и фазы работоспособности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285984" y="2643182"/>
            <a:ext cx="5357850" cy="5588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категорирования труда по тяжести и напряженности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5072066" y="6072206"/>
            <a:ext cx="0" cy="179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287" name="Rectangle 31"/>
          <p:cNvSpPr>
            <a:spLocks noChangeArrowheads="1"/>
          </p:cNvSpPr>
          <p:nvPr/>
        </p:nvSpPr>
        <p:spPr bwMode="auto">
          <a:xfrm>
            <a:off x="2357422" y="1142984"/>
            <a:ext cx="5232400" cy="450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Гигиено-физиологическая характеристика трудового процесса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4000496" y="4786322"/>
            <a:ext cx="1517650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Умственный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5786446" y="4786322"/>
            <a:ext cx="2286016" cy="393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Нервно-эмоциональный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2857488" y="5786454"/>
            <a:ext cx="45085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143108" y="3357562"/>
            <a:ext cx="1511304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Тяжесть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4071934" y="3357562"/>
            <a:ext cx="1476377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5929322" y="3357562"/>
            <a:ext cx="1785950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Работоспособность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286116" y="2143116"/>
            <a:ext cx="1100137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Утомление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5643570" y="2143116"/>
            <a:ext cx="1428760" cy="541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Переутомление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3067050" y="131763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257" name="Line 1"/>
          <p:cNvSpPr>
            <a:spLocks noChangeShapeType="1"/>
          </p:cNvSpPr>
          <p:nvPr/>
        </p:nvSpPr>
        <p:spPr bwMode="auto">
          <a:xfrm>
            <a:off x="3067050" y="41275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1000100" y="0"/>
            <a:ext cx="8143900" cy="67710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Гигиено-физиологическая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оценка трудовой деятельности человека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297" name="Rectangle 4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305" name="Rectangle 4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306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307" name="Rectangle 5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928662" y="1"/>
            <a:ext cx="8215338" cy="704808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Напряженность труда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характеристика трудового процесса, отражающая преимущественную нагрузку на ЦНС.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 rot="10800000" flipV="1">
            <a:off x="1071538" y="1654544"/>
            <a:ext cx="79296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Внимание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функция психической трудовой или учебной деятельности, направленная на выборочное восприятие определенных предметов или  явлений.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1000100" y="285728"/>
            <a:ext cx="8001056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0"/>
            <a:ext cx="8215338" cy="69865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Работоспособность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потенциальная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возмож-ность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человека выполнять на протяжении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необ-ходимого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времени и с достаточной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эффектив-ностью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определенный объем работы. Стадии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мобилизации, первичной реакции,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гиперкомпен-сации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компенсации с наивысшим уровнем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работо-способности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субкомпенсации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декомпенсации, срыва (при интенсивной или длительной работе).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Физическая работоспособность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способность выполнять работу, связанную с перемещением предметов или частей тела в пространстве в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соот-ветствии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конкретными требованиями,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обуслов-ленная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функциональными возможностями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организ-ма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определяющая оптимальную деятельность.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65403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Физиологическая кривая работоспособности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&amp;Ucy;&amp;tcy;&amp;ocy;&amp;mcy;&amp;lcy;&amp;iecy;&amp;ncy;&amp;icy;&amp;iecy;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7858180" cy="5429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"/>
            <a:ext cx="8143900" cy="695575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3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Утомление</a:t>
            </a:r>
            <a:r>
              <a:rPr lang="ru-RU" sz="3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процесс временного снижения функциональных возможностей организма при интенсивной или длительной работе, которая проявляется в </a:t>
            </a:r>
            <a:r>
              <a:rPr lang="ru-RU" sz="3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дискоординации</a:t>
            </a:r>
            <a:r>
              <a:rPr lang="ru-RU" sz="3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физиологи-ческих</a:t>
            </a:r>
            <a:r>
              <a:rPr lang="ru-RU" sz="3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функций или ухудшении их </a:t>
            </a:r>
            <a:r>
              <a:rPr lang="ru-RU" sz="3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коли-чественных</a:t>
            </a:r>
            <a:r>
              <a:rPr lang="ru-RU" sz="3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качественных показателей. Степень </a:t>
            </a:r>
            <a:r>
              <a:rPr lang="ru-RU" sz="3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3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1-я степень – незначительные изменения физиологических функций, 2-я степень – выраженное снижение </a:t>
            </a:r>
            <a:r>
              <a:rPr lang="ru-RU" sz="3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работо-способности</a:t>
            </a:r>
            <a:r>
              <a:rPr lang="ru-RU" sz="3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3-я степень – достаточно выраженное снижение работоспособности, 4-я степень – резко выраженное снижение работоспособности</a:t>
            </a:r>
            <a:r>
              <a:rPr lang="ru-RU" sz="3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1071538" y="0"/>
            <a:ext cx="8072462" cy="69447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66FFFF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Профессиональные заболевания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заболевания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обусловленные воздействием неблагоприятных факторов производственной среды и трудового процесса, подтвержденные установленным порядком. Острые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профессиональные отравления - случаи, произошедшие после однократного воздействия вредных или опасных факторов. Хронические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заболевания, которые развившиеся в результате длительного многократного воздействия вредных производственных факторов.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Болезни профессиональные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болезни, возникающие исключительно или преимущественно в результате неблагоприятного воздействия на организм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производ-ственной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среды или трудового процесса.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8072462" cy="6643710"/>
          </a:xfrm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929064"/>
            <a:ext cx="6858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14414" y="0"/>
            <a:ext cx="7929586" cy="64017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Заболеваемость с временной утратой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трудоспо-собности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состояние организма, обусловленное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забо-леванием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котором функциональные нарушения препятствуют выполнению профессиональной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деятель-ности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имеют обратимый и быстро протекающий характер.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Заболеваемость профессиональная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показатель, характеризующийся отношением количества лиц с установленными в данном году профессиональными заболеваниями и отравлениями к числу работающих в соответствующих условиях труда.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4500562" y="2071678"/>
            <a:ext cx="914400" cy="914400"/>
          </a:xfrm>
          <a:prstGeom prst="sun">
            <a:avLst>
              <a:gd name="adj" fmla="val 4207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6755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60648"/>
            <a:ext cx="8001024" cy="6383062"/>
          </a:xfrm>
          <a:ln w="76200">
            <a:noFill/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85729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57166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Согласно утвержденному “Списку...” </a:t>
            </a: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профессиональные заболевания разделены на 7 групп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357298"/>
            <a:ext cx="785818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Заболевания, которые возникают под влиянием химических факторов: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острые, хронические интоксикации разной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тропности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действия (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нейро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гем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гепато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-, нефро-, поли-,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дерматропные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аллергические);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Заболевания, вызванные влиянием промышленных аэрозолей</a:t>
            </a:r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пневмокониозы,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пыле-вые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бронхиты,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ринофаринголарингиты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аллергии;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Заболевания, связанные с действием физических факторов: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ионизирующих излучений (острая, хроническая лучевая болезнь, местные лучевые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пора-жения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отдаленные последствия - злокачественные опухоли); неионизирующих излучений (лазерных, ультрафиолетовых, инфракрасных);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декомпрес-сионная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- кессонная болезнь; острый, хронический перегрев, шумовая, вибрационная болезнь;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Круговая стрелка 6"/>
          <p:cNvSpPr/>
          <p:nvPr/>
        </p:nvSpPr>
        <p:spPr>
          <a:xfrm>
            <a:off x="7429520" y="5715016"/>
            <a:ext cx="978408" cy="835532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5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60648"/>
            <a:ext cx="7715304" cy="6383062"/>
          </a:xfrm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57166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Заболевания, связанные с пере</a:t>
            </a: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грузкой и перенапряжением отдельных органов и систем: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координаторные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неврозы (у доярок, скрипачей, линотипистов), радикулиты, тендовагиниты,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артро-зы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бурситы, тромбофлебиты; ларингиты у певцов, преподавателей, прогрессирующая близорукость;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Заболевания, связанные с действием биологических факторов: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инфекционные и паразитарные заболевания у животноводов, ветеринаров, инфекционистов, лаборантов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баклабораторий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 других;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Аллергические заболевания: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конъюнктивиты, риниты, бронхиальная астма, дерматиты, экземы, крапивница и т.д., которые возникают при работе с соответствующими раздражителями растительного или животного происхождения;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Новообразования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- злокачественные опухоли при работе с канцерогенами физического (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ионизиру-ющие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излучения, ультрафиолетовая радиация),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хи-мического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происхождения  (3, 4-бензпирен</a:t>
            </a:r>
            <a:r>
              <a:rPr lang="ru-RU" altLang="ru-RU" sz="2400" dirty="0" smtClean="0"/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смолы ).</a:t>
            </a:r>
          </a:p>
        </p:txBody>
      </p:sp>
    </p:spTree>
    <p:extLst>
      <p:ext uri="{BB962C8B-B14F-4D97-AF65-F5344CB8AC3E}">
        <p14:creationId xmlns:p14="http://schemas.microsoft.com/office/powerpoint/2010/main" xmlns="" val="36755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/>
              <a:t>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Острое профессиональное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заболева-ние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(интоксикация)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возникает неожиданно, после одноразового (на протяжении не больше одной рабочей смены) влияния относительно высоких концентраций химических веществ,  находящихся в воздухе рабочей зоны,  уровней или доз других вредных факторов.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ПРЕДМЕТ, ЦЕЛЬ, ЗАДАЧИ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ГИГИЕНЫ И ФИЗИОЛОГИИ ТРУДА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428736"/>
            <a:ext cx="7933588" cy="514353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Гигиена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раздел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профилакти-ческой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медицины, изучающей влияние на организм человека производственной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сре-ды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трудовой деятельности с целью разработки на этой основе санитарно-гигиенических,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лечебно-профилактичес-ких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организационных мероприятий, направленных на создание здоровых условий труда и повышения 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продук-тивности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38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Неблагоприятные проявления и заболевания, связанные с действием пыли на организм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86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/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Запыленность атмосферного воздуха снижает освещенность, интенсивность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УФ-радиации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спо-собствует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появлению пасмурной погоды (частицы пыли – ядра конденсации влаги), туманов, смога.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Действие пыли на кожу и слизистые оболочки заключается в закупорке выводных протоков сальных и потовых желез, развитию мацерации кожи, слизистых оболочек, возникновению пиодермий, аллергии, 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липотропные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составляющие пыли могут всасываться, вызывая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общетоксическое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действие. Загрязняя одежду, пыль снижает ее вентилирующую,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паропроводимую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функцию, отрицательно влияя на теплообмен и дыхание кожи.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786446" y="5879592"/>
            <a:ext cx="484632" cy="978408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57150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8000" b="1" dirty="0" smtClean="0"/>
              <a:t>3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. В результате действия пыли на дыхательную систему возникает ряд патологических состояний: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общетоксическое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действие: растворимая в воде пыль из легких и слизистых оболочек всасывается, попадает в кровяное русло и, в зависимости от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тропности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токсического вещества, вызывает ту или другую патологию (отравление свинцом, цинком, стронцием);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аллергенные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заболевания: удушье, хронический бронхит, ринит, фарингит, трахеит, бронхиальная астма (растительная, шерстяная пыль, сажа);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инфекционные заболевания с ингаляционным механизмом передачи (туберкулез, легочная чума);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пневмокониозы – фиброзные заболевания легких, вызванные продолжительным действием некоторых видов неорганической пыли (силикозы, возникновение которых связано с действием оксида кремния, сидерозы – железной пыли,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асбестозы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, антракозы);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рак легких – в результате действия хромовой пыли; радионуклидов; 3,4-бенз-а-пирена; 5,6-дибензантрацена и других канцерогенов.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785926"/>
            <a:ext cx="7929618" cy="4228850"/>
          </a:xfrm>
          <a:prstGeom prst="rect">
            <a:avLst/>
          </a:prstGeom>
          <a:ln w="76200">
            <a:solidFill>
              <a:srgbClr val="00B0F0"/>
            </a:solidFill>
            <a:prstDash val="lgDashDotDot"/>
          </a:ln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Уменьшение  продуктивности работы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Снижение  скорости  восприятия  и  переработки  информации.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Увеличение латентных периодов сенсомоторных реакций.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Нарушение  координации.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Снижение  работоспособности на 30-45%: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-при  увеличении  теплосодержания  в  организме на  каждые  10 кДж/кг ;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почти 130 кДж/кг;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- при  тепловом  излучении свыше 350 Вт/м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- при  приросте температуры на  каждые  3 градуса выше 22 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С;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- при  приросте  влажности  на 20%   после 40%.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000100" y="0"/>
            <a:ext cx="7358114" cy="1714488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Влияние  микроклимата  на  показатели  работоспособности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85926"/>
            <a:ext cx="8001056" cy="4174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Температурный  дискомфорт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- гипертермия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- гипотермия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Обезвоживание  организма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Нарушение  водно-солевого  баланса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Тепловой  удар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Ожог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Обморожение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00042"/>
            <a:ext cx="7929618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Влияние  параметров  микроклимата  на  самочувствие  человека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571472" y="357166"/>
            <a:ext cx="8215370" cy="135732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21537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Влияние  шума  на  организм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8215370" cy="4174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Нервно-психические  реакции  и  нарушения -  30-65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ДбА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Вегетативные реакции  и  расстройства              -   65-90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ДбА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Нарушение  функций  слуха - 90-120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ДбА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 startAt="4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Болевой  синдром, смерть- &gt;120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ДбА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92961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Клинические  проявления  вредного  воздействия  шума на  организм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8072494" cy="5186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49263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ЦНС – эмоциональные  расстройства, возбуждение, раздражительность, нарушения  сна, ухудшение  памяти,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голов-ная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боль, неврозы.</a:t>
            </a:r>
          </a:p>
          <a:p>
            <a:pPr indent="449263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Вибро-шумовая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болезнь – результат  защитного 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тормо-жения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утомляемость, сонливость, апатия, головная  боль, бессонница, эмоциональная  неустойчивость, нарушение 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зри-тельно-моторной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и  акустико-моторной  реакции.</a:t>
            </a:r>
          </a:p>
          <a:p>
            <a:pPr indent="449263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Вегетативная НС- астеновегетативный,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астеноневро-тический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синдромы,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вегето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- сосудистая  дисфункция, изменения  латентного  периода  условных  рефлексов, биоэлектрической  активности  мозга, тремор  рук  и  век,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акро-цианоз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трофические  нарушения  кожи.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4. Сердечно - сосудистая  система – колебания  артериального     давления, снижение тонуса  сосудов, сокращение  числа 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сердеч-ных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сокращений, замедление  сердечного  ритма, снижение 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зуб-ца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Т; увеличение  скорости  свертываемости  крови.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5. Пищеварительная  система – нарушения  функционального  состояния  желудка, секреторной  и  моторной  функций  ЖКТ.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643050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        80%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лиц  с  головной  болью  связывают  её  с  воздействием  бытового  и  производственного  шума.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52%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лиц  с  нарушениями  памяти  и  неврозами  в  основе  имеют  шумовую  болезнь.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 30%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шум  является  причиной  преждевременного  старения.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на 8-12 лет  сокращает  продолжительность  жизни.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857224" y="350043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785786" y="242886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795310" y="1438260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785786" y="457200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нта лицом вверх 7"/>
          <p:cNvSpPr/>
          <p:nvPr/>
        </p:nvSpPr>
        <p:spPr>
          <a:xfrm>
            <a:off x="428596" y="285728"/>
            <a:ext cx="8429684" cy="1214446"/>
          </a:xfrm>
          <a:prstGeom prst="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Клинические  проявления  вредного  воздействия  шума на  организм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214422"/>
            <a:ext cx="8715436" cy="54107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Ангиодистонический  синдром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превалируют  нарушения  капиллярного  кровообращения.</a:t>
            </a:r>
          </a:p>
          <a:p>
            <a:pPr marL="457200" indent="-457200" algn="just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Ангиоспастический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выраженные  нарушения  вибрационной  чувствительности.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 startAt="3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 вегетативного  полиневрита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парестезии  и  боли  в конечностях.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 startAt="3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вегетомиофасцита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боли  в  мышцах.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 startAt="4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 неврита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нарушение  двигательных  функций.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Диэнцефальный  синдром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нейроциркуляторные  нарушения 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Вестибулярный  синдром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повышенная  возбудимость  вестибулярного  аппарата.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14282" y="0"/>
            <a:ext cx="8715436" cy="1142984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Клинические  проявления воздействия  вибрации на  организм  человека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714876" y="635795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9296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Клинические  проявления  воздействия  вибрации </a:t>
            </a:r>
            <a:r>
              <a:rPr lang="ru-RU" sz="1400" b="1" dirty="0" smtClean="0"/>
              <a:t>(продолжение)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00108"/>
            <a:ext cx="5286412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Сосудистый  синдром</a:t>
            </a:r>
          </a:p>
          <a:p>
            <a:pPr>
              <a:buFontTx/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Вегетативный  неврит -</a:t>
            </a:r>
          </a:p>
          <a:p>
            <a:pPr algn="just"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  в  руках  и  ногах без  четкой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локали-зации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быстрое  утомление  при  ходьбе, повышенная  чувствительность  к  холоду, раздражительность, бессонница, шум  и  тяжесть  в  голове; ангиоспазм, нарушение  трофики  кожи  рук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857629"/>
            <a:ext cx="5357850" cy="23698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Поражения ЦНС,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Полиневритический  синдром</a:t>
            </a:r>
          </a:p>
          <a:p>
            <a:pPr algn="just"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Головокружения, головная  боль,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спутанно-сть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сознания, тремор  пальцев  рук, общая  слабость, вегетативные  дисфункции,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нару-шение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обменных  процессов, нарушение вестибулярного  аппарата, зрения, слуха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1643050"/>
            <a:ext cx="271414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Локальная  вибрация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143380"/>
            <a:ext cx="2242922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Общая  вибрация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Характеристика производственной вентиляции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8215370" cy="4525963"/>
          </a:xfrm>
        </p:spPr>
        <p:txBody>
          <a:bodyPr>
            <a:normAutofit fontScale="40000" lnSpcReduction="20000"/>
          </a:bodyPr>
          <a:lstStyle/>
          <a:p>
            <a:pPr marL="0" indent="360363">
              <a:buNone/>
            </a:pPr>
            <a:r>
              <a:rPr lang="ru-RU" sz="1000" dirty="0" smtClean="0"/>
              <a:t>                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Естественная вентиляция: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неорганизованная (окна, двери, инфильтрация через стены);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организованная (фонари, шахты, дефлекторы, оконные проёмы на двух 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  уровнях). 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Искусственная вентиляция: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приточная;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вытяжная;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приточно-вытяжная;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кондиционирование;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аварийная.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Оценка эффективности работы вентиляции: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скорость во всасывающем отверстии вытяжной вентиляции;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 микроклимат на рабочем месте;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концентрация вредных веществ в воздухе рабочей зоны;</a:t>
            </a:r>
          </a:p>
          <a:p>
            <a:pPr marL="0" indent="360363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- воздушный баланс. </a:t>
            </a:r>
            <a:endParaRPr lang="ru-RU" sz="45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00760" y="2714620"/>
            <a:ext cx="2114536" cy="12858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Характеристика: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-местная;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-общая;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-локализованная.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>
            <a:off x="285720" y="1500174"/>
            <a:ext cx="642910" cy="571504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 </a:t>
            </a:r>
            <a:endParaRPr lang="ru-RU" sz="900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285720" y="2571744"/>
            <a:ext cx="642910" cy="571504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 </a:t>
            </a:r>
            <a:endParaRPr lang="ru-RU" sz="900" dirty="0"/>
          </a:p>
        </p:txBody>
      </p:sp>
      <p:sp>
        <p:nvSpPr>
          <p:cNvPr id="7" name="4-конечная звезда 6"/>
          <p:cNvSpPr/>
          <p:nvPr/>
        </p:nvSpPr>
        <p:spPr>
          <a:xfrm>
            <a:off x="357158" y="4286256"/>
            <a:ext cx="642910" cy="571504"/>
          </a:xfrm>
          <a:prstGeom prst="star4">
            <a:avLst>
              <a:gd name="adj" fmla="val 1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 </a:t>
            </a:r>
            <a:endParaRPr lang="ru-RU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17119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Производственная санитария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система организационных мероприятий и технических средств, уменьшающих неблагоприятное влияние производственных факторов.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Охрана труда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система законодательных актов и соответствующих им социально-экологических, технических, гигиенических и организационных мероприятий, обеспечивающих безопасность, сохранение здоровья и работоспособности человека в процессе труда.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5429256" y="2500306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4000496" y="2500306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2643174" y="2500306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097" name="Group 1"/>
          <p:cNvGrpSpPr>
            <a:grpSpLocks noChangeAspect="1"/>
          </p:cNvGrpSpPr>
          <p:nvPr/>
        </p:nvGrpSpPr>
        <p:grpSpPr bwMode="auto">
          <a:xfrm>
            <a:off x="421444" y="642918"/>
            <a:ext cx="8722556" cy="4757758"/>
            <a:chOff x="4710" y="2036"/>
            <a:chExt cx="6873" cy="3780"/>
          </a:xfrm>
        </p:grpSpPr>
        <p:sp>
          <p:nvSpPr>
            <p:cNvPr id="413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4710" y="2036"/>
              <a:ext cx="6873" cy="37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5454" y="2636"/>
              <a:ext cx="1487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Первичная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7596" y="2636"/>
              <a:ext cx="124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Вторичная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9352" y="2666"/>
              <a:ext cx="133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Третичная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5424" y="3026"/>
              <a:ext cx="5442" cy="4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Мероприятия первичной, вторичной и третичной профилактики: </a:t>
              </a: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содержание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</a:t>
              </a: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цель</a:t>
              </a: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</a:t>
              </a:r>
              <a:endPara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область </a:t>
              </a:r>
              <a:r>
                <a:rPr kumimoji="0" 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применения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4799" y="3596"/>
              <a:ext cx="1250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Архитектурно-планировочные и проектно-строительные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5379" y="4770"/>
              <a:ext cx="5473" cy="4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Реабилитация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: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понятие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цель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виды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содержание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6105" y="3596"/>
              <a:ext cx="1074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Организационные,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технико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технологи-ческие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7239" y="3596"/>
              <a:ext cx="892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Санитарно-технические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8169" y="3596"/>
              <a:ext cx="1060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Медико-биологические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9285" y="3596"/>
              <a:ext cx="1060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Физиолого-психологи-ческие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инди-видуальные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10456" y="3596"/>
              <a:ext cx="1060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Охрана труда женщин и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несовершен-нолетних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4978" y="5366"/>
              <a:ext cx="1102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Медицинская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6138" y="5366"/>
              <a:ext cx="1250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Физиологическая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7477" y="5366"/>
              <a:ext cx="1102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Трудовая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8727" y="5389"/>
              <a:ext cx="1336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Профессиональная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0119" y="5385"/>
              <a:ext cx="1182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Социально-трудовая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710" y="4916"/>
              <a:ext cx="6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6227" y="251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8250" y="251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10214" y="251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5811" y="347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6763" y="347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7655" y="347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8667" y="347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9738" y="347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0690" y="3476"/>
              <a:ext cx="0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5602" y="5186"/>
              <a:ext cx="1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6763" y="5186"/>
              <a:ext cx="1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012" y="5186"/>
              <a:ext cx="1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9262" y="5186"/>
              <a:ext cx="1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0511" y="5186"/>
              <a:ext cx="1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298" y="2051"/>
              <a:ext cx="5534" cy="4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Профилактика: понятие, цель, виды по времени и порядка реализации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профилактических мероприятий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H="1">
              <a:off x="4710" y="2306"/>
              <a:ext cx="5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>
              <a:off x="4710" y="2306"/>
              <a:ext cx="0" cy="26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" name="Line 2"/>
            <p:cNvSpPr>
              <a:spLocks noChangeShapeType="1"/>
            </p:cNvSpPr>
            <p:nvPr/>
          </p:nvSpPr>
          <p:spPr bwMode="auto">
            <a:xfrm flipH="1">
              <a:off x="4710" y="3296"/>
              <a:ext cx="7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0" y="214290"/>
            <a:ext cx="8935571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Профилактика профессионально обусловленной патологии и реабилитации больных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/>
          <a:lstStyle/>
          <a:p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484784"/>
            <a:ext cx="4032448" cy="505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84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2852"/>
            <a:ext cx="8244408" cy="6454500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14290"/>
            <a:ext cx="8001056" cy="643253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Гигиеническая оценка условий труда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изучение характера и особенностей конкретного вида труда и определение санитарно-гигиенических показателей производственной среды, проводимых с целью оценки их соответствия гигиеническим требованиям, разработки оздоровительных и профилактических мероприятий.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Вредный производственный фактор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производ-ственный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фактор, воздействие которого на работающего в определенных условиях приведет к заболеванию или снижению работоспособности. В зависимости от уровня и продолжительности воздействия вредный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производ-ственный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фактор может стать опасным.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 риска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фактор любой природы, который при определенных условиях способен провоцировать или увеличивать риск возникновения или развития отклонений в состоянии здоровья.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5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8143900" cy="6801862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Химические производственные факторы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(токсические, канцерогенные, мутагенные,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сенсибилизи-рующие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раздражающие).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Физические производственные факторы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повышенные запыленность и загазованность воздуха рабочей зоны, повышенная и пониженная температура, влажность и скорость движения воздуха, атмосферное давление, повышенные уровни шума, инфразвука, ультразвука, вибрации, электромагнитных излучений, электрического и магнитного полей, отсутствие или недостаточность естественного освещения, недостаточная освещенность рабочей зоны.</a:t>
            </a:r>
            <a:endParaRPr lang="ru-RU" sz="2400" dirty="0" smtClean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Биологические производственные факторы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(патогенные микроорганизмы и продукты 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жизне-деятельности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белковые препараты).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Психофизиологические производственные факторы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(физическая и нервно-психическая нагрузка</a:t>
            </a:r>
            <a:r>
              <a:rPr lang="ru-RU" sz="2400" dirty="0" smtClean="0"/>
              <a:t>)</a:t>
            </a:r>
          </a:p>
          <a:p>
            <a:pPr algn="just"/>
            <a:endParaRPr lang="ru-RU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  <a:noFill/>
          <a:ln w="76200"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Условия труда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совокупность факторов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произ-водственной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 и производственного процесса, влияющих на здоровье и работоспособность человека в процессе его профессиональной деятельности.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Гигиеническая классификация УТ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1-й класс (оптимальные) – условия труда, не только сохраняют здоровье работающих, а создают предпосылки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под-держания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высокого уровня работоспособности; 2-й класс (допустимые) – характеризуются уровнями факторов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про-изводственной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 и трудового процесса,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пре-вышающими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гигиенических нормативов, а возможные изменения функционального состояния организма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вос-станавливаются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 время отдыха и не оказывающими вредного влияния на здоровье работающих и 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по-томство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3-й класс (вредные) – характеризуются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наличи-ем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вредных производственных факторов, превышающих гигиенические нормативы и оказывающих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неблагопри-ятное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влияние на организм работающего или его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потом-ство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4-й класс (опасные или экстремальные)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создаю-щие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высокий риск возникновения тяжелых острых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про-фессиональных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поражений, отравлений, инвалидности.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572528" cy="857232"/>
          </a:xfrm>
        </p:spPr>
        <p:txBody>
          <a:bodyPr>
            <a:noAutofit/>
          </a:bodyPr>
          <a:lstStyle/>
          <a:p>
            <a:pPr algn="ctr"/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Классы условий труда в зависимости от содержания вредных веществ в воздухе рабочей зоны (превышение ПДК, раз)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785796"/>
          <a:ext cx="8434391" cy="6021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571504"/>
                <a:gridCol w="761781"/>
                <a:gridCol w="759404"/>
                <a:gridCol w="683464"/>
                <a:gridCol w="683464"/>
                <a:gridCol w="688494"/>
              </a:tblGrid>
              <a:tr h="35718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Факторы производственной среды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(вредные вещества)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условий труда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86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допустимый – 2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вредный - 3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Опасный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(экстремальный)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4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  <a:tr h="10001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1 ступень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3.1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2 ступень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3.2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3 ступень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3.3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4 ступень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3.4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Вредные вещества за исключением перечисленных ниже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1,1-3,0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3,1-6,0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6,1-10,0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10,1-20,0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20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</a:tr>
              <a:tr h="43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Вещества с остронаправленным механизмом действия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1,1-3,0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3,1-6,0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6,1-10,0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</a:t>
                      </a: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</a:tr>
              <a:tr h="38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Аллергены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1,1-3,0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3.1-10.0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10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</a:tr>
              <a:tr h="38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Канцерогены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1,1-3,0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3.1-10.0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6.1-10.0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10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</a:tr>
              <a:tr h="43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Противоопухолевые лекарственные препараты, гормоны (эстрогены)**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***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</a:tr>
              <a:tr h="38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Наркотические аналгетики**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***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</a:tr>
              <a:tr h="38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Металлы, оксиды металлов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1.3-3.0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3.1-10.0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10.1-20.0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20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</a:tr>
              <a:tr h="43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Аэрозоли преимущественно </a:t>
                      </a:r>
                      <a:r>
                        <a:rPr lang="ru-RU" sz="14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фиброгенного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действия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1.1-2.0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2.1-5.0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5.1-10.0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</a:t>
                      </a: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135" marR="62135" marT="0" marB="0" anchor="ctr"/>
                </a:tc>
              </a:tr>
              <a:tr h="43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Вредные вещества за исключением перечисленных ниже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≤ ПДК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1,1-3,0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3,1-6,0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6,1-10,0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10,1-20,0</a:t>
                      </a:r>
                    </a:p>
                  </a:txBody>
                  <a:tcPr marL="62135" marR="6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20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135" marR="62135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68313" y="476250"/>
            <a:ext cx="8229600" cy="1136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Характеристика  условий  труда по  химическим  факторам в  Запорожской  области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00034" y="1785926"/>
          <a:ext cx="8272462" cy="4694237"/>
        </p:xfrm>
        <a:graphic>
          <a:graphicData uri="http://schemas.openxmlformats.org/presentationml/2006/ole">
            <p:oleObj spid="_x0000_s92162" name="Диаграмма" r:id="rId3" imgW="8229600" imgH="40386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2707</Words>
  <Application>Microsoft Office PowerPoint</Application>
  <PresentationFormat>Экран (4:3)</PresentationFormat>
  <Paragraphs>561</Paragraphs>
  <Slides>41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Тема Office</vt:lpstr>
      <vt:lpstr>Солнцестояние</vt:lpstr>
      <vt:lpstr>1_Солнцестояние</vt:lpstr>
      <vt:lpstr>Диаграмма</vt:lpstr>
      <vt:lpstr>   Лекция «Основы гигиены и   физиологии труда»   профессор Гребняк Н. П. </vt:lpstr>
      <vt:lpstr>Слайд 2</vt:lpstr>
      <vt:lpstr> ПРЕДМЕТ, ЦЕЛЬ, ЗАДАЧИ  ГИГИЕНЫ И ФИЗИОЛОГИИ ТРУДА </vt:lpstr>
      <vt:lpstr>Слайд 4</vt:lpstr>
      <vt:lpstr>Слайд 5</vt:lpstr>
      <vt:lpstr>Слайд 6</vt:lpstr>
      <vt:lpstr>Слайд 7</vt:lpstr>
      <vt:lpstr>Классы условий труда в зависимости от содержания вредных веществ в воздухе рабочей зоны (превышение ПДК, раз)</vt:lpstr>
      <vt:lpstr>Слайд 9</vt:lpstr>
      <vt:lpstr>Слайд 10</vt:lpstr>
      <vt:lpstr>Слайд 11</vt:lpstr>
      <vt:lpstr>Слайд 12</vt:lpstr>
      <vt:lpstr>Гигиеническая оценка производственного микроклимата</vt:lpstr>
      <vt:lpstr>Нормируемые значения освещенности при искусственном освещении </vt:lpstr>
      <vt:lpstr>Классификация производственного шума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Физиологическая кривая работоспособности</vt:lpstr>
      <vt:lpstr>Слайд 24</vt:lpstr>
      <vt:lpstr>Слайд 25</vt:lpstr>
      <vt:lpstr>Слайд 26</vt:lpstr>
      <vt:lpstr>Слайд 27</vt:lpstr>
      <vt:lpstr>Слайд 28</vt:lpstr>
      <vt:lpstr>Слайд 29</vt:lpstr>
      <vt:lpstr>Неблагоприятные проявления и заболевания, связанные с действием пыли на организм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Характеристика производственной вентиляции</vt:lpstr>
      <vt:lpstr>Слайд 40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й оцінка фізичного розвитку дітей та підлітків </dc:title>
  <dc:creator>Неля</dc:creator>
  <cp:lastModifiedBy>XTreme</cp:lastModifiedBy>
  <cp:revision>426</cp:revision>
  <dcterms:created xsi:type="dcterms:W3CDTF">2015-02-01T09:23:05Z</dcterms:created>
  <dcterms:modified xsi:type="dcterms:W3CDTF">2015-07-02T08:31:23Z</dcterms:modified>
</cp:coreProperties>
</file>