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2" r:id="rId1"/>
  </p:sldMasterIdLst>
  <p:notesMasterIdLst>
    <p:notesMasterId r:id="rId100"/>
  </p:notesMasterIdLst>
  <p:handoutMasterIdLst>
    <p:handoutMasterId r:id="rId101"/>
  </p:handoutMasterIdLst>
  <p:sldIdLst>
    <p:sldId id="256" r:id="rId2"/>
    <p:sldId id="378" r:id="rId3"/>
    <p:sldId id="258" r:id="rId4"/>
    <p:sldId id="371" r:id="rId5"/>
    <p:sldId id="370" r:id="rId6"/>
    <p:sldId id="259" r:id="rId7"/>
    <p:sldId id="277" r:id="rId8"/>
    <p:sldId id="369" r:id="rId9"/>
    <p:sldId id="260" r:id="rId10"/>
    <p:sldId id="368" r:id="rId11"/>
    <p:sldId id="261" r:id="rId12"/>
    <p:sldId id="367" r:id="rId13"/>
    <p:sldId id="262" r:id="rId14"/>
    <p:sldId id="372" r:id="rId15"/>
    <p:sldId id="279" r:id="rId16"/>
    <p:sldId id="263" r:id="rId17"/>
    <p:sldId id="366" r:id="rId18"/>
    <p:sldId id="292" r:id="rId19"/>
    <p:sldId id="365" r:id="rId20"/>
    <p:sldId id="264" r:id="rId21"/>
    <p:sldId id="373" r:id="rId22"/>
    <p:sldId id="265" r:id="rId23"/>
    <p:sldId id="364" r:id="rId24"/>
    <p:sldId id="291" r:id="rId25"/>
    <p:sldId id="267" r:id="rId26"/>
    <p:sldId id="374" r:id="rId27"/>
    <p:sldId id="363" r:id="rId28"/>
    <p:sldId id="281" r:id="rId29"/>
    <p:sldId id="362" r:id="rId30"/>
    <p:sldId id="268" r:id="rId31"/>
    <p:sldId id="361" r:id="rId32"/>
    <p:sldId id="269" r:id="rId33"/>
    <p:sldId id="360" r:id="rId34"/>
    <p:sldId id="282" r:id="rId35"/>
    <p:sldId id="358" r:id="rId36"/>
    <p:sldId id="359" r:id="rId37"/>
    <p:sldId id="270" r:id="rId38"/>
    <p:sldId id="357" r:id="rId39"/>
    <p:sldId id="356" r:id="rId40"/>
    <p:sldId id="355" r:id="rId41"/>
    <p:sldId id="285" r:id="rId42"/>
    <p:sldId id="354" r:id="rId43"/>
    <p:sldId id="271" r:id="rId44"/>
    <p:sldId id="353" r:id="rId45"/>
    <p:sldId id="286" r:id="rId46"/>
    <p:sldId id="352" r:id="rId47"/>
    <p:sldId id="272" r:id="rId48"/>
    <p:sldId id="375" r:id="rId49"/>
    <p:sldId id="273" r:id="rId50"/>
    <p:sldId id="351" r:id="rId51"/>
    <p:sldId id="287" r:id="rId52"/>
    <p:sldId id="350" r:id="rId53"/>
    <p:sldId id="288" r:id="rId54"/>
    <p:sldId id="349" r:id="rId55"/>
    <p:sldId id="289" r:id="rId56"/>
    <p:sldId id="348" r:id="rId57"/>
    <p:sldId id="290" r:id="rId58"/>
    <p:sldId id="294" r:id="rId59"/>
    <p:sldId id="322" r:id="rId60"/>
    <p:sldId id="293" r:id="rId61"/>
    <p:sldId id="312" r:id="rId62"/>
    <p:sldId id="313" r:id="rId63"/>
    <p:sldId id="314" r:id="rId64"/>
    <p:sldId id="297" r:id="rId65"/>
    <p:sldId id="308" r:id="rId66"/>
    <p:sldId id="325" r:id="rId67"/>
    <p:sldId id="315" r:id="rId68"/>
    <p:sldId id="326" r:id="rId69"/>
    <p:sldId id="307" r:id="rId70"/>
    <p:sldId id="316" r:id="rId71"/>
    <p:sldId id="317" r:id="rId72"/>
    <p:sldId id="318" r:id="rId73"/>
    <p:sldId id="320" r:id="rId74"/>
    <p:sldId id="319" r:id="rId75"/>
    <p:sldId id="376" r:id="rId76"/>
    <p:sldId id="347" r:id="rId77"/>
    <p:sldId id="321" r:id="rId78"/>
    <p:sldId id="327" r:id="rId79"/>
    <p:sldId id="377" r:id="rId80"/>
    <p:sldId id="328" r:id="rId81"/>
    <p:sldId id="329" r:id="rId82"/>
    <p:sldId id="346" r:id="rId83"/>
    <p:sldId id="331" r:id="rId84"/>
    <p:sldId id="330" r:id="rId85"/>
    <p:sldId id="332" r:id="rId86"/>
    <p:sldId id="345" r:id="rId87"/>
    <p:sldId id="333" r:id="rId88"/>
    <p:sldId id="344" r:id="rId89"/>
    <p:sldId id="334" r:id="rId90"/>
    <p:sldId id="343" r:id="rId91"/>
    <p:sldId id="335" r:id="rId92"/>
    <p:sldId id="342" r:id="rId93"/>
    <p:sldId id="336" r:id="rId94"/>
    <p:sldId id="337" r:id="rId95"/>
    <p:sldId id="341" r:id="rId96"/>
    <p:sldId id="338" r:id="rId97"/>
    <p:sldId id="340" r:id="rId98"/>
    <p:sldId id="339" r:id="rId99"/>
  </p:sldIdLst>
  <p:sldSz cx="9144000" cy="6858000" type="screen4x3"/>
  <p:notesSz cx="6858000" cy="9144000"/>
  <p:defaultTextStyle>
    <a:defPPr>
      <a:defRPr lang="ru-RU"/>
    </a:defPPr>
    <a:lvl1pPr algn="l" rtl="0" fontAlgn="base">
      <a:spcBef>
        <a:spcPct val="0"/>
      </a:spcBef>
      <a:spcAft>
        <a:spcPct val="0"/>
      </a:spcAft>
      <a:defRPr sz="3200" kern="1200">
        <a:solidFill>
          <a:schemeClr val="tx1"/>
        </a:solidFill>
        <a:latin typeface="Arial" charset="0"/>
        <a:ea typeface="+mn-ea"/>
        <a:cs typeface="Arial" charset="0"/>
      </a:defRPr>
    </a:lvl1pPr>
    <a:lvl2pPr marL="457200" algn="l" rtl="0" fontAlgn="base">
      <a:spcBef>
        <a:spcPct val="0"/>
      </a:spcBef>
      <a:spcAft>
        <a:spcPct val="0"/>
      </a:spcAft>
      <a:defRPr sz="3200" kern="1200">
        <a:solidFill>
          <a:schemeClr val="tx1"/>
        </a:solidFill>
        <a:latin typeface="Arial" charset="0"/>
        <a:ea typeface="+mn-ea"/>
        <a:cs typeface="Arial" charset="0"/>
      </a:defRPr>
    </a:lvl2pPr>
    <a:lvl3pPr marL="914400" algn="l" rtl="0" fontAlgn="base">
      <a:spcBef>
        <a:spcPct val="0"/>
      </a:spcBef>
      <a:spcAft>
        <a:spcPct val="0"/>
      </a:spcAft>
      <a:defRPr sz="3200" kern="1200">
        <a:solidFill>
          <a:schemeClr val="tx1"/>
        </a:solidFill>
        <a:latin typeface="Arial" charset="0"/>
        <a:ea typeface="+mn-ea"/>
        <a:cs typeface="Arial" charset="0"/>
      </a:defRPr>
    </a:lvl3pPr>
    <a:lvl4pPr marL="1371600" algn="l" rtl="0" fontAlgn="base">
      <a:spcBef>
        <a:spcPct val="0"/>
      </a:spcBef>
      <a:spcAft>
        <a:spcPct val="0"/>
      </a:spcAft>
      <a:defRPr sz="3200" kern="1200">
        <a:solidFill>
          <a:schemeClr val="tx1"/>
        </a:solidFill>
        <a:latin typeface="Arial" charset="0"/>
        <a:ea typeface="+mn-ea"/>
        <a:cs typeface="Arial" charset="0"/>
      </a:defRPr>
    </a:lvl4pPr>
    <a:lvl5pPr marL="1828800" algn="l" rtl="0" fontAlgn="base">
      <a:spcBef>
        <a:spcPct val="0"/>
      </a:spcBef>
      <a:spcAft>
        <a:spcPct val="0"/>
      </a:spcAft>
      <a:defRPr sz="3200" kern="1200">
        <a:solidFill>
          <a:schemeClr val="tx1"/>
        </a:solidFill>
        <a:latin typeface="Arial" charset="0"/>
        <a:ea typeface="+mn-ea"/>
        <a:cs typeface="Arial" charset="0"/>
      </a:defRPr>
    </a:lvl5pPr>
    <a:lvl6pPr marL="2286000" algn="l" defTabSz="914400" rtl="0" eaLnBrk="1" latinLnBrk="0" hangingPunct="1">
      <a:defRPr sz="3200" kern="1200">
        <a:solidFill>
          <a:schemeClr val="tx1"/>
        </a:solidFill>
        <a:latin typeface="Arial" charset="0"/>
        <a:ea typeface="+mn-ea"/>
        <a:cs typeface="Arial" charset="0"/>
      </a:defRPr>
    </a:lvl6pPr>
    <a:lvl7pPr marL="2743200" algn="l" defTabSz="914400" rtl="0" eaLnBrk="1" latinLnBrk="0" hangingPunct="1">
      <a:defRPr sz="3200" kern="1200">
        <a:solidFill>
          <a:schemeClr val="tx1"/>
        </a:solidFill>
        <a:latin typeface="Arial" charset="0"/>
        <a:ea typeface="+mn-ea"/>
        <a:cs typeface="Arial" charset="0"/>
      </a:defRPr>
    </a:lvl7pPr>
    <a:lvl8pPr marL="3200400" algn="l" defTabSz="914400" rtl="0" eaLnBrk="1" latinLnBrk="0" hangingPunct="1">
      <a:defRPr sz="3200" kern="1200">
        <a:solidFill>
          <a:schemeClr val="tx1"/>
        </a:solidFill>
        <a:latin typeface="Arial" charset="0"/>
        <a:ea typeface="+mn-ea"/>
        <a:cs typeface="Arial" charset="0"/>
      </a:defRPr>
    </a:lvl8pPr>
    <a:lvl9pPr marL="3657600" algn="l" defTabSz="914400" rtl="0" eaLnBrk="1" latinLnBrk="0" hangingPunct="1">
      <a:defRPr sz="3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FF0000"/>
    <a:srgbClr val="F2F20C"/>
    <a:srgbClr val="FF0066"/>
    <a:srgbClr val="0099FF"/>
    <a:srgbClr val="0E0EFE"/>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5492" autoAdjust="0"/>
  </p:normalViewPr>
  <p:slideViewPr>
    <p:cSldViewPr>
      <p:cViewPr>
        <p:scale>
          <a:sx n="77" d="100"/>
          <a:sy n="77" d="100"/>
        </p:scale>
        <p:origin x="-11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250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630E11-70E5-4CEB-84DD-35173756E9E1}" type="datetimeFigureOut">
              <a:rPr lang="ru-RU" smtClean="0"/>
              <a:pPr/>
              <a:t>26.02.2016</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740F4A5-EA85-4409-B338-1B9325050943}" type="slidenum">
              <a:rPr lang="ru-RU" smtClean="0"/>
              <a:pPr/>
              <a:t>‹#›</a:t>
            </a:fld>
            <a:endParaRPr lang="ru-RU"/>
          </a:p>
        </p:txBody>
      </p:sp>
    </p:spTree>
    <p:extLst>
      <p:ext uri="{BB962C8B-B14F-4D97-AF65-F5344CB8AC3E}">
        <p14:creationId xmlns:p14="http://schemas.microsoft.com/office/powerpoint/2010/main" val="1387134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CE8BF3-F85C-4A5A-A223-E938CD218E67}" type="datetimeFigureOut">
              <a:rPr lang="ru-RU" smtClean="0"/>
              <a:pPr/>
              <a:t>26.02.2016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421604-2CAD-4160-B3FE-BAA668D80D52}" type="slidenum">
              <a:rPr lang="ru-RU" smtClean="0"/>
              <a:pPr/>
              <a:t>‹#›</a:t>
            </a:fld>
            <a:endParaRPr lang="ru-RU"/>
          </a:p>
        </p:txBody>
      </p:sp>
    </p:spTree>
    <p:extLst>
      <p:ext uri="{BB962C8B-B14F-4D97-AF65-F5344CB8AC3E}">
        <p14:creationId xmlns:p14="http://schemas.microsoft.com/office/powerpoint/2010/main" val="4211672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uk-UA">
              <a:cs typeface="+mn-cs"/>
            </a:endParaRPr>
          </a:p>
        </p:txBody>
      </p:sp>
      <p:sp>
        <p:nvSpPr>
          <p:cNvPr id="86018"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ru-RU"/>
              <a:t>Образец заголовка</a:t>
            </a:r>
          </a:p>
        </p:txBody>
      </p:sp>
      <p:sp>
        <p:nvSpPr>
          <p:cNvPr id="8601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ru-RU"/>
              <a:t>Образец подзаголовка</a:t>
            </a:r>
          </a:p>
        </p:txBody>
      </p:sp>
      <p:sp>
        <p:nvSpPr>
          <p:cNvPr id="5" name="Rectangle 5"/>
          <p:cNvSpPr>
            <a:spLocks noGrp="1" noChangeArrowheads="1"/>
          </p:cNvSpPr>
          <p:nvPr>
            <p:ph type="ftr" sz="quarter" idx="10"/>
          </p:nvPr>
        </p:nvSpPr>
        <p:spPr>
          <a:xfrm>
            <a:off x="0" y="6381750"/>
            <a:ext cx="2895600" cy="476250"/>
          </a:xfrm>
        </p:spPr>
        <p:txBody>
          <a:bodyPr/>
          <a:lstStyle>
            <a:lvl1pPr>
              <a:defRPr/>
            </a:lvl1pPr>
          </a:lstStyle>
          <a:p>
            <a:pPr>
              <a:defRPr/>
            </a:pPr>
            <a:r>
              <a:rPr lang="en-US" smtClean="0"/>
              <a:t>Sokolovskaya I.A.</a:t>
            </a:r>
            <a:endParaRPr lang="ru-RU" dirty="0"/>
          </a:p>
        </p:txBody>
      </p:sp>
      <p:sp>
        <p:nvSpPr>
          <p:cNvPr id="6" name="Rectangle 6"/>
          <p:cNvSpPr>
            <a:spLocks noGrp="1" noChangeArrowheads="1"/>
          </p:cNvSpPr>
          <p:nvPr>
            <p:ph type="sldNum" sz="quarter" idx="11"/>
          </p:nvPr>
        </p:nvSpPr>
        <p:spPr/>
        <p:txBody>
          <a:bodyPr/>
          <a:lstStyle>
            <a:lvl1pPr>
              <a:defRPr/>
            </a:lvl1pPr>
          </a:lstStyle>
          <a:p>
            <a:pPr>
              <a:defRPr/>
            </a:pPr>
            <a:fld id="{C0DCA8D7-1605-47AB-9EAF-CB9F80DBB0FE}" type="slidenum">
              <a:rPr lang="ru-RU"/>
              <a:pPr>
                <a:defRPr/>
              </a:pPr>
              <a:t>‹#›</a:t>
            </a:fld>
            <a:endParaRPr lang="ru-RU"/>
          </a:p>
        </p:txBody>
      </p:sp>
      <p:sp>
        <p:nvSpPr>
          <p:cNvPr id="7" name="Rectangle 7"/>
          <p:cNvSpPr>
            <a:spLocks noGrp="1" noChangeArrowheads="1"/>
          </p:cNvSpPr>
          <p:nvPr>
            <p:ph type="dt" sz="quarter" idx="12"/>
          </p:nvPr>
        </p:nvSpPr>
        <p:spPr>
          <a:xfrm>
            <a:off x="3419872" y="6517853"/>
            <a:ext cx="1224136" cy="340147"/>
          </a:xfrm>
        </p:spPr>
        <p:txBody>
          <a:bodyPr/>
          <a:lstStyle>
            <a:lvl1pPr>
              <a:defRPr/>
            </a:lvl1pPr>
          </a:lstStyle>
          <a:p>
            <a:pPr>
              <a:defRPr/>
            </a:pPr>
            <a:fld id="{B9F11870-E89B-4003-85CB-767EA06A0343}" type="datetime1">
              <a:rPr lang="ru-RU" smtClean="0"/>
              <a:pPr>
                <a:defRPr/>
              </a:pPr>
              <a:t>26.02.2016</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uk-UA" dirty="0"/>
          </a:p>
        </p:txBody>
      </p:sp>
      <p:sp>
        <p:nvSpPr>
          <p:cNvPr id="4" name="Rectangle 4"/>
          <p:cNvSpPr>
            <a:spLocks noGrp="1" noChangeArrowheads="1"/>
          </p:cNvSpPr>
          <p:nvPr>
            <p:ph type="dt" sz="half" idx="10"/>
          </p:nvPr>
        </p:nvSpPr>
        <p:spPr>
          <a:ln/>
        </p:spPr>
        <p:txBody>
          <a:bodyPr/>
          <a:lstStyle>
            <a:lvl1pPr>
              <a:defRPr/>
            </a:lvl1pPr>
          </a:lstStyle>
          <a:p>
            <a:pPr>
              <a:defRPr/>
            </a:pPr>
            <a:fld id="{ACE32E19-514F-4C58-BB57-CA0E37B94C27}" type="datetime1">
              <a:rPr lang="ru-RU" smtClean="0"/>
              <a:pPr>
                <a:defRPr/>
              </a:pPr>
              <a:t>26.02.2016</a:t>
            </a:fld>
            <a:endParaRPr lang="ru-RU"/>
          </a:p>
        </p:txBody>
      </p:sp>
      <p:sp>
        <p:nvSpPr>
          <p:cNvPr id="5" name="Rectangle 5"/>
          <p:cNvSpPr>
            <a:spLocks noGrp="1" noChangeArrowheads="1"/>
          </p:cNvSpPr>
          <p:nvPr>
            <p:ph type="ftr" sz="quarter" idx="11"/>
          </p:nvPr>
        </p:nvSpPr>
        <p:spPr>
          <a:xfrm>
            <a:off x="0" y="6309320"/>
            <a:ext cx="1763688" cy="548680"/>
          </a:xfrm>
          <a:ln/>
        </p:spPr>
        <p:txBody>
          <a:bodyPr/>
          <a:lstStyle>
            <a:lvl1pPr>
              <a:defRPr sz="1200" i="1"/>
            </a:lvl1pPr>
          </a:lstStyle>
          <a:p>
            <a:pPr>
              <a:defRPr/>
            </a:pPr>
            <a:r>
              <a:rPr lang="en-US" smtClean="0"/>
              <a:t>Sokolovskaya I.A.</a:t>
            </a:r>
            <a:endParaRPr lang="ru-RU" dirty="0"/>
          </a:p>
        </p:txBody>
      </p:sp>
      <p:sp>
        <p:nvSpPr>
          <p:cNvPr id="6" name="Rectangle 6"/>
          <p:cNvSpPr>
            <a:spLocks noGrp="1" noChangeArrowheads="1"/>
          </p:cNvSpPr>
          <p:nvPr>
            <p:ph type="sldNum" sz="quarter" idx="12"/>
          </p:nvPr>
        </p:nvSpPr>
        <p:spPr>
          <a:ln/>
        </p:spPr>
        <p:txBody>
          <a:bodyPr/>
          <a:lstStyle>
            <a:lvl1pPr>
              <a:defRPr/>
            </a:lvl1pPr>
          </a:lstStyle>
          <a:p>
            <a:pPr>
              <a:defRPr/>
            </a:pPr>
            <a:fld id="{80B92FA9-C7D3-4028-8379-1DBE2C282B3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uk-UA" dirty="0"/>
          </a:p>
        </p:txBody>
      </p:sp>
      <p:sp>
        <p:nvSpPr>
          <p:cNvPr id="4" name="Rectangle 4"/>
          <p:cNvSpPr>
            <a:spLocks noGrp="1" noChangeArrowheads="1"/>
          </p:cNvSpPr>
          <p:nvPr>
            <p:ph type="dt" sz="half" idx="10"/>
          </p:nvPr>
        </p:nvSpPr>
        <p:spPr>
          <a:ln/>
        </p:spPr>
        <p:txBody>
          <a:bodyPr/>
          <a:lstStyle>
            <a:lvl1pPr>
              <a:defRPr/>
            </a:lvl1pPr>
          </a:lstStyle>
          <a:p>
            <a:pPr>
              <a:defRPr/>
            </a:pPr>
            <a:fld id="{73143F9F-EFF5-4C40-8B65-7A1B748FA450}" type="datetime1">
              <a:rPr lang="ru-RU" smtClean="0"/>
              <a:pPr>
                <a:defRPr/>
              </a:pPr>
              <a:t>26.02.2016</a:t>
            </a:fld>
            <a:endParaRPr lang="ru-RU"/>
          </a:p>
        </p:txBody>
      </p:sp>
      <p:sp>
        <p:nvSpPr>
          <p:cNvPr id="5" name="Rectangle 5"/>
          <p:cNvSpPr>
            <a:spLocks noGrp="1" noChangeArrowheads="1"/>
          </p:cNvSpPr>
          <p:nvPr>
            <p:ph type="ftr" sz="quarter" idx="11"/>
          </p:nvPr>
        </p:nvSpPr>
        <p:spPr>
          <a:xfrm>
            <a:off x="-684584" y="6031235"/>
            <a:ext cx="3456384" cy="826765"/>
          </a:xfrm>
          <a:ln/>
        </p:spPr>
        <p:txBody>
          <a:bodyPr/>
          <a:lstStyle>
            <a:lvl1pPr>
              <a:defRPr sz="1200" i="1"/>
            </a:lvl1pPr>
          </a:lstStyle>
          <a:p>
            <a:pPr>
              <a:defRPr/>
            </a:pPr>
            <a:r>
              <a:rPr lang="en-US" smtClean="0"/>
              <a:t>Sokolovskaya I.A.</a:t>
            </a:r>
            <a:endParaRPr lang="ru-RU" dirty="0"/>
          </a:p>
        </p:txBody>
      </p:sp>
      <p:sp>
        <p:nvSpPr>
          <p:cNvPr id="6" name="Rectangle 6"/>
          <p:cNvSpPr>
            <a:spLocks noGrp="1" noChangeArrowheads="1"/>
          </p:cNvSpPr>
          <p:nvPr>
            <p:ph type="sldNum" sz="quarter" idx="12"/>
          </p:nvPr>
        </p:nvSpPr>
        <p:spPr>
          <a:ln/>
        </p:spPr>
        <p:txBody>
          <a:bodyPr/>
          <a:lstStyle>
            <a:lvl1pPr>
              <a:defRPr/>
            </a:lvl1pPr>
          </a:lstStyle>
          <a:p>
            <a:pPr>
              <a:defRPr/>
            </a:pPr>
            <a:fld id="{CFE9C8DE-C95F-4820-AB11-BC96645A23F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Rectangle 4"/>
          <p:cNvSpPr>
            <a:spLocks noGrp="1" noChangeArrowheads="1"/>
          </p:cNvSpPr>
          <p:nvPr>
            <p:ph type="dt" sz="half" idx="10"/>
          </p:nvPr>
        </p:nvSpPr>
        <p:spPr>
          <a:ln/>
        </p:spPr>
        <p:txBody>
          <a:bodyPr/>
          <a:lstStyle>
            <a:lvl1pPr>
              <a:defRPr/>
            </a:lvl1pPr>
          </a:lstStyle>
          <a:p>
            <a:pPr>
              <a:defRPr/>
            </a:pPr>
            <a:fld id="{4A52252B-A78B-47F9-A958-A86E06E089D8}" type="datetime1">
              <a:rPr lang="ru-RU" smtClean="0"/>
              <a:pPr>
                <a:defRPr/>
              </a:pPr>
              <a:t>26.02.2016</a:t>
            </a:fld>
            <a:endParaRPr lang="ru-RU"/>
          </a:p>
        </p:txBody>
      </p:sp>
      <p:sp>
        <p:nvSpPr>
          <p:cNvPr id="5" name="Rectangle 5"/>
          <p:cNvSpPr>
            <a:spLocks noGrp="1" noChangeArrowheads="1"/>
          </p:cNvSpPr>
          <p:nvPr>
            <p:ph type="ftr" sz="quarter" idx="11"/>
          </p:nvPr>
        </p:nvSpPr>
        <p:spPr>
          <a:xfrm>
            <a:off x="0" y="6381750"/>
            <a:ext cx="2895600" cy="476250"/>
          </a:xfrm>
          <a:ln/>
        </p:spPr>
        <p:txBody>
          <a:bodyPr/>
          <a:lstStyle>
            <a:lvl1pPr>
              <a:defRPr/>
            </a:lvl1pPr>
          </a:lstStyle>
          <a:p>
            <a:pPr>
              <a:defRPr/>
            </a:pPr>
            <a:r>
              <a:rPr lang="en-US" smtClean="0"/>
              <a:t>Sokolovskaya I.A.</a:t>
            </a:r>
            <a:endParaRPr lang="ru-RU" dirty="0"/>
          </a:p>
        </p:txBody>
      </p:sp>
      <p:sp>
        <p:nvSpPr>
          <p:cNvPr id="6" name="Rectangle 6"/>
          <p:cNvSpPr>
            <a:spLocks noGrp="1" noChangeArrowheads="1"/>
          </p:cNvSpPr>
          <p:nvPr>
            <p:ph type="sldNum" sz="quarter" idx="12"/>
          </p:nvPr>
        </p:nvSpPr>
        <p:spPr>
          <a:ln/>
        </p:spPr>
        <p:txBody>
          <a:bodyPr/>
          <a:lstStyle>
            <a:lvl1pPr>
              <a:defRPr/>
            </a:lvl1pPr>
          </a:lstStyle>
          <a:p>
            <a:pPr>
              <a:defRPr/>
            </a:pPr>
            <a:fld id="{7A3BE341-7852-41FA-AD6D-86060C3EA45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dirty="0" smtClean="0"/>
              <a:t>Образец заголовка</a:t>
            </a:r>
            <a:endParaRPr lang="uk-UA"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1EE59DF-96C3-4225-9437-0CE5D57DA3E7}" type="datetime1">
              <a:rPr lang="ru-RU" smtClean="0"/>
              <a:pPr>
                <a:defRPr/>
              </a:pPr>
              <a:t>26.02.2016</a:t>
            </a:fld>
            <a:endParaRPr lang="ru-RU"/>
          </a:p>
        </p:txBody>
      </p:sp>
      <p:sp>
        <p:nvSpPr>
          <p:cNvPr id="5" name="Rectangle 5"/>
          <p:cNvSpPr>
            <a:spLocks noGrp="1" noChangeArrowheads="1"/>
          </p:cNvSpPr>
          <p:nvPr>
            <p:ph type="ftr" sz="quarter" idx="11"/>
          </p:nvPr>
        </p:nvSpPr>
        <p:spPr>
          <a:xfrm>
            <a:off x="0" y="6021288"/>
            <a:ext cx="1763688" cy="692274"/>
          </a:xfrm>
          <a:ln/>
        </p:spPr>
        <p:txBody>
          <a:bodyPr/>
          <a:lstStyle>
            <a:lvl1pPr>
              <a:defRPr sz="1200" i="1"/>
            </a:lvl1pPr>
          </a:lstStyle>
          <a:p>
            <a:pPr>
              <a:defRPr/>
            </a:pPr>
            <a:r>
              <a:rPr lang="en-US" smtClean="0"/>
              <a:t>Sokolovskaya I.A.</a:t>
            </a:r>
            <a:endParaRPr lang="ru-RU" dirty="0"/>
          </a:p>
        </p:txBody>
      </p:sp>
      <p:sp>
        <p:nvSpPr>
          <p:cNvPr id="6" name="Rectangle 6"/>
          <p:cNvSpPr>
            <a:spLocks noGrp="1" noChangeArrowheads="1"/>
          </p:cNvSpPr>
          <p:nvPr>
            <p:ph type="sldNum" sz="quarter" idx="12"/>
          </p:nvPr>
        </p:nvSpPr>
        <p:spPr>
          <a:ln/>
        </p:spPr>
        <p:txBody>
          <a:bodyPr/>
          <a:lstStyle>
            <a:lvl1pPr>
              <a:defRPr/>
            </a:lvl1pPr>
          </a:lstStyle>
          <a:p>
            <a:pPr>
              <a:defRPr/>
            </a:pPr>
            <a:fld id="{7F7049AF-B1CA-431E-A488-5BCCAF77011C}"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uk-UA" dirty="0"/>
          </a:p>
        </p:txBody>
      </p:sp>
      <p:sp>
        <p:nvSpPr>
          <p:cNvPr id="4" name="Содержимое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Rectangle 4"/>
          <p:cNvSpPr>
            <a:spLocks noGrp="1" noChangeArrowheads="1"/>
          </p:cNvSpPr>
          <p:nvPr>
            <p:ph type="dt" sz="half" idx="10"/>
          </p:nvPr>
        </p:nvSpPr>
        <p:spPr>
          <a:ln/>
        </p:spPr>
        <p:txBody>
          <a:bodyPr/>
          <a:lstStyle>
            <a:lvl1pPr>
              <a:defRPr/>
            </a:lvl1pPr>
          </a:lstStyle>
          <a:p>
            <a:pPr>
              <a:defRPr/>
            </a:pPr>
            <a:fld id="{338378EE-E1CE-421C-A109-DFBB7E0021E8}" type="datetime1">
              <a:rPr lang="ru-RU" smtClean="0"/>
              <a:pPr>
                <a:defRPr/>
              </a:pPr>
              <a:t>26.02.2016</a:t>
            </a:fld>
            <a:endParaRPr lang="ru-RU"/>
          </a:p>
        </p:txBody>
      </p:sp>
      <p:sp>
        <p:nvSpPr>
          <p:cNvPr id="6" name="Rectangle 5"/>
          <p:cNvSpPr>
            <a:spLocks noGrp="1" noChangeArrowheads="1"/>
          </p:cNvSpPr>
          <p:nvPr>
            <p:ph type="ftr" sz="quarter" idx="11"/>
          </p:nvPr>
        </p:nvSpPr>
        <p:spPr>
          <a:xfrm>
            <a:off x="-684584" y="6165726"/>
            <a:ext cx="3024336" cy="692274"/>
          </a:xfrm>
          <a:ln/>
        </p:spPr>
        <p:txBody>
          <a:bodyPr/>
          <a:lstStyle>
            <a:lvl1pPr>
              <a:defRPr sz="1200" i="1"/>
            </a:lvl1pPr>
          </a:lstStyle>
          <a:p>
            <a:pPr>
              <a:defRPr/>
            </a:pPr>
            <a:r>
              <a:rPr lang="en-US" smtClean="0"/>
              <a:t>Sokolovskaya I.A.</a:t>
            </a:r>
            <a:endParaRPr lang="ru-RU" dirty="0"/>
          </a:p>
        </p:txBody>
      </p:sp>
      <p:sp>
        <p:nvSpPr>
          <p:cNvPr id="7" name="Rectangle 6"/>
          <p:cNvSpPr>
            <a:spLocks noGrp="1" noChangeArrowheads="1"/>
          </p:cNvSpPr>
          <p:nvPr>
            <p:ph type="sldNum" sz="quarter" idx="12"/>
          </p:nvPr>
        </p:nvSpPr>
        <p:spPr>
          <a:ln/>
        </p:spPr>
        <p:txBody>
          <a:bodyPr/>
          <a:lstStyle>
            <a:lvl1pPr>
              <a:defRPr/>
            </a:lvl1pPr>
          </a:lstStyle>
          <a:p>
            <a:pPr>
              <a:defRPr/>
            </a:pPr>
            <a:fld id="{CAC6F987-6F01-411C-8F66-B0B4FE9E8AC0}"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uk-UA" dirty="0"/>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Rectangle 4"/>
          <p:cNvSpPr>
            <a:spLocks noGrp="1" noChangeArrowheads="1"/>
          </p:cNvSpPr>
          <p:nvPr>
            <p:ph type="dt" sz="half" idx="10"/>
          </p:nvPr>
        </p:nvSpPr>
        <p:spPr>
          <a:ln/>
        </p:spPr>
        <p:txBody>
          <a:bodyPr/>
          <a:lstStyle>
            <a:lvl1pPr>
              <a:defRPr/>
            </a:lvl1pPr>
          </a:lstStyle>
          <a:p>
            <a:pPr>
              <a:defRPr/>
            </a:pPr>
            <a:fld id="{0780939A-0D68-409C-869F-E660E5EB6ADC}" type="datetime1">
              <a:rPr lang="ru-RU" smtClean="0"/>
              <a:pPr>
                <a:defRPr/>
              </a:pPr>
              <a:t>26.02.2016</a:t>
            </a:fld>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F9D2FE12-B8F5-4B07-86AD-5693EB0C511E}" type="slidenum">
              <a:rPr lang="ru-RU"/>
              <a:pPr>
                <a:defRPr/>
              </a:pPr>
              <a:t>‹#›</a:t>
            </a:fld>
            <a:endParaRPr lang="ru-RU"/>
          </a:p>
        </p:txBody>
      </p:sp>
      <p:sp>
        <p:nvSpPr>
          <p:cNvPr id="11" name="Rectangle 5"/>
          <p:cNvSpPr>
            <a:spLocks noGrp="1" noChangeArrowheads="1"/>
          </p:cNvSpPr>
          <p:nvPr>
            <p:ph type="ftr" sz="quarter" idx="11"/>
          </p:nvPr>
        </p:nvSpPr>
        <p:spPr bwMode="auto">
          <a:xfrm>
            <a:off x="0" y="6165304"/>
            <a:ext cx="1691680" cy="69269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r>
              <a:rPr lang="en-US" smtClean="0"/>
              <a:t>Sokolovskaya I.A.</a:t>
            </a:r>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Rectangle 4"/>
          <p:cNvSpPr>
            <a:spLocks noGrp="1" noChangeArrowheads="1"/>
          </p:cNvSpPr>
          <p:nvPr>
            <p:ph type="dt" sz="half" idx="10"/>
          </p:nvPr>
        </p:nvSpPr>
        <p:spPr>
          <a:ln/>
        </p:spPr>
        <p:txBody>
          <a:bodyPr/>
          <a:lstStyle>
            <a:lvl1pPr>
              <a:defRPr/>
            </a:lvl1pPr>
          </a:lstStyle>
          <a:p>
            <a:pPr>
              <a:defRPr/>
            </a:pPr>
            <a:fld id="{339ED97B-64B7-4D48-BD94-17FAF31CF552}" type="datetime1">
              <a:rPr lang="ru-RU" smtClean="0"/>
              <a:pPr>
                <a:defRPr/>
              </a:pPr>
              <a:t>26.02.2016</a:t>
            </a:fld>
            <a:endParaRPr lang="ru-RU" dirty="0"/>
          </a:p>
        </p:txBody>
      </p:sp>
      <p:sp>
        <p:nvSpPr>
          <p:cNvPr id="4" name="Rectangle 5"/>
          <p:cNvSpPr>
            <a:spLocks noGrp="1" noChangeArrowheads="1"/>
          </p:cNvSpPr>
          <p:nvPr>
            <p:ph type="ftr" sz="quarter" idx="11"/>
          </p:nvPr>
        </p:nvSpPr>
        <p:spPr>
          <a:xfrm>
            <a:off x="899592" y="6093296"/>
            <a:ext cx="1728192" cy="556170"/>
          </a:xfrm>
          <a:ln/>
        </p:spPr>
        <p:txBody>
          <a:bodyPr/>
          <a:lstStyle>
            <a:lvl1pPr>
              <a:defRPr i="1"/>
            </a:lvl1pPr>
          </a:lstStyle>
          <a:p>
            <a:pPr>
              <a:defRPr/>
            </a:pPr>
            <a:r>
              <a:rPr lang="en-US" smtClean="0"/>
              <a:t>Sokolovskaya I.A.</a:t>
            </a:r>
            <a:endParaRPr lang="ru-RU" dirty="0" smtClean="0"/>
          </a:p>
        </p:txBody>
      </p:sp>
      <p:sp>
        <p:nvSpPr>
          <p:cNvPr id="5" name="Rectangle 6"/>
          <p:cNvSpPr>
            <a:spLocks noGrp="1" noChangeArrowheads="1"/>
          </p:cNvSpPr>
          <p:nvPr>
            <p:ph type="sldNum" sz="quarter" idx="12"/>
          </p:nvPr>
        </p:nvSpPr>
        <p:spPr>
          <a:ln/>
        </p:spPr>
        <p:txBody>
          <a:bodyPr/>
          <a:lstStyle>
            <a:lvl1pPr>
              <a:defRPr/>
            </a:lvl1pPr>
          </a:lstStyle>
          <a:p>
            <a:pPr>
              <a:defRPr/>
            </a:pPr>
            <a:fld id="{D86FFEF2-03F7-41C5-BD49-7016F56DBA39}"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A663556-F288-48E2-98ED-727C5AF23040}" type="datetime1">
              <a:rPr lang="ru-RU" smtClean="0"/>
              <a:pPr>
                <a:defRPr/>
              </a:pPr>
              <a:t>26.02.2016</a:t>
            </a:fld>
            <a:endParaRPr lang="ru-RU"/>
          </a:p>
        </p:txBody>
      </p:sp>
      <p:sp>
        <p:nvSpPr>
          <p:cNvPr id="3" name="Rectangle 5"/>
          <p:cNvSpPr>
            <a:spLocks noGrp="1" noChangeArrowheads="1"/>
          </p:cNvSpPr>
          <p:nvPr>
            <p:ph type="ftr" sz="quarter" idx="11"/>
          </p:nvPr>
        </p:nvSpPr>
        <p:spPr>
          <a:xfrm>
            <a:off x="0" y="6093296"/>
            <a:ext cx="2627784" cy="764704"/>
          </a:xfrm>
          <a:ln/>
        </p:spPr>
        <p:txBody>
          <a:bodyPr/>
          <a:lstStyle>
            <a:lvl1pPr>
              <a:defRPr sz="1200" i="1"/>
            </a:lvl1pPr>
          </a:lstStyle>
          <a:p>
            <a:pPr>
              <a:defRPr/>
            </a:pPr>
            <a:r>
              <a:rPr lang="en-US" smtClean="0"/>
              <a:t>Sokolovskaya I.A.</a:t>
            </a:r>
            <a:endParaRPr lang="ru-RU" dirty="0"/>
          </a:p>
        </p:txBody>
      </p:sp>
      <p:sp>
        <p:nvSpPr>
          <p:cNvPr id="4" name="Rectangle 6"/>
          <p:cNvSpPr>
            <a:spLocks noGrp="1" noChangeArrowheads="1"/>
          </p:cNvSpPr>
          <p:nvPr>
            <p:ph type="sldNum" sz="quarter" idx="12"/>
          </p:nvPr>
        </p:nvSpPr>
        <p:spPr>
          <a:ln/>
        </p:spPr>
        <p:txBody>
          <a:bodyPr/>
          <a:lstStyle>
            <a:lvl1pPr>
              <a:defRPr/>
            </a:lvl1pPr>
          </a:lstStyle>
          <a:p>
            <a:pPr>
              <a:defRPr/>
            </a:pPr>
            <a:fld id="{215BAFA1-3F87-4CA5-94EB-3A7408B50582}"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67544" y="148478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xfrm>
            <a:off x="-324544" y="6597352"/>
            <a:ext cx="2915344" cy="124122"/>
          </a:xfrm>
          <a:ln/>
        </p:spPr>
        <p:txBody>
          <a:bodyPr/>
          <a:lstStyle>
            <a:lvl1pPr>
              <a:defRPr/>
            </a:lvl1pPr>
          </a:lstStyle>
          <a:p>
            <a:pPr>
              <a:defRPr/>
            </a:pPr>
            <a:fld id="{3444D2B8-DB8C-4B1A-A06F-60B7375C9819}" type="datetime1">
              <a:rPr lang="ru-RU" smtClean="0"/>
              <a:pPr>
                <a:defRPr/>
              </a:pPr>
              <a:t>26.02.2016</a:t>
            </a:fld>
            <a:endParaRPr lang="ru-RU" dirty="0"/>
          </a:p>
        </p:txBody>
      </p:sp>
      <p:sp>
        <p:nvSpPr>
          <p:cNvPr id="6" name="Rectangle 5"/>
          <p:cNvSpPr>
            <a:spLocks noGrp="1" noChangeArrowheads="1"/>
          </p:cNvSpPr>
          <p:nvPr>
            <p:ph type="ftr" sz="quarter" idx="11"/>
          </p:nvPr>
        </p:nvSpPr>
        <p:spPr>
          <a:xfrm>
            <a:off x="0" y="6093296"/>
            <a:ext cx="2339752" cy="764704"/>
          </a:xfrm>
          <a:ln/>
        </p:spPr>
        <p:txBody>
          <a:bodyPr/>
          <a:lstStyle>
            <a:lvl1pPr>
              <a:defRPr sz="1200" i="1"/>
            </a:lvl1pPr>
          </a:lstStyle>
          <a:p>
            <a:pPr>
              <a:defRPr/>
            </a:pPr>
            <a:r>
              <a:rPr lang="en-US" smtClean="0"/>
              <a:t>Sokolovskaya I.A.</a:t>
            </a:r>
            <a:endParaRPr lang="ru-RU" dirty="0"/>
          </a:p>
        </p:txBody>
      </p:sp>
      <p:sp>
        <p:nvSpPr>
          <p:cNvPr id="7" name="Rectangle 6"/>
          <p:cNvSpPr>
            <a:spLocks noGrp="1" noChangeArrowheads="1"/>
          </p:cNvSpPr>
          <p:nvPr>
            <p:ph type="sldNum" sz="quarter" idx="12"/>
          </p:nvPr>
        </p:nvSpPr>
        <p:spPr>
          <a:ln/>
        </p:spPr>
        <p:txBody>
          <a:bodyPr/>
          <a:lstStyle>
            <a:lvl1pPr>
              <a:defRPr/>
            </a:lvl1pPr>
          </a:lstStyle>
          <a:p>
            <a:pPr>
              <a:defRPr/>
            </a:pPr>
            <a:fld id="{A500A38F-9C5E-4150-8184-53575BD10F1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037C9E42-9EA1-48BD-9BC8-3C7C9D42566E}" type="datetime1">
              <a:rPr lang="ru-RU" smtClean="0"/>
              <a:pPr>
                <a:defRPr/>
              </a:pPr>
              <a:t>26.02.2016</a:t>
            </a:fld>
            <a:endParaRPr lang="ru-RU"/>
          </a:p>
        </p:txBody>
      </p:sp>
      <p:sp>
        <p:nvSpPr>
          <p:cNvPr id="6" name="Rectangle 5"/>
          <p:cNvSpPr>
            <a:spLocks noGrp="1" noChangeArrowheads="1"/>
          </p:cNvSpPr>
          <p:nvPr>
            <p:ph type="ftr" sz="quarter" idx="11"/>
          </p:nvPr>
        </p:nvSpPr>
        <p:spPr>
          <a:xfrm>
            <a:off x="-540568" y="6453336"/>
            <a:ext cx="2520280" cy="404664"/>
          </a:xfrm>
          <a:ln/>
        </p:spPr>
        <p:txBody>
          <a:bodyPr/>
          <a:lstStyle>
            <a:lvl1pPr>
              <a:defRPr sz="1200" i="1"/>
            </a:lvl1pPr>
          </a:lstStyle>
          <a:p>
            <a:pPr>
              <a:defRPr/>
            </a:pPr>
            <a:r>
              <a:rPr lang="en-US" smtClean="0"/>
              <a:t>Sokolovskaya I.A.</a:t>
            </a:r>
            <a:endParaRPr lang="ru-RU" dirty="0"/>
          </a:p>
        </p:txBody>
      </p:sp>
      <p:sp>
        <p:nvSpPr>
          <p:cNvPr id="7" name="Rectangle 6"/>
          <p:cNvSpPr>
            <a:spLocks noGrp="1" noChangeArrowheads="1"/>
          </p:cNvSpPr>
          <p:nvPr>
            <p:ph type="sldNum" sz="quarter" idx="12"/>
          </p:nvPr>
        </p:nvSpPr>
        <p:spPr>
          <a:ln/>
        </p:spPr>
        <p:txBody>
          <a:bodyPr/>
          <a:lstStyle>
            <a:lvl1pPr>
              <a:defRPr/>
            </a:lvl1pPr>
          </a:lstStyle>
          <a:p>
            <a:pPr>
              <a:defRPr/>
            </a:pPr>
            <a:fld id="{0799E8BD-C9DC-4887-AB6D-C0305D833448}"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84995"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p>
        </p:txBody>
      </p:sp>
      <p:sp>
        <p:nvSpPr>
          <p:cNvPr id="849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cs typeface="+mn-cs"/>
              </a:defRPr>
            </a:lvl1pPr>
          </a:lstStyle>
          <a:p>
            <a:pPr>
              <a:defRPr/>
            </a:pPr>
            <a:fld id="{77E1E5DA-E8E7-4942-806B-AD79B03D57A3}" type="datetime1">
              <a:rPr lang="ru-RU" smtClean="0"/>
              <a:pPr>
                <a:defRPr/>
              </a:pPr>
              <a:t>26.02.2016</a:t>
            </a:fld>
            <a:endParaRPr lang="ru-RU"/>
          </a:p>
        </p:txBody>
      </p:sp>
      <p:sp>
        <p:nvSpPr>
          <p:cNvPr id="84997" name="Rectangle 5"/>
          <p:cNvSpPr>
            <a:spLocks noGrp="1" noChangeArrowheads="1"/>
          </p:cNvSpPr>
          <p:nvPr>
            <p:ph type="ftr" sz="quarter" idx="3"/>
          </p:nvPr>
        </p:nvSpPr>
        <p:spPr bwMode="auto">
          <a:xfrm>
            <a:off x="-180528" y="6165304"/>
            <a:ext cx="3076128" cy="69269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i="1">
                <a:effectLst>
                  <a:outerShdw blurRad="38100" dist="38100" dir="2700000" algn="tl">
                    <a:srgbClr val="000000"/>
                  </a:outerShdw>
                </a:effectLst>
                <a:cs typeface="+mn-cs"/>
              </a:defRPr>
            </a:lvl1pPr>
          </a:lstStyle>
          <a:p>
            <a:pPr>
              <a:defRPr/>
            </a:pPr>
            <a:r>
              <a:rPr lang="en-US" smtClean="0"/>
              <a:t>Sokolovskaya I.A.</a:t>
            </a:r>
            <a:endParaRPr lang="ru-RU" dirty="0"/>
          </a:p>
        </p:txBody>
      </p:sp>
      <p:sp>
        <p:nvSpPr>
          <p:cNvPr id="849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cs typeface="+mn-cs"/>
              </a:defRPr>
            </a:lvl1pPr>
          </a:lstStyle>
          <a:p>
            <a:pPr>
              <a:defRPr/>
            </a:pPr>
            <a:fld id="{4595B38A-F8D0-42C6-876D-5E6590FB0B17}"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4234" r:id="rId1"/>
    <p:sldLayoutId id="2147484224" r:id="rId2"/>
    <p:sldLayoutId id="2147484225" r:id="rId3"/>
    <p:sldLayoutId id="2147484226" r:id="rId4"/>
    <p:sldLayoutId id="2147484227" r:id="rId5"/>
    <p:sldLayoutId id="2147484228" r:id="rId6"/>
    <p:sldLayoutId id="2147484229" r:id="rId7"/>
    <p:sldLayoutId id="2147484230" r:id="rId8"/>
    <p:sldLayoutId id="2147484231" r:id="rId9"/>
    <p:sldLayoutId id="2147484232" r:id="rId10"/>
    <p:sldLayoutId id="2147484233" r:id="rId11"/>
  </p:sldLayoutIdLst>
  <p:hf sldNum="0" hd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67544" y="333375"/>
            <a:ext cx="8156575" cy="6524625"/>
          </a:xfrm>
        </p:spPr>
        <p:txBody>
          <a:bodyPr tIns="64008" anchor="t">
            <a:normAutofit/>
          </a:bodyPr>
          <a:lstStyle/>
          <a:p>
            <a:pPr algn="ctr" eaLnBrk="1" hangingPunct="1">
              <a:defRPr/>
            </a:pPr>
            <a:r>
              <a:rPr lang="ru-RU" sz="2700" b="1" dirty="0" smtClean="0">
                <a:solidFill>
                  <a:srgbClr val="FF0066"/>
                </a:solidFill>
              </a:rPr>
              <a:t>          </a:t>
            </a:r>
            <a:r>
              <a:rPr lang="en-US" sz="2700" b="1" dirty="0" smtClean="0">
                <a:solidFill>
                  <a:srgbClr val="FF0066"/>
                </a:solidFill>
              </a:rPr>
              <a:t>Ministry of the Public Health of Ukraine</a:t>
            </a:r>
            <a:br>
              <a:rPr lang="en-US" sz="2700" b="1" dirty="0" smtClean="0">
                <a:solidFill>
                  <a:srgbClr val="FF0066"/>
                </a:solidFill>
              </a:rPr>
            </a:br>
            <a:r>
              <a:rPr lang="ru-RU" sz="2700" b="1" dirty="0" smtClean="0">
                <a:solidFill>
                  <a:srgbClr val="FF0066"/>
                </a:solidFill>
              </a:rPr>
              <a:t>   </a:t>
            </a:r>
            <a:r>
              <a:rPr lang="en-US" sz="2700" b="1" dirty="0" smtClean="0">
                <a:solidFill>
                  <a:srgbClr val="FF0066"/>
                </a:solidFill>
              </a:rPr>
              <a:t>Zaporozhe State Medical University</a:t>
            </a:r>
            <a:br>
              <a:rPr lang="en-US" sz="2700" b="1" dirty="0" smtClean="0">
                <a:solidFill>
                  <a:srgbClr val="FF0066"/>
                </a:solidFill>
              </a:rPr>
            </a:br>
            <a:r>
              <a:rPr lang="ru-RU" sz="2700" b="1" dirty="0" smtClean="0">
                <a:solidFill>
                  <a:srgbClr val="FF0066"/>
                </a:solidFill>
              </a:rPr>
              <a:t>       </a:t>
            </a:r>
            <a:r>
              <a:rPr lang="en-US" sz="2700" b="1" dirty="0" smtClean="0">
                <a:solidFill>
                  <a:srgbClr val="FF0066"/>
                </a:solidFill>
              </a:rPr>
              <a:t>Chair of General Hygiene and Ecology</a:t>
            </a:r>
            <a:r>
              <a:rPr lang="en-US" sz="2200" b="1" dirty="0" smtClean="0">
                <a:solidFill>
                  <a:srgbClr val="FF0066"/>
                </a:solidFill>
              </a:rPr>
              <a:t/>
            </a:r>
            <a:br>
              <a:rPr lang="en-US" sz="2200" b="1" dirty="0" smtClean="0">
                <a:solidFill>
                  <a:srgbClr val="FF0066"/>
                </a:solidFill>
              </a:rPr>
            </a:br>
            <a:r>
              <a:rPr lang="en-US" sz="1800" b="1" dirty="0" smtClean="0">
                <a:solidFill>
                  <a:srgbClr val="FF0066"/>
                </a:solidFill>
              </a:rPr>
              <a:t/>
            </a:r>
            <a:br>
              <a:rPr lang="en-US" sz="1800" b="1" dirty="0" smtClean="0">
                <a:solidFill>
                  <a:srgbClr val="FF0066"/>
                </a:solidFill>
              </a:rPr>
            </a:br>
            <a:r>
              <a:rPr lang="en-US" sz="1800" b="1" dirty="0" smtClean="0">
                <a:solidFill>
                  <a:srgbClr val="FF0066"/>
                </a:solidFill>
              </a:rPr>
              <a:t/>
            </a:r>
            <a:br>
              <a:rPr lang="en-US" sz="1800" b="1" dirty="0" smtClean="0">
                <a:solidFill>
                  <a:srgbClr val="FF0066"/>
                </a:solidFill>
              </a:rPr>
            </a:br>
            <a:r>
              <a:rPr lang="en-US" sz="1800" b="1" dirty="0" smtClean="0">
                <a:solidFill>
                  <a:srgbClr val="0099FF"/>
                </a:solidFill>
              </a:rPr>
              <a:t/>
            </a:r>
            <a:br>
              <a:rPr lang="en-US" sz="1800" b="1" dirty="0" smtClean="0">
                <a:solidFill>
                  <a:srgbClr val="0099FF"/>
                </a:solidFill>
              </a:rPr>
            </a:br>
            <a:r>
              <a:rPr lang="en-US" sz="3400" b="1" dirty="0" smtClean="0">
                <a:solidFill>
                  <a:srgbClr val="EA16C2"/>
                </a:solidFill>
              </a:rPr>
              <a:t/>
            </a:r>
            <a:br>
              <a:rPr lang="en-US" sz="3400" b="1" dirty="0" smtClean="0">
                <a:solidFill>
                  <a:srgbClr val="EA16C2"/>
                </a:solidFill>
              </a:rPr>
            </a:br>
            <a:r>
              <a:rPr lang="en-US" sz="3400" b="1" dirty="0" smtClean="0">
                <a:solidFill>
                  <a:srgbClr val="EA16C2"/>
                </a:solidFill>
              </a:rPr>
              <a:t>   </a:t>
            </a:r>
            <a:br>
              <a:rPr lang="en-US" sz="3400" b="1" dirty="0" smtClean="0">
                <a:solidFill>
                  <a:srgbClr val="EA16C2"/>
                </a:solidFill>
              </a:rPr>
            </a:br>
            <a:r>
              <a:rPr lang="en-US" sz="3400" b="1" dirty="0" smtClean="0">
                <a:solidFill>
                  <a:srgbClr val="EA16C2"/>
                </a:solidFill>
              </a:rPr>
              <a:t/>
            </a:r>
            <a:br>
              <a:rPr lang="en-US" sz="3400" b="1" dirty="0" smtClean="0">
                <a:solidFill>
                  <a:srgbClr val="EA16C2"/>
                </a:solidFill>
              </a:rPr>
            </a:br>
            <a:r>
              <a:rPr lang="en-US" sz="3400" b="1" dirty="0" smtClean="0">
                <a:solidFill>
                  <a:srgbClr val="EA16C2"/>
                </a:solidFill>
              </a:rPr>
              <a:t/>
            </a:r>
            <a:br>
              <a:rPr lang="en-US" sz="3400" b="1" dirty="0" smtClean="0">
                <a:solidFill>
                  <a:srgbClr val="EA16C2"/>
                </a:solidFill>
              </a:rPr>
            </a:br>
            <a:r>
              <a:rPr lang="en-US" sz="3400" b="1" dirty="0" smtClean="0">
                <a:solidFill>
                  <a:srgbClr val="EA16C2"/>
                </a:solidFill>
              </a:rPr>
              <a:t/>
            </a:r>
            <a:br>
              <a:rPr lang="en-US" sz="3400" b="1" dirty="0" smtClean="0">
                <a:solidFill>
                  <a:srgbClr val="EA16C2"/>
                </a:solidFill>
              </a:rPr>
            </a:br>
            <a:r>
              <a:rPr lang="en-US" sz="2700" b="1" dirty="0" smtClean="0">
                <a:solidFill>
                  <a:srgbClr val="EA16C2"/>
                </a:solidFill>
              </a:rPr>
              <a:t>                                              </a:t>
            </a:r>
            <a:r>
              <a:rPr lang="en-GB" sz="2200" b="1" dirty="0" smtClean="0">
                <a:solidFill>
                  <a:srgbClr val="FF0066"/>
                </a:solidFill>
              </a:rPr>
              <a:t/>
            </a:r>
            <a:br>
              <a:rPr lang="en-GB" sz="2200" b="1" dirty="0" smtClean="0">
                <a:solidFill>
                  <a:srgbClr val="FF0066"/>
                </a:solidFill>
              </a:rPr>
            </a:br>
            <a:r>
              <a:rPr lang="en-GB" sz="2200" b="1" dirty="0" smtClean="0">
                <a:solidFill>
                  <a:srgbClr val="FF0066"/>
                </a:solidFill>
              </a:rPr>
              <a:t>    </a:t>
            </a:r>
            <a:r>
              <a:rPr lang="en-GB" sz="2200" b="1" dirty="0" err="1" smtClean="0">
                <a:solidFill>
                  <a:srgbClr val="FF0066"/>
                </a:solidFill>
              </a:rPr>
              <a:t>Zaporozhye</a:t>
            </a:r>
            <a:r>
              <a:rPr lang="en-GB" sz="2200" b="1" dirty="0" smtClean="0">
                <a:solidFill>
                  <a:srgbClr val="FF0066"/>
                </a:solidFill>
              </a:rPr>
              <a:t> 201</a:t>
            </a:r>
            <a:r>
              <a:rPr lang="ru-RU" sz="2200" b="1" dirty="0" smtClean="0">
                <a:solidFill>
                  <a:srgbClr val="FF0066"/>
                </a:solidFill>
              </a:rPr>
              <a:t>4</a:t>
            </a:r>
            <a:r>
              <a:rPr lang="en-GB" sz="2200" b="1" dirty="0" smtClean="0">
                <a:solidFill>
                  <a:srgbClr val="FF0066"/>
                </a:solidFill>
              </a:rPr>
              <a:t/>
            </a:r>
            <a:br>
              <a:rPr lang="en-GB" sz="2200" b="1" dirty="0" smtClean="0">
                <a:solidFill>
                  <a:srgbClr val="FF0066"/>
                </a:solidFill>
              </a:rPr>
            </a:br>
            <a:endParaRPr lang="ru-RU" sz="2200" dirty="0" smtClean="0">
              <a:solidFill>
                <a:srgbClr val="FF0066"/>
              </a:solidFill>
            </a:endParaRPr>
          </a:p>
        </p:txBody>
      </p:sp>
      <p:sp>
        <p:nvSpPr>
          <p:cNvPr id="7171" name="WordArt 4"/>
          <p:cNvSpPr>
            <a:spLocks noChangeArrowheads="1" noChangeShapeType="1" noTextEdit="1"/>
          </p:cNvSpPr>
          <p:nvPr/>
        </p:nvSpPr>
        <p:spPr bwMode="auto">
          <a:xfrm>
            <a:off x="395288" y="2060575"/>
            <a:ext cx="8497887" cy="2087563"/>
          </a:xfrm>
          <a:prstGeom prst="rect">
            <a:avLst/>
          </a:prstGeom>
          <a:noFill/>
        </p:spPr>
        <p:txBody>
          <a:bodyPr wrap="none" fromWordArt="1">
            <a:prstTxWarp prst="textWave1">
              <a:avLst>
                <a:gd name="adj1" fmla="val 13005"/>
                <a:gd name="adj2" fmla="val 0"/>
              </a:avLst>
            </a:prstTxWarp>
          </a:bodyPr>
          <a:lstStyle/>
          <a:p>
            <a:pPr algn="ctr">
              <a:defRPr/>
            </a:pPr>
            <a:r>
              <a:rPr lang="en-US" sz="3600" kern="10" dirty="0">
                <a:ln w="9525">
                  <a:solidFill>
                    <a:srgbClr val="000066"/>
                  </a:solidFill>
                  <a:round/>
                  <a:headEnd/>
                  <a:tailEnd/>
                </a:ln>
                <a:solidFill>
                  <a:schemeClr val="bg2">
                    <a:lumMod val="60000"/>
                    <a:lumOff val="40000"/>
                  </a:schemeClr>
                </a:solidFill>
                <a:effectLst>
                  <a:outerShdw dist="53882" dir="2700000" algn="ctr" rotWithShape="0">
                    <a:srgbClr val="C0C0C0">
                      <a:alpha val="79999"/>
                    </a:srgbClr>
                  </a:outerShdw>
                </a:effectLst>
                <a:latin typeface="Monotype Corsiva"/>
                <a:cs typeface="+mn-cs"/>
              </a:rPr>
              <a:t>HEALTH</a:t>
            </a:r>
            <a:r>
              <a:rPr lang="en-US" sz="3600" kern="10" dirty="0">
                <a:ln w="9525">
                  <a:solidFill>
                    <a:srgbClr val="000066"/>
                  </a:solidFill>
                  <a:round/>
                  <a:headEnd/>
                  <a:tailEnd/>
                </a:ln>
                <a:gradFill rotWithShape="1">
                  <a:gsLst>
                    <a:gs pos="0">
                      <a:srgbClr val="FFFF00"/>
                    </a:gs>
                    <a:gs pos="100000">
                      <a:srgbClr val="009999"/>
                    </a:gs>
                  </a:gsLst>
                  <a:path path="rect">
                    <a:fillToRect l="50000" t="50000" r="50000" b="50000"/>
                  </a:path>
                </a:gradFill>
                <a:effectLst>
                  <a:outerShdw dist="53882" dir="2700000" algn="ctr" rotWithShape="0">
                    <a:srgbClr val="C0C0C0">
                      <a:alpha val="79999"/>
                    </a:srgbClr>
                  </a:outerShdw>
                </a:effectLst>
                <a:latin typeface="Monotype Corsiva"/>
                <a:cs typeface="+mn-cs"/>
              </a:rPr>
              <a:t> </a:t>
            </a:r>
            <a:r>
              <a:rPr lang="en-US" sz="3600" kern="10" dirty="0">
                <a:ln w="9525">
                  <a:solidFill>
                    <a:srgbClr val="000066"/>
                  </a:solidFill>
                  <a:round/>
                  <a:headEnd/>
                  <a:tailEnd/>
                </a:ln>
                <a:solidFill>
                  <a:schemeClr val="bg2">
                    <a:lumMod val="60000"/>
                    <a:lumOff val="40000"/>
                  </a:schemeClr>
                </a:solidFill>
                <a:effectLst>
                  <a:outerShdw dist="53882" dir="2700000" algn="ctr" rotWithShape="0">
                    <a:srgbClr val="C0C0C0">
                      <a:alpha val="79999"/>
                    </a:srgbClr>
                  </a:outerShdw>
                </a:effectLst>
                <a:latin typeface="Monotype Corsiva"/>
                <a:cs typeface="+mn-cs"/>
              </a:rPr>
              <a:t>AND</a:t>
            </a:r>
            <a:r>
              <a:rPr lang="en-US" sz="3600" kern="10" dirty="0">
                <a:ln w="9525">
                  <a:solidFill>
                    <a:srgbClr val="000066"/>
                  </a:solidFill>
                  <a:round/>
                  <a:headEnd/>
                  <a:tailEnd/>
                </a:ln>
                <a:gradFill rotWithShape="1">
                  <a:gsLst>
                    <a:gs pos="0">
                      <a:srgbClr val="FFFF00"/>
                    </a:gs>
                    <a:gs pos="100000">
                      <a:srgbClr val="009999"/>
                    </a:gs>
                  </a:gsLst>
                  <a:path path="rect">
                    <a:fillToRect l="50000" t="50000" r="50000" b="50000"/>
                  </a:path>
                </a:gradFill>
                <a:effectLst>
                  <a:outerShdw dist="53882" dir="2700000" algn="ctr" rotWithShape="0">
                    <a:srgbClr val="C0C0C0">
                      <a:alpha val="79999"/>
                    </a:srgbClr>
                  </a:outerShdw>
                </a:effectLst>
                <a:latin typeface="Monotype Corsiva"/>
                <a:cs typeface="+mn-cs"/>
              </a:rPr>
              <a:t> </a:t>
            </a:r>
            <a:r>
              <a:rPr lang="en-US" sz="3600" kern="10" dirty="0">
                <a:ln w="9525">
                  <a:solidFill>
                    <a:srgbClr val="000066"/>
                  </a:solidFill>
                  <a:round/>
                  <a:headEnd/>
                  <a:tailEnd/>
                </a:ln>
                <a:solidFill>
                  <a:schemeClr val="bg2">
                    <a:lumMod val="60000"/>
                    <a:lumOff val="40000"/>
                  </a:schemeClr>
                </a:solidFill>
                <a:effectLst>
                  <a:outerShdw dist="53882" dir="2700000" algn="ctr" rotWithShape="0">
                    <a:srgbClr val="C0C0C0">
                      <a:alpha val="79999"/>
                    </a:srgbClr>
                  </a:outerShdw>
                </a:effectLst>
                <a:latin typeface="Monotype Corsiva"/>
                <a:cs typeface="+mn-cs"/>
              </a:rPr>
              <a:t>WEATHER</a:t>
            </a:r>
            <a:r>
              <a:rPr lang="en-US" sz="3600" kern="10" dirty="0">
                <a:ln w="9525">
                  <a:solidFill>
                    <a:srgbClr val="000066"/>
                  </a:solidFill>
                  <a:round/>
                  <a:headEnd/>
                  <a:tailEnd/>
                </a:ln>
                <a:gradFill rotWithShape="1">
                  <a:gsLst>
                    <a:gs pos="0">
                      <a:srgbClr val="FFFF00"/>
                    </a:gs>
                    <a:gs pos="100000">
                      <a:srgbClr val="009999"/>
                    </a:gs>
                  </a:gsLst>
                  <a:path path="rect">
                    <a:fillToRect l="50000" t="50000" r="50000" b="50000"/>
                  </a:path>
                </a:gradFill>
                <a:effectLst>
                  <a:outerShdw dist="53882" dir="2700000" algn="ctr" rotWithShape="0">
                    <a:srgbClr val="C0C0C0">
                      <a:alpha val="79999"/>
                    </a:srgbClr>
                  </a:outerShdw>
                </a:effectLst>
                <a:latin typeface="Monotype Corsiva"/>
                <a:cs typeface="+mn-cs"/>
              </a:rPr>
              <a:t> </a:t>
            </a:r>
            <a:endParaRPr lang="ru-RU" sz="3600" kern="10" dirty="0">
              <a:ln w="9525">
                <a:solidFill>
                  <a:srgbClr val="000066"/>
                </a:solidFill>
                <a:round/>
                <a:headEnd/>
                <a:tailEnd/>
              </a:ln>
              <a:gradFill rotWithShape="1">
                <a:gsLst>
                  <a:gs pos="0">
                    <a:srgbClr val="FFFF00"/>
                  </a:gs>
                  <a:gs pos="100000">
                    <a:srgbClr val="009999"/>
                  </a:gs>
                </a:gsLst>
                <a:path path="rect">
                  <a:fillToRect l="50000" t="50000" r="50000" b="50000"/>
                </a:path>
              </a:gradFill>
              <a:effectLst>
                <a:outerShdw dist="53882" dir="2700000" algn="ctr" rotWithShape="0">
                  <a:srgbClr val="C0C0C0">
                    <a:alpha val="79999"/>
                  </a:srgbClr>
                </a:outerShdw>
              </a:effectLst>
              <a:latin typeface="Monotype Corsiva"/>
              <a:cs typeface="+mn-cs"/>
            </a:endParaRPr>
          </a:p>
        </p:txBody>
      </p:sp>
      <p:pic>
        <p:nvPicPr>
          <p:cNvPr id="3076" name="Picture 4" descr="C:\Documents and Settings\Sokolovskaya\Рабочий стол\Соколовская\120483.jpg"/>
          <p:cNvPicPr>
            <a:picLocks noChangeAspect="1" noChangeArrowheads="1"/>
          </p:cNvPicPr>
          <p:nvPr/>
        </p:nvPicPr>
        <p:blipFill>
          <a:blip r:embed="rId2" cstate="print"/>
          <a:srcRect/>
          <a:stretch>
            <a:fillRect/>
          </a:stretch>
        </p:blipFill>
        <p:spPr bwMode="auto">
          <a:xfrm>
            <a:off x="0" y="0"/>
            <a:ext cx="1576388" cy="1000125"/>
          </a:xfrm>
          <a:prstGeom prst="rect">
            <a:avLst/>
          </a:prstGeom>
          <a:noFill/>
          <a:ln w="9525">
            <a:noFill/>
            <a:miter lim="800000"/>
            <a:headEnd/>
            <a:tailEnd/>
          </a:ln>
        </p:spPr>
      </p:pic>
      <p:sp>
        <p:nvSpPr>
          <p:cNvPr id="5" name="Нижний колонтитул 4"/>
          <p:cNvSpPr>
            <a:spLocks noGrp="1"/>
          </p:cNvSpPr>
          <p:nvPr>
            <p:ph type="ftr" sz="quarter" idx="11"/>
          </p:nvPr>
        </p:nvSpPr>
        <p:spPr/>
        <p:txBody>
          <a:bodyPr/>
          <a:lstStyle/>
          <a:p>
            <a:pPr>
              <a:defRPr/>
            </a:pPr>
            <a:r>
              <a:rPr lang="en-US" sz="1600" dirty="0" err="1" smtClean="0"/>
              <a:t>Sokolovskaya</a:t>
            </a:r>
            <a:r>
              <a:rPr lang="en-US" sz="1600" dirty="0" smtClean="0"/>
              <a:t>  I.A.</a:t>
            </a:r>
            <a:endParaRPr lang="ru-RU"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Прямоугольник 1"/>
          <p:cNvSpPr>
            <a:spLocks noChangeArrowheads="1"/>
          </p:cNvSpPr>
          <p:nvPr/>
        </p:nvSpPr>
        <p:spPr bwMode="auto">
          <a:xfrm>
            <a:off x="0" y="0"/>
            <a:ext cx="9144000" cy="6186488"/>
          </a:xfrm>
          <a:prstGeom prst="rect">
            <a:avLst/>
          </a:prstGeom>
          <a:noFill/>
          <a:ln w="9525">
            <a:noFill/>
            <a:miter lim="800000"/>
            <a:headEnd/>
            <a:tailEnd/>
          </a:ln>
        </p:spPr>
        <p:txBody>
          <a:bodyPr>
            <a:spAutoFit/>
          </a:bodyPr>
          <a:lstStyle/>
          <a:p>
            <a:r>
              <a:rPr lang="en-US" sz="6600" b="1">
                <a:solidFill>
                  <a:srgbClr val="FF0000"/>
                </a:solidFill>
                <a:latin typeface="Times New Roman" pitchFamily="18" charset="0"/>
                <a:cs typeface="Times New Roman" pitchFamily="18" charset="0"/>
              </a:rPr>
              <a:t>Electric condition of atmosphere: </a:t>
            </a:r>
            <a:r>
              <a:rPr lang="ru-RU" sz="6600">
                <a:solidFill>
                  <a:srgbClr val="F2F20C"/>
                </a:solidFill>
                <a:latin typeface="Times New Roman" pitchFamily="18" charset="0"/>
                <a:cs typeface="Times New Roman" pitchFamily="18" charset="0"/>
              </a:rPr>
              <a:t/>
            </a:r>
            <a:br>
              <a:rPr lang="ru-RU" sz="6600">
                <a:solidFill>
                  <a:srgbClr val="F2F20C"/>
                </a:solidFill>
                <a:latin typeface="Times New Roman" pitchFamily="18" charset="0"/>
                <a:cs typeface="Times New Roman" pitchFamily="18" charset="0"/>
              </a:rPr>
            </a:br>
            <a:r>
              <a:rPr lang="ru-RU" sz="6600">
                <a:solidFill>
                  <a:srgbClr val="000000"/>
                </a:solidFill>
                <a:latin typeface="Times New Roman" pitchFamily="18" charset="0"/>
                <a:cs typeface="Times New Roman" pitchFamily="18" charset="0"/>
              </a:rPr>
              <a:t>а</a:t>
            </a:r>
            <a:r>
              <a:rPr lang="en-US" sz="6600">
                <a:solidFill>
                  <a:srgbClr val="000000"/>
                </a:solidFill>
                <a:latin typeface="Times New Roman" pitchFamily="18" charset="0"/>
                <a:cs typeface="Times New Roman" pitchFamily="18" charset="0"/>
              </a:rPr>
              <a:t>) The contents +  aeroions in air</a:t>
            </a:r>
            <a:r>
              <a:rPr lang="ru-RU" sz="6600">
                <a:solidFill>
                  <a:srgbClr val="000000"/>
                </a:solidFill>
                <a:latin typeface="Times New Roman" pitchFamily="18" charset="0"/>
                <a:cs typeface="Times New Roman" pitchFamily="18" charset="0"/>
              </a:rPr>
              <a:t/>
            </a:r>
            <a:br>
              <a:rPr lang="ru-RU" sz="6600">
                <a:solidFill>
                  <a:srgbClr val="000000"/>
                </a:solidFill>
                <a:latin typeface="Times New Roman" pitchFamily="18" charset="0"/>
                <a:cs typeface="Times New Roman" pitchFamily="18" charset="0"/>
              </a:rPr>
            </a:br>
            <a:r>
              <a:rPr lang="en-US" sz="6600">
                <a:solidFill>
                  <a:srgbClr val="000000"/>
                </a:solidFill>
                <a:latin typeface="Times New Roman" pitchFamily="18" charset="0"/>
                <a:cs typeface="Times New Roman" pitchFamily="18" charset="0"/>
              </a:rPr>
              <a:t>b) The gradient of electric field of the Earth</a:t>
            </a:r>
            <a:endParaRPr lang="ru-RU" sz="6600">
              <a:solidFill>
                <a:srgbClr val="000000"/>
              </a:solidFill>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idx="4294967295"/>
          </p:nvPr>
        </p:nvSpPr>
        <p:spPr>
          <a:xfrm>
            <a:off x="323850" y="260350"/>
            <a:ext cx="8435975" cy="5951538"/>
          </a:xfrm>
          <a:noFill/>
        </p:spPr>
        <p:txBody>
          <a:bodyPr anchor="t"/>
          <a:lstStyle/>
          <a:p>
            <a:pPr eaLnBrk="1" hangingPunct="1"/>
            <a:r>
              <a:rPr lang="en-US" sz="4600" b="1" u="sng" smtClean="0">
                <a:solidFill>
                  <a:srgbClr val="FF0000"/>
                </a:solidFill>
                <a:effectLst/>
              </a:rPr>
              <a:t>Synoptic factors</a:t>
            </a:r>
            <a:r>
              <a:rPr lang="ru-RU" sz="4600" smtClean="0">
                <a:solidFill>
                  <a:srgbClr val="FF0000"/>
                </a:solidFill>
                <a:effectLst/>
              </a:rPr>
              <a:t/>
            </a:r>
            <a:br>
              <a:rPr lang="ru-RU" sz="4600" smtClean="0">
                <a:solidFill>
                  <a:srgbClr val="FF0000"/>
                </a:solidFill>
                <a:effectLst/>
              </a:rPr>
            </a:br>
            <a:r>
              <a:rPr lang="en-US" sz="4600" smtClean="0">
                <a:solidFill>
                  <a:srgbClr val="000000"/>
                </a:solidFill>
                <a:effectLst/>
              </a:rPr>
              <a:t>Are caused by atmospheric circulation of warm and cold air weights. There are 3 types of air masses - warm, cold, neutral (local). At it movement are formed atmospheric fronts - warm, cold, occlusion (mix of warm and cold masses).</a:t>
            </a:r>
            <a:endParaRPr lang="ru-RU" sz="4600" smtClean="0">
              <a:solidFill>
                <a:srgbClr val="FFFF00"/>
              </a:solidFill>
              <a:effectLst/>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Прямоугольник 1"/>
          <p:cNvSpPr>
            <a:spLocks noChangeArrowheads="1"/>
          </p:cNvSpPr>
          <p:nvPr/>
        </p:nvSpPr>
        <p:spPr bwMode="auto">
          <a:xfrm>
            <a:off x="0" y="0"/>
            <a:ext cx="9144000" cy="6556375"/>
          </a:xfrm>
          <a:prstGeom prst="rect">
            <a:avLst/>
          </a:prstGeom>
          <a:noFill/>
          <a:ln w="9525">
            <a:noFill/>
            <a:miter lim="800000"/>
            <a:headEnd/>
            <a:tailEnd/>
          </a:ln>
        </p:spPr>
        <p:txBody>
          <a:bodyPr>
            <a:spAutoFit/>
          </a:bodyPr>
          <a:lstStyle/>
          <a:p>
            <a:r>
              <a:rPr lang="en-US" sz="6000">
                <a:solidFill>
                  <a:srgbClr val="000000"/>
                </a:solidFill>
              </a:rPr>
              <a:t>Frequency of change of air masses on the average is 1 time in 5-6 days, but happens more or less often - is connected to type of atmospheric circulation:</a:t>
            </a:r>
            <a:endParaRPr lang="ru-RU" sz="60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79388" y="0"/>
            <a:ext cx="8785225" cy="6429375"/>
          </a:xfrm>
        </p:spPr>
        <p:txBody>
          <a:bodyPr anchor="t">
            <a:normAutofit fontScale="90000"/>
          </a:bodyPr>
          <a:lstStyle/>
          <a:p>
            <a:pPr eaLnBrk="1" hangingPunct="1">
              <a:defRPr/>
            </a:pPr>
            <a:r>
              <a:rPr lang="en-US" dirty="0" smtClean="0">
                <a:solidFill>
                  <a:srgbClr val="000000"/>
                </a:solidFill>
                <a:effectLst/>
              </a:rPr>
              <a:t>1)</a:t>
            </a:r>
            <a:r>
              <a:rPr lang="en-US" b="1" dirty="0" smtClean="0">
                <a:solidFill>
                  <a:srgbClr val="FFFF00"/>
                </a:solidFill>
                <a:effectLst/>
              </a:rPr>
              <a:t> </a:t>
            </a:r>
            <a:r>
              <a:rPr lang="en-US" sz="6000" b="1" dirty="0" smtClean="0">
                <a:solidFill>
                  <a:srgbClr val="FF0000"/>
                </a:solidFill>
                <a:effectLst/>
              </a:rPr>
              <a:t>Cyclone</a:t>
            </a:r>
            <a:r>
              <a:rPr lang="en-US" sz="6000" dirty="0" smtClean="0">
                <a:solidFill>
                  <a:srgbClr val="FF0066"/>
                </a:solidFill>
                <a:effectLst/>
              </a:rPr>
              <a:t> </a:t>
            </a:r>
            <a:r>
              <a:rPr lang="en-US" sz="6000" dirty="0" smtClean="0">
                <a:solidFill>
                  <a:srgbClr val="000000"/>
                </a:solidFill>
                <a:effectLst/>
              </a:rPr>
              <a:t>- atmospheric whirlwind with low pressure in the center and movement of air masses counter-clockwise. It is more often in the winter, on the average above Europe for one year - 40 cyclones. </a:t>
            </a:r>
            <a:r>
              <a:rPr lang="en-US" sz="2900" dirty="0" smtClean="0">
                <a:solidFill>
                  <a:srgbClr val="FFFF00"/>
                </a:solidFill>
                <a:effectLst/>
              </a:rPr>
              <a:t/>
            </a:r>
            <a:br>
              <a:rPr lang="en-US" sz="2900" dirty="0" smtClean="0">
                <a:solidFill>
                  <a:srgbClr val="FFFF00"/>
                </a:solidFill>
                <a:effectLst/>
              </a:rPr>
            </a:br>
            <a:r>
              <a:rPr lang="ru-RU" sz="2900" dirty="0" smtClean="0">
                <a:solidFill>
                  <a:srgbClr val="FFFF00"/>
                </a:solidFill>
                <a:effectLst/>
              </a:rPr>
              <a:t/>
            </a:r>
            <a:br>
              <a:rPr lang="ru-RU" sz="2900" dirty="0" smtClean="0">
                <a:solidFill>
                  <a:srgbClr val="FFFF00"/>
                </a:solidFill>
                <a:effectLst/>
              </a:rPr>
            </a:br>
            <a:endParaRPr lang="ru-RU" sz="2900" dirty="0" smtClean="0">
              <a:solidFill>
                <a:srgbClr val="FFFF00"/>
              </a:solidFill>
              <a:effectLst/>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0100" y="785794"/>
            <a:ext cx="7715304" cy="5909310"/>
          </a:xfrm>
          <a:prstGeom prst="rect">
            <a:avLst/>
          </a:prstGeom>
        </p:spPr>
        <p:txBody>
          <a:bodyPr wrap="square">
            <a:spAutoFit/>
          </a:bodyPr>
          <a:lstStyle/>
          <a:p>
            <a:r>
              <a:rPr lang="en-US" sz="5400" dirty="0" smtClean="0">
                <a:solidFill>
                  <a:srgbClr val="000000"/>
                </a:solidFill>
              </a:rPr>
              <a:t>It is characterized by unstable weather - it is cloudy, deposits, hurricanes, typhoons. The big differences of pressure, temperatures, content О2. </a:t>
            </a:r>
            <a:endParaRPr lang="ru-RU" sz="54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0" y="260350"/>
            <a:ext cx="8553450" cy="5400675"/>
          </a:xfrm>
          <a:noFill/>
        </p:spPr>
        <p:txBody>
          <a:bodyPr/>
          <a:lstStyle/>
          <a:p>
            <a:pPr eaLnBrk="1" hangingPunct="1">
              <a:buFontTx/>
              <a:buNone/>
            </a:pPr>
            <a:r>
              <a:rPr lang="en-US" smtClean="0">
                <a:solidFill>
                  <a:srgbClr val="F2F20C"/>
                </a:solidFill>
                <a:effectLst/>
              </a:rPr>
              <a:t>   </a:t>
            </a:r>
            <a:r>
              <a:rPr lang="en-US" sz="4400" smtClean="0">
                <a:solidFill>
                  <a:srgbClr val="000000"/>
                </a:solidFill>
                <a:effectLst/>
              </a:rPr>
              <a:t>2)</a:t>
            </a:r>
            <a:r>
              <a:rPr lang="en-US" sz="4400" b="1" smtClean="0">
                <a:solidFill>
                  <a:srgbClr val="000000"/>
                </a:solidFill>
                <a:effectLst/>
              </a:rPr>
              <a:t> </a:t>
            </a:r>
            <a:r>
              <a:rPr lang="en-US" sz="4400" b="1" smtClean="0">
                <a:solidFill>
                  <a:srgbClr val="FF0000"/>
                </a:solidFill>
                <a:effectLst/>
              </a:rPr>
              <a:t>Anticyclone</a:t>
            </a:r>
            <a:r>
              <a:rPr lang="en-US" sz="4400" b="1" smtClean="0">
                <a:solidFill>
                  <a:srgbClr val="F2F20C"/>
                </a:solidFill>
                <a:effectLst/>
              </a:rPr>
              <a:t> </a:t>
            </a:r>
            <a:r>
              <a:rPr lang="en-US" sz="4400" b="1" smtClean="0">
                <a:solidFill>
                  <a:srgbClr val="000000"/>
                </a:solidFill>
                <a:effectLst/>
              </a:rPr>
              <a:t>-</a:t>
            </a:r>
            <a:r>
              <a:rPr lang="en-US" sz="4400" smtClean="0">
                <a:solidFill>
                  <a:srgbClr val="000000"/>
                </a:solidFill>
                <a:effectLst/>
              </a:rPr>
              <a:t> the atmospheric phenomenon with a high pressure in the center and movement of air clockwise. Clear weather - strong heat in the summer or frost in the winter. Sharp differences of weather factors are not present - more favorable weather.</a:t>
            </a:r>
            <a:r>
              <a:rPr lang="ru-RU" sz="4400" smtClean="0">
                <a:solidFill>
                  <a:srgbClr val="F2F20C"/>
                </a:solidFill>
                <a:effectLst/>
              </a:rPr>
              <a:t/>
            </a:r>
            <a:br>
              <a:rPr lang="ru-RU" sz="4400" smtClean="0">
                <a:solidFill>
                  <a:srgbClr val="F2F20C"/>
                </a:solidFill>
                <a:effectLst/>
              </a:rPr>
            </a:br>
            <a:endParaRPr lang="ru-RU" sz="4400" smtClean="0">
              <a:solidFill>
                <a:srgbClr val="F2F20C"/>
              </a:solidFill>
              <a:effectLst/>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idx="4294967295"/>
          </p:nvPr>
        </p:nvSpPr>
        <p:spPr>
          <a:xfrm>
            <a:off x="171450" y="71438"/>
            <a:ext cx="8686800" cy="6643687"/>
          </a:xfrm>
          <a:noFill/>
        </p:spPr>
        <p:txBody>
          <a:bodyPr anchor="t"/>
          <a:lstStyle/>
          <a:p>
            <a:pPr eaLnBrk="1" hangingPunct="1"/>
            <a:r>
              <a:rPr lang="en-US" sz="4800" b="1" smtClean="0">
                <a:solidFill>
                  <a:srgbClr val="FF0000"/>
                </a:solidFill>
                <a:effectLst/>
              </a:rPr>
              <a:t>      </a:t>
            </a:r>
            <a:r>
              <a:rPr lang="en-US" sz="4800" b="1" u="sng" smtClean="0">
                <a:solidFill>
                  <a:srgbClr val="FF0000"/>
                </a:solidFill>
                <a:effectLst/>
              </a:rPr>
              <a:t>Geliophysical factors</a:t>
            </a:r>
            <a:r>
              <a:rPr lang="ru-RU" sz="4800" smtClean="0">
                <a:solidFill>
                  <a:srgbClr val="F2F20C"/>
                </a:solidFill>
                <a:effectLst/>
              </a:rPr>
              <a:t/>
            </a:r>
            <a:br>
              <a:rPr lang="ru-RU" sz="4800" smtClean="0">
                <a:solidFill>
                  <a:srgbClr val="F2F20C"/>
                </a:solidFill>
                <a:effectLst/>
              </a:rPr>
            </a:br>
            <a:r>
              <a:rPr lang="en-US" sz="4800" smtClean="0">
                <a:solidFill>
                  <a:srgbClr val="000000"/>
                </a:solidFill>
                <a:effectLst/>
              </a:rPr>
              <a:t>Till now at estimation of weather are little taken into account, though the ingenious founder heliobiology</a:t>
            </a:r>
            <a:r>
              <a:rPr lang="en-US" sz="4800" b="1" smtClean="0">
                <a:solidFill>
                  <a:srgbClr val="000000"/>
                </a:solidFill>
                <a:effectLst/>
              </a:rPr>
              <a:t> </a:t>
            </a:r>
            <a:r>
              <a:rPr lang="en-US" sz="4800" smtClean="0">
                <a:solidFill>
                  <a:srgbClr val="000000"/>
                </a:solidFill>
                <a:effectLst/>
              </a:rPr>
              <a:t>A.L.Chizhevsky</a:t>
            </a:r>
            <a:r>
              <a:rPr lang="en-US" sz="4800" b="1" smtClean="0">
                <a:solidFill>
                  <a:srgbClr val="000000"/>
                </a:solidFill>
                <a:effectLst/>
              </a:rPr>
              <a:t> </a:t>
            </a:r>
            <a:r>
              <a:rPr lang="en-US" sz="4800" smtClean="0">
                <a:solidFill>
                  <a:srgbClr val="000000"/>
                </a:solidFill>
                <a:effectLst/>
              </a:rPr>
              <a:t>in 1920</a:t>
            </a:r>
            <a:r>
              <a:rPr lang="en-US" sz="4800" baseline="30000" smtClean="0">
                <a:solidFill>
                  <a:srgbClr val="000000"/>
                </a:solidFill>
                <a:effectLst/>
              </a:rPr>
              <a:t>th</a:t>
            </a:r>
            <a:r>
              <a:rPr lang="en-US" sz="4800" smtClean="0">
                <a:solidFill>
                  <a:srgbClr val="000000"/>
                </a:solidFill>
                <a:effectLst/>
              </a:rPr>
              <a:t> years has established influence of solar activity on alive organisms, including people. </a:t>
            </a:r>
            <a:endParaRPr lang="ru-RU" sz="4800" smtClean="0">
              <a:solidFill>
                <a:srgbClr val="000000"/>
              </a:solidFill>
              <a:effectLst/>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Прямоугольник 1"/>
          <p:cNvSpPr>
            <a:spLocks noChangeArrowheads="1"/>
          </p:cNvSpPr>
          <p:nvPr/>
        </p:nvSpPr>
        <p:spPr bwMode="auto">
          <a:xfrm>
            <a:off x="0" y="0"/>
            <a:ext cx="9144000" cy="6556375"/>
          </a:xfrm>
          <a:prstGeom prst="rect">
            <a:avLst/>
          </a:prstGeom>
          <a:noFill/>
          <a:ln w="9525">
            <a:noFill/>
            <a:miter lim="800000"/>
            <a:headEnd/>
            <a:tailEnd/>
          </a:ln>
        </p:spPr>
        <p:txBody>
          <a:bodyPr>
            <a:spAutoFit/>
          </a:bodyPr>
          <a:lstStyle/>
          <a:p>
            <a:r>
              <a:rPr lang="en-US" sz="6000">
                <a:solidFill>
                  <a:srgbClr val="000000"/>
                </a:solidFill>
              </a:rPr>
              <a:t>There are data on concurrence the periods of increase of solar activity with revolutions, wars, epidemics, even frequency of automobile failures. </a:t>
            </a:r>
            <a:endParaRPr lang="ru-RU" sz="60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179388" y="260350"/>
            <a:ext cx="8661400" cy="5800725"/>
          </a:xfrm>
          <a:noFill/>
        </p:spPr>
        <p:txBody>
          <a:bodyPr anchor="t"/>
          <a:lstStyle/>
          <a:p>
            <a:pPr eaLnBrk="1" hangingPunct="1"/>
            <a:r>
              <a:rPr lang="en-US" sz="5400" b="1" u="sng" smtClean="0">
                <a:solidFill>
                  <a:srgbClr val="FF0000"/>
                </a:solidFill>
                <a:effectLst/>
                <a:latin typeface="Times New Roman" pitchFamily="18" charset="0"/>
                <a:cs typeface="Times New Roman" pitchFamily="18" charset="0"/>
              </a:rPr>
              <a:t>Complexity studying this question</a:t>
            </a:r>
            <a:r>
              <a:rPr lang="en-US" sz="5400" smtClean="0">
                <a:solidFill>
                  <a:srgbClr val="FF0000"/>
                </a:solidFill>
                <a:effectLst/>
                <a:latin typeface="Times New Roman" pitchFamily="18" charset="0"/>
                <a:cs typeface="Times New Roman" pitchFamily="18" charset="0"/>
              </a:rPr>
              <a:t> </a:t>
            </a:r>
            <a:r>
              <a:rPr lang="en-US" sz="5400" smtClean="0">
                <a:solidFill>
                  <a:srgbClr val="000000"/>
                </a:solidFill>
                <a:effectLst/>
                <a:latin typeface="Times New Roman" pitchFamily="18" charset="0"/>
                <a:cs typeface="Times New Roman" pitchFamily="18" charset="0"/>
              </a:rPr>
              <a:t>- cyclic changes of solar activity has different periodicity - 11-years, 22-years, 60-years and more, which can be imposed against each other and poorly studied. </a:t>
            </a:r>
            <a:endParaRPr lang="ru-RU" sz="540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Прямоугольник 1"/>
          <p:cNvSpPr>
            <a:spLocks noChangeArrowheads="1"/>
          </p:cNvSpPr>
          <p:nvPr/>
        </p:nvSpPr>
        <p:spPr bwMode="auto">
          <a:xfrm>
            <a:off x="0" y="0"/>
            <a:ext cx="9144000" cy="7478713"/>
          </a:xfrm>
          <a:prstGeom prst="rect">
            <a:avLst/>
          </a:prstGeom>
          <a:noFill/>
          <a:ln w="9525">
            <a:noFill/>
            <a:miter lim="800000"/>
            <a:headEnd/>
            <a:tailEnd/>
          </a:ln>
        </p:spPr>
        <p:txBody>
          <a:bodyPr>
            <a:spAutoFit/>
          </a:bodyPr>
          <a:lstStyle/>
          <a:p>
            <a:r>
              <a:rPr lang="en-US" sz="6000">
                <a:solidFill>
                  <a:srgbClr val="000000"/>
                </a:solidFill>
                <a:latin typeface="Times New Roman" pitchFamily="18" charset="0"/>
                <a:cs typeface="Times New Roman" pitchFamily="18" charset="0"/>
              </a:rPr>
              <a:t>There are most investigated 11-12-years a cycles, the beginning of last 24-th cycle, known to mankind -1997 year, thus the maximal activity - in middle of cycle (2001-2002 years).</a:t>
            </a:r>
            <a:r>
              <a:rPr lang="ru-RU" sz="6000">
                <a:solidFill>
                  <a:srgbClr val="000000"/>
                </a:solidFill>
                <a:latin typeface="Times New Roman" pitchFamily="18" charset="0"/>
                <a:cs typeface="Times New Roman" pitchFamily="18" charset="0"/>
              </a:rPr>
              <a:t/>
            </a:r>
            <a:br>
              <a:rPr lang="ru-RU" sz="6000">
                <a:solidFill>
                  <a:srgbClr val="000000"/>
                </a:solidFill>
                <a:latin typeface="Times New Roman" pitchFamily="18" charset="0"/>
                <a:cs typeface="Times New Roman" pitchFamily="18" charset="0"/>
              </a:rPr>
            </a:br>
            <a:endParaRPr lang="ru-RU" sz="60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p:cNvSpPr>
            <a:spLocks noChangeArrowheads="1"/>
          </p:cNvSpPr>
          <p:nvPr/>
        </p:nvSpPr>
        <p:spPr bwMode="auto">
          <a:xfrm>
            <a:off x="0" y="357166"/>
            <a:ext cx="957259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Lecture plan</a:t>
            </a:r>
            <a:endParaRPr kumimoji="0" lang="uk-UA"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1. Concept of weather and climate</a:t>
            </a:r>
            <a:endParaRPr kumimoji="0" lang="uk-UA"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2. Weather and climate forming and characterizing factors</a:t>
            </a:r>
            <a:endParaRPr kumimoji="0" lang="uk-UA"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3. Parameters of solar activity</a:t>
            </a:r>
            <a:endParaRPr kumimoji="0" lang="uk-UA"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4. Definition degree variability of weather </a:t>
            </a:r>
            <a:endParaRPr kumimoji="0" lang="uk-UA"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5. Medical classification of weather</a:t>
            </a:r>
            <a:endParaRPr kumimoji="0" lang="uk-UA"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6. Weather features in different geographical regions </a:t>
            </a:r>
            <a:endParaRPr kumimoji="0" lang="uk-UA"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7. Concept of microclimate</a:t>
            </a:r>
            <a:endParaRPr kumimoji="0" lang="uk-UA"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8. Factors characterizing microclimate</a:t>
            </a:r>
            <a:endParaRPr kumimoji="0" lang="en-US" b="0" i="0" u="none" strike="noStrike" cap="none" normalizeH="0" baseline="0" dirty="0" smtClean="0">
              <a:ln>
                <a:noFill/>
              </a:ln>
              <a:solidFill>
                <a:srgbClr val="002060"/>
              </a:solidFill>
              <a:effectLst/>
              <a:latin typeface="Arial" pitchFamily="34" charset="0"/>
              <a:cs typeface="Arial" pitchFamily="34" charset="0"/>
            </a:endParaRPr>
          </a:p>
        </p:txBody>
      </p:sp>
      <p:sp>
        <p:nvSpPr>
          <p:cNvPr id="4" name="Нижний колонтитул 3"/>
          <p:cNvSpPr>
            <a:spLocks noGrp="1"/>
          </p:cNvSpPr>
          <p:nvPr>
            <p:ph type="ftr" sz="quarter" idx="11"/>
          </p:nvPr>
        </p:nvSpPr>
        <p:spPr>
          <a:xfrm>
            <a:off x="251520" y="6381328"/>
            <a:ext cx="2895600" cy="476672"/>
          </a:xfrm>
        </p:spPr>
        <p:txBody>
          <a:bodyPr/>
          <a:lstStyle/>
          <a:p>
            <a:pPr>
              <a:defRPr/>
            </a:pPr>
            <a:r>
              <a:rPr lang="en-US" dirty="0" err="1" smtClean="0"/>
              <a:t>Sokolovskaya</a:t>
            </a:r>
            <a:r>
              <a:rPr lang="en-US" dirty="0" smtClean="0"/>
              <a:t> I.A.</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idx="4294967295"/>
          </p:nvPr>
        </p:nvSpPr>
        <p:spPr>
          <a:xfrm>
            <a:off x="0" y="260350"/>
            <a:ext cx="9144000" cy="6597650"/>
          </a:xfrm>
          <a:noFill/>
        </p:spPr>
        <p:txBody>
          <a:bodyPr anchor="t"/>
          <a:lstStyle/>
          <a:p>
            <a:pPr eaLnBrk="1" hangingPunct="1"/>
            <a:r>
              <a:rPr lang="en-US" sz="4800" u="sng" dirty="0" smtClean="0">
                <a:solidFill>
                  <a:srgbClr val="FF0000"/>
                </a:solidFill>
                <a:effectLst/>
              </a:rPr>
              <a:t>Parameters of solar activity</a:t>
            </a:r>
            <a:r>
              <a:rPr lang="en-US" sz="4800" i="1" dirty="0" smtClean="0">
                <a:solidFill>
                  <a:srgbClr val="FF0000"/>
                </a:solidFill>
                <a:effectLst/>
              </a:rPr>
              <a:t>:</a:t>
            </a:r>
            <a:r>
              <a:rPr lang="ru-RU" sz="4800" u="sng" dirty="0" smtClean="0">
                <a:solidFill>
                  <a:srgbClr val="FF0000"/>
                </a:solidFill>
                <a:effectLst/>
              </a:rPr>
              <a:t/>
            </a:r>
            <a:br>
              <a:rPr lang="ru-RU" sz="4800" u="sng" dirty="0" smtClean="0">
                <a:solidFill>
                  <a:srgbClr val="FF0000"/>
                </a:solidFill>
                <a:effectLst/>
              </a:rPr>
            </a:br>
            <a:r>
              <a:rPr lang="en-US" sz="4800" dirty="0" smtClean="0">
                <a:solidFill>
                  <a:srgbClr val="FF0000"/>
                </a:solidFill>
                <a:effectLst/>
              </a:rPr>
              <a:t>Index Wolf (W) </a:t>
            </a:r>
            <a:r>
              <a:rPr lang="en-US" sz="4800" dirty="0" smtClean="0">
                <a:solidFill>
                  <a:srgbClr val="000000"/>
                </a:solidFill>
                <a:effectLst/>
              </a:rPr>
              <a:t>- amount of spots on the Sun,</a:t>
            </a:r>
            <a:r>
              <a:rPr lang="ru-RU" sz="4800" dirty="0" smtClean="0">
                <a:solidFill>
                  <a:srgbClr val="F2F20C"/>
                </a:solidFill>
                <a:effectLst/>
              </a:rPr>
              <a:t/>
            </a:r>
            <a:br>
              <a:rPr lang="ru-RU" sz="4800" dirty="0" smtClean="0">
                <a:solidFill>
                  <a:srgbClr val="F2F20C"/>
                </a:solidFill>
                <a:effectLst/>
              </a:rPr>
            </a:br>
            <a:r>
              <a:rPr lang="en-US" sz="4800" dirty="0" smtClean="0">
                <a:solidFill>
                  <a:srgbClr val="FF0000"/>
                </a:solidFill>
                <a:effectLst/>
              </a:rPr>
              <a:t>Index S </a:t>
            </a:r>
            <a:r>
              <a:rPr lang="en-US" sz="4800" dirty="0" smtClean="0">
                <a:solidFill>
                  <a:srgbClr val="000000"/>
                </a:solidFill>
                <a:effectLst/>
              </a:rPr>
              <a:t>- the total area of spots, Intensity of radio emission of the Sun on a wave 10,7 </a:t>
            </a:r>
            <a:r>
              <a:rPr lang="en-US" sz="4800" dirty="0" err="1" smtClean="0">
                <a:solidFill>
                  <a:srgbClr val="000000"/>
                </a:solidFill>
                <a:effectLst/>
              </a:rPr>
              <a:t>sm</a:t>
            </a:r>
            <a:r>
              <a:rPr lang="en-US" sz="4800" dirty="0" smtClean="0">
                <a:solidFill>
                  <a:srgbClr val="000000"/>
                </a:solidFill>
                <a:effectLst/>
              </a:rPr>
              <a:t>, </a:t>
            </a:r>
            <a:r>
              <a:rPr lang="ru-RU" sz="4800" dirty="0" smtClean="0">
                <a:solidFill>
                  <a:srgbClr val="000000"/>
                </a:solidFill>
                <a:effectLst/>
              </a:rPr>
              <a:t/>
            </a:r>
            <a:br>
              <a:rPr lang="ru-RU" sz="4800" dirty="0" smtClean="0">
                <a:solidFill>
                  <a:srgbClr val="000000"/>
                </a:solidFill>
                <a:effectLst/>
              </a:rPr>
            </a:br>
            <a:r>
              <a:rPr lang="en-US" sz="4800" dirty="0" smtClean="0">
                <a:solidFill>
                  <a:srgbClr val="000000"/>
                </a:solidFill>
                <a:effectLst/>
              </a:rPr>
              <a:t>Solar wind - corpuscular streams (protons, electrons.) </a:t>
            </a:r>
            <a:r>
              <a:rPr lang="ru-RU" sz="4800" dirty="0" smtClean="0">
                <a:solidFill>
                  <a:srgbClr val="F2F20C"/>
                </a:solidFill>
                <a:effectLst/>
              </a:rPr>
              <a:t/>
            </a:r>
            <a:br>
              <a:rPr lang="ru-RU" sz="4800" dirty="0" smtClean="0">
                <a:solidFill>
                  <a:srgbClr val="F2F20C"/>
                </a:solidFill>
                <a:effectLst/>
              </a:rPr>
            </a:br>
            <a:endParaRPr lang="ru-RU" sz="4800" dirty="0" smtClean="0">
              <a:solidFill>
                <a:srgbClr val="F2F20C"/>
              </a:solidFill>
              <a:effectLst/>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0"/>
            <a:ext cx="9144064" cy="6001643"/>
          </a:xfrm>
          <a:prstGeom prst="rect">
            <a:avLst/>
          </a:prstGeom>
        </p:spPr>
        <p:txBody>
          <a:bodyPr wrap="square">
            <a:spAutoFit/>
          </a:bodyPr>
          <a:lstStyle/>
          <a:p>
            <a:r>
              <a:rPr lang="en-US" sz="4800" dirty="0" smtClean="0">
                <a:solidFill>
                  <a:srgbClr val="000000"/>
                </a:solidFill>
              </a:rPr>
              <a:t>from the Sun - carry away with themselves magnetic fields and form spiral - sector structure of interplanetary magnetic field (IMF) + and - marks. Each 6-7 days the Earth at movement on orbit gets in IMF other mark that results in changes of.</a:t>
            </a:r>
            <a:endParaRPr lang="ru-RU" sz="48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idx="4294967295"/>
          </p:nvPr>
        </p:nvSpPr>
        <p:spPr>
          <a:xfrm>
            <a:off x="323850" y="260350"/>
            <a:ext cx="8351838" cy="6858000"/>
          </a:xfrm>
          <a:noFill/>
        </p:spPr>
        <p:txBody>
          <a:bodyPr anchor="t"/>
          <a:lstStyle/>
          <a:p>
            <a:pPr eaLnBrk="1" hangingPunct="1"/>
            <a:r>
              <a:rPr lang="en-US" sz="4800" b="1" u="sng" smtClean="0">
                <a:solidFill>
                  <a:srgbClr val="FF0000"/>
                </a:solidFill>
                <a:effectLst/>
                <a:latin typeface="Times New Roman" pitchFamily="18" charset="0"/>
                <a:cs typeface="Times New Roman" pitchFamily="18" charset="0"/>
              </a:rPr>
              <a:t>Geophysical parameters </a:t>
            </a:r>
            <a:r>
              <a:rPr lang="en-US" sz="4800" b="1" smtClean="0">
                <a:solidFill>
                  <a:srgbClr val="000000"/>
                </a:solidFill>
                <a:effectLst/>
                <a:latin typeface="Times New Roman" pitchFamily="18" charset="0"/>
                <a:cs typeface="Times New Roman" pitchFamily="18" charset="0"/>
              </a:rPr>
              <a:t>-</a:t>
            </a:r>
            <a:r>
              <a:rPr lang="en-US" sz="4800" smtClean="0">
                <a:solidFill>
                  <a:srgbClr val="000000"/>
                </a:solidFill>
                <a:effectLst/>
                <a:latin typeface="Times New Roman" pitchFamily="18" charset="0"/>
                <a:cs typeface="Times New Roman" pitchFamily="18" charset="0"/>
              </a:rPr>
              <a:t> electromagnetic field of Earth (EMF), its deviation from a usual level named "magnetic storms" - planetary, local, on intensity - weak, moderate and big.</a:t>
            </a:r>
            <a:r>
              <a:rPr lang="ru-RU" sz="4800" smtClean="0">
                <a:solidFill>
                  <a:srgbClr val="F2F20C"/>
                </a:solidFill>
                <a:effectLst/>
                <a:latin typeface="Times New Roman" pitchFamily="18" charset="0"/>
                <a:cs typeface="Times New Roman" pitchFamily="18" charset="0"/>
              </a:rPr>
              <a:t/>
            </a:r>
            <a:br>
              <a:rPr lang="ru-RU" sz="4800" smtClean="0">
                <a:solidFill>
                  <a:srgbClr val="F2F20C"/>
                </a:solidFill>
                <a:effectLst/>
                <a:latin typeface="Times New Roman" pitchFamily="18" charset="0"/>
                <a:cs typeface="Times New Roman" pitchFamily="18" charset="0"/>
              </a:rPr>
            </a:br>
            <a:r>
              <a:rPr lang="en-US" sz="4800" b="1" smtClean="0">
                <a:solidFill>
                  <a:srgbClr val="FF0000"/>
                </a:solidFill>
                <a:effectLst/>
                <a:latin typeface="Times New Roman" pitchFamily="18" charset="0"/>
                <a:cs typeface="Times New Roman" pitchFamily="18" charset="0"/>
              </a:rPr>
              <a:t>Definition degree variability of weather.</a:t>
            </a:r>
            <a:r>
              <a:rPr lang="ru-RU" sz="3000" smtClean="0">
                <a:solidFill>
                  <a:srgbClr val="FF0000"/>
                </a:solidFill>
                <a:effectLst/>
                <a:latin typeface="Times New Roman" pitchFamily="18" charset="0"/>
                <a:cs typeface="Times New Roman" pitchFamily="18" charset="0"/>
              </a:rPr>
              <a:t/>
            </a:r>
            <a:br>
              <a:rPr lang="ru-RU" sz="3000" smtClean="0">
                <a:solidFill>
                  <a:srgbClr val="FF0000"/>
                </a:solidFill>
                <a:effectLst/>
                <a:latin typeface="Times New Roman" pitchFamily="18" charset="0"/>
                <a:cs typeface="Times New Roman" pitchFamily="18" charset="0"/>
              </a:rPr>
            </a:br>
            <a:r>
              <a:rPr lang="ru-RU" sz="3000" smtClean="0">
                <a:solidFill>
                  <a:srgbClr val="007EEA"/>
                </a:solidFill>
                <a:effectLst/>
                <a:latin typeface="Times New Roman" pitchFamily="18" charset="0"/>
                <a:cs typeface="Times New Roman" pitchFamily="18" charset="0"/>
              </a:rPr>
              <a:t/>
            </a:r>
            <a:br>
              <a:rPr lang="ru-RU" sz="3000" smtClean="0">
                <a:solidFill>
                  <a:srgbClr val="007EEA"/>
                </a:solidFill>
                <a:effectLst/>
                <a:latin typeface="Times New Roman" pitchFamily="18" charset="0"/>
                <a:cs typeface="Times New Roman" pitchFamily="18" charset="0"/>
              </a:rPr>
            </a:br>
            <a:r>
              <a:rPr lang="en-US" sz="3000" smtClean="0">
                <a:solidFill>
                  <a:srgbClr val="007EEA"/>
                </a:solidFill>
                <a:effectLst/>
                <a:latin typeface="Times New Roman" pitchFamily="18" charset="0"/>
                <a:cs typeface="Times New Roman" pitchFamily="18" charset="0"/>
              </a:rPr>
              <a:t> </a:t>
            </a:r>
            <a:r>
              <a:rPr lang="ru-RU" sz="3000" smtClean="0">
                <a:solidFill>
                  <a:srgbClr val="007EEA"/>
                </a:solidFill>
                <a:effectLst/>
                <a:latin typeface="Times New Roman" pitchFamily="18" charset="0"/>
                <a:cs typeface="Times New Roman" pitchFamily="18" charset="0"/>
              </a:rPr>
              <a:t/>
            </a:r>
            <a:br>
              <a:rPr lang="ru-RU" sz="3000" smtClean="0">
                <a:solidFill>
                  <a:srgbClr val="007EEA"/>
                </a:solidFill>
                <a:effectLst/>
                <a:latin typeface="Times New Roman" pitchFamily="18" charset="0"/>
                <a:cs typeface="Times New Roman" pitchFamily="18" charset="0"/>
              </a:rPr>
            </a:br>
            <a:endParaRPr lang="ru-RU" sz="3000" smtClean="0">
              <a:solidFill>
                <a:srgbClr val="007EEA"/>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68300"/>
            <a:ext cx="9144000" cy="5755422"/>
          </a:xfrm>
          <a:prstGeom prst="rect">
            <a:avLst/>
          </a:prstGeom>
        </p:spPr>
        <p:txBody>
          <a:bodyPr>
            <a:spAutoFit/>
          </a:bodyPr>
          <a:lstStyle/>
          <a:p>
            <a:pPr>
              <a:defRPr/>
            </a:pPr>
            <a:r>
              <a:rPr lang="en-US" sz="4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Will be carried out under the formula:</a:t>
            </a:r>
            <a:r>
              <a:rPr lang="ru-RU" sz="4400" dirty="0">
                <a:solidFill>
                  <a:srgbClr val="F2F20C"/>
                </a:solidFill>
                <a:effectLst>
                  <a:outerShdw blurRad="38100" dist="38100" dir="2700000" algn="tl">
                    <a:srgbClr val="000000">
                      <a:alpha val="43137"/>
                    </a:srgbClr>
                  </a:outerShdw>
                </a:effectLst>
                <a:latin typeface="Times New Roman" pitchFamily="18" charset="0"/>
                <a:cs typeface="Times New Roman" pitchFamily="18" charset="0"/>
              </a:rPr>
              <a:t/>
            </a:r>
            <a:br>
              <a:rPr lang="ru-RU" sz="4400" dirty="0">
                <a:solidFill>
                  <a:srgbClr val="F2F20C"/>
                </a:solidFill>
                <a:effectLst>
                  <a:outerShdw blurRad="38100" dist="38100" dir="2700000" algn="tl">
                    <a:srgbClr val="000000">
                      <a:alpha val="43137"/>
                    </a:srgbClr>
                  </a:outerShdw>
                </a:effectLst>
                <a:latin typeface="Times New Roman" pitchFamily="18" charset="0"/>
                <a:cs typeface="Times New Roman" pitchFamily="18" charset="0"/>
              </a:rPr>
            </a:br>
            <a:r>
              <a:rPr lang="en-US" sz="4400" dirty="0">
                <a:solidFill>
                  <a:srgbClr val="F2F20C"/>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a:t>
            </a:r>
            <a:r>
              <a:rPr lang="ru-RU" sz="4000" dirty="0">
                <a:solidFill>
                  <a:srgbClr val="FF3399"/>
                </a:solidFill>
                <a:effectLst>
                  <a:outerShdw blurRad="38100" dist="38100" dir="2700000" algn="tl">
                    <a:srgbClr val="000000">
                      <a:alpha val="43137"/>
                    </a:srgbClr>
                  </a:outerShdw>
                </a:effectLst>
                <a:latin typeface="Times New Roman" pitchFamily="18" charset="0"/>
                <a:cs typeface="Times New Roman" pitchFamily="18" charset="0"/>
              </a:rPr>
              <a:t/>
            </a:r>
            <a:br>
              <a:rPr lang="ru-RU" sz="4000" dirty="0">
                <a:solidFill>
                  <a:srgbClr val="FF3399"/>
                </a:solidFill>
                <a:effectLst>
                  <a:outerShdw blurRad="38100" dist="38100" dir="2700000" algn="tl">
                    <a:srgbClr val="000000">
                      <a:alpha val="43137"/>
                    </a:srgbClr>
                  </a:outerShdw>
                </a:effectLst>
                <a:latin typeface="Times New Roman" pitchFamily="18" charset="0"/>
                <a:cs typeface="Times New Roman" pitchFamily="18" charset="0"/>
              </a:rPr>
            </a:br>
            <a:r>
              <a:rPr lang="ru-RU" sz="4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К</a:t>
            </a:r>
            <a:r>
              <a:rPr lang="en-US" sz="4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 -------- </a:t>
            </a:r>
            <a:r>
              <a:rPr lang="ru-RU" sz="4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Х</a:t>
            </a:r>
            <a:r>
              <a:rPr lang="en-US" sz="4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_____ 100 %,</a:t>
            </a:r>
            <a:r>
              <a:rPr lang="ru-RU" sz="4000" dirty="0">
                <a:solidFill>
                  <a:srgbClr val="FF3399"/>
                </a:solidFill>
                <a:effectLst>
                  <a:outerShdw blurRad="38100" dist="38100" dir="2700000" algn="tl">
                    <a:srgbClr val="000000">
                      <a:alpha val="43137"/>
                    </a:srgbClr>
                  </a:outerShdw>
                </a:effectLst>
                <a:latin typeface="Times New Roman" pitchFamily="18" charset="0"/>
                <a:cs typeface="Times New Roman" pitchFamily="18" charset="0"/>
              </a:rPr>
              <a:t/>
            </a:r>
            <a:br>
              <a:rPr lang="ru-RU" sz="4000" dirty="0">
                <a:solidFill>
                  <a:srgbClr val="FF3399"/>
                </a:solidFill>
                <a:effectLst>
                  <a:outerShdw blurRad="38100" dist="38100" dir="2700000" algn="tl">
                    <a:srgbClr val="000000">
                      <a:alpha val="43137"/>
                    </a:srgbClr>
                  </a:outerShdw>
                </a:effectLst>
                <a:latin typeface="Times New Roman" pitchFamily="18" charset="0"/>
                <a:cs typeface="Times New Roman" pitchFamily="18" charset="0"/>
              </a:rPr>
            </a:br>
            <a:r>
              <a:rPr lang="en-US" sz="4000" dirty="0">
                <a:solidFill>
                  <a:srgbClr val="FF33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a:t>
            </a:r>
            <a:r>
              <a:rPr lang="en-US" sz="4000" dirty="0">
                <a:solidFill>
                  <a:srgbClr val="FF0066"/>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dirty="0">
                <a:solidFill>
                  <a:srgbClr val="F2F20C"/>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dirty="0">
                <a:solidFill>
                  <a:srgbClr val="F2F20C"/>
                </a:solidFill>
                <a:latin typeface="Times New Roman" pitchFamily="18" charset="0"/>
                <a:cs typeface="Times New Roman" pitchFamily="18" charset="0"/>
              </a:rPr>
              <a:t/>
            </a:r>
            <a:br>
              <a:rPr lang="en-US" sz="4000" dirty="0">
                <a:solidFill>
                  <a:srgbClr val="F2F20C"/>
                </a:solidFill>
                <a:latin typeface="Times New Roman" pitchFamily="18" charset="0"/>
                <a:cs typeface="Times New Roman" pitchFamily="18" charset="0"/>
              </a:rPr>
            </a:br>
            <a:r>
              <a:rPr lang="en-US" sz="4000" dirty="0">
                <a:solidFill>
                  <a:srgbClr val="000000"/>
                </a:solidFill>
                <a:latin typeface="Times New Roman" pitchFamily="18" charset="0"/>
                <a:cs typeface="Times New Roman" pitchFamily="18" charset="0"/>
              </a:rPr>
              <a:t> Where: </a:t>
            </a:r>
            <a:r>
              <a:rPr lang="ru-RU" sz="4000" dirty="0">
                <a:solidFill>
                  <a:srgbClr val="000000"/>
                </a:solidFill>
                <a:latin typeface="Times New Roman" pitchFamily="18" charset="0"/>
                <a:cs typeface="Times New Roman" pitchFamily="18" charset="0"/>
              </a:rPr>
              <a:t/>
            </a:r>
            <a:br>
              <a:rPr lang="ru-RU" sz="4000" dirty="0">
                <a:solidFill>
                  <a:srgbClr val="000000"/>
                </a:solidFill>
                <a:latin typeface="Times New Roman" pitchFamily="18" charset="0"/>
                <a:cs typeface="Times New Roman" pitchFamily="18" charset="0"/>
              </a:rPr>
            </a:br>
            <a:r>
              <a:rPr lang="en-US" sz="4000" dirty="0">
                <a:solidFill>
                  <a:srgbClr val="000000"/>
                </a:solidFill>
                <a:latin typeface="Times New Roman" pitchFamily="18" charset="0"/>
                <a:cs typeface="Times New Roman" pitchFamily="18" charset="0"/>
              </a:rPr>
              <a:t>K - coefficient variability of weather, %</a:t>
            </a:r>
            <a:r>
              <a:rPr lang="ru-RU" sz="4000" dirty="0">
                <a:solidFill>
                  <a:srgbClr val="000000"/>
                </a:solidFill>
                <a:latin typeface="Times New Roman" pitchFamily="18" charset="0"/>
                <a:cs typeface="Times New Roman" pitchFamily="18" charset="0"/>
              </a:rPr>
              <a:t/>
            </a:r>
            <a:br>
              <a:rPr lang="ru-RU" sz="4000" dirty="0">
                <a:solidFill>
                  <a:srgbClr val="000000"/>
                </a:solidFill>
                <a:latin typeface="Times New Roman" pitchFamily="18" charset="0"/>
                <a:cs typeface="Times New Roman" pitchFamily="18" charset="0"/>
              </a:rPr>
            </a:br>
            <a:r>
              <a:rPr lang="en-US" sz="4000" dirty="0">
                <a:solidFill>
                  <a:srgbClr val="000000"/>
                </a:solidFill>
                <a:latin typeface="Times New Roman" pitchFamily="18" charset="0"/>
                <a:cs typeface="Times New Roman" pitchFamily="18" charset="0"/>
              </a:rPr>
              <a:t>N - number days with contrast change of weather</a:t>
            </a:r>
            <a:r>
              <a:rPr lang="ru-RU" sz="4000" dirty="0">
                <a:solidFill>
                  <a:srgbClr val="000000"/>
                </a:solidFill>
                <a:latin typeface="Times New Roman" pitchFamily="18" charset="0"/>
                <a:cs typeface="Times New Roman" pitchFamily="18" charset="0"/>
              </a:rPr>
              <a:t/>
            </a:r>
            <a:br>
              <a:rPr lang="ru-RU" sz="4000" dirty="0">
                <a:solidFill>
                  <a:srgbClr val="000000"/>
                </a:solidFill>
                <a:latin typeface="Times New Roman" pitchFamily="18" charset="0"/>
                <a:cs typeface="Times New Roman" pitchFamily="18" charset="0"/>
              </a:rPr>
            </a:br>
            <a:r>
              <a:rPr lang="en-US" sz="4000" dirty="0">
                <a:solidFill>
                  <a:srgbClr val="000000"/>
                </a:solidFill>
                <a:latin typeface="Times New Roman" pitchFamily="18" charset="0"/>
                <a:cs typeface="Times New Roman" pitchFamily="18" charset="0"/>
              </a:rPr>
              <a:t>n - total number days in the apparent season</a:t>
            </a:r>
            <a:endParaRPr lang="ru-RU" sz="40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53" name="Group 25"/>
          <p:cNvGraphicFramePr>
            <a:graphicFrameLocks noGrp="1"/>
          </p:cNvGraphicFramePr>
          <p:nvPr>
            <p:ph idx="4294967295"/>
          </p:nvPr>
        </p:nvGraphicFramePr>
        <p:xfrm>
          <a:off x="395288" y="1341438"/>
          <a:ext cx="8229600" cy="5039890"/>
        </p:xfrm>
        <a:graphic>
          <a:graphicData uri="http://schemas.openxmlformats.org/drawingml/2006/table">
            <a:tbl>
              <a:tblPr/>
              <a:tblGrid>
                <a:gridCol w="4114800"/>
                <a:gridCol w="4114800"/>
              </a:tblGrid>
              <a:tr h="146247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4400" b="1" i="0" u="sng" strike="noStrike" cap="none" normalizeH="0" baseline="0" dirty="0" err="1" smtClean="0">
                          <a:ln>
                            <a:noFill/>
                          </a:ln>
                          <a:solidFill>
                            <a:srgbClr val="000000"/>
                          </a:solidFill>
                          <a:effectLst/>
                          <a:latin typeface="Arial" charset="0"/>
                          <a:ea typeface="Times New Roman" pitchFamily="18" charset="0"/>
                          <a:cs typeface="Arial" charset="0"/>
                        </a:rPr>
                        <a:t>Weather</a:t>
                      </a:r>
                      <a:endParaRPr kumimoji="0" lang="ru-RU" sz="4400" b="0" i="0" u="sng" strike="noStrike" cap="none" normalizeH="0" baseline="0" dirty="0" smtClean="0">
                        <a:ln>
                          <a:noFill/>
                        </a:ln>
                        <a:solidFill>
                          <a:srgbClr val="000000"/>
                        </a:solidFill>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4000" b="1" i="0" u="sng" strike="noStrike" cap="none" normalizeH="0" baseline="0" dirty="0" err="1" smtClean="0">
                          <a:ln>
                            <a:noFill/>
                          </a:ln>
                          <a:solidFill>
                            <a:srgbClr val="000000"/>
                          </a:solidFill>
                          <a:effectLst/>
                          <a:latin typeface="Arial" charset="0"/>
                          <a:ea typeface="Times New Roman" pitchFamily="18" charset="0"/>
                          <a:cs typeface="Arial" charset="0"/>
                        </a:rPr>
                        <a:t>Coefficient</a:t>
                      </a:r>
                      <a:r>
                        <a:rPr kumimoji="0" lang="ru-RU" sz="4000" b="1" i="0" u="sng" strike="noStrike" cap="none" normalizeH="0" baseline="0" dirty="0" smtClean="0">
                          <a:ln>
                            <a:noFill/>
                          </a:ln>
                          <a:solidFill>
                            <a:srgbClr val="000000"/>
                          </a:solidFill>
                          <a:effectLst/>
                          <a:latin typeface="Arial" charset="0"/>
                          <a:ea typeface="Times New Roman" pitchFamily="18" charset="0"/>
                          <a:cs typeface="Arial" charset="0"/>
                        </a:rPr>
                        <a:t> </a:t>
                      </a:r>
                      <a:r>
                        <a:rPr kumimoji="0" lang="ru-RU" sz="4000" b="1" i="0" u="sng" strike="noStrike" cap="none" normalizeH="0" baseline="0" dirty="0" err="1" smtClean="0">
                          <a:ln>
                            <a:noFill/>
                          </a:ln>
                          <a:solidFill>
                            <a:srgbClr val="000000"/>
                          </a:solidFill>
                          <a:effectLst/>
                          <a:latin typeface="Arial" charset="0"/>
                          <a:ea typeface="Times New Roman" pitchFamily="18" charset="0"/>
                          <a:cs typeface="Arial" charset="0"/>
                        </a:rPr>
                        <a:t>variability</a:t>
                      </a:r>
                      <a:r>
                        <a:rPr kumimoji="0" lang="ru-RU" sz="4000" b="1" i="0" u="sng" strike="noStrike" cap="none" normalizeH="0" baseline="0" dirty="0" smtClean="0">
                          <a:ln>
                            <a:noFill/>
                          </a:ln>
                          <a:solidFill>
                            <a:srgbClr val="000000"/>
                          </a:solidFill>
                          <a:effectLst/>
                          <a:latin typeface="Arial" charset="0"/>
                          <a:ea typeface="Times New Roman" pitchFamily="18" charset="0"/>
                          <a:cs typeface="Arial" charset="0"/>
                        </a:rPr>
                        <a:t>, %</a:t>
                      </a:r>
                      <a:endParaRPr kumimoji="0" lang="ru-RU" sz="4000" b="0" i="0" u="sng" strike="noStrike" cap="none" normalizeH="0" baseline="0" dirty="0" smtClean="0">
                        <a:ln>
                          <a:noFill/>
                        </a:ln>
                        <a:solidFill>
                          <a:srgbClr val="000000"/>
                        </a:solidFill>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66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dirty="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Very</a:t>
                      </a:r>
                      <a:r>
                        <a:rPr kumimoji="0" lang="ru-RU" sz="3400" b="0" i="0" u="none" strike="noStrike" cap="none" normalizeH="0" baseline="0" dirty="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 </a:t>
                      </a:r>
                      <a:r>
                        <a:rPr kumimoji="0" lang="ru-RU" sz="3400" b="0" i="0" u="none" strike="noStrike" cap="none" normalizeH="0" baseline="0" dirty="0" err="1"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stable</a:t>
                      </a:r>
                      <a:endParaRPr kumimoji="0" lang="ru-RU" sz="3400" b="0" i="0" u="none" strike="noStrike" cap="none" normalizeH="0" baseline="0" dirty="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25</a:t>
                      </a:r>
                      <a:endParaRPr kumimoji="0" lang="en-US" sz="3400" b="0" i="0" u="none" strike="noStrike" cap="none" normalizeH="0" baseline="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763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3400" b="0" i="0" u="none" strike="noStrike" cap="none" normalizeH="0" baseline="0" dirty="0" err="1"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Stable</a:t>
                      </a:r>
                      <a:endParaRPr kumimoji="0" lang="ru-RU" sz="3400" b="0" i="0" u="none" strike="noStrike" cap="none" normalizeH="0" baseline="0" dirty="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25 </a:t>
                      </a:r>
                      <a:r>
                        <a:rPr kumimoji="0" lang="en-US" sz="3400" b="0" i="0" u="none" strike="noStrike" cap="none" normalizeH="0" baseline="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rPr>
                        <a:t>–</a:t>
                      </a:r>
                      <a:r>
                        <a:rPr kumimoji="0" lang="en-US" sz="3400" b="0" i="0" u="none" strike="noStrike" cap="none" normalizeH="0" baseline="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 30</a:t>
                      </a:r>
                      <a:endParaRPr kumimoji="0" lang="en-US" sz="3400" b="0" i="0" u="none" strike="noStrike" cap="none" normalizeH="0" baseline="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391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3400" b="0" i="0" u="none" strike="noStrike" cap="none" normalizeH="0" baseline="0" dirty="0" err="1"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Changeable</a:t>
                      </a:r>
                      <a:endParaRPr kumimoji="0" lang="ru-RU" sz="3400" b="0" i="0" u="none" strike="noStrike" cap="none" normalizeH="0" baseline="0" dirty="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dirty="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30 </a:t>
                      </a:r>
                      <a:r>
                        <a:rPr kumimoji="0" lang="en-US" sz="3400" b="0" i="0" u="none" strike="noStrike" cap="none" normalizeH="0" baseline="0" dirty="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rPr>
                        <a:t>–</a:t>
                      </a:r>
                      <a:r>
                        <a:rPr kumimoji="0" lang="en-US" sz="3400" b="0" i="0" u="none" strike="noStrike" cap="none" normalizeH="0" baseline="0" dirty="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 50</a:t>
                      </a:r>
                      <a:endParaRPr kumimoji="0" lang="en-US" sz="3400" b="0" i="0" u="none" strike="noStrike" cap="none" normalizeH="0" baseline="0" dirty="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7922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3400" b="0" i="0" u="none" strike="noStrike" cap="none" normalizeH="0" baseline="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Very changeable</a:t>
                      </a:r>
                      <a:endParaRPr kumimoji="0" lang="ru-RU" sz="3400" b="0" i="0" u="none" strike="noStrike" cap="none" normalizeH="0" baseline="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3400" b="0" i="0" u="none" strike="noStrike" cap="none" normalizeH="0" baseline="0" dirty="0" err="1"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more</a:t>
                      </a:r>
                      <a:r>
                        <a:rPr kumimoji="0" lang="ru-RU" sz="3400" b="0" i="0" u="none" strike="noStrike" cap="none" normalizeH="0" baseline="0" dirty="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 </a:t>
                      </a:r>
                      <a:r>
                        <a:rPr kumimoji="0" lang="ru-RU" sz="3400" b="0" i="0" u="none" strike="noStrike" cap="none" normalizeH="0" baseline="0" dirty="0" err="1"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than</a:t>
                      </a:r>
                      <a:r>
                        <a:rPr kumimoji="0" lang="ru-RU" sz="3400" b="0" i="0" u="none" strike="noStrike" cap="none" normalizeH="0" baseline="0" dirty="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 </a:t>
                      </a:r>
                      <a:r>
                        <a:rPr kumimoji="0" lang="en-US" sz="3400" b="0" i="0" u="none" strike="noStrike" cap="none" normalizeH="0" baseline="0" dirty="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  </a:t>
                      </a:r>
                      <a:r>
                        <a:rPr kumimoji="0" lang="ru-RU" sz="3400" b="0" i="0" u="none" strike="noStrike" cap="none" normalizeH="0" baseline="0" dirty="0" smtClean="0">
                          <a:ln>
                            <a:noFill/>
                          </a:ln>
                          <a:solidFill>
                            <a:srgbClr val="000000"/>
                          </a:solidFill>
                          <a:effectLst>
                            <a:outerShdw blurRad="38100" dist="38100" dir="2700000" algn="tl">
                              <a:srgbClr val="000000"/>
                            </a:outerShdw>
                          </a:effectLst>
                          <a:latin typeface="Arial" charset="0"/>
                          <a:ea typeface="Times New Roman" pitchFamily="18" charset="0"/>
                          <a:cs typeface="Arial" charset="0"/>
                        </a:rPr>
                        <a:t>50</a:t>
                      </a:r>
                      <a:endParaRPr kumimoji="0" lang="ru-RU" sz="3400" b="0" i="0" u="none" strike="noStrike" cap="none" normalizeH="0" baseline="0" dirty="0" smtClean="0">
                        <a:ln>
                          <a:noFill/>
                        </a:ln>
                        <a:solidFill>
                          <a:srgbClr val="000000"/>
                        </a:solidFill>
                        <a:effectLst>
                          <a:outerShdw blurRad="38100" dist="38100" dir="2700000" algn="tl">
                            <a:srgbClr val="000000"/>
                          </a:outerShdw>
                        </a:effectLst>
                        <a:latin typeface="Corbel" pitchFamily="34"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430" name="Rectangle 72"/>
          <p:cNvSpPr>
            <a:spLocks noChangeArrowheads="1"/>
          </p:cNvSpPr>
          <p:nvPr/>
        </p:nvSpPr>
        <p:spPr bwMode="auto">
          <a:xfrm>
            <a:off x="250825" y="188913"/>
            <a:ext cx="8893175" cy="1200150"/>
          </a:xfrm>
          <a:prstGeom prst="rect">
            <a:avLst/>
          </a:prstGeom>
          <a:noFill/>
          <a:ln w="9525">
            <a:noFill/>
            <a:miter lim="800000"/>
            <a:headEnd/>
            <a:tailEnd/>
          </a:ln>
        </p:spPr>
        <p:txBody>
          <a:bodyPr anchor="ctr">
            <a:spAutoFit/>
          </a:bodyPr>
          <a:lstStyle/>
          <a:p>
            <a:pPr algn="ctr">
              <a:defRPr/>
            </a:pPr>
            <a:r>
              <a:rPr lang="en-US" sz="3600" b="1" u="sng" dirty="0">
                <a:solidFill>
                  <a:srgbClr val="FF0000"/>
                </a:solidFill>
                <a:effectLst>
                  <a:outerShdw blurRad="38100" dist="38100" dir="2700000" algn="tl">
                    <a:srgbClr val="000000">
                      <a:alpha val="43137"/>
                    </a:srgbClr>
                  </a:outerShdw>
                </a:effectLst>
              </a:rPr>
              <a:t>Degree variability of weather </a:t>
            </a:r>
            <a:r>
              <a:rPr lang="en-US" sz="3600" b="1" u="sng" dirty="0" err="1">
                <a:solidFill>
                  <a:srgbClr val="FF0000"/>
                </a:solidFill>
                <a:effectLst>
                  <a:outerShdw blurRad="38100" dist="38100" dir="2700000" algn="tl">
                    <a:srgbClr val="000000">
                      <a:alpha val="43137"/>
                    </a:srgbClr>
                  </a:outerShdw>
                </a:effectLst>
              </a:rPr>
              <a:t>V.Rusanova</a:t>
            </a:r>
            <a:endParaRPr lang="ru-RU" sz="3600" dirty="0">
              <a:solidFill>
                <a:srgbClr val="FF0000"/>
              </a:solidFill>
              <a:effectLst>
                <a:outerShdw blurRad="38100" dist="38100" dir="2700000" algn="tl">
                  <a:srgbClr val="000000">
                    <a:alpha val="43137"/>
                  </a:srgbClr>
                </a:outerShdw>
              </a:effectLst>
            </a:endParaRPr>
          </a:p>
        </p:txBody>
      </p:sp>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idx="4294967295"/>
          </p:nvPr>
        </p:nvSpPr>
        <p:spPr>
          <a:xfrm>
            <a:off x="0" y="0"/>
            <a:ext cx="9144000" cy="6408738"/>
          </a:xfrm>
          <a:noFill/>
        </p:spPr>
        <p:txBody>
          <a:bodyPr anchor="t"/>
          <a:lstStyle/>
          <a:p>
            <a:pPr algn="ctr" eaLnBrk="1" hangingPunct="1"/>
            <a:r>
              <a:rPr lang="en-US" b="1" u="sng" dirty="0" smtClean="0">
                <a:solidFill>
                  <a:srgbClr val="FF0000"/>
                </a:solidFill>
                <a:effectLst/>
                <a:latin typeface="Times New Roman" pitchFamily="18" charset="0"/>
                <a:cs typeface="Times New Roman" pitchFamily="18" charset="0"/>
              </a:rPr>
              <a:t>The reasons, mechanisms and displays MR</a:t>
            </a:r>
            <a:r>
              <a:rPr lang="ru-RU" dirty="0" smtClean="0">
                <a:solidFill>
                  <a:srgbClr val="F2F20C"/>
                </a:solidFill>
                <a:effectLst/>
                <a:latin typeface="Times New Roman" pitchFamily="18" charset="0"/>
                <a:cs typeface="Times New Roman" pitchFamily="18" charset="0"/>
              </a:rPr>
              <a:t/>
            </a:r>
            <a:br>
              <a:rPr lang="ru-RU" dirty="0" smtClean="0">
                <a:solidFill>
                  <a:srgbClr val="F2F20C"/>
                </a:solidFill>
                <a:effectLst/>
                <a:latin typeface="Times New Roman" pitchFamily="18" charset="0"/>
                <a:cs typeface="Times New Roman" pitchFamily="18" charset="0"/>
              </a:rPr>
            </a:br>
            <a:r>
              <a:rPr lang="en-US" sz="6000" dirty="0" smtClean="0">
                <a:solidFill>
                  <a:srgbClr val="000000"/>
                </a:solidFill>
                <a:effectLst/>
                <a:latin typeface="Times New Roman" pitchFamily="18" charset="0"/>
                <a:cs typeface="Times New Roman" pitchFamily="18" charset="0"/>
              </a:rPr>
              <a:t>People as a whole adapted to rhythmical changes of climate and the weather, connected with changes of day and night, season of year. </a:t>
            </a:r>
            <a:r>
              <a:rPr lang="ru-RU" sz="6000" dirty="0" smtClean="0">
                <a:solidFill>
                  <a:srgbClr val="000000"/>
                </a:solidFill>
                <a:effectLst/>
                <a:latin typeface="Times New Roman" pitchFamily="18" charset="0"/>
                <a:cs typeface="Times New Roman" pitchFamily="18" charset="0"/>
              </a:rPr>
              <a:t/>
            </a:r>
            <a:br>
              <a:rPr lang="ru-RU" sz="6000" dirty="0" smtClean="0">
                <a:solidFill>
                  <a:srgbClr val="000000"/>
                </a:solidFill>
                <a:effectLst/>
                <a:latin typeface="Times New Roman" pitchFamily="18" charset="0"/>
                <a:cs typeface="Times New Roman" pitchFamily="18" charset="0"/>
              </a:rPr>
            </a:br>
            <a:endParaRPr lang="ru-RU" sz="6000" dirty="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215338" cy="6555641"/>
          </a:xfrm>
          <a:prstGeom prst="rect">
            <a:avLst/>
          </a:prstGeom>
        </p:spPr>
        <p:txBody>
          <a:bodyPr wrap="square">
            <a:spAutoFit/>
          </a:bodyPr>
          <a:lstStyle/>
          <a:p>
            <a:pPr algn="ctr"/>
            <a:r>
              <a:rPr lang="en-US" sz="6000" dirty="0" smtClean="0">
                <a:solidFill>
                  <a:srgbClr val="000000"/>
                </a:solidFill>
                <a:latin typeface="Times New Roman" pitchFamily="18" charset="0"/>
                <a:cs typeface="Times New Roman" pitchFamily="18" charset="0"/>
              </a:rPr>
              <a:t>At </a:t>
            </a:r>
            <a:r>
              <a:rPr lang="en-US" sz="6000" dirty="0" err="1" smtClean="0">
                <a:solidFill>
                  <a:srgbClr val="000000"/>
                </a:solidFill>
                <a:latin typeface="Times New Roman" pitchFamily="18" charset="0"/>
                <a:cs typeface="Times New Roman" pitchFamily="18" charset="0"/>
              </a:rPr>
              <a:t>aperiodic</a:t>
            </a:r>
            <a:r>
              <a:rPr lang="en-US" sz="6000" dirty="0" smtClean="0">
                <a:solidFill>
                  <a:srgbClr val="000000"/>
                </a:solidFill>
                <a:latin typeface="Times New Roman" pitchFamily="18" charset="0"/>
                <a:cs typeface="Times New Roman" pitchFamily="18" charset="0"/>
              </a:rPr>
              <a:t> sharp changes of weather factors at people arise MR, expressed the more abruptly, than sharper changes of weather are observed. </a:t>
            </a:r>
            <a:endParaRPr lang="ru-RU" sz="60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Прямоугольник 1"/>
          <p:cNvSpPr>
            <a:spLocks noChangeArrowheads="1"/>
          </p:cNvSpPr>
          <p:nvPr/>
        </p:nvSpPr>
        <p:spPr bwMode="auto">
          <a:xfrm>
            <a:off x="0" y="0"/>
            <a:ext cx="9144000" cy="6186488"/>
          </a:xfrm>
          <a:prstGeom prst="rect">
            <a:avLst/>
          </a:prstGeom>
          <a:noFill/>
          <a:ln w="9525">
            <a:noFill/>
            <a:miter lim="800000"/>
            <a:headEnd/>
            <a:tailEnd/>
          </a:ln>
        </p:spPr>
        <p:txBody>
          <a:bodyPr>
            <a:spAutoFit/>
          </a:bodyPr>
          <a:lstStyle/>
          <a:p>
            <a:r>
              <a:rPr lang="en-US" sz="6600">
                <a:solidFill>
                  <a:srgbClr val="FF0000"/>
                </a:solidFill>
                <a:latin typeface="Times New Roman" pitchFamily="18" charset="0"/>
                <a:cs typeface="Times New Roman" pitchFamily="18" charset="0"/>
              </a:rPr>
              <a:t>MR</a:t>
            </a:r>
            <a:r>
              <a:rPr lang="en-US" sz="6600">
                <a:solidFill>
                  <a:srgbClr val="000000"/>
                </a:solidFill>
                <a:latin typeface="Times New Roman" pitchFamily="18" charset="0"/>
                <a:cs typeface="Times New Roman" pitchFamily="18" charset="0"/>
              </a:rPr>
              <a:t> is not illness and the diagnosis, but the original pathological condition having </a:t>
            </a:r>
            <a:r>
              <a:rPr lang="en-US" sz="6600">
                <a:solidFill>
                  <a:srgbClr val="F2F20C"/>
                </a:solidFill>
                <a:latin typeface="Times New Roman" pitchFamily="18" charset="0"/>
                <a:cs typeface="Times New Roman" pitchFamily="18" charset="0"/>
              </a:rPr>
              <a:t> </a:t>
            </a:r>
            <a:r>
              <a:rPr lang="en-US" sz="6600">
                <a:solidFill>
                  <a:srgbClr val="000000"/>
                </a:solidFill>
                <a:latin typeface="Times New Roman" pitchFamily="18" charset="0"/>
                <a:cs typeface="Times New Roman" pitchFamily="18" charset="0"/>
              </a:rPr>
              <a:t>various displays on expressiveness at different people.</a:t>
            </a:r>
            <a:endParaRPr lang="ru-RU" sz="66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4294967295"/>
          </p:nvPr>
        </p:nvSpPr>
        <p:spPr>
          <a:xfrm>
            <a:off x="179388" y="0"/>
            <a:ext cx="8785225" cy="6858000"/>
          </a:xfrm>
          <a:noFill/>
        </p:spPr>
        <p:txBody>
          <a:bodyPr/>
          <a:lstStyle/>
          <a:p>
            <a:pPr eaLnBrk="1" hangingPunct="1">
              <a:buFontTx/>
              <a:buNone/>
            </a:pPr>
            <a:r>
              <a:rPr lang="en-US" sz="4400" b="1" u="sng" dirty="0" smtClean="0">
                <a:solidFill>
                  <a:srgbClr val="FF0000"/>
                </a:solidFill>
                <a:effectLst/>
                <a:latin typeface="Times New Roman" pitchFamily="18" charset="0"/>
                <a:cs typeface="Times New Roman" pitchFamily="18" charset="0"/>
              </a:rPr>
              <a:t>All people on </a:t>
            </a:r>
            <a:r>
              <a:rPr lang="en-US" sz="4400" b="1" u="sng" dirty="0" err="1" smtClean="0">
                <a:solidFill>
                  <a:srgbClr val="FF0000"/>
                </a:solidFill>
                <a:effectLst/>
                <a:latin typeface="Times New Roman" pitchFamily="18" charset="0"/>
                <a:cs typeface="Times New Roman" pitchFamily="18" charset="0"/>
              </a:rPr>
              <a:t>metheosensibility</a:t>
            </a:r>
            <a:r>
              <a:rPr lang="en-US" sz="4400" b="1" u="sng" dirty="0" smtClean="0">
                <a:solidFill>
                  <a:srgbClr val="FF0000"/>
                </a:solidFill>
                <a:effectLst/>
                <a:latin typeface="Times New Roman" pitchFamily="18" charset="0"/>
                <a:cs typeface="Times New Roman" pitchFamily="18" charset="0"/>
              </a:rPr>
              <a:t> share on 2 categories:</a:t>
            </a:r>
            <a:r>
              <a:rPr lang="ru-RU" sz="4000" dirty="0" smtClean="0">
                <a:solidFill>
                  <a:srgbClr val="FF3399"/>
                </a:solidFill>
                <a:effectLst/>
                <a:latin typeface="Times New Roman" pitchFamily="18" charset="0"/>
                <a:cs typeface="Times New Roman" pitchFamily="18" charset="0"/>
              </a:rPr>
              <a:t/>
            </a:r>
            <a:br>
              <a:rPr lang="ru-RU" sz="4000" dirty="0" smtClean="0">
                <a:solidFill>
                  <a:srgbClr val="FF3399"/>
                </a:solidFill>
                <a:effectLst/>
                <a:latin typeface="Times New Roman" pitchFamily="18" charset="0"/>
                <a:cs typeface="Times New Roman" pitchFamily="18" charset="0"/>
              </a:rPr>
            </a:br>
            <a:r>
              <a:rPr lang="ru-RU" sz="4800" dirty="0" smtClean="0">
                <a:solidFill>
                  <a:srgbClr val="000000"/>
                </a:solidFill>
                <a:effectLst/>
                <a:latin typeface="Times New Roman" pitchFamily="18" charset="0"/>
                <a:cs typeface="Times New Roman" pitchFamily="18" charset="0"/>
              </a:rPr>
              <a:t>а</a:t>
            </a:r>
            <a:r>
              <a:rPr lang="en-US" sz="4800" dirty="0" smtClean="0">
                <a:solidFill>
                  <a:srgbClr val="000000"/>
                </a:solidFill>
                <a:effectLst/>
                <a:latin typeface="Times New Roman" pitchFamily="18" charset="0"/>
                <a:cs typeface="Times New Roman" pitchFamily="18" charset="0"/>
              </a:rPr>
              <a:t>)</a:t>
            </a:r>
            <a:r>
              <a:rPr lang="en-US" sz="4800" b="1" dirty="0" smtClean="0">
                <a:solidFill>
                  <a:srgbClr val="000000"/>
                </a:solidFill>
                <a:effectLst/>
                <a:latin typeface="Times New Roman" pitchFamily="18" charset="0"/>
                <a:cs typeface="Times New Roman" pitchFamily="18" charset="0"/>
              </a:rPr>
              <a:t> </a:t>
            </a:r>
            <a:r>
              <a:rPr lang="en-US" sz="4800" b="1" dirty="0" err="1" smtClean="0">
                <a:solidFill>
                  <a:srgbClr val="FF0000"/>
                </a:solidFill>
                <a:effectLst/>
                <a:latin typeface="Times New Roman" pitchFamily="18" charset="0"/>
                <a:cs typeface="Times New Roman" pitchFamily="18" charset="0"/>
              </a:rPr>
              <a:t>meteostable</a:t>
            </a:r>
            <a:r>
              <a:rPr lang="en-US" sz="4800" dirty="0" smtClean="0">
                <a:solidFill>
                  <a:srgbClr val="FF0066"/>
                </a:solidFill>
                <a:effectLst/>
                <a:latin typeface="Times New Roman" pitchFamily="18" charset="0"/>
                <a:cs typeface="Times New Roman" pitchFamily="18" charset="0"/>
              </a:rPr>
              <a:t> </a:t>
            </a:r>
            <a:r>
              <a:rPr lang="en-US" sz="4800" dirty="0" smtClean="0">
                <a:solidFill>
                  <a:srgbClr val="000000"/>
                </a:solidFill>
                <a:effectLst/>
                <a:latin typeface="Times New Roman" pitchFamily="18" charset="0"/>
                <a:cs typeface="Times New Roman" pitchFamily="18" charset="0"/>
              </a:rPr>
              <a:t>- tolerant - young healthy people</a:t>
            </a:r>
            <a:r>
              <a:rPr lang="ru-RU" sz="4800" dirty="0" smtClean="0">
                <a:solidFill>
                  <a:srgbClr val="F2F20C"/>
                </a:solidFill>
                <a:effectLst/>
                <a:latin typeface="Times New Roman" pitchFamily="18" charset="0"/>
                <a:cs typeface="Times New Roman" pitchFamily="18" charset="0"/>
              </a:rPr>
              <a:t/>
            </a:r>
            <a:br>
              <a:rPr lang="ru-RU" sz="4800" dirty="0" smtClean="0">
                <a:solidFill>
                  <a:srgbClr val="F2F20C"/>
                </a:solidFill>
                <a:effectLst/>
                <a:latin typeface="Times New Roman" pitchFamily="18" charset="0"/>
                <a:cs typeface="Times New Roman" pitchFamily="18" charset="0"/>
              </a:rPr>
            </a:br>
            <a:r>
              <a:rPr lang="en-US" sz="4800" dirty="0" smtClean="0">
                <a:solidFill>
                  <a:srgbClr val="000000"/>
                </a:solidFill>
                <a:effectLst/>
                <a:latin typeface="Times New Roman" pitchFamily="18" charset="0"/>
                <a:cs typeface="Times New Roman" pitchFamily="18" charset="0"/>
              </a:rPr>
              <a:t>b)</a:t>
            </a:r>
            <a:r>
              <a:rPr lang="en-US" sz="4800" b="1" dirty="0" smtClean="0">
                <a:solidFill>
                  <a:srgbClr val="000000"/>
                </a:solidFill>
                <a:effectLst/>
                <a:latin typeface="Times New Roman" pitchFamily="18" charset="0"/>
                <a:cs typeface="Times New Roman" pitchFamily="18" charset="0"/>
              </a:rPr>
              <a:t> </a:t>
            </a:r>
            <a:r>
              <a:rPr lang="en-US" sz="4800" b="1" dirty="0" err="1" smtClean="0">
                <a:solidFill>
                  <a:srgbClr val="FF0000"/>
                </a:solidFill>
                <a:effectLst/>
                <a:latin typeface="Times New Roman" pitchFamily="18" charset="0"/>
                <a:cs typeface="Times New Roman" pitchFamily="18" charset="0"/>
              </a:rPr>
              <a:t>meteosensitive</a:t>
            </a:r>
            <a:r>
              <a:rPr lang="en-US" sz="4800" dirty="0" smtClean="0">
                <a:solidFill>
                  <a:srgbClr val="F2F20C"/>
                </a:solidFill>
                <a:effectLst/>
                <a:latin typeface="Times New Roman" pitchFamily="18" charset="0"/>
                <a:cs typeface="Times New Roman" pitchFamily="18" charset="0"/>
              </a:rPr>
              <a:t> </a:t>
            </a:r>
            <a:r>
              <a:rPr lang="en-US" sz="4800" dirty="0" smtClean="0">
                <a:solidFill>
                  <a:srgbClr val="000000"/>
                </a:solidFill>
                <a:effectLst/>
                <a:latin typeface="Times New Roman" pitchFamily="18" charset="0"/>
                <a:cs typeface="Times New Roman" pitchFamily="18" charset="0"/>
              </a:rPr>
              <a:t>- on the different data it is 30-70 % of the population, in old age, among patients with bronchial asthma, hypertension - up to 90 %.</a:t>
            </a:r>
            <a:r>
              <a:rPr lang="ru-RU" sz="4800" dirty="0" smtClean="0">
                <a:solidFill>
                  <a:srgbClr val="000000"/>
                </a:solidFill>
                <a:effectLst/>
                <a:latin typeface="Times New Roman" pitchFamily="18" charset="0"/>
                <a:cs typeface="Times New Roman" pitchFamily="18" charset="0"/>
              </a:rPr>
              <a:t/>
            </a:r>
            <a:br>
              <a:rPr lang="ru-RU" sz="4800" dirty="0" smtClean="0">
                <a:solidFill>
                  <a:srgbClr val="000000"/>
                </a:solidFill>
                <a:effectLst/>
                <a:latin typeface="Times New Roman" pitchFamily="18" charset="0"/>
                <a:cs typeface="Times New Roman" pitchFamily="18" charset="0"/>
              </a:rPr>
            </a:br>
            <a:r>
              <a:rPr lang="ru-RU" sz="4000" dirty="0" smtClean="0">
                <a:solidFill>
                  <a:srgbClr val="000000"/>
                </a:solidFill>
                <a:effectLst/>
                <a:latin typeface="Times New Roman" pitchFamily="18" charset="0"/>
                <a:cs typeface="Times New Roman" pitchFamily="18" charset="0"/>
              </a:rPr>
              <a:t/>
            </a:r>
            <a:br>
              <a:rPr lang="ru-RU" sz="4000" dirty="0" smtClean="0">
                <a:solidFill>
                  <a:srgbClr val="000000"/>
                </a:solidFill>
                <a:effectLst/>
                <a:latin typeface="Times New Roman" pitchFamily="18" charset="0"/>
                <a:cs typeface="Times New Roman" pitchFamily="18" charset="0"/>
              </a:rPr>
            </a:br>
            <a:r>
              <a:rPr lang="ru-RU" sz="4000" dirty="0" smtClean="0">
                <a:solidFill>
                  <a:srgbClr val="F2F20C"/>
                </a:solidFill>
                <a:effectLst/>
                <a:latin typeface="Times New Roman" pitchFamily="18" charset="0"/>
                <a:cs typeface="Times New Roman" pitchFamily="18" charset="0"/>
              </a:rPr>
              <a:t/>
            </a:r>
            <a:br>
              <a:rPr lang="ru-RU" sz="4000" dirty="0" smtClean="0">
                <a:solidFill>
                  <a:srgbClr val="F2F20C"/>
                </a:solidFill>
                <a:effectLst/>
                <a:latin typeface="Times New Roman" pitchFamily="18" charset="0"/>
                <a:cs typeface="Times New Roman" pitchFamily="18" charset="0"/>
              </a:rPr>
            </a:br>
            <a:endParaRPr lang="ru-RU" sz="4000" dirty="0" smtClean="0">
              <a:solidFill>
                <a:srgbClr val="F2F20C"/>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Прямоугольник 1"/>
          <p:cNvSpPr>
            <a:spLocks noChangeArrowheads="1"/>
          </p:cNvSpPr>
          <p:nvPr/>
        </p:nvSpPr>
        <p:spPr bwMode="auto">
          <a:xfrm>
            <a:off x="0" y="0"/>
            <a:ext cx="9144000" cy="6186488"/>
          </a:xfrm>
          <a:prstGeom prst="rect">
            <a:avLst/>
          </a:prstGeom>
          <a:noFill/>
          <a:ln w="9525">
            <a:noFill/>
            <a:miter lim="800000"/>
            <a:headEnd/>
            <a:tailEnd/>
          </a:ln>
        </p:spPr>
        <p:txBody>
          <a:bodyPr>
            <a:spAutoFit/>
          </a:bodyPr>
          <a:lstStyle/>
          <a:p>
            <a:r>
              <a:rPr lang="en-US" sz="6600" dirty="0" err="1">
                <a:solidFill>
                  <a:srgbClr val="FF0000"/>
                </a:solidFill>
                <a:latin typeface="Times New Roman" pitchFamily="18" charset="0"/>
                <a:cs typeface="Times New Roman" pitchFamily="18" charset="0"/>
              </a:rPr>
              <a:t>V.F.Ovcharova</a:t>
            </a:r>
            <a:r>
              <a:rPr lang="en-US" sz="6600" dirty="0">
                <a:solidFill>
                  <a:srgbClr val="000000"/>
                </a:solidFill>
                <a:latin typeface="Times New Roman" pitchFamily="18" charset="0"/>
                <a:cs typeface="Times New Roman" pitchFamily="18" charset="0"/>
              </a:rPr>
              <a:t> (</a:t>
            </a:r>
            <a:r>
              <a:rPr lang="en-US" sz="6600" dirty="0">
                <a:solidFill>
                  <a:srgbClr val="FF0000"/>
                </a:solidFill>
                <a:latin typeface="Times New Roman" pitchFamily="18" charset="0"/>
                <a:cs typeface="Times New Roman" pitchFamily="18" charset="0"/>
              </a:rPr>
              <a:t>1986)</a:t>
            </a:r>
            <a:r>
              <a:rPr lang="en-US" sz="6600" dirty="0">
                <a:solidFill>
                  <a:srgbClr val="000000"/>
                </a:solidFill>
                <a:latin typeface="Times New Roman" pitchFamily="18" charset="0"/>
                <a:cs typeface="Times New Roman" pitchFamily="18" charset="0"/>
              </a:rPr>
              <a:t> allocates the following biological effects of influence of weather: </a:t>
            </a:r>
            <a:r>
              <a:rPr lang="en-US" sz="6600" dirty="0">
                <a:solidFill>
                  <a:srgbClr val="FF0000"/>
                </a:solidFill>
                <a:latin typeface="Times New Roman" pitchFamily="18" charset="0"/>
                <a:cs typeface="Times New Roman" pitchFamily="18" charset="0"/>
              </a:rPr>
              <a:t>Tonic, Spastic, Hypoxic, </a:t>
            </a:r>
            <a:r>
              <a:rPr lang="en-US" sz="6600" dirty="0" err="1">
                <a:solidFill>
                  <a:srgbClr val="FF0000"/>
                </a:solidFill>
                <a:latin typeface="Times New Roman" pitchFamily="18" charset="0"/>
                <a:cs typeface="Times New Roman" pitchFamily="18" charset="0"/>
              </a:rPr>
              <a:t>Hypotensive</a:t>
            </a:r>
            <a:r>
              <a:rPr lang="en-US" sz="6600" dirty="0">
                <a:solidFill>
                  <a:srgbClr val="000000"/>
                </a:solidFill>
                <a:latin typeface="Times New Roman" pitchFamily="18" charset="0"/>
                <a:cs typeface="Times New Roman" pitchFamily="18" charset="0"/>
              </a:rPr>
              <a:t>. </a:t>
            </a:r>
            <a:endParaRPr lang="ru-RU" sz="66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7"/>
          <p:cNvSpPr>
            <a:spLocks noGrp="1"/>
          </p:cNvSpPr>
          <p:nvPr>
            <p:ph type="title" idx="4294967295"/>
          </p:nvPr>
        </p:nvSpPr>
        <p:spPr>
          <a:xfrm>
            <a:off x="285720" y="0"/>
            <a:ext cx="9144000" cy="6335713"/>
          </a:xfrm>
          <a:noFill/>
        </p:spPr>
        <p:txBody>
          <a:bodyPr anchor="t"/>
          <a:lstStyle/>
          <a:p>
            <a:pPr algn="ctr" eaLnBrk="1" hangingPunct="1"/>
            <a:r>
              <a:rPr lang="en-US" sz="4800" b="1" u="sng" dirty="0" smtClean="0">
                <a:solidFill>
                  <a:srgbClr val="FF0000"/>
                </a:solidFill>
                <a:effectLst/>
                <a:latin typeface="Times New Roman" pitchFamily="18" charset="0"/>
                <a:cs typeface="Times New Roman" pitchFamily="18" charset="0"/>
              </a:rPr>
              <a:t>Concept about weather and climate</a:t>
            </a:r>
            <a:r>
              <a:rPr lang="en-US" sz="4000" dirty="0" smtClean="0">
                <a:solidFill>
                  <a:srgbClr val="FF0000"/>
                </a:solidFill>
                <a:effectLst/>
                <a:latin typeface="Times New Roman" pitchFamily="18" charset="0"/>
                <a:cs typeface="Times New Roman" pitchFamily="18" charset="0"/>
              </a:rPr>
              <a:t/>
            </a:r>
            <a:br>
              <a:rPr lang="en-US" sz="4000" dirty="0" smtClean="0">
                <a:solidFill>
                  <a:srgbClr val="FF0000"/>
                </a:solidFill>
                <a:effectLst/>
                <a:latin typeface="Times New Roman" pitchFamily="18" charset="0"/>
                <a:cs typeface="Times New Roman" pitchFamily="18" charset="0"/>
              </a:rPr>
            </a:br>
            <a:r>
              <a:rPr lang="en-US" sz="6000" b="1" u="sng" dirty="0" smtClean="0">
                <a:solidFill>
                  <a:srgbClr val="FF0000"/>
                </a:solidFill>
                <a:effectLst/>
                <a:latin typeface="Times New Roman" pitchFamily="18" charset="0"/>
                <a:cs typeface="Times New Roman" pitchFamily="18" charset="0"/>
              </a:rPr>
              <a:t>Weather</a:t>
            </a:r>
            <a:r>
              <a:rPr lang="en-US" sz="6000" b="1" dirty="0" smtClean="0">
                <a:solidFill>
                  <a:srgbClr val="FF0000"/>
                </a:solidFill>
                <a:effectLst/>
                <a:latin typeface="Times New Roman" pitchFamily="18" charset="0"/>
                <a:cs typeface="Times New Roman" pitchFamily="18" charset="0"/>
              </a:rPr>
              <a:t> </a:t>
            </a:r>
            <a:r>
              <a:rPr lang="en-US" sz="6000" b="1" dirty="0" smtClean="0">
                <a:solidFill>
                  <a:srgbClr val="000000"/>
                </a:solidFill>
                <a:effectLst/>
                <a:latin typeface="Times New Roman" pitchFamily="18" charset="0"/>
                <a:cs typeface="Times New Roman" pitchFamily="18" charset="0"/>
              </a:rPr>
              <a:t>- </a:t>
            </a:r>
            <a:r>
              <a:rPr lang="en-US" sz="6000" dirty="0" smtClean="0">
                <a:solidFill>
                  <a:srgbClr val="000000"/>
                </a:solidFill>
                <a:effectLst/>
                <a:latin typeface="Times New Roman" pitchFamily="18" charset="0"/>
                <a:cs typeface="Times New Roman" pitchFamily="18" charset="0"/>
              </a:rPr>
              <a:t>dynamic set physical properties of ground layer of air (troposphere) for a short time interval (hours, day, weeks).</a:t>
            </a:r>
            <a:r>
              <a:rPr lang="ru-RU" sz="4800" dirty="0" smtClean="0">
                <a:solidFill>
                  <a:srgbClr val="000000"/>
                </a:solidFill>
                <a:effectLst/>
                <a:latin typeface="Times New Roman" pitchFamily="18" charset="0"/>
                <a:cs typeface="Times New Roman" pitchFamily="18" charset="0"/>
              </a:rPr>
              <a:t/>
            </a:r>
            <a:br>
              <a:rPr lang="ru-RU" sz="4800" dirty="0" smtClean="0">
                <a:solidFill>
                  <a:srgbClr val="000000"/>
                </a:solidFill>
                <a:effectLst/>
                <a:latin typeface="Times New Roman" pitchFamily="18" charset="0"/>
                <a:cs typeface="Times New Roman" pitchFamily="18" charset="0"/>
              </a:rPr>
            </a:br>
            <a:r>
              <a:rPr lang="ru-RU" sz="3100" dirty="0" smtClean="0">
                <a:solidFill>
                  <a:srgbClr val="000000"/>
                </a:solidFill>
                <a:effectLst/>
                <a:latin typeface="Times New Roman" pitchFamily="18" charset="0"/>
                <a:cs typeface="Times New Roman" pitchFamily="18" charset="0"/>
              </a:rPr>
              <a:t/>
            </a:r>
            <a:br>
              <a:rPr lang="ru-RU" sz="3100" dirty="0" smtClean="0">
                <a:solidFill>
                  <a:srgbClr val="000000"/>
                </a:solidFill>
                <a:effectLst/>
                <a:latin typeface="Times New Roman" pitchFamily="18" charset="0"/>
                <a:cs typeface="Times New Roman" pitchFamily="18" charset="0"/>
              </a:rPr>
            </a:br>
            <a:endParaRPr lang="ru-RU" sz="3100" dirty="0" smtClean="0">
              <a:solidFill>
                <a:srgbClr val="000000"/>
              </a:solidFill>
              <a:effectLst/>
              <a:latin typeface="Times New Roman" pitchFamily="18" charset="0"/>
              <a:cs typeface="Times New Roman" pitchFamily="18" charset="0"/>
            </a:endParaRPr>
          </a:p>
        </p:txBody>
      </p:sp>
      <p:sp>
        <p:nvSpPr>
          <p:cNvPr id="3" name="Прямоугольник 2"/>
          <p:cNvSpPr/>
          <p:nvPr/>
        </p:nvSpPr>
        <p:spPr>
          <a:xfrm>
            <a:off x="0" y="6581001"/>
            <a:ext cx="6236879" cy="276999"/>
          </a:xfrm>
          <a:prstGeom prst="rect">
            <a:avLst/>
          </a:prstGeom>
        </p:spPr>
        <p:txBody>
          <a:bodyPr wrap="square">
            <a:spAutoFit/>
          </a:bodyPr>
          <a:lstStyle/>
          <a:p>
            <a:r>
              <a:rPr lang="en-US" sz="1200" dirty="0" smtClean="0">
                <a:solidFill>
                  <a:schemeClr val="bg1"/>
                </a:solidFill>
              </a:rPr>
              <a:t>.</a:t>
            </a:r>
            <a:r>
              <a:rPr lang="en-US" sz="1200" i="1" dirty="0" err="1" smtClean="0"/>
              <a:t>Sokolovskaya</a:t>
            </a:r>
            <a:r>
              <a:rPr lang="en-US" sz="1200" i="1" dirty="0" smtClean="0"/>
              <a:t> I.A.</a:t>
            </a:r>
            <a:endParaRPr lang="ru-RU" sz="1200" i="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idx="4294967295"/>
          </p:nvPr>
        </p:nvSpPr>
        <p:spPr>
          <a:xfrm>
            <a:off x="250825" y="0"/>
            <a:ext cx="8893175" cy="6669088"/>
          </a:xfrm>
          <a:noFill/>
        </p:spPr>
        <p:txBody>
          <a:bodyPr anchor="t"/>
          <a:lstStyle/>
          <a:p>
            <a:pPr eaLnBrk="1" hangingPunct="1"/>
            <a:r>
              <a:rPr lang="en-US" sz="6000" b="1" u="sng" dirty="0" smtClean="0">
                <a:solidFill>
                  <a:srgbClr val="FF0000"/>
                </a:solidFill>
                <a:effectLst/>
                <a:latin typeface="Times New Roman" pitchFamily="18" charset="0"/>
                <a:cs typeface="Times New Roman" pitchFamily="18" charset="0"/>
              </a:rPr>
              <a:t>Displays MR</a:t>
            </a:r>
            <a:r>
              <a:rPr lang="en-US" sz="6000" b="1" dirty="0" smtClean="0">
                <a:solidFill>
                  <a:srgbClr val="F2F20C"/>
                </a:solidFill>
                <a:effectLst/>
                <a:latin typeface="Times New Roman" pitchFamily="18" charset="0"/>
                <a:cs typeface="Times New Roman" pitchFamily="18" charset="0"/>
              </a:rPr>
              <a:t/>
            </a:r>
            <a:br>
              <a:rPr lang="en-US" sz="6000" b="1" dirty="0" smtClean="0">
                <a:solidFill>
                  <a:srgbClr val="F2F20C"/>
                </a:solidFill>
                <a:effectLst/>
                <a:latin typeface="Times New Roman" pitchFamily="18" charset="0"/>
                <a:cs typeface="Times New Roman" pitchFamily="18" charset="0"/>
              </a:rPr>
            </a:br>
            <a:r>
              <a:rPr lang="en-US" sz="6000" dirty="0" smtClean="0">
                <a:solidFill>
                  <a:srgbClr val="FF0000"/>
                </a:solidFill>
                <a:effectLst/>
                <a:latin typeface="Times New Roman" pitchFamily="18" charset="0"/>
                <a:cs typeface="Times New Roman" pitchFamily="18" charset="0"/>
              </a:rPr>
              <a:t>1)</a:t>
            </a:r>
            <a:r>
              <a:rPr lang="en-US" sz="6000" b="1" dirty="0" smtClean="0">
                <a:solidFill>
                  <a:srgbClr val="F2F20C"/>
                </a:solidFill>
                <a:effectLst/>
                <a:latin typeface="Times New Roman" pitchFamily="18" charset="0"/>
                <a:cs typeface="Times New Roman" pitchFamily="18" charset="0"/>
              </a:rPr>
              <a:t> </a:t>
            </a:r>
            <a:r>
              <a:rPr lang="en-US" sz="6000" b="1" dirty="0" smtClean="0">
                <a:solidFill>
                  <a:srgbClr val="FF0000"/>
                </a:solidFill>
                <a:effectLst/>
                <a:latin typeface="Times New Roman" pitchFamily="18" charset="0"/>
                <a:cs typeface="Times New Roman" pitchFamily="18" charset="0"/>
              </a:rPr>
              <a:t>An easy degree </a:t>
            </a:r>
            <a:r>
              <a:rPr lang="en-US" sz="6000" dirty="0" smtClean="0">
                <a:solidFill>
                  <a:srgbClr val="000000"/>
                </a:solidFill>
                <a:effectLst/>
                <a:latin typeface="Times New Roman" pitchFamily="18" charset="0"/>
                <a:cs typeface="Times New Roman" pitchFamily="18" charset="0"/>
              </a:rPr>
              <a:t>- </a:t>
            </a:r>
            <a:r>
              <a:rPr lang="en-US" sz="6000" dirty="0" err="1" smtClean="0">
                <a:solidFill>
                  <a:srgbClr val="000000"/>
                </a:solidFill>
                <a:effectLst/>
                <a:latin typeface="Times New Roman" pitchFamily="18" charset="0"/>
                <a:cs typeface="Times New Roman" pitchFamily="18" charset="0"/>
              </a:rPr>
              <a:t>asteno</a:t>
            </a:r>
            <a:r>
              <a:rPr lang="en-US" sz="6000" dirty="0" smtClean="0">
                <a:solidFill>
                  <a:srgbClr val="000000"/>
                </a:solidFill>
                <a:effectLst/>
                <a:latin typeface="Times New Roman" pitchFamily="18" charset="0"/>
                <a:cs typeface="Times New Roman" pitchFamily="18" charset="0"/>
              </a:rPr>
              <a:t>-vegetative syndrome - mass character and synchronism with changes of weather allow us to think about presence MR.</a:t>
            </a:r>
            <a:r>
              <a:rPr lang="ru-RU" sz="6000" dirty="0" smtClean="0">
                <a:solidFill>
                  <a:srgbClr val="F2F20C"/>
                </a:solidFill>
                <a:effectLst/>
                <a:latin typeface="Times New Roman" pitchFamily="18" charset="0"/>
                <a:cs typeface="Times New Roman" pitchFamily="18" charset="0"/>
              </a:rPr>
              <a:t/>
            </a:r>
            <a:br>
              <a:rPr lang="ru-RU" sz="6000" dirty="0" smtClean="0">
                <a:solidFill>
                  <a:srgbClr val="F2F20C"/>
                </a:solidFill>
                <a:effectLst/>
                <a:latin typeface="Times New Roman" pitchFamily="18" charset="0"/>
                <a:cs typeface="Times New Roman" pitchFamily="18" charset="0"/>
              </a:rPr>
            </a:br>
            <a:endParaRPr lang="ru-RU" sz="6000" dirty="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Прямоугольник 1"/>
          <p:cNvSpPr>
            <a:spLocks noChangeArrowheads="1"/>
          </p:cNvSpPr>
          <p:nvPr/>
        </p:nvSpPr>
        <p:spPr bwMode="auto">
          <a:xfrm>
            <a:off x="142875" y="331788"/>
            <a:ext cx="9144000" cy="6740525"/>
          </a:xfrm>
          <a:prstGeom prst="rect">
            <a:avLst/>
          </a:prstGeom>
          <a:noFill/>
          <a:ln w="9525">
            <a:noFill/>
            <a:miter lim="800000"/>
            <a:headEnd/>
            <a:tailEnd/>
          </a:ln>
        </p:spPr>
        <p:txBody>
          <a:bodyPr>
            <a:spAutoFit/>
          </a:bodyPr>
          <a:lstStyle/>
          <a:p>
            <a:r>
              <a:rPr lang="en-US" sz="4800" dirty="0">
                <a:solidFill>
                  <a:srgbClr val="FF0000"/>
                </a:solidFill>
                <a:latin typeface="Times New Roman" pitchFamily="18" charset="0"/>
                <a:cs typeface="Times New Roman" pitchFamily="18" charset="0"/>
              </a:rPr>
              <a:t>2)</a:t>
            </a:r>
            <a:r>
              <a:rPr lang="en-US" sz="4800" b="1" dirty="0">
                <a:solidFill>
                  <a:srgbClr val="F2F20C"/>
                </a:solidFill>
                <a:latin typeface="Times New Roman" pitchFamily="18" charset="0"/>
                <a:cs typeface="Times New Roman" pitchFamily="18" charset="0"/>
              </a:rPr>
              <a:t> </a:t>
            </a:r>
            <a:r>
              <a:rPr lang="en-US" sz="4800" b="1" dirty="0">
                <a:solidFill>
                  <a:srgbClr val="FF0000"/>
                </a:solidFill>
                <a:latin typeface="Times New Roman" pitchFamily="18" charset="0"/>
                <a:cs typeface="Times New Roman" pitchFamily="18" charset="0"/>
              </a:rPr>
              <a:t>An average degree</a:t>
            </a:r>
            <a:r>
              <a:rPr lang="en-US" sz="4800" dirty="0">
                <a:solidFill>
                  <a:srgbClr val="FF0000"/>
                </a:solidFill>
                <a:latin typeface="Times New Roman" pitchFamily="18" charset="0"/>
                <a:cs typeface="Times New Roman" pitchFamily="18" charset="0"/>
              </a:rPr>
              <a:t> </a:t>
            </a:r>
            <a:r>
              <a:rPr lang="en-US" sz="4800" dirty="0">
                <a:solidFill>
                  <a:srgbClr val="000000"/>
                </a:solidFill>
                <a:latin typeface="Times New Roman" pitchFamily="18" charset="0"/>
                <a:cs typeface="Times New Roman" pitchFamily="18" charset="0"/>
              </a:rPr>
              <a:t>- the head and intimate pains, the expressed changes of pulse, blood pressure.</a:t>
            </a:r>
            <a:r>
              <a:rPr lang="ru-RU" sz="4800" dirty="0">
                <a:solidFill>
                  <a:srgbClr val="F2F20C"/>
                </a:solidFill>
                <a:latin typeface="Times New Roman" pitchFamily="18" charset="0"/>
                <a:cs typeface="Times New Roman" pitchFamily="18" charset="0"/>
              </a:rPr>
              <a:t/>
            </a:r>
            <a:br>
              <a:rPr lang="ru-RU" sz="4800" dirty="0">
                <a:solidFill>
                  <a:srgbClr val="F2F20C"/>
                </a:solidFill>
                <a:latin typeface="Times New Roman" pitchFamily="18" charset="0"/>
                <a:cs typeface="Times New Roman" pitchFamily="18" charset="0"/>
              </a:rPr>
            </a:br>
            <a:r>
              <a:rPr lang="en-US" sz="4800" dirty="0">
                <a:solidFill>
                  <a:srgbClr val="FF0000"/>
                </a:solidFill>
                <a:latin typeface="Times New Roman" pitchFamily="18" charset="0"/>
                <a:cs typeface="Times New Roman" pitchFamily="18" charset="0"/>
              </a:rPr>
              <a:t>3)</a:t>
            </a:r>
            <a:r>
              <a:rPr lang="en-US" sz="4800" b="1" dirty="0">
                <a:solidFill>
                  <a:srgbClr val="FF0000"/>
                </a:solidFill>
                <a:latin typeface="Times New Roman" pitchFamily="18" charset="0"/>
                <a:cs typeface="Times New Roman" pitchFamily="18" charset="0"/>
              </a:rPr>
              <a:t> A heavy degree</a:t>
            </a:r>
            <a:r>
              <a:rPr lang="en-US" sz="4800" dirty="0">
                <a:solidFill>
                  <a:srgbClr val="FF0000"/>
                </a:solidFill>
                <a:latin typeface="Times New Roman" pitchFamily="18" charset="0"/>
                <a:cs typeface="Times New Roman" pitchFamily="18" charset="0"/>
              </a:rPr>
              <a:t> </a:t>
            </a:r>
            <a:r>
              <a:rPr lang="en-US" sz="4800" dirty="0">
                <a:solidFill>
                  <a:srgbClr val="000000"/>
                </a:solidFill>
                <a:latin typeface="Times New Roman" pitchFamily="18" charset="0"/>
                <a:cs typeface="Times New Roman" pitchFamily="18" charset="0"/>
              </a:rPr>
              <a:t>- aggravation and weighting chronic diseases - insults, heart attacks, aggravation bronchial asthma - growth mortality patients.</a:t>
            </a:r>
            <a:r>
              <a:rPr lang="ru-RU" sz="4800" dirty="0">
                <a:solidFill>
                  <a:srgbClr val="000000"/>
                </a:solidFill>
                <a:latin typeface="Times New Roman" pitchFamily="18" charset="0"/>
                <a:cs typeface="Times New Roman" pitchFamily="18" charset="0"/>
              </a:rPr>
              <a:t/>
            </a:r>
            <a:br>
              <a:rPr lang="ru-RU" sz="4800" dirty="0">
                <a:solidFill>
                  <a:srgbClr val="000000"/>
                </a:solidFill>
                <a:latin typeface="Times New Roman" pitchFamily="18" charset="0"/>
                <a:cs typeface="Times New Roman" pitchFamily="18" charset="0"/>
              </a:rPr>
            </a:br>
            <a:endParaRPr lang="ru-RU" sz="48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0"/>
            <a:ext cx="9144000" cy="6381750"/>
          </a:xfrm>
        </p:spPr>
        <p:txBody>
          <a:bodyPr anchor="t">
            <a:normAutofit/>
          </a:bodyPr>
          <a:lstStyle/>
          <a:p>
            <a:pPr algn="ctr" eaLnBrk="1" hangingPunct="1">
              <a:defRPr/>
            </a:pPr>
            <a:r>
              <a:rPr lang="en-US" sz="3600" b="1" u="sng" dirty="0" smtClean="0">
                <a:solidFill>
                  <a:srgbClr val="FF0000"/>
                </a:solidFill>
              </a:rPr>
              <a:t>Diseases during which are marked MR</a:t>
            </a:r>
            <a:r>
              <a:rPr lang="ru-RU" sz="3600" u="sng" dirty="0" smtClean="0">
                <a:solidFill>
                  <a:srgbClr val="FF0000"/>
                </a:solidFill>
              </a:rPr>
              <a:t/>
            </a:r>
            <a:br>
              <a:rPr lang="ru-RU" sz="3600" u="sng" dirty="0" smtClean="0">
                <a:solidFill>
                  <a:srgbClr val="FF0000"/>
                </a:solidFill>
              </a:rPr>
            </a:br>
            <a:r>
              <a:rPr lang="en-US" b="1" i="1" dirty="0" smtClean="0">
                <a:solidFill>
                  <a:srgbClr val="FF0000"/>
                </a:solidFill>
              </a:rPr>
              <a:t>It is revealed 2 groups diseases</a:t>
            </a:r>
            <a:endParaRPr lang="ru-RU" b="1" i="1" dirty="0" smtClean="0">
              <a:solidFill>
                <a:srgbClr val="FF3399"/>
              </a:solidFill>
            </a:endParaRPr>
          </a:p>
        </p:txBody>
      </p:sp>
      <p:sp>
        <p:nvSpPr>
          <p:cNvPr id="30723" name="Содержимое 3"/>
          <p:cNvSpPr>
            <a:spLocks noGrp="1"/>
          </p:cNvSpPr>
          <p:nvPr>
            <p:ph sz="half" idx="4294967295"/>
          </p:nvPr>
        </p:nvSpPr>
        <p:spPr>
          <a:xfrm>
            <a:off x="0" y="1571612"/>
            <a:ext cx="8645525" cy="5715013"/>
          </a:xfrm>
          <a:noFill/>
        </p:spPr>
        <p:txBody>
          <a:bodyPr/>
          <a:lstStyle/>
          <a:p>
            <a:pPr eaLnBrk="1" hangingPunct="1">
              <a:buFontTx/>
              <a:buNone/>
            </a:pPr>
            <a:r>
              <a:rPr lang="en-US" sz="4800" b="1" dirty="0" smtClean="0">
                <a:solidFill>
                  <a:srgbClr val="FF3399"/>
                </a:solidFill>
                <a:effectLst/>
                <a:latin typeface="Times New Roman" pitchFamily="18" charset="0"/>
                <a:cs typeface="Times New Roman" pitchFamily="18" charset="0"/>
              </a:rPr>
              <a:t>   </a:t>
            </a:r>
            <a:r>
              <a:rPr lang="en-US" sz="4800" b="1" dirty="0" smtClean="0">
                <a:solidFill>
                  <a:srgbClr val="FF0000"/>
                </a:solidFill>
                <a:effectLst/>
                <a:latin typeface="Times New Roman" pitchFamily="18" charset="0"/>
                <a:cs typeface="Times New Roman" pitchFamily="18" charset="0"/>
              </a:rPr>
              <a:t>1. Diseases for which there are some data on presence </a:t>
            </a:r>
            <a:r>
              <a:rPr lang="ru-RU" sz="4800" b="1" dirty="0" smtClean="0">
                <a:solidFill>
                  <a:srgbClr val="FF0000"/>
                </a:solidFill>
                <a:effectLst/>
                <a:latin typeface="Times New Roman" pitchFamily="18" charset="0"/>
                <a:cs typeface="Times New Roman" pitchFamily="18" charset="0"/>
              </a:rPr>
              <a:t>М</a:t>
            </a:r>
            <a:r>
              <a:rPr lang="en-US" sz="4800" b="1" dirty="0" smtClean="0">
                <a:solidFill>
                  <a:srgbClr val="FF0000"/>
                </a:solidFill>
                <a:effectLst/>
                <a:latin typeface="Times New Roman" pitchFamily="18" charset="0"/>
                <a:cs typeface="Times New Roman" pitchFamily="18" charset="0"/>
              </a:rPr>
              <a:t>R:</a:t>
            </a:r>
            <a:endParaRPr lang="ru-RU" sz="4800" b="1" dirty="0" smtClean="0">
              <a:solidFill>
                <a:srgbClr val="FF0000"/>
              </a:solidFill>
              <a:effectLst/>
              <a:latin typeface="Times New Roman" pitchFamily="18" charset="0"/>
              <a:cs typeface="Times New Roman" pitchFamily="18" charset="0"/>
            </a:endParaRPr>
          </a:p>
          <a:p>
            <a:pPr eaLnBrk="1" hangingPunct="1">
              <a:buFontTx/>
              <a:buNone/>
            </a:pPr>
            <a:r>
              <a:rPr lang="en-US" sz="4800" dirty="0" smtClean="0">
                <a:solidFill>
                  <a:srgbClr val="F2F20C"/>
                </a:solidFill>
                <a:effectLst/>
                <a:latin typeface="Times New Roman" pitchFamily="18" charset="0"/>
                <a:cs typeface="Times New Roman" pitchFamily="18" charset="0"/>
              </a:rPr>
              <a:t>   </a:t>
            </a:r>
            <a:r>
              <a:rPr lang="en-US" sz="4800" dirty="0" smtClean="0">
                <a:solidFill>
                  <a:srgbClr val="000000"/>
                </a:solidFill>
                <a:effectLst/>
                <a:latin typeface="Times New Roman" pitchFamily="18" charset="0"/>
                <a:cs typeface="Times New Roman" pitchFamily="18" charset="0"/>
              </a:rPr>
              <a:t>Diseases </a:t>
            </a:r>
            <a:r>
              <a:rPr lang="en-US" sz="4800" dirty="0" err="1" smtClean="0">
                <a:solidFill>
                  <a:srgbClr val="000000"/>
                </a:solidFill>
                <a:effectLst/>
                <a:latin typeface="Times New Roman" pitchFamily="18" charset="0"/>
                <a:cs typeface="Times New Roman" pitchFamily="18" charset="0"/>
              </a:rPr>
              <a:t>gastroenterities</a:t>
            </a:r>
            <a:r>
              <a:rPr lang="en-US" sz="4800" dirty="0" smtClean="0">
                <a:solidFill>
                  <a:srgbClr val="000000"/>
                </a:solidFill>
                <a:effectLst/>
                <a:latin typeface="Times New Roman" pitchFamily="18" charset="0"/>
                <a:cs typeface="Times New Roman" pitchFamily="18" charset="0"/>
              </a:rPr>
              <a:t> way (stomach ulcer, </a:t>
            </a:r>
            <a:r>
              <a:rPr lang="en-US" sz="4800" dirty="0" err="1" smtClean="0">
                <a:solidFill>
                  <a:srgbClr val="000000"/>
                </a:solidFill>
                <a:effectLst/>
                <a:latin typeface="Times New Roman" pitchFamily="18" charset="0"/>
                <a:cs typeface="Times New Roman" pitchFamily="18" charset="0"/>
              </a:rPr>
              <a:t>gastritises</a:t>
            </a:r>
            <a:r>
              <a:rPr lang="en-US" sz="4800" dirty="0" smtClean="0">
                <a:solidFill>
                  <a:srgbClr val="000000"/>
                </a:solidFill>
                <a:effectLst/>
                <a:latin typeface="Times New Roman" pitchFamily="18" charset="0"/>
                <a:cs typeface="Times New Roman" pitchFamily="18" charset="0"/>
              </a:rPr>
              <a:t>, </a:t>
            </a:r>
            <a:r>
              <a:rPr lang="en-US" sz="4800" dirty="0" err="1" smtClean="0">
                <a:solidFill>
                  <a:srgbClr val="000000"/>
                </a:solidFill>
                <a:effectLst/>
                <a:latin typeface="Times New Roman" pitchFamily="18" charset="0"/>
                <a:cs typeface="Times New Roman" pitchFamily="18" charset="0"/>
              </a:rPr>
              <a:t>colites</a:t>
            </a:r>
            <a:r>
              <a:rPr lang="en-US" sz="4800" dirty="0" smtClean="0">
                <a:solidFill>
                  <a:srgbClr val="000000"/>
                </a:solidFill>
                <a:effectLst/>
                <a:latin typeface="Times New Roman" pitchFamily="18" charset="0"/>
                <a:cs typeface="Times New Roman" pitchFamily="18" charset="0"/>
              </a:rPr>
              <a:t>, etc.) - 40-60 % of patients</a:t>
            </a:r>
            <a:r>
              <a:rPr lang="en-US" sz="4800" b="1" dirty="0" smtClean="0">
                <a:solidFill>
                  <a:srgbClr val="000000"/>
                </a:solidFill>
                <a:effectLst/>
                <a:latin typeface="Times New Roman" pitchFamily="18" charset="0"/>
                <a:cs typeface="Times New Roman" pitchFamily="18" charset="0"/>
              </a:rPr>
              <a:t>,</a:t>
            </a:r>
            <a:r>
              <a:rPr lang="en-US" sz="4800" dirty="0" smtClean="0">
                <a:solidFill>
                  <a:srgbClr val="000000"/>
                </a:solidFill>
                <a:effectLst/>
                <a:latin typeface="Times New Roman" pitchFamily="18" charset="0"/>
                <a:cs typeface="Times New Roman" pitchFamily="18" charset="0"/>
              </a:rPr>
              <a:t> </a:t>
            </a:r>
            <a:endParaRPr lang="ru-RU" sz="4800" dirty="0" smtClean="0">
              <a:solidFill>
                <a:srgbClr val="000000"/>
              </a:solidFill>
              <a:effectLst/>
              <a:latin typeface="Times New Roman" pitchFamily="18" charset="0"/>
              <a:cs typeface="Times New Roman" pitchFamily="18" charset="0"/>
            </a:endParaRPr>
          </a:p>
        </p:txBody>
      </p:sp>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Прямоугольник 1"/>
          <p:cNvSpPr>
            <a:spLocks noChangeArrowheads="1"/>
          </p:cNvSpPr>
          <p:nvPr/>
        </p:nvSpPr>
        <p:spPr bwMode="auto">
          <a:xfrm>
            <a:off x="0" y="0"/>
            <a:ext cx="9144000" cy="6740525"/>
          </a:xfrm>
          <a:prstGeom prst="rect">
            <a:avLst/>
          </a:prstGeom>
          <a:noFill/>
          <a:ln w="9525">
            <a:noFill/>
            <a:miter lim="800000"/>
            <a:headEnd/>
            <a:tailEnd/>
          </a:ln>
        </p:spPr>
        <p:txBody>
          <a:bodyPr>
            <a:spAutoFit/>
          </a:bodyPr>
          <a:lstStyle/>
          <a:p>
            <a:pPr algn="ctr"/>
            <a:r>
              <a:rPr lang="en-US" sz="5400" dirty="0">
                <a:solidFill>
                  <a:srgbClr val="000000"/>
                </a:solidFill>
                <a:latin typeface="Times New Roman" pitchFamily="18" charset="0"/>
                <a:cs typeface="Times New Roman" pitchFamily="18" charset="0"/>
              </a:rPr>
              <a:t>Illnesses of kidneys and urine ways - </a:t>
            </a:r>
            <a:r>
              <a:rPr lang="en-US" sz="5400" dirty="0">
                <a:solidFill>
                  <a:srgbClr val="FF0000"/>
                </a:solidFill>
                <a:latin typeface="Times New Roman" pitchFamily="18" charset="0"/>
                <a:cs typeface="Times New Roman" pitchFamily="18" charset="0"/>
              </a:rPr>
              <a:t>40-50 %, </a:t>
            </a:r>
            <a:r>
              <a:rPr lang="en-US" sz="5400" dirty="0" smtClean="0">
                <a:solidFill>
                  <a:srgbClr val="000000"/>
                </a:solidFill>
                <a:latin typeface="Times New Roman" pitchFamily="18" charset="0"/>
                <a:cs typeface="Times New Roman" pitchFamily="18" charset="0"/>
              </a:rPr>
              <a:t>diabetes </a:t>
            </a:r>
            <a:r>
              <a:rPr lang="en-US" sz="5400" dirty="0">
                <a:solidFill>
                  <a:srgbClr val="000000"/>
                </a:solidFill>
                <a:latin typeface="Times New Roman" pitchFamily="18" charset="0"/>
                <a:cs typeface="Times New Roman" pitchFamily="18" charset="0"/>
              </a:rPr>
              <a:t>- weighting of current - </a:t>
            </a:r>
            <a:r>
              <a:rPr lang="en-US" sz="5400" dirty="0">
                <a:solidFill>
                  <a:srgbClr val="FF0000"/>
                </a:solidFill>
                <a:latin typeface="Times New Roman" pitchFamily="18" charset="0"/>
                <a:cs typeface="Times New Roman" pitchFamily="18" charset="0"/>
              </a:rPr>
              <a:t>20 %, </a:t>
            </a:r>
            <a:r>
              <a:rPr lang="en-US" sz="5400" dirty="0">
                <a:solidFill>
                  <a:srgbClr val="000000"/>
                </a:solidFill>
                <a:latin typeface="Times New Roman" pitchFamily="18" charset="0"/>
                <a:cs typeface="Times New Roman" pitchFamily="18" charset="0"/>
              </a:rPr>
              <a:t>Psychiatric frustration - </a:t>
            </a:r>
            <a:r>
              <a:rPr lang="en-US" sz="5400" dirty="0">
                <a:solidFill>
                  <a:srgbClr val="FF0000"/>
                </a:solidFill>
                <a:latin typeface="Times New Roman" pitchFamily="18" charset="0"/>
                <a:cs typeface="Times New Roman" pitchFamily="18" charset="0"/>
              </a:rPr>
              <a:t>50 %</a:t>
            </a:r>
            <a:r>
              <a:rPr lang="en-US" sz="5400" dirty="0">
                <a:solidFill>
                  <a:srgbClr val="000000"/>
                </a:solidFill>
                <a:latin typeface="Times New Roman" pitchFamily="18" charset="0"/>
                <a:cs typeface="Times New Roman" pitchFamily="18" charset="0"/>
              </a:rPr>
              <a:t> of patients, Ophthalmologic, surgical pathology etc. </a:t>
            </a:r>
            <a:endParaRPr lang="ru-RU" sz="5400" dirty="0" smtClean="0">
              <a:solidFill>
                <a:srgbClr val="000000"/>
              </a:solidFill>
              <a:latin typeface="Times New Roman" pitchFamily="18" charset="0"/>
              <a:cs typeface="Times New Roman" pitchFamily="18" charset="0"/>
            </a:endParaRPr>
          </a:p>
          <a:p>
            <a:pPr algn="ctr"/>
            <a:r>
              <a:rPr lang="en-US" sz="5400" dirty="0" smtClean="0">
                <a:solidFill>
                  <a:srgbClr val="000000"/>
                </a:solidFill>
                <a:latin typeface="Times New Roman" pitchFamily="18" charset="0"/>
                <a:cs typeface="Times New Roman" pitchFamily="18" charset="0"/>
              </a:rPr>
              <a:t>Among </a:t>
            </a:r>
            <a:r>
              <a:rPr lang="en-US" sz="5400" dirty="0">
                <a:solidFill>
                  <a:srgbClr val="000000"/>
                </a:solidFill>
                <a:latin typeface="Times New Roman" pitchFamily="18" charset="0"/>
                <a:cs typeface="Times New Roman" pitchFamily="18" charset="0"/>
              </a:rPr>
              <a:t>ill children </a:t>
            </a:r>
            <a:r>
              <a:rPr lang="en-US" sz="5400" dirty="0">
                <a:solidFill>
                  <a:srgbClr val="FF0000"/>
                </a:solidFill>
                <a:latin typeface="Times New Roman" pitchFamily="18" charset="0"/>
                <a:cs typeface="Times New Roman" pitchFamily="18" charset="0"/>
              </a:rPr>
              <a:t>25-45 %</a:t>
            </a:r>
            <a:r>
              <a:rPr lang="en-US" sz="5400" dirty="0">
                <a:solidFill>
                  <a:srgbClr val="000000"/>
                </a:solidFill>
                <a:latin typeface="Times New Roman" pitchFamily="18" charset="0"/>
                <a:cs typeface="Times New Roman" pitchFamily="18" charset="0"/>
              </a:rPr>
              <a:t> - </a:t>
            </a:r>
            <a:r>
              <a:rPr lang="en-US" sz="5400" dirty="0" err="1">
                <a:solidFill>
                  <a:srgbClr val="000000"/>
                </a:solidFill>
                <a:latin typeface="Times New Roman" pitchFamily="18" charset="0"/>
                <a:cs typeface="Times New Roman" pitchFamily="18" charset="0"/>
              </a:rPr>
              <a:t>meteosensitive</a:t>
            </a:r>
            <a:endParaRPr lang="ru-RU" sz="54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Содержимое 2"/>
          <p:cNvSpPr>
            <a:spLocks noGrp="1"/>
          </p:cNvSpPr>
          <p:nvPr>
            <p:ph type="body" idx="4294967295"/>
          </p:nvPr>
        </p:nvSpPr>
        <p:spPr>
          <a:xfrm>
            <a:off x="323850" y="314325"/>
            <a:ext cx="8229600" cy="4114800"/>
          </a:xfrm>
        </p:spPr>
        <p:txBody>
          <a:bodyPr/>
          <a:lstStyle/>
          <a:p>
            <a:pPr eaLnBrk="1" hangingPunct="1">
              <a:lnSpc>
                <a:spcPct val="80000"/>
              </a:lnSpc>
              <a:buFontTx/>
              <a:buNone/>
              <a:defRPr/>
            </a:pPr>
            <a:r>
              <a:rPr lang="en-US" sz="4800" dirty="0" smtClean="0">
                <a:solidFill>
                  <a:srgbClr val="FF33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2.Diseases for which presence </a:t>
            </a:r>
            <a:r>
              <a:rPr lang="ru-RU" sz="4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М</a:t>
            </a:r>
            <a:r>
              <a:rPr lang="en-US" sz="4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 is authentically proved:</a:t>
            </a:r>
            <a:endParaRPr lang="ru-RU" sz="4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eaLnBrk="1" hangingPunct="1">
              <a:lnSpc>
                <a:spcPct val="80000"/>
              </a:lnSpc>
              <a:buFontTx/>
              <a:buNone/>
              <a:defRPr/>
            </a:pPr>
            <a:r>
              <a:rPr lang="en-US" sz="4800" dirty="0" smtClean="0">
                <a:solidFill>
                  <a:srgbClr val="F2F20C"/>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8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Cardiovascular diseases </a:t>
            </a:r>
            <a:r>
              <a:rPr lang="en-US" sz="4800" dirty="0" smtClean="0">
                <a:solidFill>
                  <a:srgbClr val="000000"/>
                </a:solidFill>
                <a:effectLst/>
                <a:latin typeface="Times New Roman" pitchFamily="18" charset="0"/>
                <a:cs typeface="Times New Roman" pitchFamily="18" charset="0"/>
              </a:rPr>
              <a:t>- statistically authentic growth number of insults, hypertonic crisis's, heart attacks and mortality at </a:t>
            </a:r>
            <a:r>
              <a:rPr lang="en-US" sz="4800" dirty="0" err="1" smtClean="0">
                <a:solidFill>
                  <a:srgbClr val="000000"/>
                </a:solidFill>
                <a:effectLst/>
                <a:latin typeface="Times New Roman" pitchFamily="18" charset="0"/>
                <a:cs typeface="Times New Roman" pitchFamily="18" charset="0"/>
              </a:rPr>
              <a:t>biothropic</a:t>
            </a:r>
            <a:r>
              <a:rPr lang="en-US" sz="4800" dirty="0" smtClean="0">
                <a:solidFill>
                  <a:srgbClr val="000000"/>
                </a:solidFill>
                <a:effectLst/>
                <a:latin typeface="Times New Roman" pitchFamily="18" charset="0"/>
                <a:cs typeface="Times New Roman" pitchFamily="18" charset="0"/>
              </a:rPr>
              <a:t> weather - including according to first aid,</a:t>
            </a:r>
            <a:endParaRPr lang="ru-RU" sz="4800" dirty="0" smtClean="0">
              <a:solidFill>
                <a:srgbClr val="000000"/>
              </a:solidFill>
              <a:effectLst/>
              <a:latin typeface="Times New Roman" pitchFamily="18" charset="0"/>
              <a:cs typeface="Times New Roman" pitchFamily="18" charset="0"/>
            </a:endParaRPr>
          </a:p>
          <a:p>
            <a:pPr algn="ctr" eaLnBrk="1" hangingPunct="1">
              <a:lnSpc>
                <a:spcPct val="80000"/>
              </a:lnSpc>
              <a:buFontTx/>
              <a:buNone/>
              <a:defRPr/>
            </a:pPr>
            <a:r>
              <a:rPr lang="en-US" dirty="0" smtClean="0">
                <a:solidFill>
                  <a:srgbClr val="000000"/>
                </a:solidFill>
                <a:effectLst/>
                <a:latin typeface="Times New Roman" pitchFamily="18" charset="0"/>
                <a:cs typeface="Times New Roman" pitchFamily="18" charset="0"/>
              </a:rPr>
              <a:t>   </a:t>
            </a:r>
            <a:endParaRPr lang="ru-RU" dirty="0" smtClean="0">
              <a:solidFill>
                <a:srgbClr val="F2F20C"/>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Прямоугольник 1"/>
          <p:cNvSpPr>
            <a:spLocks noChangeArrowheads="1"/>
          </p:cNvSpPr>
          <p:nvPr/>
        </p:nvSpPr>
        <p:spPr bwMode="auto">
          <a:xfrm>
            <a:off x="0" y="403225"/>
            <a:ext cx="9144000" cy="6740525"/>
          </a:xfrm>
          <a:prstGeom prst="rect">
            <a:avLst/>
          </a:prstGeom>
          <a:noFill/>
          <a:ln w="9525">
            <a:noFill/>
            <a:miter lim="800000"/>
            <a:headEnd/>
            <a:tailEnd/>
          </a:ln>
        </p:spPr>
        <p:txBody>
          <a:bodyPr>
            <a:spAutoFit/>
          </a:bodyPr>
          <a:lstStyle/>
          <a:p>
            <a:pPr>
              <a:lnSpc>
                <a:spcPct val="80000"/>
              </a:lnSpc>
            </a:pPr>
            <a:r>
              <a:rPr lang="en-US" sz="6000">
                <a:solidFill>
                  <a:srgbClr val="000000"/>
                </a:solidFill>
                <a:latin typeface="Times New Roman" pitchFamily="18" charset="0"/>
                <a:cs typeface="Times New Roman" pitchFamily="18" charset="0"/>
              </a:rPr>
              <a:t>- </a:t>
            </a:r>
            <a:r>
              <a:rPr lang="en-US" sz="6000" b="1">
                <a:solidFill>
                  <a:srgbClr val="FF0000"/>
                </a:solidFill>
                <a:latin typeface="Times New Roman" pitchFamily="18" charset="0"/>
                <a:cs typeface="Times New Roman" pitchFamily="18" charset="0"/>
              </a:rPr>
              <a:t>A bronchial asthma </a:t>
            </a:r>
            <a:r>
              <a:rPr lang="en-US" sz="6000">
                <a:solidFill>
                  <a:srgbClr val="000000"/>
                </a:solidFill>
                <a:latin typeface="Times New Roman" pitchFamily="18" charset="0"/>
                <a:cs typeface="Times New Roman" pitchFamily="18" charset="0"/>
              </a:rPr>
              <a:t>- increase and weighting attacks of asthma, mortality,</a:t>
            </a:r>
            <a:endParaRPr lang="ru-RU" sz="6000">
              <a:solidFill>
                <a:srgbClr val="000000"/>
              </a:solidFill>
              <a:latin typeface="Times New Roman" pitchFamily="18" charset="0"/>
              <a:cs typeface="Times New Roman" pitchFamily="18" charset="0"/>
            </a:endParaRPr>
          </a:p>
          <a:p>
            <a:pPr>
              <a:lnSpc>
                <a:spcPct val="80000"/>
              </a:lnSpc>
            </a:pPr>
            <a:endParaRPr lang="en-US" sz="6000">
              <a:solidFill>
                <a:srgbClr val="F2F20C"/>
              </a:solidFill>
              <a:latin typeface="Times New Roman" pitchFamily="18" charset="0"/>
              <a:cs typeface="Times New Roman" pitchFamily="18" charset="0"/>
            </a:endParaRPr>
          </a:p>
          <a:p>
            <a:pPr>
              <a:lnSpc>
                <a:spcPct val="80000"/>
              </a:lnSpc>
            </a:pPr>
            <a:r>
              <a:rPr lang="en-US" sz="6000">
                <a:solidFill>
                  <a:srgbClr val="000000"/>
                </a:solidFill>
                <a:latin typeface="Times New Roman" pitchFamily="18" charset="0"/>
                <a:cs typeface="Times New Roman" pitchFamily="18" charset="0"/>
              </a:rPr>
              <a:t>- Rheumatism - activation process, strengthening polyarthritis, artralgya - in 90 % of patients,</a:t>
            </a:r>
            <a:endParaRPr lang="ru-RU" sz="6000">
              <a:solidFill>
                <a:srgbClr val="000000"/>
              </a:solidFill>
              <a:latin typeface="Times New Roman" pitchFamily="18" charset="0"/>
              <a:cs typeface="Times New Roman" pitchFamily="18" charset="0"/>
            </a:endParaRPr>
          </a:p>
          <a:p>
            <a:pPr>
              <a:lnSpc>
                <a:spcPct val="80000"/>
              </a:lnSpc>
            </a:pPr>
            <a:r>
              <a:rPr lang="en-US" sz="6000">
                <a:solidFill>
                  <a:srgbClr val="000000"/>
                </a:solidFill>
                <a:latin typeface="Times New Roman" pitchFamily="18" charset="0"/>
                <a:cs typeface="Times New Roman" pitchFamily="18" charset="0"/>
              </a:rPr>
              <a:t>   </a:t>
            </a:r>
            <a:endParaRPr lang="ru-RU" sz="6000">
              <a:solidFill>
                <a:srgbClr val="000000"/>
              </a:solidFill>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Прямоугольник 1"/>
          <p:cNvSpPr>
            <a:spLocks noChangeArrowheads="1"/>
          </p:cNvSpPr>
          <p:nvPr/>
        </p:nvSpPr>
        <p:spPr bwMode="auto">
          <a:xfrm>
            <a:off x="0" y="314325"/>
            <a:ext cx="9144000" cy="6186488"/>
          </a:xfrm>
          <a:prstGeom prst="rect">
            <a:avLst/>
          </a:prstGeom>
          <a:noFill/>
          <a:ln w="9525">
            <a:noFill/>
            <a:miter lim="800000"/>
            <a:headEnd/>
            <a:tailEnd/>
          </a:ln>
        </p:spPr>
        <p:txBody>
          <a:bodyPr>
            <a:spAutoFit/>
          </a:bodyPr>
          <a:lstStyle/>
          <a:p>
            <a:pPr algn="just"/>
            <a:r>
              <a:rPr lang="en-US" sz="6600" dirty="0">
                <a:solidFill>
                  <a:srgbClr val="000000"/>
                </a:solidFill>
                <a:latin typeface="Times New Roman" pitchFamily="18" charset="0"/>
                <a:cs typeface="Times New Roman" pitchFamily="18" charset="0"/>
              </a:rPr>
              <a:t>- </a:t>
            </a:r>
            <a:r>
              <a:rPr lang="en-US" sz="6600" b="1" dirty="0">
                <a:solidFill>
                  <a:srgbClr val="FF0000"/>
                </a:solidFill>
                <a:latin typeface="Times New Roman" pitchFamily="18" charset="0"/>
                <a:cs typeface="Times New Roman" pitchFamily="18" charset="0"/>
              </a:rPr>
              <a:t>CNPD </a:t>
            </a:r>
            <a:r>
              <a:rPr lang="en-US" sz="6600" dirty="0">
                <a:solidFill>
                  <a:srgbClr val="000000"/>
                </a:solidFill>
                <a:latin typeface="Times New Roman" pitchFamily="18" charset="0"/>
                <a:cs typeface="Times New Roman" pitchFamily="18" charset="0"/>
              </a:rPr>
              <a:t>(chronic nonspecific pulmonary diseases) - in </a:t>
            </a:r>
            <a:r>
              <a:rPr lang="en-US" sz="6600" dirty="0">
                <a:solidFill>
                  <a:srgbClr val="FF0000"/>
                </a:solidFill>
                <a:latin typeface="Times New Roman" pitchFamily="18" charset="0"/>
                <a:cs typeface="Times New Roman" pitchFamily="18" charset="0"/>
              </a:rPr>
              <a:t>60-72 %</a:t>
            </a:r>
            <a:r>
              <a:rPr lang="en-US" sz="6600" dirty="0">
                <a:solidFill>
                  <a:srgbClr val="000000"/>
                </a:solidFill>
                <a:latin typeface="Times New Roman" pitchFamily="18" charset="0"/>
                <a:cs typeface="Times New Roman" pitchFamily="18" charset="0"/>
              </a:rPr>
              <a:t> of patients (according to the Yalta scientific research institute).</a:t>
            </a:r>
            <a:endParaRPr lang="ru-RU" sz="66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4"/>
          <p:cNvSpPr>
            <a:spLocks noGrp="1"/>
          </p:cNvSpPr>
          <p:nvPr>
            <p:ph type="title" idx="4294967295"/>
          </p:nvPr>
        </p:nvSpPr>
        <p:spPr>
          <a:xfrm>
            <a:off x="323850" y="142875"/>
            <a:ext cx="8208963" cy="6408738"/>
          </a:xfrm>
        </p:spPr>
        <p:txBody>
          <a:bodyPr anchor="t"/>
          <a:lstStyle/>
          <a:p>
            <a:pPr algn="ctr" eaLnBrk="1" hangingPunct="1">
              <a:defRPr/>
            </a:pPr>
            <a:r>
              <a:rPr lang="en-US" sz="5400"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Medical estimation of weather</a:t>
            </a:r>
            <a:r>
              <a:rPr lang="ru-RU" sz="5400" dirty="0" smtClean="0">
                <a:solidFill>
                  <a:srgbClr val="F2F20C"/>
                </a:solidFill>
                <a:effectLst/>
                <a:latin typeface="Times New Roman" pitchFamily="18" charset="0"/>
                <a:cs typeface="Times New Roman" pitchFamily="18" charset="0"/>
              </a:rPr>
              <a:t/>
            </a:r>
            <a:br>
              <a:rPr lang="ru-RU" sz="5400" dirty="0" smtClean="0">
                <a:solidFill>
                  <a:srgbClr val="F2F20C"/>
                </a:solidFill>
                <a:effectLst/>
                <a:latin typeface="Times New Roman" pitchFamily="18" charset="0"/>
                <a:cs typeface="Times New Roman" pitchFamily="18" charset="0"/>
              </a:rPr>
            </a:br>
            <a:r>
              <a:rPr lang="en-US" sz="5400" dirty="0" smtClean="0">
                <a:solidFill>
                  <a:srgbClr val="000000"/>
                </a:solidFill>
                <a:effectLst/>
                <a:latin typeface="Times New Roman" pitchFamily="18" charset="0"/>
                <a:cs typeface="Times New Roman" pitchFamily="18" charset="0"/>
              </a:rPr>
              <a:t>In a basis of all medical classifications - the concept offered </a:t>
            </a:r>
            <a:r>
              <a:rPr lang="en-US" sz="5400" dirty="0" err="1" smtClean="0">
                <a:solidFill>
                  <a:srgbClr val="000000"/>
                </a:solidFill>
                <a:effectLst/>
                <a:latin typeface="Times New Roman" pitchFamily="18" charset="0"/>
                <a:cs typeface="Times New Roman" pitchFamily="18" charset="0"/>
              </a:rPr>
              <a:t>N.E.Vvedenski</a:t>
            </a:r>
            <a:r>
              <a:rPr lang="en-US" sz="5400" dirty="0" smtClean="0">
                <a:solidFill>
                  <a:srgbClr val="000000"/>
                </a:solidFill>
                <a:effectLst/>
                <a:latin typeface="Times New Roman" pitchFamily="18" charset="0"/>
                <a:cs typeface="Times New Roman" pitchFamily="18" charset="0"/>
              </a:rPr>
              <a:t> about force of external irritation: low, average and high.</a:t>
            </a:r>
            <a:endParaRPr lang="ru-RU" sz="5400" dirty="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186488"/>
          </a:xfrm>
          <a:prstGeom prst="rect">
            <a:avLst/>
          </a:prstGeom>
        </p:spPr>
        <p:txBody>
          <a:bodyPr>
            <a:spAutoFit/>
          </a:bodyPr>
          <a:lstStyle/>
          <a:p>
            <a:pPr>
              <a:defRPr/>
            </a:pPr>
            <a:r>
              <a:rPr lang="en-US" sz="6600" dirty="0">
                <a:solidFill>
                  <a:srgbClr val="000000"/>
                </a:solidFill>
                <a:latin typeface="Times New Roman" pitchFamily="18" charset="0"/>
                <a:cs typeface="Times New Roman" pitchFamily="18" charset="0"/>
              </a:rPr>
              <a:t>This on </a:t>
            </a:r>
            <a:r>
              <a:rPr lang="en-US" sz="6600" dirty="0" err="1">
                <a:solidFill>
                  <a:srgbClr val="000000"/>
                </a:solidFill>
                <a:latin typeface="Times New Roman" pitchFamily="18" charset="0"/>
                <a:cs typeface="Times New Roman" pitchFamily="18" charset="0"/>
              </a:rPr>
              <a:t>G.P.Fedorov's</a:t>
            </a:r>
            <a:r>
              <a:rPr lang="en-US" sz="6600" dirty="0">
                <a:solidFill>
                  <a:srgbClr val="000000"/>
                </a:solidFill>
                <a:latin typeface="Times New Roman" pitchFamily="18" charset="0"/>
                <a:cs typeface="Times New Roman" pitchFamily="18" charset="0"/>
              </a:rPr>
              <a:t> classification - </a:t>
            </a:r>
            <a:r>
              <a:rPr lang="en-US" sz="66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3 types of weather: </a:t>
            </a:r>
            <a:r>
              <a:rPr lang="en-US" sz="6600" b="1" u="sng" dirty="0">
                <a:solidFill>
                  <a:srgbClr val="000000"/>
                </a:solidFill>
                <a:latin typeface="Times New Roman" pitchFamily="18" charset="0"/>
                <a:cs typeface="Times New Roman" pitchFamily="18" charset="0"/>
              </a:rPr>
              <a:t>optimum, irritating and sharp</a:t>
            </a:r>
            <a:r>
              <a:rPr lang="en-US" sz="6600" dirty="0">
                <a:solidFill>
                  <a:srgbClr val="000000"/>
                </a:solidFill>
                <a:latin typeface="Times New Roman" pitchFamily="18" charset="0"/>
                <a:cs typeface="Times New Roman" pitchFamily="18" charset="0"/>
              </a:rPr>
              <a:t>, on other classifications from 4 up to 7 types. </a:t>
            </a:r>
            <a:endParaRPr lang="ru-RU" sz="66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Прямоугольник 1"/>
          <p:cNvSpPr>
            <a:spLocks noChangeArrowheads="1"/>
          </p:cNvSpPr>
          <p:nvPr/>
        </p:nvSpPr>
        <p:spPr bwMode="auto">
          <a:xfrm>
            <a:off x="0" y="0"/>
            <a:ext cx="9144000" cy="6186488"/>
          </a:xfrm>
          <a:prstGeom prst="rect">
            <a:avLst/>
          </a:prstGeom>
          <a:noFill/>
          <a:ln w="9525">
            <a:noFill/>
            <a:miter lim="800000"/>
            <a:headEnd/>
            <a:tailEnd/>
          </a:ln>
        </p:spPr>
        <p:txBody>
          <a:bodyPr>
            <a:spAutoFit/>
          </a:bodyPr>
          <a:lstStyle/>
          <a:p>
            <a:r>
              <a:rPr lang="en-US" sz="6600">
                <a:solidFill>
                  <a:srgbClr val="000000"/>
                </a:solidFill>
                <a:latin typeface="Times New Roman" pitchFamily="18" charset="0"/>
                <a:cs typeface="Times New Roman" pitchFamily="18" charset="0"/>
              </a:rPr>
              <a:t>The main thing in medical estimation weather - the account sharpness fluctuations weathers factors - it intraday differences. </a:t>
            </a:r>
            <a:endParaRPr lang="ru-RU" sz="66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0"/>
            <a:ext cx="8358246" cy="6740307"/>
          </a:xfrm>
          <a:prstGeom prst="rect">
            <a:avLst/>
          </a:prstGeom>
        </p:spPr>
        <p:txBody>
          <a:bodyPr wrap="square">
            <a:spAutoFit/>
          </a:bodyPr>
          <a:lstStyle/>
          <a:p>
            <a:r>
              <a:rPr lang="en-US" sz="4800" b="1" u="sng" dirty="0" smtClean="0">
                <a:solidFill>
                  <a:srgbClr val="FF0000"/>
                </a:solidFill>
                <a:latin typeface="Times New Roman" pitchFamily="18" charset="0"/>
                <a:cs typeface="Times New Roman" pitchFamily="18" charset="0"/>
              </a:rPr>
              <a:t>Climate</a:t>
            </a:r>
            <a:r>
              <a:rPr lang="en-US" sz="4800" dirty="0" smtClean="0">
                <a:solidFill>
                  <a:srgbClr val="000000"/>
                </a:solidFill>
                <a:latin typeface="Times New Roman" pitchFamily="18" charset="0"/>
                <a:cs typeface="Times New Roman" pitchFamily="18" charset="0"/>
              </a:rPr>
              <a:t> - the long-term mode of weather naturally repeating in the given district, its parameters - monthly average temperature of air, average amount of days with deposits</a:t>
            </a:r>
            <a:r>
              <a:rPr lang="ru-RU" sz="4800" dirty="0" smtClean="0">
                <a:solidFill>
                  <a:srgbClr val="000000"/>
                </a:solidFill>
                <a:latin typeface="Times New Roman" pitchFamily="18" charset="0"/>
                <a:cs typeface="Times New Roman" pitchFamily="18" charset="0"/>
              </a:rPr>
              <a:t>.</a:t>
            </a:r>
          </a:p>
          <a:p>
            <a:r>
              <a:rPr lang="en-US" sz="4800" dirty="0" smtClean="0">
                <a:solidFill>
                  <a:srgbClr val="000000"/>
                </a:solidFill>
                <a:latin typeface="Times New Roman" pitchFamily="18" charset="0"/>
                <a:cs typeface="Times New Roman" pitchFamily="18" charset="0"/>
              </a:rPr>
              <a:t> Thus, weather - the changeable phenomenon, climate - statistically constant concept</a:t>
            </a:r>
            <a:endParaRPr lang="ru-RU" sz="48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Прямоугольник 1"/>
          <p:cNvSpPr>
            <a:spLocks noChangeArrowheads="1"/>
          </p:cNvSpPr>
          <p:nvPr/>
        </p:nvSpPr>
        <p:spPr bwMode="auto">
          <a:xfrm>
            <a:off x="0" y="0"/>
            <a:ext cx="9144000" cy="6740525"/>
          </a:xfrm>
          <a:prstGeom prst="rect">
            <a:avLst/>
          </a:prstGeom>
          <a:noFill/>
          <a:ln w="9525">
            <a:noFill/>
            <a:miter lim="800000"/>
            <a:headEnd/>
            <a:tailEnd/>
          </a:ln>
        </p:spPr>
        <p:txBody>
          <a:bodyPr>
            <a:spAutoFit/>
          </a:bodyPr>
          <a:lstStyle/>
          <a:p>
            <a:pPr algn="ctr"/>
            <a:r>
              <a:rPr lang="en-US" sz="5400" dirty="0">
                <a:solidFill>
                  <a:srgbClr val="FF0000"/>
                </a:solidFill>
                <a:latin typeface="Times New Roman" pitchFamily="18" charset="0"/>
                <a:cs typeface="Times New Roman" pitchFamily="18" charset="0"/>
              </a:rPr>
              <a:t>Scientists of the Yalta </a:t>
            </a:r>
            <a:r>
              <a:rPr lang="en-US" sz="5400" dirty="0">
                <a:solidFill>
                  <a:srgbClr val="000000"/>
                </a:solidFill>
                <a:latin typeface="Times New Roman" pitchFamily="18" charset="0"/>
                <a:cs typeface="Times New Roman" pitchFamily="18" charset="0"/>
              </a:rPr>
              <a:t>scientific climatic research  institute named by </a:t>
            </a:r>
            <a:r>
              <a:rPr lang="en-US" sz="5400" dirty="0" err="1">
                <a:solidFill>
                  <a:srgbClr val="000000"/>
                </a:solidFill>
                <a:latin typeface="Times New Roman" pitchFamily="18" charset="0"/>
                <a:cs typeface="Times New Roman" pitchFamily="18" charset="0"/>
              </a:rPr>
              <a:t>Sechenov</a:t>
            </a:r>
            <a:r>
              <a:rPr lang="en-US" sz="5400" dirty="0">
                <a:solidFill>
                  <a:srgbClr val="000000"/>
                </a:solidFill>
                <a:latin typeface="Times New Roman" pitchFamily="18" charset="0"/>
                <a:cs typeface="Times New Roman" pitchFamily="18" charset="0"/>
              </a:rPr>
              <a:t> have offered the common clinical index </a:t>
            </a:r>
            <a:r>
              <a:rPr lang="en-US" sz="5400" dirty="0" err="1">
                <a:solidFill>
                  <a:srgbClr val="FF0000"/>
                </a:solidFill>
                <a:latin typeface="Times New Roman" pitchFamily="18" charset="0"/>
                <a:cs typeface="Times New Roman" pitchFamily="18" charset="0"/>
              </a:rPr>
              <a:t>pathogenicity</a:t>
            </a:r>
            <a:r>
              <a:rPr lang="en-US" sz="5400" dirty="0">
                <a:solidFill>
                  <a:srgbClr val="FF0000"/>
                </a:solidFill>
                <a:latin typeface="Times New Roman" pitchFamily="18" charset="0"/>
                <a:cs typeface="Times New Roman" pitchFamily="18" charset="0"/>
              </a:rPr>
              <a:t> weather </a:t>
            </a:r>
            <a:r>
              <a:rPr lang="en-US" sz="5400" dirty="0">
                <a:solidFill>
                  <a:srgbClr val="000000"/>
                </a:solidFill>
                <a:latin typeface="Times New Roman" pitchFamily="18" charset="0"/>
                <a:cs typeface="Times New Roman" pitchFamily="18" charset="0"/>
              </a:rPr>
              <a:t>- the sum of individual indexes changes for day on the most important weather factors. </a:t>
            </a:r>
            <a:endParaRPr lang="ru-RU" sz="54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4294967295"/>
          </p:nvPr>
        </p:nvSpPr>
        <p:spPr>
          <a:xfrm>
            <a:off x="0" y="214313"/>
            <a:ext cx="9144000" cy="6643687"/>
          </a:xfrm>
          <a:noFill/>
        </p:spPr>
        <p:txBody>
          <a:bodyPr/>
          <a:lstStyle/>
          <a:p>
            <a:pPr eaLnBrk="1" hangingPunct="1">
              <a:buFontTx/>
              <a:buNone/>
            </a:pPr>
            <a:r>
              <a:rPr lang="en-US" sz="6000" smtClean="0">
                <a:solidFill>
                  <a:srgbClr val="000000"/>
                </a:solidFill>
                <a:effectLst/>
                <a:latin typeface="Times New Roman" pitchFamily="18" charset="0"/>
                <a:cs typeface="Times New Roman" pitchFamily="18" charset="0"/>
              </a:rPr>
              <a:t>If index </a:t>
            </a:r>
            <a:r>
              <a:rPr lang="en-US" sz="6000" smtClean="0">
                <a:solidFill>
                  <a:srgbClr val="F2F20C"/>
                </a:solidFill>
                <a:effectLst/>
                <a:latin typeface="Times New Roman" pitchFamily="18" charset="0"/>
                <a:cs typeface="Times New Roman" pitchFamily="18" charset="0"/>
              </a:rPr>
              <a:t/>
            </a:r>
            <a:br>
              <a:rPr lang="en-US" sz="6000" smtClean="0">
                <a:solidFill>
                  <a:srgbClr val="F2F20C"/>
                </a:solidFill>
                <a:effectLst/>
                <a:latin typeface="Times New Roman" pitchFamily="18" charset="0"/>
                <a:cs typeface="Times New Roman" pitchFamily="18" charset="0"/>
              </a:rPr>
            </a:br>
            <a:r>
              <a:rPr lang="en-US" sz="6000" smtClean="0">
                <a:solidFill>
                  <a:srgbClr val="FF0000"/>
                </a:solidFill>
                <a:effectLst/>
                <a:latin typeface="Times New Roman" pitchFamily="18" charset="0"/>
                <a:cs typeface="Times New Roman" pitchFamily="18" charset="0"/>
              </a:rPr>
              <a:t>0-19</a:t>
            </a:r>
            <a:r>
              <a:rPr lang="en-US" sz="6000" smtClean="0">
                <a:solidFill>
                  <a:srgbClr val="F2F20C"/>
                </a:solidFill>
                <a:effectLst/>
                <a:latin typeface="Times New Roman" pitchFamily="18" charset="0"/>
                <a:cs typeface="Times New Roman" pitchFamily="18" charset="0"/>
              </a:rPr>
              <a:t> </a:t>
            </a:r>
            <a:r>
              <a:rPr lang="en-US" sz="6000" smtClean="0">
                <a:solidFill>
                  <a:srgbClr val="000000"/>
                </a:solidFill>
                <a:effectLst/>
                <a:latin typeface="Times New Roman" pitchFamily="18" charset="0"/>
                <a:cs typeface="Times New Roman" pitchFamily="18" charset="0"/>
              </a:rPr>
              <a:t>- optimum weather, </a:t>
            </a:r>
            <a:r>
              <a:rPr lang="en-US" sz="6000" smtClean="0">
                <a:solidFill>
                  <a:srgbClr val="F2F20C"/>
                </a:solidFill>
                <a:effectLst/>
                <a:latin typeface="Times New Roman" pitchFamily="18" charset="0"/>
                <a:cs typeface="Times New Roman" pitchFamily="18" charset="0"/>
              </a:rPr>
              <a:t/>
            </a:r>
            <a:br>
              <a:rPr lang="en-US" sz="6000" smtClean="0">
                <a:solidFill>
                  <a:srgbClr val="F2F20C"/>
                </a:solidFill>
                <a:effectLst/>
                <a:latin typeface="Times New Roman" pitchFamily="18" charset="0"/>
                <a:cs typeface="Times New Roman" pitchFamily="18" charset="0"/>
              </a:rPr>
            </a:br>
            <a:r>
              <a:rPr lang="en-US" sz="6000" smtClean="0">
                <a:solidFill>
                  <a:srgbClr val="FF0000"/>
                </a:solidFill>
                <a:effectLst/>
                <a:latin typeface="Times New Roman" pitchFamily="18" charset="0"/>
                <a:cs typeface="Times New Roman" pitchFamily="18" charset="0"/>
              </a:rPr>
              <a:t>20-49</a:t>
            </a:r>
            <a:r>
              <a:rPr lang="en-US" sz="6000" smtClean="0">
                <a:solidFill>
                  <a:srgbClr val="F2F20C"/>
                </a:solidFill>
                <a:effectLst/>
                <a:latin typeface="Times New Roman" pitchFamily="18" charset="0"/>
                <a:cs typeface="Times New Roman" pitchFamily="18" charset="0"/>
              </a:rPr>
              <a:t> </a:t>
            </a:r>
            <a:r>
              <a:rPr lang="en-US" sz="6000" smtClean="0">
                <a:solidFill>
                  <a:srgbClr val="000000"/>
                </a:solidFill>
                <a:effectLst/>
                <a:latin typeface="Times New Roman" pitchFamily="18" charset="0"/>
                <a:cs typeface="Times New Roman" pitchFamily="18" charset="0"/>
              </a:rPr>
              <a:t>- irritating (demands strengthened medical control), </a:t>
            </a:r>
            <a:r>
              <a:rPr lang="en-US" sz="6000" smtClean="0">
                <a:solidFill>
                  <a:srgbClr val="FF0000"/>
                </a:solidFill>
                <a:effectLst/>
                <a:latin typeface="Times New Roman" pitchFamily="18" charset="0"/>
                <a:cs typeface="Times New Roman" pitchFamily="18" charset="0"/>
              </a:rPr>
              <a:t>more than 50 </a:t>
            </a:r>
            <a:r>
              <a:rPr lang="en-US" sz="6000" smtClean="0">
                <a:solidFill>
                  <a:srgbClr val="000000"/>
                </a:solidFill>
                <a:effectLst/>
                <a:latin typeface="Times New Roman" pitchFamily="18" charset="0"/>
                <a:cs typeface="Times New Roman" pitchFamily="18" charset="0"/>
              </a:rPr>
              <a:t>- sharp (demands strict medical control). </a:t>
            </a:r>
            <a:r>
              <a:rPr lang="ru-RU" smtClean="0">
                <a:solidFill>
                  <a:srgbClr val="F2F20C"/>
                </a:solidFill>
                <a:effectLst/>
                <a:latin typeface="Times New Roman" pitchFamily="18" charset="0"/>
                <a:cs typeface="Times New Roman" pitchFamily="18" charset="0"/>
              </a:rPr>
              <a:t/>
            </a:r>
            <a:br>
              <a:rPr lang="ru-RU" smtClean="0">
                <a:solidFill>
                  <a:srgbClr val="F2F20C"/>
                </a:solidFill>
                <a:effectLst/>
                <a:latin typeface="Times New Roman" pitchFamily="18" charset="0"/>
                <a:cs typeface="Times New Roman" pitchFamily="18" charset="0"/>
              </a:rPr>
            </a:br>
            <a:endParaRPr lang="ru-RU" smtClean="0">
              <a:solidFill>
                <a:srgbClr val="F2F20C"/>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Прямоугольник 1"/>
          <p:cNvSpPr>
            <a:spLocks noChangeArrowheads="1"/>
          </p:cNvSpPr>
          <p:nvPr/>
        </p:nvSpPr>
        <p:spPr bwMode="auto">
          <a:xfrm>
            <a:off x="0" y="0"/>
            <a:ext cx="9144000" cy="6556375"/>
          </a:xfrm>
          <a:prstGeom prst="rect">
            <a:avLst/>
          </a:prstGeom>
          <a:noFill/>
          <a:ln w="9525">
            <a:noFill/>
            <a:miter lim="800000"/>
            <a:headEnd/>
            <a:tailEnd/>
          </a:ln>
        </p:spPr>
        <p:txBody>
          <a:bodyPr>
            <a:spAutoFit/>
          </a:bodyPr>
          <a:lstStyle/>
          <a:p>
            <a:pPr algn="ctr"/>
            <a:r>
              <a:rPr lang="en-US" sz="6000" dirty="0">
                <a:solidFill>
                  <a:srgbClr val="000000"/>
                </a:solidFill>
                <a:latin typeface="Times New Roman" pitchFamily="18" charset="0"/>
                <a:cs typeface="Times New Roman" pitchFamily="18" charset="0"/>
              </a:rPr>
              <a:t>There is also indexes variability of weather (for estimation of a climate).The </a:t>
            </a:r>
            <a:r>
              <a:rPr lang="en-US" sz="6000" dirty="0">
                <a:solidFill>
                  <a:srgbClr val="FF0000"/>
                </a:solidFill>
                <a:latin typeface="Times New Roman" pitchFamily="18" charset="0"/>
                <a:cs typeface="Times New Roman" pitchFamily="18" charset="0"/>
              </a:rPr>
              <a:t>chair of hygiene Kiev </a:t>
            </a:r>
            <a:r>
              <a:rPr lang="en-US" sz="6000" dirty="0">
                <a:solidFill>
                  <a:srgbClr val="000000"/>
                </a:solidFill>
                <a:latin typeface="Times New Roman" pitchFamily="18" charset="0"/>
                <a:cs typeface="Times New Roman" pitchFamily="18" charset="0"/>
              </a:rPr>
              <a:t>medical university offers the scheme medical estimation weather on </a:t>
            </a:r>
            <a:r>
              <a:rPr lang="en-US" sz="6000" dirty="0">
                <a:solidFill>
                  <a:srgbClr val="FF0000"/>
                </a:solidFill>
                <a:latin typeface="Times New Roman" pitchFamily="18" charset="0"/>
                <a:cs typeface="Times New Roman" pitchFamily="18" charset="0"/>
              </a:rPr>
              <a:t>15 parameters</a:t>
            </a:r>
            <a:r>
              <a:rPr lang="en-US" sz="6000" dirty="0">
                <a:solidFill>
                  <a:srgbClr val="000000"/>
                </a:solidFill>
                <a:latin typeface="Times New Roman" pitchFamily="18" charset="0"/>
                <a:cs typeface="Times New Roman" pitchFamily="18" charset="0"/>
              </a:rPr>
              <a:t>. </a:t>
            </a:r>
            <a:endParaRPr lang="ru-RU" sz="60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idx="4294967295"/>
          </p:nvPr>
        </p:nvSpPr>
        <p:spPr>
          <a:xfrm>
            <a:off x="323850" y="142875"/>
            <a:ext cx="8362950" cy="6572250"/>
          </a:xfrm>
        </p:spPr>
        <p:txBody>
          <a:bodyPr anchor="t"/>
          <a:lstStyle/>
          <a:p>
            <a:pPr eaLnBrk="1" hangingPunct="1">
              <a:defRPr/>
            </a:pPr>
            <a:r>
              <a:rPr lang="en-US" sz="4800"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System prevention </a:t>
            </a:r>
            <a:r>
              <a:rPr lang="ru-RU" sz="4800"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MR</a:t>
            </a:r>
            <a:r>
              <a:rPr lang="en-US" sz="4800"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- 3 basic directions</a:t>
            </a:r>
            <a:r>
              <a:rPr lang="ru-RU" sz="4800" u="sng" dirty="0" smtClean="0">
                <a:solidFill>
                  <a:srgbClr val="F2F20C"/>
                </a:solidFill>
                <a:effectLst/>
                <a:latin typeface="Times New Roman" pitchFamily="18" charset="0"/>
                <a:cs typeface="Times New Roman" pitchFamily="18" charset="0"/>
              </a:rPr>
              <a:t/>
            </a:r>
            <a:br>
              <a:rPr lang="ru-RU" sz="4800" u="sng" dirty="0" smtClean="0">
                <a:solidFill>
                  <a:srgbClr val="F2F20C"/>
                </a:solidFill>
                <a:effectLst/>
                <a:latin typeface="Times New Roman" pitchFamily="18" charset="0"/>
                <a:cs typeface="Times New Roman" pitchFamily="18" charset="0"/>
              </a:rPr>
            </a:br>
            <a:r>
              <a:rPr lang="en-US" sz="4800" dirty="0" smtClean="0">
                <a:solidFill>
                  <a:srgbClr val="000000"/>
                </a:solidFill>
                <a:effectLst/>
                <a:latin typeface="Times New Roman" pitchFamily="18" charset="0"/>
                <a:cs typeface="Times New Roman" pitchFamily="18" charset="0"/>
              </a:rPr>
              <a:t>1) </a:t>
            </a:r>
            <a:r>
              <a:rPr lang="en-US" sz="4800" dirty="0" smtClean="0">
                <a:solidFill>
                  <a:srgbClr val="FF0000"/>
                </a:solidFill>
                <a:effectLst/>
                <a:latin typeface="Times New Roman" pitchFamily="18" charset="0"/>
                <a:cs typeface="Times New Roman" pitchFamily="18" charset="0"/>
              </a:rPr>
              <a:t>Common hygienic methods </a:t>
            </a:r>
            <a:r>
              <a:rPr lang="en-US" sz="4800" dirty="0" smtClean="0">
                <a:solidFill>
                  <a:srgbClr val="000000"/>
                </a:solidFill>
                <a:effectLst/>
                <a:latin typeface="Times New Roman" pitchFamily="18" charset="0"/>
                <a:cs typeface="Times New Roman" pitchFamily="18" charset="0"/>
              </a:rPr>
              <a:t>– rational nutrition, rational mode of day</a:t>
            </a:r>
            <a:r>
              <a:rPr lang="ru-RU" sz="4800" dirty="0" smtClean="0">
                <a:solidFill>
                  <a:srgbClr val="F2F20C"/>
                </a:solidFill>
                <a:effectLst/>
                <a:latin typeface="Times New Roman" pitchFamily="18" charset="0"/>
                <a:cs typeface="Times New Roman" pitchFamily="18" charset="0"/>
              </a:rPr>
              <a:t/>
            </a:r>
            <a:br>
              <a:rPr lang="ru-RU" sz="4800" dirty="0" smtClean="0">
                <a:solidFill>
                  <a:srgbClr val="F2F20C"/>
                </a:solidFill>
                <a:effectLst/>
                <a:latin typeface="Times New Roman" pitchFamily="18" charset="0"/>
                <a:cs typeface="Times New Roman" pitchFamily="18" charset="0"/>
              </a:rPr>
            </a:br>
            <a:r>
              <a:rPr lang="en-US" sz="4800" dirty="0" smtClean="0">
                <a:solidFill>
                  <a:srgbClr val="000000"/>
                </a:solidFill>
                <a:effectLst/>
                <a:latin typeface="Times New Roman" pitchFamily="18" charset="0"/>
                <a:cs typeface="Times New Roman" pitchFamily="18" charset="0"/>
              </a:rPr>
              <a:t>2)</a:t>
            </a:r>
            <a:r>
              <a:rPr lang="en-US" sz="4800" dirty="0" smtClean="0">
                <a:solidFill>
                  <a:srgbClr val="F2F20C"/>
                </a:solidFill>
                <a:effectLst/>
                <a:latin typeface="Times New Roman" pitchFamily="18" charset="0"/>
                <a:cs typeface="Times New Roman" pitchFamily="18" charset="0"/>
              </a:rPr>
              <a:t> </a:t>
            </a:r>
            <a:r>
              <a:rPr lang="en-US" sz="4800" dirty="0" smtClean="0">
                <a:solidFill>
                  <a:srgbClr val="FF0000"/>
                </a:solidFill>
                <a:effectLst/>
                <a:latin typeface="Times New Roman" pitchFamily="18" charset="0"/>
                <a:cs typeface="Times New Roman" pitchFamily="18" charset="0"/>
              </a:rPr>
              <a:t>Organizational measures </a:t>
            </a:r>
            <a:r>
              <a:rPr lang="en-US" sz="4800" dirty="0" smtClean="0">
                <a:solidFill>
                  <a:srgbClr val="000000"/>
                </a:solidFill>
                <a:effectLst/>
                <a:latin typeface="Times New Roman" pitchFamily="18" charset="0"/>
                <a:cs typeface="Times New Roman" pitchFamily="18" charset="0"/>
              </a:rPr>
              <a:t>- medical weather forecasts, medical estimation of weather.</a:t>
            </a:r>
            <a:r>
              <a:rPr lang="ru-RU" sz="3600" dirty="0" smtClean="0">
                <a:solidFill>
                  <a:srgbClr val="F2F20C"/>
                </a:solidFill>
                <a:effectLst/>
                <a:latin typeface="Times New Roman" pitchFamily="18" charset="0"/>
                <a:cs typeface="Times New Roman" pitchFamily="18" charset="0"/>
              </a:rPr>
              <a:t/>
            </a:r>
            <a:br>
              <a:rPr lang="ru-RU" sz="3600" dirty="0" smtClean="0">
                <a:solidFill>
                  <a:srgbClr val="F2F20C"/>
                </a:solidFill>
                <a:effectLst/>
                <a:latin typeface="Times New Roman" pitchFamily="18" charset="0"/>
                <a:cs typeface="Times New Roman" pitchFamily="18" charset="0"/>
              </a:rPr>
            </a:br>
            <a:endParaRPr lang="ru-RU" sz="3600" dirty="0" smtClean="0">
              <a:solidFill>
                <a:srgbClr val="007EEA"/>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Прямоугольник 1"/>
          <p:cNvSpPr>
            <a:spLocks noChangeArrowheads="1"/>
          </p:cNvSpPr>
          <p:nvPr/>
        </p:nvSpPr>
        <p:spPr bwMode="auto">
          <a:xfrm>
            <a:off x="0" y="850900"/>
            <a:ext cx="9144000" cy="5078413"/>
          </a:xfrm>
          <a:prstGeom prst="rect">
            <a:avLst/>
          </a:prstGeom>
          <a:noFill/>
          <a:ln w="9525">
            <a:noFill/>
            <a:miter lim="800000"/>
            <a:headEnd/>
            <a:tailEnd/>
          </a:ln>
        </p:spPr>
        <p:txBody>
          <a:bodyPr>
            <a:spAutoFit/>
          </a:bodyPr>
          <a:lstStyle/>
          <a:p>
            <a:r>
              <a:rPr lang="en-US" sz="5400">
                <a:solidFill>
                  <a:srgbClr val="000000"/>
                </a:solidFill>
                <a:latin typeface="Times New Roman" pitchFamily="18" charset="0"/>
                <a:cs typeface="Times New Roman" pitchFamily="18" charset="0"/>
              </a:rPr>
              <a:t>3) </a:t>
            </a:r>
            <a:r>
              <a:rPr lang="en-US" sz="5400">
                <a:solidFill>
                  <a:srgbClr val="FF0000"/>
                </a:solidFill>
                <a:latin typeface="Times New Roman" pitchFamily="18" charset="0"/>
                <a:cs typeface="Times New Roman" pitchFamily="18" charset="0"/>
              </a:rPr>
              <a:t>Treatment</a:t>
            </a:r>
            <a:r>
              <a:rPr lang="en-US" sz="5400">
                <a:solidFill>
                  <a:srgbClr val="000000"/>
                </a:solidFill>
                <a:latin typeface="Times New Roman" pitchFamily="18" charset="0"/>
                <a:cs typeface="Times New Roman" pitchFamily="18" charset="0"/>
              </a:rPr>
              <a:t>-and-prophylactic measures:</a:t>
            </a:r>
            <a:r>
              <a:rPr lang="ru-RU" sz="5400">
                <a:solidFill>
                  <a:srgbClr val="000000"/>
                </a:solidFill>
                <a:latin typeface="Times New Roman" pitchFamily="18" charset="0"/>
                <a:cs typeface="Times New Roman" pitchFamily="18" charset="0"/>
              </a:rPr>
              <a:t/>
            </a:r>
            <a:br>
              <a:rPr lang="ru-RU" sz="5400">
                <a:solidFill>
                  <a:srgbClr val="000000"/>
                </a:solidFill>
                <a:latin typeface="Times New Roman" pitchFamily="18" charset="0"/>
                <a:cs typeface="Times New Roman" pitchFamily="18" charset="0"/>
              </a:rPr>
            </a:br>
            <a:r>
              <a:rPr lang="en-US" sz="5400">
                <a:solidFill>
                  <a:srgbClr val="000000"/>
                </a:solidFill>
                <a:latin typeface="Times New Roman" pitchFamily="18" charset="0"/>
                <a:cs typeface="Times New Roman" pitchFamily="18" charset="0"/>
              </a:rPr>
              <a:t>   </a:t>
            </a:r>
            <a:r>
              <a:rPr lang="ru-RU" sz="5400">
                <a:solidFill>
                  <a:srgbClr val="000000"/>
                </a:solidFill>
                <a:latin typeface="Times New Roman" pitchFamily="18" charset="0"/>
                <a:cs typeface="Times New Roman" pitchFamily="18" charset="0"/>
              </a:rPr>
              <a:t>а</a:t>
            </a:r>
            <a:r>
              <a:rPr lang="en-US" sz="5400">
                <a:solidFill>
                  <a:srgbClr val="000000"/>
                </a:solidFill>
                <a:latin typeface="Times New Roman" pitchFamily="18" charset="0"/>
                <a:cs typeface="Times New Roman" pitchFamily="18" charset="0"/>
              </a:rPr>
              <a:t>) Increase nonspecific resistancy.</a:t>
            </a:r>
            <a:r>
              <a:rPr lang="ru-RU" sz="5400">
                <a:solidFill>
                  <a:srgbClr val="000000"/>
                </a:solidFill>
                <a:latin typeface="Times New Roman" pitchFamily="18" charset="0"/>
                <a:cs typeface="Times New Roman" pitchFamily="18" charset="0"/>
              </a:rPr>
              <a:t/>
            </a:r>
            <a:br>
              <a:rPr lang="ru-RU" sz="5400">
                <a:solidFill>
                  <a:srgbClr val="000000"/>
                </a:solidFill>
                <a:latin typeface="Times New Roman" pitchFamily="18" charset="0"/>
                <a:cs typeface="Times New Roman" pitchFamily="18" charset="0"/>
              </a:rPr>
            </a:br>
            <a:r>
              <a:rPr lang="en-US" sz="5400">
                <a:solidFill>
                  <a:srgbClr val="000000"/>
                </a:solidFill>
                <a:latin typeface="Times New Roman" pitchFamily="18" charset="0"/>
                <a:cs typeface="Times New Roman" pitchFamily="18" charset="0"/>
              </a:rPr>
              <a:t>   b) Sparing mode.</a:t>
            </a:r>
            <a:r>
              <a:rPr lang="ru-RU" sz="5400">
                <a:solidFill>
                  <a:srgbClr val="000000"/>
                </a:solidFill>
                <a:latin typeface="Times New Roman" pitchFamily="18" charset="0"/>
                <a:cs typeface="Times New Roman" pitchFamily="18" charset="0"/>
              </a:rPr>
              <a:t/>
            </a:r>
            <a:br>
              <a:rPr lang="ru-RU" sz="5400">
                <a:solidFill>
                  <a:srgbClr val="000000"/>
                </a:solidFill>
                <a:latin typeface="Times New Roman" pitchFamily="18" charset="0"/>
                <a:cs typeface="Times New Roman" pitchFamily="18" charset="0"/>
              </a:rPr>
            </a:br>
            <a:r>
              <a:rPr lang="en-US" sz="5400">
                <a:solidFill>
                  <a:srgbClr val="000000"/>
                </a:solidFill>
                <a:latin typeface="Times New Roman" pitchFamily="18" charset="0"/>
                <a:cs typeface="Times New Roman" pitchFamily="18" charset="0"/>
              </a:rPr>
              <a:t>   </a:t>
            </a:r>
            <a:r>
              <a:rPr lang="ru-RU" sz="5400">
                <a:solidFill>
                  <a:srgbClr val="000000"/>
                </a:solidFill>
                <a:latin typeface="Times New Roman" pitchFamily="18" charset="0"/>
                <a:cs typeface="Times New Roman" pitchFamily="18" charset="0"/>
              </a:rPr>
              <a:t>с</a:t>
            </a:r>
            <a:r>
              <a:rPr lang="en-US" sz="5400">
                <a:solidFill>
                  <a:srgbClr val="000000"/>
                </a:solidFill>
                <a:latin typeface="Times New Roman" pitchFamily="18" charset="0"/>
                <a:cs typeface="Times New Roman" pitchFamily="18" charset="0"/>
              </a:rPr>
              <a:t>) Medicaments prevention. </a:t>
            </a:r>
            <a:endParaRPr lang="ru-RU" sz="54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4294967295"/>
          </p:nvPr>
        </p:nvSpPr>
        <p:spPr>
          <a:xfrm>
            <a:off x="179388" y="357188"/>
            <a:ext cx="8445500" cy="5976937"/>
          </a:xfrm>
          <a:noFill/>
        </p:spPr>
        <p:txBody>
          <a:bodyPr/>
          <a:lstStyle/>
          <a:p>
            <a:pPr algn="ctr" eaLnBrk="1" hangingPunct="1">
              <a:buFontTx/>
              <a:buNone/>
            </a:pPr>
            <a:r>
              <a:rPr lang="en-US" sz="6000" smtClean="0">
                <a:solidFill>
                  <a:srgbClr val="FF3399"/>
                </a:solidFill>
                <a:effectLst/>
                <a:latin typeface="Times New Roman" pitchFamily="18" charset="0"/>
                <a:cs typeface="Times New Roman" pitchFamily="18" charset="0"/>
              </a:rPr>
              <a:t> </a:t>
            </a:r>
            <a:r>
              <a:rPr lang="en-US" sz="6000" smtClean="0">
                <a:solidFill>
                  <a:srgbClr val="FF0000"/>
                </a:solidFill>
                <a:effectLst/>
                <a:latin typeface="Times New Roman" pitchFamily="18" charset="0"/>
                <a:cs typeface="Times New Roman" pitchFamily="18" charset="0"/>
              </a:rPr>
              <a:t>Thus allocate seasonal prevention </a:t>
            </a:r>
            <a:r>
              <a:rPr lang="en-US" sz="6000" smtClean="0">
                <a:solidFill>
                  <a:srgbClr val="000000"/>
                </a:solidFill>
                <a:effectLst/>
                <a:latin typeface="Times New Roman" pitchFamily="18" charset="0"/>
                <a:cs typeface="Times New Roman" pitchFamily="18" charset="0"/>
              </a:rPr>
              <a:t>- regular reception small dozes of preparations in adverse months in the given area</a:t>
            </a:r>
            <a:endParaRPr lang="ru-RU" sz="600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Прямоугольник 1"/>
          <p:cNvSpPr>
            <a:spLocks noChangeArrowheads="1"/>
          </p:cNvSpPr>
          <p:nvPr/>
        </p:nvSpPr>
        <p:spPr bwMode="auto">
          <a:xfrm>
            <a:off x="0" y="377825"/>
            <a:ext cx="9144000" cy="5908675"/>
          </a:xfrm>
          <a:prstGeom prst="rect">
            <a:avLst/>
          </a:prstGeom>
          <a:noFill/>
          <a:ln w="9525">
            <a:noFill/>
            <a:miter lim="800000"/>
            <a:headEnd/>
            <a:tailEnd/>
          </a:ln>
        </p:spPr>
        <p:txBody>
          <a:bodyPr>
            <a:spAutoFit/>
          </a:bodyPr>
          <a:lstStyle/>
          <a:p>
            <a:pPr algn="ctr"/>
            <a:r>
              <a:rPr lang="en-US" sz="5400" dirty="0">
                <a:solidFill>
                  <a:srgbClr val="000000"/>
                </a:solidFill>
                <a:latin typeface="Times New Roman" pitchFamily="18" charset="0"/>
                <a:cs typeface="Times New Roman" pitchFamily="18" charset="0"/>
              </a:rPr>
              <a:t>Urgent prevention will be carried out </a:t>
            </a:r>
            <a:r>
              <a:rPr lang="en-US" sz="5400" dirty="0">
                <a:solidFill>
                  <a:srgbClr val="FF0000"/>
                </a:solidFill>
                <a:latin typeface="Times New Roman" pitchFamily="18" charset="0"/>
                <a:cs typeface="Times New Roman" pitchFamily="18" charset="0"/>
              </a:rPr>
              <a:t>for </a:t>
            </a:r>
            <a:r>
              <a:rPr lang="en-US" sz="5400" dirty="0" err="1">
                <a:solidFill>
                  <a:srgbClr val="FF0000"/>
                </a:solidFill>
                <a:latin typeface="Times New Roman" pitchFamily="18" charset="0"/>
                <a:cs typeface="Times New Roman" pitchFamily="18" charset="0"/>
              </a:rPr>
              <a:t>metheosensitive</a:t>
            </a:r>
            <a:r>
              <a:rPr lang="en-US" sz="5400" dirty="0">
                <a:solidFill>
                  <a:srgbClr val="FF0000"/>
                </a:solidFill>
                <a:latin typeface="Times New Roman" pitchFamily="18" charset="0"/>
                <a:cs typeface="Times New Roman" pitchFamily="18" charset="0"/>
              </a:rPr>
              <a:t> </a:t>
            </a:r>
            <a:r>
              <a:rPr lang="en-US" sz="5400" dirty="0" err="1">
                <a:solidFill>
                  <a:srgbClr val="FF0000"/>
                </a:solidFill>
                <a:latin typeface="Times New Roman" pitchFamily="18" charset="0"/>
                <a:cs typeface="Times New Roman" pitchFamily="18" charset="0"/>
              </a:rPr>
              <a:t>cardiological</a:t>
            </a:r>
            <a:r>
              <a:rPr lang="en-US" sz="5400" dirty="0">
                <a:solidFill>
                  <a:srgbClr val="FF0000"/>
                </a:solidFill>
                <a:latin typeface="Times New Roman" pitchFamily="18" charset="0"/>
                <a:cs typeface="Times New Roman" pitchFamily="18" charset="0"/>
              </a:rPr>
              <a:t> a</a:t>
            </a:r>
            <a:r>
              <a:rPr lang="en-US" sz="5400" dirty="0">
                <a:solidFill>
                  <a:srgbClr val="000000"/>
                </a:solidFill>
                <a:latin typeface="Times New Roman" pitchFamily="18" charset="0"/>
                <a:cs typeface="Times New Roman" pitchFamily="18" charset="0"/>
              </a:rPr>
              <a:t>nd other patients in hospital in the periods and days </a:t>
            </a:r>
            <a:r>
              <a:rPr lang="en-US" sz="5400" dirty="0" err="1">
                <a:solidFill>
                  <a:srgbClr val="000000"/>
                </a:solidFill>
                <a:latin typeface="Times New Roman" pitchFamily="18" charset="0"/>
                <a:cs typeface="Times New Roman" pitchFamily="18" charset="0"/>
              </a:rPr>
              <a:t>biothropic</a:t>
            </a:r>
            <a:r>
              <a:rPr lang="en-US" sz="5400" dirty="0">
                <a:solidFill>
                  <a:srgbClr val="000000"/>
                </a:solidFill>
                <a:latin typeface="Times New Roman" pitchFamily="18" charset="0"/>
                <a:cs typeface="Times New Roman" pitchFamily="18" charset="0"/>
              </a:rPr>
              <a:t> weathers on the basis of urgent medical weather forecasts.</a:t>
            </a:r>
            <a:endParaRPr lang="ru-RU" sz="54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Заголовок 1"/>
          <p:cNvSpPr>
            <a:spLocks noGrp="1"/>
          </p:cNvSpPr>
          <p:nvPr>
            <p:ph type="title" idx="4294967295"/>
          </p:nvPr>
        </p:nvSpPr>
        <p:spPr>
          <a:xfrm>
            <a:off x="0" y="0"/>
            <a:ext cx="9144000" cy="6715125"/>
          </a:xfrm>
          <a:noFill/>
        </p:spPr>
        <p:txBody>
          <a:bodyPr anchor="t"/>
          <a:lstStyle/>
          <a:p>
            <a:pPr algn="ctr" eaLnBrk="1" hangingPunct="1"/>
            <a:r>
              <a:rPr lang="en-US" sz="4000" b="1" u="sng" dirty="0" smtClean="0">
                <a:solidFill>
                  <a:srgbClr val="FF0000"/>
                </a:solidFill>
                <a:effectLst/>
                <a:latin typeface="Times New Roman" pitchFamily="18" charset="0"/>
                <a:cs typeface="Times New Roman" pitchFamily="18" charset="0"/>
              </a:rPr>
              <a:t>Seasons for seasonal prophylaxis cardiovascular diseases in Crimea(</a:t>
            </a:r>
            <a:r>
              <a:rPr lang="en-US" sz="4000" b="1" u="sng" dirty="0" err="1" smtClean="0">
                <a:solidFill>
                  <a:srgbClr val="FF0000"/>
                </a:solidFill>
                <a:effectLst/>
                <a:latin typeface="Times New Roman" pitchFamily="18" charset="0"/>
                <a:cs typeface="Times New Roman" pitchFamily="18" charset="0"/>
              </a:rPr>
              <a:t>V.Bardov</a:t>
            </a:r>
            <a:r>
              <a:rPr lang="en-US" sz="4000" b="1" u="sng" dirty="0" smtClean="0">
                <a:solidFill>
                  <a:srgbClr val="FF0000"/>
                </a:solidFill>
                <a:effectLst/>
                <a:latin typeface="Times New Roman" pitchFamily="18" charset="0"/>
                <a:cs typeface="Times New Roman" pitchFamily="18" charset="0"/>
              </a:rPr>
              <a:t>, 1985). </a:t>
            </a:r>
            <a:r>
              <a:rPr lang="en-US" sz="3400" b="1" u="sng" dirty="0" smtClean="0">
                <a:solidFill>
                  <a:srgbClr val="FF3399"/>
                </a:solidFill>
                <a:effectLst/>
                <a:latin typeface="Times New Roman" pitchFamily="18" charset="0"/>
                <a:cs typeface="Times New Roman" pitchFamily="18" charset="0"/>
              </a:rPr>
              <a:t/>
            </a:r>
            <a:br>
              <a:rPr lang="en-US" sz="3400" b="1" u="sng" dirty="0" smtClean="0">
                <a:solidFill>
                  <a:srgbClr val="FF3399"/>
                </a:solidFill>
                <a:effectLst/>
                <a:latin typeface="Times New Roman" pitchFamily="18" charset="0"/>
                <a:cs typeface="Times New Roman" pitchFamily="18" charset="0"/>
              </a:rPr>
            </a:br>
            <a:r>
              <a:rPr lang="en-US" sz="4800" b="1" dirty="0" smtClean="0">
                <a:solidFill>
                  <a:srgbClr val="000000"/>
                </a:solidFill>
                <a:effectLst/>
                <a:latin typeface="Times New Roman" pitchFamily="18" charset="0"/>
                <a:cs typeface="Times New Roman" pitchFamily="18" charset="0"/>
              </a:rPr>
              <a:t>Most unfavorable months on reliable rising frequency of exacerbations: </a:t>
            </a:r>
            <a:r>
              <a:rPr lang="ru-RU" sz="4800" dirty="0" smtClean="0">
                <a:solidFill>
                  <a:srgbClr val="000000"/>
                </a:solidFill>
                <a:effectLst/>
                <a:latin typeface="Times New Roman" pitchFamily="18" charset="0"/>
                <a:cs typeface="Times New Roman" pitchFamily="18" charset="0"/>
              </a:rPr>
              <a:t/>
            </a:r>
            <a:br>
              <a:rPr lang="ru-RU" sz="4800" dirty="0" smtClean="0">
                <a:solidFill>
                  <a:srgbClr val="000000"/>
                </a:solidFill>
                <a:effectLst/>
                <a:latin typeface="Times New Roman" pitchFamily="18" charset="0"/>
                <a:cs typeface="Times New Roman" pitchFamily="18" charset="0"/>
              </a:rPr>
            </a:br>
            <a:r>
              <a:rPr lang="en-US" sz="4800" dirty="0" smtClean="0">
                <a:solidFill>
                  <a:srgbClr val="000000"/>
                </a:solidFill>
                <a:effectLst/>
                <a:latin typeface="Times New Roman" pitchFamily="18" charset="0"/>
                <a:cs typeface="Times New Roman" pitchFamily="18" charset="0"/>
              </a:rPr>
              <a:t> hypertonic </a:t>
            </a:r>
            <a:r>
              <a:rPr lang="en-US" sz="4800" dirty="0" err="1" smtClean="0">
                <a:solidFill>
                  <a:srgbClr val="000000"/>
                </a:solidFill>
                <a:effectLst/>
                <a:latin typeface="Times New Roman" pitchFamily="18" charset="0"/>
                <a:cs typeface="Times New Roman" pitchFamily="18" charset="0"/>
              </a:rPr>
              <a:t>crisises</a:t>
            </a:r>
            <a:r>
              <a:rPr lang="en-US" sz="4800" dirty="0" smtClean="0">
                <a:solidFill>
                  <a:srgbClr val="000000"/>
                </a:solidFill>
                <a:effectLst/>
                <a:latin typeface="Times New Roman" pitchFamily="18" charset="0"/>
                <a:cs typeface="Times New Roman" pitchFamily="18" charset="0"/>
              </a:rPr>
              <a:t> - 2,3,4,5 and 12  month</a:t>
            </a:r>
            <a:r>
              <a:rPr lang="ru-RU" sz="4800" dirty="0" smtClean="0">
                <a:solidFill>
                  <a:srgbClr val="000000"/>
                </a:solidFill>
                <a:effectLst/>
                <a:latin typeface="Times New Roman" pitchFamily="18" charset="0"/>
                <a:cs typeface="Times New Roman" pitchFamily="18" charset="0"/>
              </a:rPr>
              <a:t/>
            </a:r>
            <a:br>
              <a:rPr lang="ru-RU" sz="4800" dirty="0" smtClean="0">
                <a:solidFill>
                  <a:srgbClr val="000000"/>
                </a:solidFill>
                <a:effectLst/>
                <a:latin typeface="Times New Roman" pitchFamily="18" charset="0"/>
                <a:cs typeface="Times New Roman" pitchFamily="18" charset="0"/>
              </a:rPr>
            </a:br>
            <a:r>
              <a:rPr lang="en-US" sz="4800" dirty="0" smtClean="0">
                <a:solidFill>
                  <a:srgbClr val="000000"/>
                </a:solidFill>
                <a:effectLst/>
                <a:latin typeface="Times New Roman" pitchFamily="18" charset="0"/>
                <a:cs typeface="Times New Roman" pitchFamily="18" charset="0"/>
              </a:rPr>
              <a:t>  attacks of </a:t>
            </a:r>
            <a:r>
              <a:rPr lang="en-US" sz="4800" dirty="0" err="1" smtClean="0">
                <a:solidFill>
                  <a:srgbClr val="000000"/>
                </a:solidFill>
                <a:effectLst/>
                <a:latin typeface="Times New Roman" pitchFamily="18" charset="0"/>
                <a:cs typeface="Times New Roman" pitchFamily="18" charset="0"/>
              </a:rPr>
              <a:t>stenocardia</a:t>
            </a:r>
            <a:r>
              <a:rPr lang="en-US" sz="4800" dirty="0" smtClean="0">
                <a:solidFill>
                  <a:srgbClr val="000000"/>
                </a:solidFill>
                <a:effectLst/>
                <a:latin typeface="Times New Roman" pitchFamily="18" charset="0"/>
                <a:cs typeface="Times New Roman" pitchFamily="18" charset="0"/>
              </a:rPr>
              <a:t> -1,2,3,4,5 and 11 month</a:t>
            </a:r>
            <a:r>
              <a:rPr lang="ru-RU" sz="4800" dirty="0" smtClean="0">
                <a:solidFill>
                  <a:srgbClr val="000000"/>
                </a:solidFill>
                <a:effectLst/>
                <a:latin typeface="Times New Roman" pitchFamily="18" charset="0"/>
                <a:cs typeface="Times New Roman" pitchFamily="18" charset="0"/>
              </a:rPr>
              <a:t/>
            </a:r>
            <a:br>
              <a:rPr lang="ru-RU" sz="4800" dirty="0" smtClean="0">
                <a:solidFill>
                  <a:srgbClr val="000000"/>
                </a:solidFill>
                <a:effectLst/>
                <a:latin typeface="Times New Roman" pitchFamily="18" charset="0"/>
                <a:cs typeface="Times New Roman" pitchFamily="18" charset="0"/>
              </a:rPr>
            </a:br>
            <a:r>
              <a:rPr lang="en-US" sz="4800" dirty="0" smtClean="0">
                <a:solidFill>
                  <a:srgbClr val="000000"/>
                </a:solidFill>
                <a:effectLst/>
                <a:latin typeface="Times New Roman" pitchFamily="18" charset="0"/>
                <a:cs typeface="Times New Roman" pitchFamily="18" charset="0"/>
              </a:rPr>
              <a:t> </a:t>
            </a:r>
            <a:r>
              <a:rPr lang="ru-RU" sz="3400" dirty="0" smtClean="0">
                <a:solidFill>
                  <a:srgbClr val="F2F20C"/>
                </a:solidFill>
                <a:effectLst/>
                <a:latin typeface="Times New Roman" pitchFamily="18" charset="0"/>
                <a:cs typeface="Times New Roman" pitchFamily="18" charset="0"/>
              </a:rPr>
              <a:t/>
            </a:r>
            <a:br>
              <a:rPr lang="ru-RU" sz="3400" dirty="0" smtClean="0">
                <a:solidFill>
                  <a:srgbClr val="F2F20C"/>
                </a:solidFill>
                <a:effectLst/>
                <a:latin typeface="Times New Roman" pitchFamily="18" charset="0"/>
                <a:cs typeface="Times New Roman" pitchFamily="18" charset="0"/>
              </a:rPr>
            </a:br>
            <a:endParaRPr lang="ru-RU" sz="3400" dirty="0" smtClean="0">
              <a:solidFill>
                <a:srgbClr val="F2F20C"/>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714356"/>
            <a:ext cx="7929602" cy="6186309"/>
          </a:xfrm>
          <a:prstGeom prst="rect">
            <a:avLst/>
          </a:prstGeom>
        </p:spPr>
        <p:txBody>
          <a:bodyPr wrap="square">
            <a:spAutoFit/>
          </a:bodyPr>
          <a:lstStyle/>
          <a:p>
            <a:r>
              <a:rPr lang="en-US" sz="6600" dirty="0" smtClean="0">
                <a:solidFill>
                  <a:srgbClr val="000000"/>
                </a:solidFill>
                <a:latin typeface="Times New Roman" pitchFamily="18" charset="0"/>
                <a:cs typeface="Times New Roman" pitchFamily="18" charset="0"/>
              </a:rPr>
              <a:t>myocardial infarction -1,2,3,4,5,7,8  </a:t>
            </a:r>
            <a:endParaRPr lang="ru-RU" sz="6600" dirty="0" smtClean="0">
              <a:solidFill>
                <a:srgbClr val="000000"/>
              </a:solidFill>
              <a:latin typeface="Times New Roman" pitchFamily="18" charset="0"/>
              <a:cs typeface="Times New Roman" pitchFamily="18" charset="0"/>
            </a:endParaRPr>
          </a:p>
          <a:p>
            <a:r>
              <a:rPr lang="en-US" sz="6600" dirty="0" smtClean="0">
                <a:solidFill>
                  <a:srgbClr val="000000"/>
                </a:solidFill>
                <a:latin typeface="Times New Roman" pitchFamily="18" charset="0"/>
                <a:cs typeface="Times New Roman" pitchFamily="18" charset="0"/>
              </a:rPr>
              <a:t>Month</a:t>
            </a:r>
            <a:r>
              <a:rPr lang="ru-RU" sz="6600" dirty="0" smtClean="0">
                <a:solidFill>
                  <a:srgbClr val="000000"/>
                </a:solidFill>
                <a:latin typeface="Times New Roman" pitchFamily="18" charset="0"/>
                <a:cs typeface="Times New Roman" pitchFamily="18" charset="0"/>
              </a:rPr>
              <a:t> </a:t>
            </a:r>
            <a:r>
              <a:rPr lang="en-US" sz="6600" dirty="0" smtClean="0">
                <a:solidFill>
                  <a:srgbClr val="000000"/>
                </a:solidFill>
                <a:latin typeface="Times New Roman" pitchFamily="18" charset="0"/>
                <a:cs typeface="Times New Roman" pitchFamily="18" charset="0"/>
              </a:rPr>
              <a:t>violation of cerebral circulation (insults etc.)- 1,3,4,5,6,12 month</a:t>
            </a:r>
            <a:endParaRPr lang="ru-RU" sz="66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Заголовок 1"/>
          <p:cNvSpPr>
            <a:spLocks noGrp="1"/>
          </p:cNvSpPr>
          <p:nvPr>
            <p:ph type="title" idx="4294967295"/>
          </p:nvPr>
        </p:nvSpPr>
        <p:spPr>
          <a:xfrm>
            <a:off x="323850" y="333375"/>
            <a:ext cx="8275638" cy="5916613"/>
          </a:xfrm>
          <a:noFill/>
        </p:spPr>
        <p:txBody>
          <a:bodyPr anchor="t"/>
          <a:lstStyle/>
          <a:p>
            <a:pPr algn="ctr" eaLnBrk="1" hangingPunct="1"/>
            <a:r>
              <a:rPr lang="en-US" sz="5400" b="1" smtClean="0">
                <a:solidFill>
                  <a:srgbClr val="FF0066"/>
                </a:solidFill>
                <a:effectLst/>
                <a:latin typeface="Times New Roman" pitchFamily="18" charset="0"/>
                <a:cs typeface="Times New Roman" pitchFamily="18" charset="0"/>
              </a:rPr>
              <a:t>      </a:t>
            </a:r>
            <a:r>
              <a:rPr lang="en-US" sz="5400" b="1" u="sng" smtClean="0">
                <a:solidFill>
                  <a:srgbClr val="FF0000"/>
                </a:solidFill>
                <a:effectLst/>
                <a:latin typeface="Times New Roman" pitchFamily="18" charset="0"/>
                <a:cs typeface="Times New Roman" pitchFamily="18" charset="0"/>
              </a:rPr>
              <a:t>Hygienic value climate </a:t>
            </a:r>
            <a:r>
              <a:rPr lang="en-US" sz="900" b="1" u="sng" smtClean="0">
                <a:solidFill>
                  <a:srgbClr val="FF0000"/>
                </a:solidFill>
                <a:effectLst/>
                <a:latin typeface="Times New Roman" pitchFamily="18" charset="0"/>
                <a:cs typeface="Times New Roman" pitchFamily="18" charset="0"/>
              </a:rPr>
              <a:t/>
            </a:r>
            <a:br>
              <a:rPr lang="en-US" sz="900" b="1" u="sng" smtClean="0">
                <a:solidFill>
                  <a:srgbClr val="FF0000"/>
                </a:solidFill>
                <a:effectLst/>
                <a:latin typeface="Times New Roman" pitchFamily="18" charset="0"/>
                <a:cs typeface="Times New Roman" pitchFamily="18" charset="0"/>
              </a:rPr>
            </a:br>
            <a:r>
              <a:rPr lang="en-US" sz="5400" b="1" smtClean="0">
                <a:solidFill>
                  <a:srgbClr val="FF0000"/>
                </a:solidFill>
                <a:effectLst/>
                <a:latin typeface="Times New Roman" pitchFamily="18" charset="0"/>
                <a:cs typeface="Times New Roman" pitchFamily="18" charset="0"/>
              </a:rPr>
              <a:t> </a:t>
            </a:r>
            <a:r>
              <a:rPr lang="ru-RU" sz="4800" b="1" smtClean="0">
                <a:solidFill>
                  <a:srgbClr val="FF0000"/>
                </a:solidFill>
                <a:effectLst/>
                <a:latin typeface="Times New Roman" pitchFamily="18" charset="0"/>
                <a:cs typeface="Times New Roman" pitchFamily="18" charset="0"/>
              </a:rPr>
              <a:t/>
            </a:r>
            <a:br>
              <a:rPr lang="ru-RU" sz="4800" b="1" smtClean="0">
                <a:solidFill>
                  <a:srgbClr val="FF0000"/>
                </a:solidFill>
                <a:effectLst/>
                <a:latin typeface="Times New Roman" pitchFamily="18" charset="0"/>
                <a:cs typeface="Times New Roman" pitchFamily="18" charset="0"/>
              </a:rPr>
            </a:br>
            <a:r>
              <a:rPr lang="en-US" sz="4800" smtClean="0">
                <a:solidFill>
                  <a:srgbClr val="FF0000"/>
                </a:solidFill>
                <a:effectLst/>
                <a:latin typeface="Times New Roman" pitchFamily="18" charset="0"/>
                <a:cs typeface="Times New Roman" pitchFamily="18" charset="0"/>
              </a:rPr>
              <a:t>Climate </a:t>
            </a:r>
            <a:r>
              <a:rPr lang="en-US" sz="4800" smtClean="0">
                <a:solidFill>
                  <a:srgbClr val="000000"/>
                </a:solidFill>
                <a:effectLst/>
                <a:latin typeface="Times New Roman" pitchFamily="18" charset="0"/>
                <a:cs typeface="Times New Roman" pitchFamily="18" charset="0"/>
              </a:rPr>
              <a:t>it is</a:t>
            </a:r>
            <a:r>
              <a:rPr lang="en-US" sz="4800" b="1" smtClean="0">
                <a:solidFill>
                  <a:srgbClr val="000000"/>
                </a:solidFill>
                <a:effectLst/>
                <a:latin typeface="Times New Roman" pitchFamily="18" charset="0"/>
                <a:cs typeface="Times New Roman" pitchFamily="18" charset="0"/>
              </a:rPr>
              <a:t> </a:t>
            </a:r>
            <a:r>
              <a:rPr lang="en-US" sz="4800" smtClean="0">
                <a:solidFill>
                  <a:srgbClr val="000000"/>
                </a:solidFill>
                <a:effectLst/>
                <a:latin typeface="Times New Roman" pitchFamily="18" charset="0"/>
                <a:cs typeface="Times New Roman" pitchFamily="18" charset="0"/>
              </a:rPr>
              <a:t>a long-term mode of weather in the given district. The basic climate-formed factors:</a:t>
            </a:r>
            <a:r>
              <a:rPr lang="ru-RU" sz="4800" smtClean="0">
                <a:solidFill>
                  <a:srgbClr val="000000"/>
                </a:solidFill>
                <a:effectLst/>
                <a:latin typeface="Times New Roman" pitchFamily="18" charset="0"/>
                <a:cs typeface="Times New Roman" pitchFamily="18" charset="0"/>
              </a:rPr>
              <a:t/>
            </a:r>
            <a:br>
              <a:rPr lang="ru-RU" sz="4800" smtClean="0">
                <a:solidFill>
                  <a:srgbClr val="000000"/>
                </a:solidFill>
                <a:effectLst/>
                <a:latin typeface="Times New Roman" pitchFamily="18" charset="0"/>
                <a:cs typeface="Times New Roman" pitchFamily="18" charset="0"/>
              </a:rPr>
            </a:br>
            <a:r>
              <a:rPr lang="en-US" sz="4800" smtClean="0">
                <a:solidFill>
                  <a:srgbClr val="000000"/>
                </a:solidFill>
                <a:effectLst/>
                <a:latin typeface="Times New Roman" pitchFamily="18" charset="0"/>
                <a:cs typeface="Times New Roman" pitchFamily="18" charset="0"/>
              </a:rPr>
              <a:t>- The geographical breadth, influencing size of a sunlight,</a:t>
            </a:r>
            <a:r>
              <a:rPr lang="ru-RU" sz="3800" smtClean="0">
                <a:solidFill>
                  <a:srgbClr val="000000"/>
                </a:solidFill>
                <a:effectLst/>
                <a:latin typeface="Times New Roman" pitchFamily="18" charset="0"/>
                <a:cs typeface="Times New Roman" pitchFamily="18" charset="0"/>
              </a:rPr>
              <a:t/>
            </a:r>
            <a:br>
              <a:rPr lang="ru-RU" sz="3800" smtClean="0">
                <a:solidFill>
                  <a:srgbClr val="000000"/>
                </a:solidFill>
                <a:effectLst/>
                <a:latin typeface="Times New Roman" pitchFamily="18" charset="0"/>
                <a:cs typeface="Times New Roman" pitchFamily="18" charset="0"/>
              </a:rPr>
            </a:br>
            <a:r>
              <a:rPr lang="ru-RU" sz="3800" smtClean="0">
                <a:solidFill>
                  <a:srgbClr val="F2F20C"/>
                </a:solidFill>
                <a:effectLst/>
                <a:latin typeface="Times New Roman" pitchFamily="18" charset="0"/>
                <a:cs typeface="Times New Roman" pitchFamily="18" charset="0"/>
              </a:rPr>
              <a:t/>
            </a:r>
            <a:br>
              <a:rPr lang="ru-RU" sz="3800" smtClean="0">
                <a:solidFill>
                  <a:srgbClr val="F2F20C"/>
                </a:solidFill>
                <a:effectLst/>
                <a:latin typeface="Times New Roman" pitchFamily="18" charset="0"/>
                <a:cs typeface="Times New Roman" pitchFamily="18" charset="0"/>
              </a:rPr>
            </a:br>
            <a:endParaRPr lang="ru-RU" sz="3800" smtClean="0">
              <a:solidFill>
                <a:srgbClr val="F2F20C"/>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Прямоугольник 1"/>
          <p:cNvSpPr>
            <a:spLocks noChangeArrowheads="1"/>
          </p:cNvSpPr>
          <p:nvPr/>
        </p:nvSpPr>
        <p:spPr bwMode="auto">
          <a:xfrm>
            <a:off x="71438" y="284163"/>
            <a:ext cx="9144000" cy="6002337"/>
          </a:xfrm>
          <a:prstGeom prst="rect">
            <a:avLst/>
          </a:prstGeom>
          <a:noFill/>
          <a:ln w="9525">
            <a:noFill/>
            <a:miter lim="800000"/>
            <a:headEnd/>
            <a:tailEnd/>
          </a:ln>
        </p:spPr>
        <p:txBody>
          <a:bodyPr>
            <a:spAutoFit/>
          </a:bodyPr>
          <a:lstStyle/>
          <a:p>
            <a:r>
              <a:rPr lang="en-US" sz="4800">
                <a:solidFill>
                  <a:srgbClr val="000000"/>
                </a:solidFill>
                <a:latin typeface="Times New Roman" pitchFamily="18" charset="0"/>
                <a:cs typeface="Times New Roman" pitchFamily="18" charset="0"/>
              </a:rPr>
              <a:t>1)Concept </a:t>
            </a:r>
            <a:r>
              <a:rPr lang="en-US" sz="4800">
                <a:solidFill>
                  <a:srgbClr val="FF0000"/>
                </a:solidFill>
                <a:latin typeface="Times New Roman" pitchFamily="18" charset="0"/>
                <a:cs typeface="Times New Roman" pitchFamily="18" charset="0"/>
              </a:rPr>
              <a:t>“weather” </a:t>
            </a:r>
            <a:r>
              <a:rPr lang="en-US" sz="4800">
                <a:solidFill>
                  <a:srgbClr val="000000"/>
                </a:solidFill>
                <a:latin typeface="Times New Roman" pitchFamily="18" charset="0"/>
                <a:cs typeface="Times New Roman" pitchFamily="18" charset="0"/>
              </a:rPr>
              <a:t>- very complex thing, it has very many forming factors, which is not good investigated in meteorology</a:t>
            </a:r>
            <a:r>
              <a:rPr lang="ru-RU" sz="4800">
                <a:solidFill>
                  <a:srgbClr val="000000"/>
                </a:solidFill>
                <a:latin typeface="Times New Roman" pitchFamily="18" charset="0"/>
                <a:cs typeface="Times New Roman" pitchFamily="18" charset="0"/>
              </a:rPr>
              <a:t/>
            </a:r>
            <a:br>
              <a:rPr lang="ru-RU" sz="4800">
                <a:solidFill>
                  <a:srgbClr val="000000"/>
                </a:solidFill>
                <a:latin typeface="Times New Roman" pitchFamily="18" charset="0"/>
                <a:cs typeface="Times New Roman" pitchFamily="18" charset="0"/>
              </a:rPr>
            </a:br>
            <a:r>
              <a:rPr lang="en-US" sz="4800">
                <a:solidFill>
                  <a:srgbClr val="000000"/>
                </a:solidFill>
                <a:latin typeface="Times New Roman" pitchFamily="18" charset="0"/>
                <a:cs typeface="Times New Roman" pitchFamily="18" charset="0"/>
              </a:rPr>
              <a:t>2) Till now the mechanisms of the development of </a:t>
            </a:r>
            <a:r>
              <a:rPr lang="en-US" sz="4800">
                <a:solidFill>
                  <a:srgbClr val="FF0000"/>
                </a:solidFill>
                <a:latin typeface="Times New Roman" pitchFamily="18" charset="0"/>
                <a:cs typeface="Times New Roman" pitchFamily="18" charset="0"/>
              </a:rPr>
              <a:t>metheotropic reactions </a:t>
            </a:r>
            <a:r>
              <a:rPr lang="en-US" sz="4800">
                <a:solidFill>
                  <a:srgbClr val="000000"/>
                </a:solidFill>
                <a:latin typeface="Times New Roman" pitchFamily="18" charset="0"/>
                <a:cs typeface="Times New Roman" pitchFamily="18" charset="0"/>
              </a:rPr>
              <a:t>in the organism are not well investigated.</a:t>
            </a:r>
            <a:endParaRPr lang="ru-RU" sz="48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Прямоугольник 1"/>
          <p:cNvSpPr>
            <a:spLocks noChangeArrowheads="1"/>
          </p:cNvSpPr>
          <p:nvPr/>
        </p:nvSpPr>
        <p:spPr bwMode="auto">
          <a:xfrm>
            <a:off x="0" y="0"/>
            <a:ext cx="9144000" cy="6556375"/>
          </a:xfrm>
          <a:prstGeom prst="rect">
            <a:avLst/>
          </a:prstGeom>
          <a:noFill/>
          <a:ln w="9525">
            <a:noFill/>
            <a:miter lim="800000"/>
            <a:headEnd/>
            <a:tailEnd/>
          </a:ln>
        </p:spPr>
        <p:txBody>
          <a:bodyPr>
            <a:spAutoFit/>
          </a:bodyPr>
          <a:lstStyle/>
          <a:p>
            <a:pPr algn="ctr"/>
            <a:r>
              <a:rPr lang="en-US" sz="6000">
                <a:solidFill>
                  <a:srgbClr val="000000"/>
                </a:solidFill>
                <a:latin typeface="Times New Roman" pitchFamily="18" charset="0"/>
                <a:cs typeface="Times New Roman" pitchFamily="18" charset="0"/>
              </a:rPr>
              <a:t>- Height above sea level, relief and type of a terrestrial surface (ice, snow etc.),</a:t>
            </a:r>
            <a:r>
              <a:rPr lang="ru-RU" sz="6000">
                <a:solidFill>
                  <a:srgbClr val="000000"/>
                </a:solidFill>
                <a:latin typeface="Times New Roman" pitchFamily="18" charset="0"/>
                <a:cs typeface="Times New Roman" pitchFamily="18" charset="0"/>
              </a:rPr>
              <a:t/>
            </a:r>
            <a:br>
              <a:rPr lang="ru-RU" sz="6000">
                <a:solidFill>
                  <a:srgbClr val="000000"/>
                </a:solidFill>
                <a:latin typeface="Times New Roman" pitchFamily="18" charset="0"/>
                <a:cs typeface="Times New Roman" pitchFamily="18" charset="0"/>
              </a:rPr>
            </a:br>
            <a:r>
              <a:rPr lang="en-US" sz="6000">
                <a:solidFill>
                  <a:srgbClr val="000000"/>
                </a:solidFill>
                <a:latin typeface="Times New Roman" pitchFamily="18" charset="0"/>
                <a:cs typeface="Times New Roman" pitchFamily="18" charset="0"/>
              </a:rPr>
              <a:t>- Features of circulation of air masses,</a:t>
            </a:r>
            <a:r>
              <a:rPr lang="ru-RU" sz="6000">
                <a:solidFill>
                  <a:srgbClr val="000000"/>
                </a:solidFill>
                <a:latin typeface="Times New Roman" pitchFamily="18" charset="0"/>
                <a:cs typeface="Times New Roman" pitchFamily="18" charset="0"/>
              </a:rPr>
              <a:t/>
            </a:r>
            <a:br>
              <a:rPr lang="ru-RU" sz="6000">
                <a:solidFill>
                  <a:srgbClr val="000000"/>
                </a:solidFill>
                <a:latin typeface="Times New Roman" pitchFamily="18" charset="0"/>
                <a:cs typeface="Times New Roman" pitchFamily="18" charset="0"/>
              </a:rPr>
            </a:br>
            <a:r>
              <a:rPr lang="en-US" sz="6000">
                <a:solidFill>
                  <a:srgbClr val="000000"/>
                </a:solidFill>
                <a:latin typeface="Times New Roman" pitchFamily="18" charset="0"/>
                <a:cs typeface="Times New Roman" pitchFamily="18" charset="0"/>
              </a:rPr>
              <a:t>- Affinity to the seas and oceans.</a:t>
            </a:r>
            <a:endParaRPr lang="ru-RU" sz="60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type="title" idx="4294967295"/>
          </p:nvPr>
        </p:nvSpPr>
        <p:spPr>
          <a:xfrm>
            <a:off x="468313" y="0"/>
            <a:ext cx="7772400" cy="6715125"/>
          </a:xfrm>
        </p:spPr>
        <p:txBody>
          <a:bodyPr anchor="t"/>
          <a:lstStyle/>
          <a:p>
            <a:pPr algn="ctr" eaLnBrk="1" hangingPunct="1">
              <a:defRPr/>
            </a:pPr>
            <a:r>
              <a:rPr lang="en-US" sz="6000"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Parameters of climate </a:t>
            </a:r>
            <a:r>
              <a:rPr lang="en-US" sz="6000" b="1"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60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6000" dirty="0" smtClean="0">
                <a:solidFill>
                  <a:srgbClr val="000000"/>
                </a:solidFill>
                <a:effectLst/>
                <a:latin typeface="Times New Roman" pitchFamily="18" charset="0"/>
                <a:cs typeface="Times New Roman" pitchFamily="18" charset="0"/>
              </a:rPr>
              <a:t>average (monthly average, mid-annual) parameters of meteorological factors, wind rose, number of clear days etc. </a:t>
            </a:r>
            <a:r>
              <a:rPr lang="ru-RU" sz="4000" dirty="0" smtClean="0">
                <a:solidFill>
                  <a:srgbClr val="000000"/>
                </a:solidFill>
                <a:effectLst/>
                <a:latin typeface="Times New Roman" pitchFamily="18" charset="0"/>
                <a:cs typeface="Times New Roman" pitchFamily="18" charset="0"/>
              </a:rPr>
              <a:t/>
            </a:r>
            <a:br>
              <a:rPr lang="ru-RU" sz="4000" dirty="0" smtClean="0">
                <a:solidFill>
                  <a:srgbClr val="000000"/>
                </a:solidFill>
                <a:effectLst/>
                <a:latin typeface="Times New Roman" pitchFamily="18" charset="0"/>
                <a:cs typeface="Times New Roman" pitchFamily="18" charset="0"/>
              </a:rPr>
            </a:br>
            <a:endParaRPr lang="ru-RU" sz="4000" dirty="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Прямоугольник 1"/>
          <p:cNvSpPr>
            <a:spLocks noChangeArrowheads="1"/>
          </p:cNvSpPr>
          <p:nvPr/>
        </p:nvSpPr>
        <p:spPr bwMode="auto">
          <a:xfrm>
            <a:off x="0" y="449263"/>
            <a:ext cx="9144000" cy="5908675"/>
          </a:xfrm>
          <a:prstGeom prst="rect">
            <a:avLst/>
          </a:prstGeom>
          <a:noFill/>
          <a:ln w="9525">
            <a:noFill/>
            <a:miter lim="800000"/>
            <a:headEnd/>
            <a:tailEnd/>
          </a:ln>
        </p:spPr>
        <p:txBody>
          <a:bodyPr>
            <a:spAutoFit/>
          </a:bodyPr>
          <a:lstStyle/>
          <a:p>
            <a:pPr algn="ctr"/>
            <a:r>
              <a:rPr lang="en-US" sz="5400">
                <a:solidFill>
                  <a:srgbClr val="000000"/>
                </a:solidFill>
                <a:latin typeface="Times New Roman" pitchFamily="18" charset="0"/>
                <a:cs typeface="Times New Roman" pitchFamily="18" charset="0"/>
              </a:rPr>
              <a:t>The important parameter - index of instability weather: </a:t>
            </a:r>
            <a:r>
              <a:rPr lang="ru-RU" sz="5400">
                <a:solidFill>
                  <a:srgbClr val="F2F20C"/>
                </a:solidFill>
                <a:latin typeface="Times New Roman" pitchFamily="18" charset="0"/>
                <a:cs typeface="Times New Roman" pitchFamily="18" charset="0"/>
              </a:rPr>
              <a:t/>
            </a:r>
            <a:br>
              <a:rPr lang="ru-RU" sz="5400">
                <a:solidFill>
                  <a:srgbClr val="F2F20C"/>
                </a:solidFill>
                <a:latin typeface="Times New Roman" pitchFamily="18" charset="0"/>
                <a:cs typeface="Times New Roman" pitchFamily="18" charset="0"/>
              </a:rPr>
            </a:br>
            <a:r>
              <a:rPr lang="en-US" sz="5400">
                <a:solidFill>
                  <a:srgbClr val="FF0000"/>
                </a:solidFill>
                <a:latin typeface="Times New Roman" pitchFamily="18" charset="0"/>
                <a:cs typeface="Times New Roman" pitchFamily="18" charset="0"/>
              </a:rPr>
              <a:t>T = a / b, </a:t>
            </a:r>
            <a:r>
              <a:rPr lang="ru-RU" sz="5400">
                <a:solidFill>
                  <a:srgbClr val="FF3399"/>
                </a:solidFill>
                <a:latin typeface="Times New Roman" pitchFamily="18" charset="0"/>
                <a:cs typeface="Times New Roman" pitchFamily="18" charset="0"/>
              </a:rPr>
              <a:t/>
            </a:r>
            <a:br>
              <a:rPr lang="ru-RU" sz="5400">
                <a:solidFill>
                  <a:srgbClr val="FF3399"/>
                </a:solidFill>
                <a:latin typeface="Times New Roman" pitchFamily="18" charset="0"/>
                <a:cs typeface="Times New Roman" pitchFamily="18" charset="0"/>
              </a:rPr>
            </a:br>
            <a:r>
              <a:rPr lang="en-US" sz="5400">
                <a:solidFill>
                  <a:srgbClr val="000000"/>
                </a:solidFill>
                <a:latin typeface="Times New Roman" pitchFamily="18" charset="0"/>
                <a:cs typeface="Times New Roman" pitchFamily="18" charset="0"/>
              </a:rPr>
              <a:t>where a - number of days with changes weather, b - number of days of the period of supervision</a:t>
            </a:r>
            <a:endParaRPr lang="ru-RU" sz="54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4294967295"/>
          </p:nvPr>
        </p:nvSpPr>
        <p:spPr>
          <a:xfrm>
            <a:off x="0" y="0"/>
            <a:ext cx="9144000" cy="4448175"/>
          </a:xfrm>
          <a:noFill/>
        </p:spPr>
        <p:txBody>
          <a:bodyPr/>
          <a:lstStyle/>
          <a:p>
            <a:pPr algn="ctr" eaLnBrk="1" hangingPunct="1">
              <a:buFontTx/>
              <a:buNone/>
            </a:pPr>
            <a:r>
              <a:rPr lang="en-US" sz="5400" smtClean="0">
                <a:solidFill>
                  <a:srgbClr val="000000"/>
                </a:solidFill>
                <a:effectLst/>
                <a:latin typeface="Times New Roman" pitchFamily="18" charset="0"/>
                <a:cs typeface="Times New Roman" pitchFamily="18" charset="0"/>
              </a:rPr>
              <a:t>   (season, year). If index T more 0,5 – it is adverse climate (not good for ill person). At long residing at the certain climate the person has the certain dynamic stereotype providing normal ability to live. </a:t>
            </a:r>
            <a:r>
              <a:rPr lang="ru-RU" sz="5400" smtClean="0">
                <a:solidFill>
                  <a:srgbClr val="000000"/>
                </a:solidFill>
                <a:effectLst/>
                <a:latin typeface="Times New Roman" pitchFamily="18" charset="0"/>
                <a:cs typeface="Times New Roman" pitchFamily="18" charset="0"/>
              </a:rPr>
              <a:t/>
            </a:r>
            <a:br>
              <a:rPr lang="ru-RU" sz="5400" smtClean="0">
                <a:solidFill>
                  <a:srgbClr val="000000"/>
                </a:solidFill>
                <a:effectLst/>
                <a:latin typeface="Times New Roman" pitchFamily="18" charset="0"/>
                <a:cs typeface="Times New Roman" pitchFamily="18" charset="0"/>
              </a:rPr>
            </a:br>
            <a:endParaRPr lang="ru-RU" sz="540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Прямоугольник 1"/>
          <p:cNvSpPr>
            <a:spLocks noChangeArrowheads="1"/>
          </p:cNvSpPr>
          <p:nvPr/>
        </p:nvSpPr>
        <p:spPr bwMode="auto">
          <a:xfrm>
            <a:off x="0" y="0"/>
            <a:ext cx="9144000" cy="6740525"/>
          </a:xfrm>
          <a:prstGeom prst="rect">
            <a:avLst/>
          </a:prstGeom>
          <a:noFill/>
          <a:ln w="9525">
            <a:noFill/>
            <a:miter lim="800000"/>
            <a:headEnd/>
            <a:tailEnd/>
          </a:ln>
        </p:spPr>
        <p:txBody>
          <a:bodyPr>
            <a:spAutoFit/>
          </a:bodyPr>
          <a:lstStyle/>
          <a:p>
            <a:pPr algn="ctr"/>
            <a:r>
              <a:rPr lang="en-US" sz="5400">
                <a:solidFill>
                  <a:srgbClr val="000000"/>
                </a:solidFill>
                <a:latin typeface="Times New Roman" pitchFamily="18" charset="0"/>
                <a:cs typeface="Times New Roman" pitchFamily="18" charset="0"/>
              </a:rPr>
              <a:t>At sharp change of climate (moving to the different climate) is observed</a:t>
            </a:r>
            <a:r>
              <a:rPr lang="en-US" sz="5400" b="1">
                <a:solidFill>
                  <a:srgbClr val="000000"/>
                </a:solidFill>
                <a:latin typeface="Times New Roman" pitchFamily="18" charset="0"/>
                <a:cs typeface="Times New Roman" pitchFamily="18" charset="0"/>
              </a:rPr>
              <a:t> </a:t>
            </a:r>
            <a:r>
              <a:rPr lang="en-US" sz="5400">
                <a:solidFill>
                  <a:srgbClr val="000000"/>
                </a:solidFill>
                <a:latin typeface="Times New Roman" pitchFamily="18" charset="0"/>
                <a:cs typeface="Times New Roman" pitchFamily="18" charset="0"/>
              </a:rPr>
              <a:t>acclimatization - complex functional - morphological changes in organism, directed on the adaptation to new climatic conditions. </a:t>
            </a:r>
            <a:endParaRPr lang="ru-RU" sz="54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idx="4294967295"/>
          </p:nvPr>
        </p:nvSpPr>
        <p:spPr>
          <a:xfrm>
            <a:off x="250825" y="0"/>
            <a:ext cx="8421688" cy="6357938"/>
          </a:xfrm>
          <a:noFill/>
        </p:spPr>
        <p:txBody>
          <a:bodyPr anchor="t"/>
          <a:lstStyle/>
          <a:p>
            <a:pPr algn="ctr" eaLnBrk="1" hangingPunct="1"/>
            <a:r>
              <a:rPr lang="en-US" b="1" u="sng" smtClean="0">
                <a:solidFill>
                  <a:srgbClr val="FF0000"/>
                </a:solidFill>
                <a:effectLst/>
                <a:latin typeface="Times New Roman" pitchFamily="18" charset="0"/>
                <a:cs typeface="Times New Roman" pitchFamily="18" charset="0"/>
              </a:rPr>
              <a:t>Conditionally in this process allocate 2 stages:</a:t>
            </a:r>
            <a:r>
              <a:rPr lang="ru-RU" b="1" u="sng" smtClean="0">
                <a:solidFill>
                  <a:srgbClr val="F2F20C"/>
                </a:solidFill>
                <a:effectLst/>
                <a:latin typeface="Times New Roman" pitchFamily="18" charset="0"/>
                <a:cs typeface="Times New Roman" pitchFamily="18" charset="0"/>
              </a:rPr>
              <a:t/>
            </a:r>
            <a:br>
              <a:rPr lang="ru-RU" b="1" u="sng" smtClean="0">
                <a:solidFill>
                  <a:srgbClr val="F2F20C"/>
                </a:solidFill>
                <a:effectLst/>
                <a:latin typeface="Times New Roman" pitchFamily="18" charset="0"/>
                <a:cs typeface="Times New Roman" pitchFamily="18" charset="0"/>
              </a:rPr>
            </a:br>
            <a:r>
              <a:rPr lang="ru-RU" smtClean="0">
                <a:solidFill>
                  <a:srgbClr val="000000"/>
                </a:solidFill>
                <a:effectLst/>
                <a:latin typeface="Times New Roman" pitchFamily="18" charset="0"/>
                <a:cs typeface="Times New Roman" pitchFamily="18" charset="0"/>
              </a:rPr>
              <a:t>а</a:t>
            </a:r>
            <a:r>
              <a:rPr lang="en-US" smtClean="0">
                <a:solidFill>
                  <a:srgbClr val="000000"/>
                </a:solidFill>
                <a:effectLst/>
                <a:latin typeface="Times New Roman" pitchFamily="18" charset="0"/>
                <a:cs typeface="Times New Roman" pitchFamily="18" charset="0"/>
              </a:rPr>
              <a:t>) </a:t>
            </a:r>
            <a:r>
              <a:rPr lang="en-US" smtClean="0">
                <a:solidFill>
                  <a:srgbClr val="FF0000"/>
                </a:solidFill>
                <a:effectLst/>
                <a:latin typeface="Times New Roman" pitchFamily="18" charset="0"/>
                <a:cs typeface="Times New Roman" pitchFamily="18" charset="0"/>
              </a:rPr>
              <a:t>Partial acclimatization or adaptation </a:t>
            </a:r>
            <a:r>
              <a:rPr lang="en-US" smtClean="0">
                <a:solidFill>
                  <a:srgbClr val="000000"/>
                </a:solidFill>
                <a:effectLst/>
                <a:latin typeface="Times New Roman" pitchFamily="18" charset="0"/>
                <a:cs typeface="Times New Roman" pitchFamily="18" charset="0"/>
              </a:rPr>
              <a:t>- from the first hours - to 14 days (at ill people - about 30 and more days).</a:t>
            </a:r>
            <a:r>
              <a:rPr lang="ru-RU" smtClean="0">
                <a:solidFill>
                  <a:srgbClr val="F2F20C"/>
                </a:solidFill>
                <a:effectLst/>
                <a:latin typeface="Times New Roman" pitchFamily="18" charset="0"/>
                <a:cs typeface="Times New Roman" pitchFamily="18" charset="0"/>
              </a:rPr>
              <a:t/>
            </a:r>
            <a:br>
              <a:rPr lang="ru-RU" smtClean="0">
                <a:solidFill>
                  <a:srgbClr val="F2F20C"/>
                </a:solidFill>
                <a:effectLst/>
                <a:latin typeface="Times New Roman" pitchFamily="18" charset="0"/>
                <a:cs typeface="Times New Roman" pitchFamily="18" charset="0"/>
              </a:rPr>
            </a:br>
            <a:r>
              <a:rPr lang="en-US" smtClean="0">
                <a:solidFill>
                  <a:srgbClr val="000000"/>
                </a:solidFill>
                <a:effectLst/>
                <a:latin typeface="Times New Roman" pitchFamily="18" charset="0"/>
                <a:cs typeface="Times New Roman" pitchFamily="18" charset="0"/>
              </a:rPr>
              <a:t>b) </a:t>
            </a:r>
            <a:r>
              <a:rPr lang="en-US" smtClean="0">
                <a:solidFill>
                  <a:srgbClr val="FF0000"/>
                </a:solidFill>
                <a:effectLst/>
                <a:latin typeface="Times New Roman" pitchFamily="18" charset="0"/>
                <a:cs typeface="Times New Roman" pitchFamily="18" charset="0"/>
              </a:rPr>
              <a:t>Full acclimatization </a:t>
            </a:r>
            <a:r>
              <a:rPr lang="en-US" smtClean="0">
                <a:solidFill>
                  <a:srgbClr val="000000"/>
                </a:solidFill>
                <a:effectLst/>
                <a:latin typeface="Times New Roman" pitchFamily="18" charset="0"/>
                <a:cs typeface="Times New Roman" pitchFamily="18" charset="0"/>
              </a:rPr>
              <a:t>- after 14 day - some months, to conditions of Far North - up to 1,5 years. </a:t>
            </a:r>
            <a:endParaRPr lang="ru-RU" smtClean="0">
              <a:solidFill>
                <a:srgbClr val="F2F20C"/>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Прямоугольник 1"/>
          <p:cNvSpPr>
            <a:spLocks noChangeArrowheads="1"/>
          </p:cNvSpPr>
          <p:nvPr/>
        </p:nvSpPr>
        <p:spPr bwMode="auto">
          <a:xfrm>
            <a:off x="0" y="831850"/>
            <a:ext cx="9144000" cy="4740275"/>
          </a:xfrm>
          <a:prstGeom prst="rect">
            <a:avLst/>
          </a:prstGeom>
          <a:noFill/>
          <a:ln w="9525">
            <a:noFill/>
            <a:miter lim="800000"/>
            <a:headEnd/>
            <a:tailEnd/>
          </a:ln>
        </p:spPr>
        <p:txBody>
          <a:bodyPr>
            <a:spAutoFit/>
          </a:bodyPr>
          <a:lstStyle/>
          <a:p>
            <a:pPr algn="ctr"/>
            <a:r>
              <a:rPr lang="en-US" sz="5400">
                <a:solidFill>
                  <a:srgbClr val="000000"/>
                </a:solidFill>
                <a:latin typeface="Times New Roman" pitchFamily="18" charset="0"/>
                <a:cs typeface="Times New Roman" pitchFamily="18" charset="0"/>
              </a:rPr>
              <a:t>During acclimatization it is reduced resistancy of organism to adverse factors of environment - growth diseases, asteno-vegetative syndrome etc. </a:t>
            </a:r>
            <a:r>
              <a:rPr lang="ru-RU">
                <a:solidFill>
                  <a:srgbClr val="F2F20C"/>
                </a:solidFill>
                <a:latin typeface="Times New Roman" pitchFamily="18" charset="0"/>
                <a:cs typeface="Times New Roman" pitchFamily="18" charset="0"/>
              </a:rPr>
              <a:t/>
            </a:r>
            <a:br>
              <a:rPr lang="ru-RU">
                <a:solidFill>
                  <a:srgbClr val="F2F20C"/>
                </a:solidFill>
                <a:latin typeface="Times New Roman" pitchFamily="18" charset="0"/>
                <a:cs typeface="Times New Roman" pitchFamily="18" charset="0"/>
              </a:rPr>
            </a:br>
            <a:endParaRPr lang="ru-RU"/>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4294967295"/>
          </p:nvPr>
        </p:nvSpPr>
        <p:spPr>
          <a:xfrm>
            <a:off x="0" y="333375"/>
            <a:ext cx="9144000" cy="6191250"/>
          </a:xfrm>
          <a:noFill/>
        </p:spPr>
        <p:txBody>
          <a:bodyPr/>
          <a:lstStyle/>
          <a:p>
            <a:pPr algn="ctr" eaLnBrk="1" hangingPunct="1">
              <a:buFontTx/>
              <a:buNone/>
            </a:pPr>
            <a:r>
              <a:rPr lang="en-US" sz="4800" smtClean="0">
                <a:solidFill>
                  <a:srgbClr val="000000"/>
                </a:solidFill>
                <a:effectLst/>
                <a:latin typeface="Times New Roman" pitchFamily="18" charset="0"/>
                <a:cs typeface="Times New Roman" pitchFamily="18" charset="0"/>
              </a:rPr>
              <a:t>Acclimatization should be taken into account in resort treatment - to not direct patients on resorts with sharply distinguished climate (24 days - the basic period of acclimatization). The big problem for army, the Navy, workers on Far North.</a:t>
            </a:r>
            <a:r>
              <a:rPr lang="ru-RU" sz="4800" smtClean="0">
                <a:solidFill>
                  <a:srgbClr val="F2F20C"/>
                </a:solidFill>
                <a:effectLst/>
                <a:latin typeface="Times New Roman" pitchFamily="18" charset="0"/>
                <a:cs typeface="Times New Roman" pitchFamily="18" charset="0"/>
              </a:rPr>
              <a:t/>
            </a:r>
            <a:br>
              <a:rPr lang="ru-RU" sz="4800" smtClean="0">
                <a:solidFill>
                  <a:srgbClr val="F2F20C"/>
                </a:solidFill>
                <a:effectLst/>
                <a:latin typeface="Times New Roman" pitchFamily="18" charset="0"/>
                <a:cs typeface="Times New Roman" pitchFamily="18" charset="0"/>
              </a:rPr>
            </a:br>
            <a:endParaRPr lang="ru-RU" sz="4800" smtClean="0">
              <a:solidFill>
                <a:srgbClr val="F2F20C"/>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201" name="Group 321"/>
          <p:cNvGraphicFramePr>
            <a:graphicFrameLocks noGrp="1"/>
          </p:cNvGraphicFramePr>
          <p:nvPr>
            <p:ph idx="4294967295"/>
          </p:nvPr>
        </p:nvGraphicFramePr>
        <p:xfrm>
          <a:off x="0" y="500063"/>
          <a:ext cx="9143999" cy="6614160"/>
        </p:xfrm>
        <a:graphic>
          <a:graphicData uri="http://schemas.openxmlformats.org/drawingml/2006/table">
            <a:tbl>
              <a:tblPr/>
              <a:tblGrid>
                <a:gridCol w="2330097"/>
                <a:gridCol w="1471083"/>
                <a:gridCol w="1963208"/>
                <a:gridCol w="3379611"/>
              </a:tblGrid>
              <a:tr h="213128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200" b="1" i="1" u="sng" strike="noStrike" cap="none" normalizeH="0" baseline="0" dirty="0" smtClean="0">
                          <a:ln>
                            <a:noFill/>
                          </a:ln>
                          <a:solidFill>
                            <a:srgbClr val="000000"/>
                          </a:solidFill>
                          <a:effectLst/>
                          <a:latin typeface="Times New Roman" pitchFamily="18" charset="0"/>
                          <a:cs typeface="Times New Roman" pitchFamily="18" charset="0"/>
                        </a:rPr>
                        <a:t>Name of the climate zone </a:t>
                      </a:r>
                      <a:endParaRPr kumimoji="0" lang="en-US" sz="3200" b="1" i="0" u="sng" strike="noStrike" cap="none" normalizeH="0" baseline="0" dirty="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200" b="1" i="1" u="sng" strike="noStrike" cap="none" normalizeH="0" baseline="0" smtClean="0">
                          <a:ln>
                            <a:noFill/>
                          </a:ln>
                          <a:solidFill>
                            <a:srgbClr val="000000"/>
                          </a:solidFill>
                          <a:effectLst/>
                          <a:latin typeface="Times New Roman" pitchFamily="18" charset="0"/>
                          <a:cs typeface="Times New Roman" pitchFamily="18" charset="0"/>
                        </a:rPr>
                        <a:t>Geographical latitude</a:t>
                      </a:r>
                      <a:endParaRPr kumimoji="0" lang="en-US" sz="3200" b="1" i="0" u="sng" strike="noStrike" cap="none" normalizeH="0" baseline="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200" b="1" i="1" u="sng" strike="noStrike" cap="none" normalizeH="0" baseline="0" smtClean="0">
                          <a:ln>
                            <a:noFill/>
                          </a:ln>
                          <a:solidFill>
                            <a:srgbClr val="000000"/>
                          </a:solidFill>
                          <a:effectLst/>
                          <a:latin typeface="Times New Roman" pitchFamily="18" charset="0"/>
                          <a:cs typeface="Times New Roman" pitchFamily="18" charset="0"/>
                        </a:rPr>
                        <a:t>Average annual temperature</a:t>
                      </a:r>
                      <a:endParaRPr kumimoji="0" lang="en-US" sz="3200" b="1" i="0" u="sng" strike="noStrike" cap="none" normalizeH="0" baseline="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200" b="1" i="1" u="sng" strike="noStrike" cap="none" normalizeH="0" baseline="0" smtClean="0">
                          <a:ln>
                            <a:noFill/>
                          </a:ln>
                          <a:solidFill>
                            <a:srgbClr val="000000"/>
                          </a:solidFill>
                          <a:effectLst/>
                          <a:latin typeface="Times New Roman" pitchFamily="18" charset="0"/>
                          <a:cs typeface="Times New Roman" pitchFamily="18" charset="0"/>
                        </a:rPr>
                        <a:t>Surface type</a:t>
                      </a:r>
                      <a:r>
                        <a:rPr kumimoji="0" lang="uk-UA" sz="3200" b="1" i="1" u="sng" strike="noStrike" cap="none" normalizeH="0" baseline="30000" smtClean="0">
                          <a:ln>
                            <a:noFill/>
                          </a:ln>
                          <a:solidFill>
                            <a:srgbClr val="000000"/>
                          </a:solidFill>
                          <a:effectLst/>
                          <a:latin typeface="Symbol" pitchFamily="18" charset="2"/>
                          <a:cs typeface="Times New Roman" pitchFamily="18" charset="0"/>
                        </a:rPr>
                        <a:t>*</a:t>
                      </a:r>
                      <a:endParaRPr kumimoji="0" lang="uk-UA" sz="3200" b="1" i="0" u="sng" strike="noStrike" cap="none" normalizeH="0" baseline="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0958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1. </a:t>
                      </a: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Tropical</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13</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latitude</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+20-24</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С </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Evergreen</a:t>
                      </a:r>
                      <a:r>
                        <a:rPr kumimoji="0" lang="ru-RU" sz="32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 forests, jungle</a:t>
                      </a:r>
                      <a:r>
                        <a:rPr kumimoji="0" lang="uk-UA" sz="3200"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uk-UA" sz="32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873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2. </a:t>
                      </a: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Hot</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13-26</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r>
                        <a:rPr kumimoji="0" lang="uk-UA" sz="3200" b="1" i="0" u="none" strike="noStrike" cap="none" normalizeH="0" baseline="0" smtClean="0">
                          <a:ln>
                            <a:noFill/>
                          </a:ln>
                          <a:solidFill>
                            <a:srgbClr val="000000"/>
                          </a:solidFill>
                          <a:effectLst/>
                          <a:latin typeface="Corbel" pitchFamily="34" charset="0"/>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+16-20</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С </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Forests, steppe, desert</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873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3. </a:t>
                      </a: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Warm</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26-39</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r>
                        <a:rPr kumimoji="0" lang="uk-UA" sz="3200" b="1" i="0" u="none" strike="noStrike" cap="none" normalizeH="0" baseline="0" smtClean="0">
                          <a:ln>
                            <a:noFill/>
                          </a:ln>
                          <a:solidFill>
                            <a:srgbClr val="000000"/>
                          </a:solidFill>
                          <a:effectLst/>
                          <a:latin typeface="Corbel" pitchFamily="34" charset="0"/>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+12-16</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С</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Forests, steppe, desert</a:t>
                      </a:r>
                      <a:endParaRPr kumimoji="0" lang="en-US" sz="32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3816">
                <a:tc gridSpan="4">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uk-UA" sz="2000" b="1" i="0" u="none" strike="noStrike" cap="none" normalizeH="0" baseline="0" dirty="0" smtClean="0">
                        <a:ln>
                          <a:noFill/>
                        </a:ln>
                        <a:solidFill>
                          <a:srgbClr val="000000"/>
                        </a:solidFill>
                        <a:effectLst/>
                        <a:latin typeface="Corbel" pitchFamily="34" charset="0"/>
                      </a:endParaRPr>
                    </a:p>
                  </a:txBody>
                  <a:tcP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uk-UA"/>
                    </a:p>
                  </a:txBody>
                  <a:tcPr/>
                </a:tc>
                <a:tc hMerge="1">
                  <a:txBody>
                    <a:bodyPr/>
                    <a:lstStyle/>
                    <a:p>
                      <a:endParaRPr lang="uk-UA"/>
                    </a:p>
                  </a:txBody>
                  <a:tcPr/>
                </a:tc>
                <a:tc hMerge="1">
                  <a:txBody>
                    <a:bodyPr/>
                    <a:lstStyle/>
                    <a:p>
                      <a:endParaRPr lang="uk-UA"/>
                    </a:p>
                  </a:txBody>
                  <a:tcPr/>
                </a:tc>
              </a:tr>
            </a:tbl>
          </a:graphicData>
        </a:graphic>
      </p:graphicFrame>
      <p:sp>
        <p:nvSpPr>
          <p:cNvPr id="33822" name="Rectangle 318"/>
          <p:cNvSpPr>
            <a:spLocks noChangeArrowheads="1"/>
          </p:cNvSpPr>
          <p:nvPr/>
        </p:nvSpPr>
        <p:spPr bwMode="auto">
          <a:xfrm>
            <a:off x="0" y="0"/>
            <a:ext cx="9286875" cy="646113"/>
          </a:xfrm>
          <a:prstGeom prst="rect">
            <a:avLst/>
          </a:prstGeom>
          <a:noFill/>
          <a:ln w="9525">
            <a:noFill/>
            <a:miter lim="800000"/>
            <a:headEnd/>
            <a:tailEnd/>
          </a:ln>
        </p:spPr>
        <p:txBody>
          <a:bodyPr anchor="ctr">
            <a:spAutoFit/>
          </a:bodyPr>
          <a:lstStyle/>
          <a:p>
            <a:pPr indent="450850" algn="ctr">
              <a:defRPr/>
            </a:pPr>
            <a:r>
              <a:rPr lang="en-US" sz="3600" b="1" u="sng" dirty="0">
                <a:solidFill>
                  <a:srgbClr val="FF0000"/>
                </a:solidFill>
                <a:effectLst>
                  <a:outerShdw blurRad="38100" dist="38100" dir="2700000" algn="tl">
                    <a:srgbClr val="000000">
                      <a:alpha val="43137"/>
                    </a:srgbClr>
                  </a:outerShdw>
                </a:effectLst>
              </a:rPr>
              <a:t>The Earth climate classification</a:t>
            </a:r>
          </a:p>
        </p:txBody>
      </p:sp>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500063"/>
          <a:ext cx="9144000" cy="4267200"/>
        </p:xfrm>
        <a:graphic>
          <a:graphicData uri="http://schemas.openxmlformats.org/drawingml/2006/table">
            <a:tbl>
              <a:tblPr/>
              <a:tblGrid>
                <a:gridCol w="2330097"/>
                <a:gridCol w="1471083"/>
                <a:gridCol w="1963209"/>
                <a:gridCol w="3379611"/>
              </a:tblGrid>
              <a:tr h="6000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dirty="0" smtClean="0">
                          <a:ln>
                            <a:noFill/>
                          </a:ln>
                          <a:solidFill>
                            <a:srgbClr val="000000"/>
                          </a:solidFill>
                          <a:effectLst/>
                          <a:latin typeface="Times New Roman" pitchFamily="18" charset="0"/>
                          <a:cs typeface="Times New Roman" pitchFamily="18" charset="0"/>
                        </a:rPr>
                        <a:t>4. </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Moderate</a:t>
                      </a:r>
                      <a:endParaRPr kumimoji="0" lang="en-US" sz="32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39-52</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r>
                        <a:rPr kumimoji="0" lang="uk-UA" sz="3200" b="1" i="0" u="none" strike="noStrike" cap="none" normalizeH="0" baseline="0" smtClean="0">
                          <a:ln>
                            <a:noFill/>
                          </a:ln>
                          <a:solidFill>
                            <a:srgbClr val="000000"/>
                          </a:solidFill>
                          <a:effectLst/>
                          <a:latin typeface="Corbel" pitchFamily="34" charset="0"/>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+8-12</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С </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Forest-steppe</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00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5. </a:t>
                      </a: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Cold</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52-65</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r>
                        <a:rPr kumimoji="0" lang="uk-UA" sz="3200" b="1" i="0" u="none" strike="noStrike" cap="none" normalizeH="0" baseline="0" smtClean="0">
                          <a:ln>
                            <a:noFill/>
                          </a:ln>
                          <a:solidFill>
                            <a:srgbClr val="000000"/>
                          </a:solidFill>
                          <a:effectLst/>
                          <a:latin typeface="Corbel" pitchFamily="34" charset="0"/>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+4-18</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С</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Forests </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00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6. </a:t>
                      </a: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Inclement</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65-78</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r>
                        <a:rPr kumimoji="0" lang="uk-UA" sz="3200" b="1" i="0" u="none" strike="noStrike" cap="none" normalizeH="0" baseline="0" smtClean="0">
                          <a:ln>
                            <a:noFill/>
                          </a:ln>
                          <a:solidFill>
                            <a:srgbClr val="000000"/>
                          </a:solidFill>
                          <a:effectLst/>
                          <a:latin typeface="Corbel" pitchFamily="34" charset="0"/>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0-4</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С</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Forests, tundra</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00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7. </a:t>
                      </a:r>
                      <a:r>
                        <a:rPr kumimoji="0" lang="en-US" sz="3200" b="1" i="0" u="none" strike="noStrike" cap="none" normalizeH="0" baseline="0" smtClean="0">
                          <a:ln>
                            <a:noFill/>
                          </a:ln>
                          <a:solidFill>
                            <a:srgbClr val="000000"/>
                          </a:solidFill>
                          <a:effectLst/>
                          <a:latin typeface="Times New Roman" pitchFamily="18" charset="0"/>
                          <a:cs typeface="Times New Roman" pitchFamily="18" charset="0"/>
                        </a:rPr>
                        <a:t>Arctic (polar)</a:t>
                      </a:r>
                      <a:endParaRPr kumimoji="0" lang="en-US"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69-90</a:t>
                      </a:r>
                      <a:r>
                        <a:rPr kumimoji="0" lang="uk-UA" sz="3200" b="1" i="0" u="none" strike="noStrike" cap="none" normalizeH="0" baseline="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 -</a:t>
                      </a:r>
                      <a:r>
                        <a:rPr kumimoji="0" lang="uk-UA" sz="3200" b="1" i="0" u="none" strike="noStrike" cap="none" normalizeH="0" baseline="0" smtClean="0">
                          <a:ln>
                            <a:noFill/>
                          </a:ln>
                          <a:solidFill>
                            <a:srgbClr val="000000"/>
                          </a:solidFill>
                          <a:effectLst/>
                          <a:latin typeface="Corbel" pitchFamily="34" charset="0"/>
                          <a:cs typeface="Times New Roman" pitchFamily="18" charset="0"/>
                        </a:rPr>
                        <a:t>“</a:t>
                      </a:r>
                      <a:r>
                        <a:rPr kumimoji="0" lang="uk-UA" sz="3200" b="1" i="0" u="none" strike="noStrike" cap="none" normalizeH="0" baseline="0" smtClean="0">
                          <a:ln>
                            <a:noFill/>
                          </a:ln>
                          <a:solidFill>
                            <a:srgbClr val="000000"/>
                          </a:solidFill>
                          <a:effectLst/>
                          <a:latin typeface="Times New Roman" pitchFamily="18" charset="0"/>
                          <a:cs typeface="Times New Roman" pitchFamily="18" charset="0"/>
                        </a:rPr>
                        <a:t>-</a:t>
                      </a:r>
                      <a:endParaRPr kumimoji="0" lang="uk-UA" sz="32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dirty="0" smtClean="0">
                          <a:ln>
                            <a:noFill/>
                          </a:ln>
                          <a:solidFill>
                            <a:srgbClr val="000000"/>
                          </a:solidFill>
                          <a:effectLst/>
                          <a:latin typeface="Times New Roman" pitchFamily="18" charset="0"/>
                          <a:cs typeface="Times New Roman" pitchFamily="18" charset="0"/>
                        </a:rPr>
                        <a:t>-4</a:t>
                      </a:r>
                      <a:r>
                        <a:rPr kumimoji="0" lang="uk-UA" sz="3200" b="1" i="0" u="none" strike="noStrike" cap="none" normalizeH="0" baseline="0" dirty="0" smtClean="0">
                          <a:ln>
                            <a:noFill/>
                          </a:ln>
                          <a:solidFill>
                            <a:srgbClr val="000000"/>
                          </a:solidFill>
                          <a:effectLst/>
                          <a:latin typeface="Symbol" pitchFamily="18" charset="2"/>
                          <a:cs typeface="Times New Roman" pitchFamily="18" charset="0"/>
                        </a:rPr>
                        <a:t>°</a:t>
                      </a:r>
                      <a:r>
                        <a:rPr kumimoji="0" lang="uk-UA" sz="32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and below</a:t>
                      </a:r>
                      <a:endParaRPr kumimoji="0" lang="en-US" sz="32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Tundra </a:t>
                      </a:r>
                      <a:endParaRPr kumimoji="0" lang="en-US" sz="32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 name="Прямоугольник 2"/>
          <p:cNvSpPr/>
          <p:nvPr/>
        </p:nvSpPr>
        <p:spPr>
          <a:xfrm>
            <a:off x="0" y="5072063"/>
            <a:ext cx="9144000" cy="1570037"/>
          </a:xfrm>
          <a:prstGeom prst="rect">
            <a:avLst/>
          </a:prstGeom>
        </p:spPr>
        <p:txBody>
          <a:bodyPr>
            <a:spAutoFit/>
          </a:bodyPr>
          <a:lstStyle/>
          <a:p>
            <a:pPr marL="342900" indent="-342900">
              <a:defRPr/>
            </a:pPr>
            <a:r>
              <a:rPr lang="uk-UA" b="1" baseline="30000" dirty="0">
                <a:solidFill>
                  <a:srgbClr val="FF0000"/>
                </a:solidFill>
                <a:effectLst>
                  <a:outerShdw blurRad="38100" dist="38100" dir="2700000" algn="tl">
                    <a:srgbClr val="000000"/>
                  </a:outerShdw>
                </a:effectLst>
                <a:latin typeface="Symbol" pitchFamily="18" charset="2"/>
                <a:cs typeface="Times New Roman" pitchFamily="18" charset="0"/>
              </a:rPr>
              <a:t>*</a:t>
            </a:r>
            <a:r>
              <a:rPr lang="uk-UA" b="1" dirty="0">
                <a:solidFill>
                  <a:srgbClr val="FF0000"/>
                </a:solidFill>
                <a:effectLst>
                  <a:outerShdw blurRad="38100" dist="38100" dir="2700000" algn="tl">
                    <a:srgbClr val="000000"/>
                  </a:outerShdw>
                </a:effectLst>
                <a:latin typeface="Times New Roman" pitchFamily="18" charset="0"/>
                <a:cs typeface="Times New Roman" pitchFamily="18" charset="0"/>
              </a:rPr>
              <a:t> </a:t>
            </a:r>
            <a:r>
              <a:rPr lang="en-US" b="1" dirty="0">
                <a:solidFill>
                  <a:srgbClr val="FF0000"/>
                </a:solidFill>
                <a:effectLst>
                  <a:outerShdw blurRad="38100" dist="38100" dir="2700000" algn="tl">
                    <a:srgbClr val="000000"/>
                  </a:outerShdw>
                </a:effectLst>
                <a:latin typeface="Times New Roman" pitchFamily="18" charset="0"/>
                <a:cs typeface="Times New Roman" pitchFamily="18" charset="0"/>
              </a:rPr>
              <a:t>The relief</a:t>
            </a:r>
            <a:r>
              <a:rPr lang="uk-UA" b="1" dirty="0">
                <a:solidFill>
                  <a:srgbClr val="FF0000"/>
                </a:solidFill>
                <a:effectLst>
                  <a:outerShdw blurRad="38100" dist="38100" dir="2700000" algn="tl">
                    <a:srgbClr val="000000"/>
                  </a:outerShdw>
                </a:effectLst>
                <a:latin typeface="Times New Roman" pitchFamily="18" charset="0"/>
                <a:cs typeface="Times New Roman" pitchFamily="18" charset="0"/>
              </a:rPr>
              <a:t> (</a:t>
            </a:r>
            <a:r>
              <a:rPr lang="en-US" b="1" dirty="0">
                <a:solidFill>
                  <a:srgbClr val="FF0000"/>
                </a:solidFill>
                <a:effectLst>
                  <a:outerShdw blurRad="38100" dist="38100" dir="2700000" algn="tl">
                    <a:srgbClr val="000000"/>
                  </a:outerShdw>
                </a:effectLst>
                <a:latin typeface="Times New Roman" pitchFamily="18" charset="0"/>
                <a:cs typeface="Times New Roman" pitchFamily="18" charset="0"/>
              </a:rPr>
              <a:t>flat and undulating grounds</a:t>
            </a:r>
            <a:r>
              <a:rPr lang="uk-UA" b="1" dirty="0">
                <a:solidFill>
                  <a:srgbClr val="FF0000"/>
                </a:solidFill>
                <a:effectLst>
                  <a:outerShdw blurRad="38100" dist="38100" dir="2700000" algn="tl">
                    <a:srgbClr val="000000"/>
                  </a:outerShdw>
                </a:effectLst>
                <a:latin typeface="Times New Roman" pitchFamily="18" charset="0"/>
                <a:cs typeface="Times New Roman" pitchFamily="18" charset="0"/>
              </a:rPr>
              <a:t>, </a:t>
            </a:r>
            <a:r>
              <a:rPr lang="en-US" b="1" dirty="0">
                <a:solidFill>
                  <a:srgbClr val="FF0000"/>
                </a:solidFill>
                <a:effectLst>
                  <a:outerShdw blurRad="38100" dist="38100" dir="2700000" algn="tl">
                    <a:srgbClr val="000000"/>
                  </a:outerShdw>
                </a:effectLst>
                <a:latin typeface="Times New Roman" pitchFamily="18" charset="0"/>
                <a:cs typeface="Times New Roman" pitchFamily="18" charset="0"/>
              </a:rPr>
              <a:t>highlands</a:t>
            </a:r>
            <a:r>
              <a:rPr lang="uk-UA" b="1" dirty="0">
                <a:solidFill>
                  <a:srgbClr val="FF0000"/>
                </a:solidFill>
                <a:effectLst>
                  <a:outerShdw blurRad="38100" dist="38100" dir="2700000" algn="tl">
                    <a:srgbClr val="000000"/>
                  </a:outerShdw>
                </a:effectLst>
                <a:latin typeface="Times New Roman" pitchFamily="18" charset="0"/>
                <a:cs typeface="Times New Roman" pitchFamily="18" charset="0"/>
              </a:rPr>
              <a:t>) </a:t>
            </a:r>
            <a:r>
              <a:rPr lang="en-US" b="1" dirty="0">
                <a:solidFill>
                  <a:srgbClr val="FF0000"/>
                </a:solidFill>
                <a:effectLst>
                  <a:outerShdw blurRad="38100" dist="38100" dir="2700000" algn="tl">
                    <a:srgbClr val="000000"/>
                  </a:outerShdw>
                </a:effectLst>
                <a:latin typeface="Times New Roman" pitchFamily="18" charset="0"/>
                <a:cs typeface="Times New Roman" pitchFamily="18" charset="0"/>
              </a:rPr>
              <a:t>and height above the see level are of great importance</a:t>
            </a:r>
            <a:r>
              <a:rPr lang="uk-UA" b="1" dirty="0">
                <a:solidFill>
                  <a:srgbClr val="FF0000"/>
                </a:solidFill>
                <a:effectLst>
                  <a:outerShdw blurRad="38100" dist="38100" dir="2700000" algn="tl">
                    <a:srgbClr val="000000"/>
                  </a:outerShdw>
                </a:effectLst>
                <a:latin typeface="Times New Roman" pitchFamily="18" charset="0"/>
                <a:cs typeface="Times New Roman" pitchFamily="18" charset="0"/>
              </a:rPr>
              <a:t>.</a:t>
            </a:r>
            <a:endParaRPr lang="uk-UA" b="1" dirty="0">
              <a:solidFill>
                <a:srgbClr val="FF0000"/>
              </a:solidFill>
              <a:effectLst>
                <a:outerShdw blurRad="38100" dist="38100" dir="2700000" algn="tl">
                  <a:srgbClr val="000000"/>
                </a:outerShdw>
              </a:effectLst>
              <a:latin typeface="Corbel" pitchFamily="34" charset="0"/>
              <a:cs typeface="+mn-cs"/>
            </a:endParaRPr>
          </a:p>
        </p:txBody>
      </p:sp>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idx="4294967295"/>
          </p:nvPr>
        </p:nvSpPr>
        <p:spPr>
          <a:xfrm>
            <a:off x="0" y="0"/>
            <a:ext cx="9144000" cy="6202363"/>
          </a:xfrm>
          <a:noFill/>
        </p:spPr>
        <p:txBody>
          <a:bodyPr anchor="t"/>
          <a:lstStyle/>
          <a:p>
            <a:pPr eaLnBrk="1" hangingPunct="1"/>
            <a:r>
              <a:rPr lang="en-US" sz="4000" b="1" u="sng" dirty="0" smtClean="0">
                <a:solidFill>
                  <a:srgbClr val="FF0000"/>
                </a:solidFill>
                <a:effectLst/>
                <a:latin typeface="Times New Roman" pitchFamily="18" charset="0"/>
                <a:cs typeface="Times New Roman" pitchFamily="18" charset="0"/>
              </a:rPr>
              <a:t>The basic weather forming factors:</a:t>
            </a:r>
            <a:r>
              <a:rPr lang="en-US" sz="4000" u="sng" dirty="0" smtClean="0">
                <a:solidFill>
                  <a:srgbClr val="FF3399"/>
                </a:solidFill>
                <a:effectLst/>
                <a:latin typeface="Times New Roman" pitchFamily="18" charset="0"/>
                <a:cs typeface="Times New Roman" pitchFamily="18" charset="0"/>
              </a:rPr>
              <a:t/>
            </a:r>
            <a:br>
              <a:rPr lang="en-US" sz="4000" u="sng" dirty="0" smtClean="0">
                <a:solidFill>
                  <a:srgbClr val="FF3399"/>
                </a:solidFill>
                <a:effectLst/>
                <a:latin typeface="Times New Roman" pitchFamily="18" charset="0"/>
                <a:cs typeface="Times New Roman" pitchFamily="18" charset="0"/>
              </a:rPr>
            </a:br>
            <a:r>
              <a:rPr lang="en-US" sz="4000" b="1" dirty="0" smtClean="0">
                <a:solidFill>
                  <a:srgbClr val="000000"/>
                </a:solidFill>
                <a:effectLst/>
                <a:latin typeface="Times New Roman" pitchFamily="18" charset="0"/>
                <a:cs typeface="Times New Roman" pitchFamily="18" charset="0"/>
              </a:rPr>
              <a:t>1) </a:t>
            </a:r>
            <a:r>
              <a:rPr lang="en-US" b="1" dirty="0" err="1" smtClean="0">
                <a:solidFill>
                  <a:srgbClr val="FF0000"/>
                </a:solidFill>
                <a:effectLst/>
                <a:latin typeface="Times New Roman" pitchFamily="18" charset="0"/>
                <a:cs typeface="Times New Roman" pitchFamily="18" charset="0"/>
              </a:rPr>
              <a:t>Geliophysical</a:t>
            </a:r>
            <a:r>
              <a:rPr lang="en-US" sz="4000" b="1" dirty="0" smtClean="0">
                <a:solidFill>
                  <a:srgbClr val="000000"/>
                </a:solidFill>
                <a:effectLst/>
                <a:latin typeface="Times New Roman" pitchFamily="18" charset="0"/>
                <a:cs typeface="Times New Roman" pitchFamily="18" charset="0"/>
              </a:rPr>
              <a:t> - </a:t>
            </a:r>
            <a:r>
              <a:rPr lang="en-US" sz="4000" dirty="0" smtClean="0">
                <a:solidFill>
                  <a:srgbClr val="000000"/>
                </a:solidFill>
                <a:effectLst/>
                <a:latin typeface="Times New Roman" pitchFamily="18" charset="0"/>
                <a:cs typeface="Times New Roman" pitchFamily="18" charset="0"/>
              </a:rPr>
              <a:t>intensity of a sunlight and solar activity</a:t>
            </a:r>
            <a:r>
              <a:rPr lang="ru-RU" sz="4000" dirty="0" smtClean="0">
                <a:solidFill>
                  <a:srgbClr val="000000"/>
                </a:solidFill>
                <a:effectLst/>
                <a:latin typeface="Times New Roman" pitchFamily="18" charset="0"/>
                <a:cs typeface="Times New Roman" pitchFamily="18" charset="0"/>
              </a:rPr>
              <a:t/>
            </a:r>
            <a:br>
              <a:rPr lang="ru-RU" sz="4000" dirty="0" smtClean="0">
                <a:solidFill>
                  <a:srgbClr val="000000"/>
                </a:solidFill>
                <a:effectLst/>
                <a:latin typeface="Times New Roman" pitchFamily="18" charset="0"/>
                <a:cs typeface="Times New Roman" pitchFamily="18" charset="0"/>
              </a:rPr>
            </a:br>
            <a:r>
              <a:rPr lang="en-US" sz="4000" b="1" dirty="0" smtClean="0">
                <a:solidFill>
                  <a:srgbClr val="000000"/>
                </a:solidFill>
                <a:effectLst/>
                <a:latin typeface="Times New Roman" pitchFamily="18" charset="0"/>
                <a:cs typeface="Times New Roman" pitchFamily="18" charset="0"/>
              </a:rPr>
              <a:t>2) </a:t>
            </a:r>
            <a:r>
              <a:rPr lang="en-US" b="1" dirty="0" smtClean="0">
                <a:solidFill>
                  <a:srgbClr val="FF0000"/>
                </a:solidFill>
                <a:effectLst/>
                <a:latin typeface="Times New Roman" pitchFamily="18" charset="0"/>
                <a:cs typeface="Times New Roman" pitchFamily="18" charset="0"/>
              </a:rPr>
              <a:t>Geophysical</a:t>
            </a:r>
            <a:r>
              <a:rPr lang="en-US" b="1" dirty="0" smtClean="0">
                <a:solidFill>
                  <a:srgbClr val="000000"/>
                </a:solidFill>
                <a:effectLst/>
                <a:latin typeface="Times New Roman" pitchFamily="18" charset="0"/>
                <a:cs typeface="Times New Roman" pitchFamily="18" charset="0"/>
              </a:rPr>
              <a:t> </a:t>
            </a:r>
            <a:r>
              <a:rPr lang="en-US" sz="4000" b="1" dirty="0" smtClean="0">
                <a:solidFill>
                  <a:srgbClr val="000000"/>
                </a:solidFill>
                <a:effectLst/>
                <a:latin typeface="Times New Roman" pitchFamily="18" charset="0"/>
                <a:cs typeface="Times New Roman" pitchFamily="18" charset="0"/>
              </a:rPr>
              <a:t>-</a:t>
            </a:r>
            <a:r>
              <a:rPr lang="en-US" sz="4000" dirty="0" smtClean="0">
                <a:solidFill>
                  <a:srgbClr val="000000"/>
                </a:solidFill>
                <a:effectLst/>
                <a:latin typeface="Times New Roman" pitchFamily="18" charset="0"/>
                <a:cs typeface="Times New Roman" pitchFamily="18" charset="0"/>
              </a:rPr>
              <a:t> intensity of a geomagnetic field of the Earth, geomagnetic storms</a:t>
            </a:r>
            <a:r>
              <a:rPr lang="ru-RU" sz="4000" dirty="0" smtClean="0">
                <a:solidFill>
                  <a:srgbClr val="000000"/>
                </a:solidFill>
                <a:effectLst/>
                <a:latin typeface="Times New Roman" pitchFamily="18" charset="0"/>
                <a:cs typeface="Times New Roman" pitchFamily="18" charset="0"/>
              </a:rPr>
              <a:t/>
            </a:r>
            <a:br>
              <a:rPr lang="ru-RU" sz="4000" dirty="0" smtClean="0">
                <a:solidFill>
                  <a:srgbClr val="000000"/>
                </a:solidFill>
                <a:effectLst/>
                <a:latin typeface="Times New Roman" pitchFamily="18" charset="0"/>
                <a:cs typeface="Times New Roman" pitchFamily="18" charset="0"/>
              </a:rPr>
            </a:br>
            <a:r>
              <a:rPr lang="en-US" sz="4000" b="1" dirty="0" smtClean="0">
                <a:solidFill>
                  <a:srgbClr val="000000"/>
                </a:solidFill>
                <a:effectLst/>
                <a:latin typeface="Times New Roman" pitchFamily="18" charset="0"/>
                <a:cs typeface="Times New Roman" pitchFamily="18" charset="0"/>
              </a:rPr>
              <a:t>3) </a:t>
            </a:r>
            <a:r>
              <a:rPr lang="en-US" sz="4800" b="1" dirty="0" smtClean="0">
                <a:solidFill>
                  <a:srgbClr val="FF0000"/>
                </a:solidFill>
                <a:effectLst/>
                <a:latin typeface="Times New Roman" pitchFamily="18" charset="0"/>
                <a:cs typeface="Times New Roman" pitchFamily="18" charset="0"/>
              </a:rPr>
              <a:t>Electric condition of atmosphere </a:t>
            </a:r>
            <a:r>
              <a:rPr lang="en-US" sz="4000" b="1" dirty="0" smtClean="0">
                <a:solidFill>
                  <a:srgbClr val="000000"/>
                </a:solidFill>
                <a:effectLst/>
                <a:latin typeface="Times New Roman" pitchFamily="18" charset="0"/>
                <a:cs typeface="Times New Roman" pitchFamily="18" charset="0"/>
              </a:rPr>
              <a:t>-</a:t>
            </a:r>
            <a:r>
              <a:rPr lang="en-US" sz="4000" dirty="0" smtClean="0">
                <a:solidFill>
                  <a:srgbClr val="000000"/>
                </a:solidFill>
                <a:effectLst/>
                <a:latin typeface="Times New Roman" pitchFamily="18" charset="0"/>
                <a:cs typeface="Times New Roman" pitchFamily="18" charset="0"/>
              </a:rPr>
              <a:t> intensity and gradient of electric field, air ionization </a:t>
            </a:r>
            <a:r>
              <a:rPr lang="ru-RU" sz="4000" dirty="0" smtClean="0">
                <a:solidFill>
                  <a:srgbClr val="F2F20C"/>
                </a:solidFill>
                <a:effectLst/>
                <a:latin typeface="Times New Roman" pitchFamily="18" charset="0"/>
                <a:cs typeface="Times New Roman" pitchFamily="18" charset="0"/>
              </a:rPr>
              <a:t/>
            </a:r>
            <a:br>
              <a:rPr lang="ru-RU" sz="4000" dirty="0" smtClean="0">
                <a:solidFill>
                  <a:srgbClr val="F2F20C"/>
                </a:solidFill>
                <a:effectLst/>
                <a:latin typeface="Times New Roman" pitchFamily="18" charset="0"/>
                <a:cs typeface="Times New Roman" pitchFamily="18" charset="0"/>
              </a:rPr>
            </a:br>
            <a:endParaRPr lang="ru-RU" sz="4000" dirty="0" smtClean="0">
              <a:solidFill>
                <a:srgbClr val="F2F20C"/>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1968" name="Group 112"/>
          <p:cNvGraphicFramePr>
            <a:graphicFrameLocks noGrp="1"/>
          </p:cNvGraphicFramePr>
          <p:nvPr>
            <p:ph idx="4294967295"/>
          </p:nvPr>
        </p:nvGraphicFramePr>
        <p:xfrm>
          <a:off x="179388" y="514350"/>
          <a:ext cx="8964644" cy="6522720"/>
        </p:xfrm>
        <a:graphic>
          <a:graphicData uri="http://schemas.openxmlformats.org/drawingml/2006/table">
            <a:tbl>
              <a:tblPr/>
              <a:tblGrid>
                <a:gridCol w="2463786"/>
                <a:gridCol w="6500858"/>
              </a:tblGrid>
              <a:tr h="9008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1" u="sng" strike="noStrike" cap="none" normalizeH="0" baseline="0" dirty="0" smtClean="0">
                          <a:ln>
                            <a:noFill/>
                          </a:ln>
                          <a:solidFill>
                            <a:srgbClr val="000000"/>
                          </a:solidFill>
                          <a:effectLst/>
                          <a:latin typeface="Times New Roman" pitchFamily="18" charset="0"/>
                          <a:cs typeface="Times New Roman" pitchFamily="18" charset="0"/>
                        </a:rPr>
                        <a:t>The weather types</a:t>
                      </a:r>
                      <a:endParaRPr kumimoji="0" lang="en-US" sz="2800" b="1" i="0" u="sng"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1" u="sng" strike="noStrike" cap="none" normalizeH="0" baseline="0" dirty="0" smtClean="0">
                          <a:ln>
                            <a:noFill/>
                          </a:ln>
                          <a:solidFill>
                            <a:srgbClr val="000000"/>
                          </a:solidFill>
                          <a:effectLst/>
                          <a:latin typeface="Times New Roman" pitchFamily="18" charset="0"/>
                          <a:cs typeface="Times New Roman" pitchFamily="18" charset="0"/>
                        </a:rPr>
                        <a:t>The weather characteristics</a:t>
                      </a:r>
                      <a:endParaRPr kumimoji="0" lang="en-US" sz="2800" b="1" i="0" u="sng"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27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The stable weather is determined by anticyclone without considerable cloudiness and precipitations. The atmospheric pressure is higher that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760 ,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an atmospheric difference is near</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 5,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an air movement speed is to</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 3</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0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m</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sec</a:t>
                      </a:r>
                      <a:endParaRPr kumimoji="0" lang="uk-UA" sz="40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5853" name="Rectangle 106"/>
          <p:cNvSpPr>
            <a:spLocks noChangeArrowheads="1"/>
          </p:cNvSpPr>
          <p:nvPr/>
        </p:nvSpPr>
        <p:spPr bwMode="auto">
          <a:xfrm>
            <a:off x="-34925" y="0"/>
            <a:ext cx="9178925" cy="519113"/>
          </a:xfrm>
          <a:prstGeom prst="rect">
            <a:avLst/>
          </a:prstGeom>
          <a:noFill/>
          <a:ln w="9525">
            <a:noFill/>
            <a:miter lim="800000"/>
            <a:headEnd/>
            <a:tailEnd/>
          </a:ln>
        </p:spPr>
        <p:txBody>
          <a:bodyPr anchor="ctr">
            <a:spAutoFit/>
          </a:bodyPr>
          <a:lstStyle/>
          <a:p>
            <a:pPr indent="450850" algn="ctr">
              <a:defRPr/>
            </a:pPr>
            <a:r>
              <a:rPr lang="en-US" sz="2800" b="1" u="sng" dirty="0">
                <a:solidFill>
                  <a:srgbClr val="FF0000"/>
                </a:solidFill>
                <a:effectLst>
                  <a:outerShdw blurRad="38100" dist="38100" dir="2700000" algn="tl">
                    <a:srgbClr val="000000">
                      <a:alpha val="43137"/>
                    </a:srgbClr>
                  </a:outerShdw>
                </a:effectLst>
              </a:rPr>
              <a:t>Medical weather classification by I</a:t>
            </a:r>
            <a:r>
              <a:rPr lang="uk-UA" sz="2800" b="1" u="sng" dirty="0">
                <a:solidFill>
                  <a:srgbClr val="FF0000"/>
                </a:solidFill>
                <a:effectLst>
                  <a:outerShdw blurRad="38100" dist="38100" dir="2700000" algn="tl">
                    <a:srgbClr val="000000">
                      <a:alpha val="43137"/>
                    </a:srgbClr>
                  </a:outerShdw>
                </a:effectLst>
              </a:rPr>
              <a:t>.</a:t>
            </a:r>
            <a:r>
              <a:rPr lang="en-US" sz="2800" b="1" u="sng" dirty="0">
                <a:solidFill>
                  <a:srgbClr val="FF0000"/>
                </a:solidFill>
                <a:effectLst>
                  <a:outerShdw blurRad="38100" dist="38100" dir="2700000" algn="tl">
                    <a:srgbClr val="000000">
                      <a:alpha val="43137"/>
                    </a:srgbClr>
                  </a:outerShdw>
                </a:effectLst>
              </a:rPr>
              <a:t>I</a:t>
            </a:r>
            <a:r>
              <a:rPr lang="uk-UA" sz="2800" b="1" u="sng" dirty="0">
                <a:solidFill>
                  <a:srgbClr val="FF0000"/>
                </a:solidFill>
                <a:effectLst>
                  <a:outerShdw blurRad="38100" dist="38100" dir="2700000" algn="tl">
                    <a:srgbClr val="000000">
                      <a:alpha val="43137"/>
                    </a:srgbClr>
                  </a:outerShdw>
                </a:effectLst>
              </a:rPr>
              <a:t>. </a:t>
            </a:r>
            <a:r>
              <a:rPr lang="en-US" sz="2800" b="1" u="sng" dirty="0" err="1">
                <a:solidFill>
                  <a:srgbClr val="FF0000"/>
                </a:solidFill>
                <a:effectLst>
                  <a:outerShdw blurRad="38100" dist="38100" dir="2700000" algn="tl">
                    <a:srgbClr val="000000">
                      <a:alpha val="43137"/>
                    </a:srgbClr>
                  </a:outerShdw>
                </a:effectLst>
              </a:rPr>
              <a:t>Grigor</a:t>
            </a:r>
            <a:r>
              <a:rPr lang="uk-UA" sz="2800" b="1" u="sng" dirty="0">
                <a:solidFill>
                  <a:srgbClr val="FF0000"/>
                </a:solidFill>
                <a:effectLst>
                  <a:outerShdw blurRad="38100" dist="38100" dir="2700000" algn="tl">
                    <a:srgbClr val="000000">
                      <a:alpha val="43137"/>
                    </a:srgbClr>
                  </a:outerShdw>
                </a:effectLst>
              </a:rPr>
              <a:t>’</a:t>
            </a:r>
            <a:r>
              <a:rPr lang="en-US" sz="2800" b="1" u="sng" dirty="0" err="1">
                <a:solidFill>
                  <a:srgbClr val="FF0000"/>
                </a:solidFill>
                <a:effectLst>
                  <a:outerShdw blurRad="38100" dist="38100" dir="2700000" algn="tl">
                    <a:srgbClr val="000000">
                      <a:alpha val="43137"/>
                    </a:srgbClr>
                  </a:outerShdw>
                </a:effectLst>
              </a:rPr>
              <a:t>ev</a:t>
            </a:r>
            <a:r>
              <a:rPr lang="en-US" sz="2800" u="sng" dirty="0">
                <a:solidFill>
                  <a:srgbClr val="FF0000"/>
                </a:solidFill>
                <a:effectLst>
                  <a:outerShdw blurRad="38100" dist="38100" dir="2700000" algn="tl">
                    <a:srgbClr val="000000">
                      <a:alpha val="43137"/>
                    </a:srgbClr>
                  </a:outerShdw>
                </a:effectLst>
              </a:rPr>
              <a:t> </a:t>
            </a:r>
          </a:p>
        </p:txBody>
      </p:sp>
      <p:sp>
        <p:nvSpPr>
          <p:cNvPr id="58382" name="TextBox 3"/>
          <p:cNvSpPr txBox="1">
            <a:spLocks noChangeArrowheads="1"/>
          </p:cNvSpPr>
          <p:nvPr/>
        </p:nvSpPr>
        <p:spPr bwMode="auto">
          <a:xfrm>
            <a:off x="214313" y="1928813"/>
            <a:ext cx="2428875" cy="1077912"/>
          </a:xfrm>
          <a:prstGeom prst="rect">
            <a:avLst/>
          </a:prstGeom>
          <a:noFill/>
          <a:ln w="9525">
            <a:noFill/>
            <a:miter lim="800000"/>
            <a:headEnd/>
            <a:tailEnd/>
          </a:ln>
        </p:spPr>
        <p:txBody>
          <a:bodyPr>
            <a:spAutoFit/>
          </a:bodyPr>
          <a:lstStyle/>
          <a:p>
            <a:r>
              <a:rPr lang="en-US" b="1">
                <a:solidFill>
                  <a:srgbClr val="000000"/>
                </a:solidFill>
                <a:latin typeface="Times New Roman" pitchFamily="18" charset="0"/>
                <a:cs typeface="Times New Roman" pitchFamily="18" charset="0"/>
              </a:rPr>
              <a:t>The most comfortable</a:t>
            </a:r>
            <a:endParaRPr lang="en-US" b="1">
              <a:solidFill>
                <a:srgbClr val="000000"/>
              </a:solidFill>
              <a:latin typeface="Corbel" pitchFamily="34" charset="0"/>
            </a:endParaRPr>
          </a:p>
        </p:txBody>
      </p:sp>
      <p:sp>
        <p:nvSpPr>
          <p:cNvPr id="5" name="Нижний колонтитул 4"/>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313" y="214313"/>
          <a:ext cx="8786874" cy="6500858"/>
        </p:xfrm>
        <a:graphic>
          <a:graphicData uri="http://schemas.openxmlformats.org/drawingml/2006/table">
            <a:tbl>
              <a:tblPr/>
              <a:tblGrid>
                <a:gridCol w="1571636"/>
                <a:gridCol w="7215238"/>
              </a:tblGrid>
              <a:tr h="650085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0" b="1" i="0" u="none" strike="noStrike" cap="none" normalizeH="0" baseline="0" dirty="0" smtClean="0">
                        <a:ln>
                          <a:noFill/>
                        </a:ln>
                        <a:solidFill>
                          <a:srgbClr val="FFFF00"/>
                        </a:solidFill>
                        <a:effectLst>
                          <a:outerShdw blurRad="38100" dist="38100" dir="2700000" algn="tl">
                            <a:srgbClr val="000000"/>
                          </a:outerShdw>
                        </a:effectLst>
                        <a:latin typeface="Corbel" pitchFamily="34" charset="0"/>
                      </a:endParaRPr>
                    </a:p>
                  </a:txBody>
                  <a:tcP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Insignificant regional changes of the weather due to short-term precipitations and the variable cloudiness. An atmospheric pressure is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760-755,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an atmospheric difference -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6-8 ,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an air movement speed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4</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0-7</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0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m</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sec</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 a temperature difference to -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5,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oxygen concentration - below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315.</a:t>
                      </a:r>
                      <a:endParaRPr kumimoji="0" lang="uk-UA" sz="40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9402" name="TextBox 2"/>
          <p:cNvSpPr txBox="1">
            <a:spLocks noChangeArrowheads="1"/>
          </p:cNvSpPr>
          <p:nvPr/>
        </p:nvSpPr>
        <p:spPr bwMode="auto">
          <a:xfrm>
            <a:off x="214313" y="285750"/>
            <a:ext cx="1643062" cy="1692275"/>
          </a:xfrm>
          <a:prstGeom prst="rect">
            <a:avLst/>
          </a:prstGeom>
          <a:noFill/>
          <a:ln w="9525">
            <a:noFill/>
            <a:miter lim="800000"/>
            <a:headEnd/>
            <a:tailEnd/>
          </a:ln>
        </p:spPr>
        <p:txBody>
          <a:bodyPr>
            <a:spAutoFit/>
          </a:bodyPr>
          <a:lstStyle/>
          <a:p>
            <a:r>
              <a:rPr lang="en-US" sz="3600" b="1">
                <a:solidFill>
                  <a:srgbClr val="000000"/>
                </a:solidFill>
                <a:latin typeface="Times New Roman" pitchFamily="18" charset="0"/>
                <a:cs typeface="Times New Roman" pitchFamily="18" charset="0"/>
              </a:rPr>
              <a:t>Comfortable</a:t>
            </a:r>
            <a:r>
              <a:rPr lang="en-US" b="1">
                <a:solidFill>
                  <a:srgbClr val="000000"/>
                </a:solidFill>
                <a:latin typeface="Times New Roman" pitchFamily="18" charset="0"/>
                <a:cs typeface="Times New Roman" pitchFamily="18" charset="0"/>
              </a:rPr>
              <a:t> </a:t>
            </a:r>
            <a:endParaRPr lang="en-US" b="1">
              <a:solidFill>
                <a:srgbClr val="000000"/>
              </a:solidFill>
              <a:latin typeface="Corbel" pitchFamily="34" charset="0"/>
            </a:endParaRPr>
          </a:p>
          <a:p>
            <a:endParaRPr lang="ru-RU">
              <a:solidFill>
                <a:srgbClr val="000000"/>
              </a:solidFill>
            </a:endParaRPr>
          </a:p>
        </p:txBody>
      </p:sp>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9144000" cy="6858024"/>
        </p:xfrm>
        <a:graphic>
          <a:graphicData uri="http://schemas.openxmlformats.org/drawingml/2006/table">
            <a:tbl>
              <a:tblPr/>
              <a:tblGrid>
                <a:gridCol w="2194630"/>
                <a:gridCol w="6949370"/>
              </a:tblGrid>
              <a:tr h="68580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cs typeface="Times New Roman" pitchFamily="18" charset="0"/>
                        </a:rPr>
                        <a:t>The weather requires intensified medical control (supervision)</a:t>
                      </a:r>
                      <a:r>
                        <a:rPr kumimoji="0" lang="uk-UA" sz="4000"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uk-UA" sz="40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 cloudy unstable weather with precipitations, frequently caused by moderate cyclones and local thunderstorms</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An atmospheric pressure is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754-745,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an atmospheric difference is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9</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0 </a:t>
                      </a:r>
                      <a:r>
                        <a:rPr kumimoji="0" lang="uk-UA" sz="4000" b="0" i="0" u="none" strike="noStrike" cap="none" normalizeH="0" baseline="0" dirty="0" smtClean="0">
                          <a:ln>
                            <a:noFill/>
                          </a:ln>
                          <a:solidFill>
                            <a:srgbClr val="000000"/>
                          </a:solidFill>
                          <a:effectLst/>
                          <a:latin typeface="Corbel" pitchFamily="34" charset="0"/>
                          <a:cs typeface="Times New Roman" pitchFamily="18" charset="0"/>
                        </a:rPr>
                        <a:t>–</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 14</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0,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air movement speed is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8</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0 </a:t>
                      </a:r>
                      <a:r>
                        <a:rPr kumimoji="0" lang="uk-UA" sz="4000" b="0" i="0" u="none" strike="noStrike" cap="none" normalizeH="0" baseline="0" dirty="0" smtClean="0">
                          <a:ln>
                            <a:noFill/>
                          </a:ln>
                          <a:solidFill>
                            <a:srgbClr val="000000"/>
                          </a:solidFill>
                          <a:effectLst/>
                          <a:latin typeface="Corbel" pitchFamily="34" charset="0"/>
                          <a:cs typeface="Times New Roman" pitchFamily="18" charset="0"/>
                        </a:rPr>
                        <a:t>–</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 10</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0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m</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sec</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a temperature difference is </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6 - 9</a:t>
                      </a:r>
                      <a:r>
                        <a:rPr kumimoji="0" lang="uk-UA" sz="4000" b="0" i="0" u="none" strike="noStrike" cap="none" normalizeH="0" baseline="30000" dirty="0" smtClean="0">
                          <a:ln>
                            <a:noFill/>
                          </a:ln>
                          <a:solidFill>
                            <a:srgbClr val="000000"/>
                          </a:solidFill>
                          <a:effectLst/>
                          <a:latin typeface="Times New Roman" pitchFamily="18" charset="0"/>
                          <a:cs typeface="Times New Roman" pitchFamily="18" charset="0"/>
                        </a:rPr>
                        <a:t>0</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С,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oxygen concentration is</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 260 - 289 </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mg</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sz="4000" b="0" i="0" u="none" strike="noStrike" cap="none" normalizeH="0" baseline="0" dirty="0" smtClean="0">
                          <a:ln>
                            <a:noFill/>
                          </a:ln>
                          <a:solidFill>
                            <a:srgbClr val="000000"/>
                          </a:solidFill>
                          <a:effectLst/>
                          <a:latin typeface="Times New Roman" pitchFamily="18" charset="0"/>
                          <a:cs typeface="Times New Roman" pitchFamily="18" charset="0"/>
                        </a:rPr>
                        <a:t>l</a:t>
                      </a:r>
                      <a:r>
                        <a:rPr kumimoji="0" lang="uk-UA" sz="40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uk-UA" sz="40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9144000" cy="6858000"/>
        </p:xfrm>
        <a:graphic>
          <a:graphicData uri="http://schemas.openxmlformats.org/drawingml/2006/table">
            <a:tbl>
              <a:tblPr/>
              <a:tblGrid>
                <a:gridCol w="2253925"/>
                <a:gridCol w="6890075"/>
              </a:tblGrid>
              <a:tr h="6858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Times New Roman" pitchFamily="18" charset="0"/>
                          <a:cs typeface="Times New Roman" pitchFamily="18" charset="0"/>
                        </a:rPr>
                        <a:t>The weather requires severe medical control (supervision)</a:t>
                      </a:r>
                      <a:r>
                        <a:rPr kumimoji="0" lang="uk-UA" sz="3600"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uk-UA" sz="36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rgbClr val="000000"/>
                          </a:solidFill>
                          <a:effectLst/>
                          <a:latin typeface="Times New Roman" pitchFamily="18" charset="0"/>
                          <a:cs typeface="Times New Roman" pitchFamily="18" charset="0"/>
                        </a:rPr>
                        <a:t>The weather is with storms and intensive precipitations, caused by deep cyclone</a:t>
                      </a:r>
                      <a:r>
                        <a:rPr kumimoji="0" lang="uk-UA" sz="44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sz="4400" b="0" i="0" u="none" strike="noStrike" cap="none" normalizeH="0" baseline="0" dirty="0" smtClean="0">
                          <a:ln>
                            <a:noFill/>
                          </a:ln>
                          <a:solidFill>
                            <a:srgbClr val="000000"/>
                          </a:solidFill>
                          <a:effectLst/>
                          <a:latin typeface="Times New Roman" pitchFamily="18" charset="0"/>
                          <a:cs typeface="Times New Roman" pitchFamily="18" charset="0"/>
                        </a:rPr>
                        <a:t> An atmospheric pressure is to </a:t>
                      </a:r>
                      <a:r>
                        <a:rPr kumimoji="0" lang="uk-UA" sz="4400" b="0" i="0" u="none" strike="noStrike" cap="none" normalizeH="0" baseline="0" dirty="0" smtClean="0">
                          <a:ln>
                            <a:noFill/>
                          </a:ln>
                          <a:solidFill>
                            <a:srgbClr val="000000"/>
                          </a:solidFill>
                          <a:effectLst/>
                          <a:latin typeface="Times New Roman" pitchFamily="18" charset="0"/>
                          <a:cs typeface="Times New Roman" pitchFamily="18" charset="0"/>
                        </a:rPr>
                        <a:t>745, </a:t>
                      </a:r>
                      <a:r>
                        <a:rPr kumimoji="0" lang="en-US" sz="4400" b="0" i="0" u="none" strike="noStrike" cap="none" normalizeH="0" baseline="0" dirty="0" smtClean="0">
                          <a:ln>
                            <a:noFill/>
                          </a:ln>
                          <a:solidFill>
                            <a:srgbClr val="000000"/>
                          </a:solidFill>
                          <a:effectLst/>
                          <a:latin typeface="Times New Roman" pitchFamily="18" charset="0"/>
                          <a:cs typeface="Times New Roman" pitchFamily="18" charset="0"/>
                        </a:rPr>
                        <a:t>a pressure difference is above </a:t>
                      </a:r>
                      <a:r>
                        <a:rPr kumimoji="0" lang="uk-UA" sz="4400" b="0" i="0" u="none" strike="noStrike" cap="none" normalizeH="0" baseline="0" dirty="0" smtClean="0">
                          <a:ln>
                            <a:noFill/>
                          </a:ln>
                          <a:solidFill>
                            <a:srgbClr val="000000"/>
                          </a:solidFill>
                          <a:effectLst/>
                          <a:latin typeface="Times New Roman" pitchFamily="18" charset="0"/>
                          <a:cs typeface="Times New Roman" pitchFamily="18" charset="0"/>
                        </a:rPr>
                        <a:t>14, </a:t>
                      </a:r>
                      <a:r>
                        <a:rPr kumimoji="0" lang="en-US" sz="4400" b="0" i="0" u="none" strike="noStrike" cap="none" normalizeH="0" baseline="0" dirty="0" smtClean="0">
                          <a:ln>
                            <a:noFill/>
                          </a:ln>
                          <a:solidFill>
                            <a:srgbClr val="000000"/>
                          </a:solidFill>
                          <a:effectLst/>
                          <a:latin typeface="Times New Roman" pitchFamily="18" charset="0"/>
                          <a:cs typeface="Times New Roman" pitchFamily="18" charset="0"/>
                        </a:rPr>
                        <a:t>a temperature difference above </a:t>
                      </a:r>
                      <a:r>
                        <a:rPr kumimoji="0" lang="uk-UA" sz="4400" b="0" i="0" u="none" strike="noStrike" cap="none" normalizeH="0" baseline="0" dirty="0" smtClean="0">
                          <a:ln>
                            <a:noFill/>
                          </a:ln>
                          <a:solidFill>
                            <a:srgbClr val="000000"/>
                          </a:solidFill>
                          <a:effectLst/>
                          <a:latin typeface="Times New Roman" pitchFamily="18" charset="0"/>
                          <a:cs typeface="Times New Roman" pitchFamily="18" charset="0"/>
                        </a:rPr>
                        <a:t>10</a:t>
                      </a:r>
                      <a:r>
                        <a:rPr kumimoji="0" lang="uk-UA" sz="4400" b="0" i="0" u="none" strike="noStrike" cap="none" normalizeH="0" baseline="30000" dirty="0" smtClean="0">
                          <a:ln>
                            <a:noFill/>
                          </a:ln>
                          <a:solidFill>
                            <a:srgbClr val="000000"/>
                          </a:solidFill>
                          <a:effectLst/>
                          <a:latin typeface="Times New Roman" pitchFamily="18" charset="0"/>
                          <a:cs typeface="Times New Roman" pitchFamily="18" charset="0"/>
                        </a:rPr>
                        <a:t>0</a:t>
                      </a:r>
                      <a:r>
                        <a:rPr kumimoji="0" lang="uk-UA" sz="4400" b="0" i="0" u="none" strike="noStrike" cap="none" normalizeH="0" baseline="0" dirty="0" smtClean="0">
                          <a:ln>
                            <a:noFill/>
                          </a:ln>
                          <a:solidFill>
                            <a:srgbClr val="000000"/>
                          </a:solidFill>
                          <a:effectLst/>
                          <a:latin typeface="Times New Roman" pitchFamily="18" charset="0"/>
                          <a:cs typeface="Times New Roman" pitchFamily="18" charset="0"/>
                        </a:rPr>
                        <a:t>С, </a:t>
                      </a:r>
                      <a:r>
                        <a:rPr kumimoji="0" lang="en-US" sz="4400" b="0" i="0" u="none" strike="noStrike" cap="none" normalizeH="0" baseline="0" dirty="0" smtClean="0">
                          <a:ln>
                            <a:noFill/>
                          </a:ln>
                          <a:solidFill>
                            <a:srgbClr val="000000"/>
                          </a:solidFill>
                          <a:effectLst/>
                          <a:latin typeface="Times New Roman" pitchFamily="18" charset="0"/>
                          <a:cs typeface="Times New Roman" pitchFamily="18" charset="0"/>
                        </a:rPr>
                        <a:t>oxygen concentration - below </a:t>
                      </a:r>
                      <a:r>
                        <a:rPr kumimoji="0" lang="uk-UA" sz="4400" b="0" i="0" u="none" strike="noStrike" cap="none" normalizeH="0" baseline="0" dirty="0" smtClean="0">
                          <a:ln>
                            <a:noFill/>
                          </a:ln>
                          <a:solidFill>
                            <a:srgbClr val="000000"/>
                          </a:solidFill>
                          <a:effectLst/>
                          <a:latin typeface="Times New Roman" pitchFamily="18" charset="0"/>
                          <a:cs typeface="Times New Roman" pitchFamily="18" charset="0"/>
                        </a:rPr>
                        <a:t>260 </a:t>
                      </a:r>
                      <a:r>
                        <a:rPr kumimoji="0" lang="en-US" sz="4400" b="0" i="0" u="none" strike="noStrike" cap="none" normalizeH="0" baseline="0" dirty="0" smtClean="0">
                          <a:ln>
                            <a:noFill/>
                          </a:ln>
                          <a:solidFill>
                            <a:srgbClr val="000000"/>
                          </a:solidFill>
                          <a:effectLst/>
                          <a:latin typeface="Times New Roman" pitchFamily="18" charset="0"/>
                          <a:cs typeface="Times New Roman" pitchFamily="18" charset="0"/>
                        </a:rPr>
                        <a:t>mg</a:t>
                      </a:r>
                      <a:r>
                        <a:rPr kumimoji="0" lang="uk-UA" sz="44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sz="4400" b="0" i="0" u="none" strike="noStrike" cap="none" normalizeH="0" baseline="0" dirty="0" smtClean="0">
                          <a:ln>
                            <a:noFill/>
                          </a:ln>
                          <a:solidFill>
                            <a:srgbClr val="000000"/>
                          </a:solidFill>
                          <a:effectLst/>
                          <a:latin typeface="Times New Roman" pitchFamily="18" charset="0"/>
                          <a:cs typeface="Times New Roman" pitchFamily="18" charset="0"/>
                        </a:rPr>
                        <a:t>l</a:t>
                      </a:r>
                      <a:r>
                        <a:rPr kumimoji="0" lang="uk-UA" sz="44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uk-UA" sz="44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275" name="Group 155"/>
          <p:cNvGraphicFramePr>
            <a:graphicFrameLocks noGrp="1"/>
          </p:cNvGraphicFramePr>
          <p:nvPr>
            <p:ph idx="4294967295"/>
          </p:nvPr>
        </p:nvGraphicFramePr>
        <p:xfrm>
          <a:off x="468313" y="587375"/>
          <a:ext cx="8229600" cy="5727702"/>
        </p:xfrm>
        <a:graphic>
          <a:graphicData uri="http://schemas.openxmlformats.org/drawingml/2006/table">
            <a:tbl>
              <a:tblPr/>
              <a:tblGrid>
                <a:gridCol w="1814512"/>
                <a:gridCol w="1612900"/>
                <a:gridCol w="1724025"/>
                <a:gridCol w="1497013"/>
                <a:gridCol w="1581150"/>
              </a:tblGrid>
              <a:tr h="1011238">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1" u="sng" strike="noStrike" cap="none" normalizeH="0" baseline="0" dirty="0" smtClean="0">
                          <a:ln>
                            <a:noFill/>
                          </a:ln>
                          <a:solidFill>
                            <a:srgbClr val="000000"/>
                          </a:solidFill>
                          <a:effectLst/>
                          <a:latin typeface="Times New Roman" pitchFamily="18" charset="0"/>
                          <a:cs typeface="Times New Roman" pitchFamily="18" charset="0"/>
                        </a:rPr>
                        <a:t>The weather type</a:t>
                      </a:r>
                      <a:endParaRPr kumimoji="0" lang="en-US" sz="2800" b="1" i="0" u="sng" strike="noStrike" cap="none" normalizeH="0" baseline="0" dirty="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1" u="sng" strike="noStrike" cap="none" normalizeH="0" baseline="0" smtClean="0">
                          <a:ln>
                            <a:noFill/>
                          </a:ln>
                          <a:solidFill>
                            <a:srgbClr val="000000"/>
                          </a:solidFill>
                          <a:effectLst/>
                          <a:latin typeface="Times New Roman" pitchFamily="18" charset="0"/>
                          <a:cs typeface="Times New Roman" pitchFamily="18" charset="0"/>
                        </a:rPr>
                        <a:t>Meteorological characteristics</a:t>
                      </a:r>
                      <a:endParaRPr kumimoji="0" lang="en-US" sz="2800" b="1" i="0" u="sng" strike="noStrike" cap="none" normalizeH="0" baseline="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uk-UA"/>
                    </a:p>
                  </a:txBody>
                  <a:tcPr/>
                </a:tc>
                <a:tc hMerge="1">
                  <a:txBody>
                    <a:bodyPr/>
                    <a:lstStyle/>
                    <a:p>
                      <a:endParaRPr lang="uk-UA"/>
                    </a:p>
                  </a:txBody>
                  <a:tcPr/>
                </a:tc>
                <a:tc hMerge="1">
                  <a:txBody>
                    <a:bodyPr/>
                    <a:lstStyle/>
                    <a:p>
                      <a:endParaRPr lang="uk-UA"/>
                    </a:p>
                  </a:txBody>
                  <a:tcPr/>
                </a:tc>
              </a:tr>
              <a:tr h="1682750">
                <a:tc vMerge="1">
                  <a:txBody>
                    <a:bodyPr/>
                    <a:lstStyle/>
                    <a:p>
                      <a:endParaRPr lang="uk-UA"/>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cs typeface="Times New Roman" pitchFamily="18" charset="0"/>
                        </a:rPr>
                        <a:t>Air temperature difference, </a:t>
                      </a:r>
                      <a:r>
                        <a:rPr kumimoji="0" lang="uk-UA" sz="2000" b="1" i="0" u="none" strike="noStrike" cap="none" normalizeH="0" baseline="30000" dirty="0" smtClean="0">
                          <a:ln>
                            <a:noFill/>
                          </a:ln>
                          <a:solidFill>
                            <a:srgbClr val="000000"/>
                          </a:solidFill>
                          <a:effectLst/>
                          <a:latin typeface="Times New Roman" pitchFamily="18" charset="0"/>
                          <a:cs typeface="Times New Roman" pitchFamily="18" charset="0"/>
                        </a:rPr>
                        <a:t>0</a:t>
                      </a:r>
                      <a:r>
                        <a:rPr kumimoji="0" lang="uk-UA" sz="2000" b="1" i="0" u="none" strike="noStrike" cap="none" normalizeH="0" baseline="0" dirty="0" smtClean="0">
                          <a:ln>
                            <a:noFill/>
                          </a:ln>
                          <a:solidFill>
                            <a:srgbClr val="000000"/>
                          </a:solidFill>
                          <a:effectLst/>
                          <a:latin typeface="Times New Roman" pitchFamily="18" charset="0"/>
                          <a:cs typeface="Times New Roman" pitchFamily="18" charset="0"/>
                        </a:rPr>
                        <a:t>С</a:t>
                      </a:r>
                      <a:endParaRPr kumimoji="0" lang="uk-UA" sz="2000" b="1" i="0" u="none" strike="noStrike" cap="none" normalizeH="0" baseline="0" dirty="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Relative </a:t>
                      </a:r>
                      <a:endParaRPr kumimoji="0" lang="ru-RU" sz="2000" b="1"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air humidity</a:t>
                      </a:r>
                      <a:r>
                        <a:rPr kumimoji="0" lang="uk-UA" sz="20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uk-UA" sz="2000" b="1" i="0" u="none" strike="noStrike" cap="none" normalizeH="0" baseline="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Air movement speed</a:t>
                      </a:r>
                      <a:r>
                        <a:rPr kumimoji="0" lang="uk-UA" sz="2000" b="1" i="0" u="none" strike="noStrike" cap="none" normalizeH="0" baseline="0" smtClean="0">
                          <a:ln>
                            <a:noFill/>
                          </a:ln>
                          <a:solidFill>
                            <a:srgbClr val="000000"/>
                          </a:solidFill>
                          <a:effectLst/>
                          <a:latin typeface="Times New Roman" pitchFamily="18" charset="0"/>
                          <a:cs typeface="Times New Roman" pitchFamily="18" charset="0"/>
                        </a:rPr>
                        <a:t>, </a:t>
                      </a: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m</a:t>
                      </a:r>
                      <a:r>
                        <a:rPr kumimoji="0" lang="uk-UA" sz="2000" b="1" i="0" u="none" strike="noStrike" cap="none" normalizeH="0" baseline="0" smtClean="0">
                          <a:ln>
                            <a:noFill/>
                          </a:ln>
                          <a:solidFill>
                            <a:srgbClr val="000000"/>
                          </a:solidFill>
                          <a:effectLst/>
                          <a:latin typeface="Times New Roman" pitchFamily="18" charset="0"/>
                          <a:cs typeface="Times New Roman" pitchFamily="18" charset="0"/>
                        </a:rPr>
                        <a:t>/</a:t>
                      </a: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sec</a:t>
                      </a:r>
                      <a:endParaRPr kumimoji="0" lang="en-US" sz="2000" b="1" i="0" u="none" strike="noStrike" cap="none" normalizeH="0" baseline="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Air pressure </a:t>
                      </a:r>
                      <a:endParaRPr kumimoji="0" lang="ru-RU" sz="2000" b="1" i="0" u="none" strike="noStrike" cap="none" normalizeH="0" baseline="0" smtClean="0">
                        <a:ln>
                          <a:noFill/>
                        </a:ln>
                        <a:solidFill>
                          <a:srgbClr val="000000"/>
                        </a:solidFill>
                        <a:effectLst/>
                        <a:latin typeface="Times New Roman" pitchFamily="18"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difference</a:t>
                      </a:r>
                      <a:r>
                        <a:rPr kumimoji="0" lang="uk-UA" sz="2000" b="1" i="0" u="none" strike="noStrike" cap="none" normalizeH="0" baseline="0" smtClean="0">
                          <a:ln>
                            <a:noFill/>
                          </a:ln>
                          <a:solidFill>
                            <a:srgbClr val="000000"/>
                          </a:solidFill>
                          <a:effectLst/>
                          <a:latin typeface="Times New Roman" pitchFamily="18" charset="0"/>
                          <a:cs typeface="Times New Roman" pitchFamily="18" charset="0"/>
                        </a:rPr>
                        <a:t>, </a:t>
                      </a: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gPa</a:t>
                      </a:r>
                      <a:endParaRPr kumimoji="0" lang="en-US" sz="2000" b="1" i="0" u="none" strike="noStrike" cap="none" normalizeH="0" baseline="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12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00"/>
                          </a:solidFill>
                          <a:effectLst/>
                          <a:latin typeface="Times New Roman" pitchFamily="18" charset="0"/>
                          <a:cs typeface="Times New Roman" pitchFamily="18" charset="0"/>
                        </a:rPr>
                        <a:t>Optimal </a:t>
                      </a:r>
                      <a:endParaRPr kumimoji="0" lang="en-US"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dirty="0" smtClean="0">
                          <a:ln>
                            <a:noFill/>
                          </a:ln>
                          <a:solidFill>
                            <a:srgbClr val="000000"/>
                          </a:solidFill>
                          <a:effectLst/>
                          <a:latin typeface="Times New Roman" pitchFamily="18" charset="0"/>
                          <a:cs typeface="Times New Roman" pitchFamily="18" charset="0"/>
                        </a:rPr>
                        <a:t> 2</a:t>
                      </a:r>
                      <a:endParaRPr kumimoji="0" lang="uk-UA" sz="28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smtClean="0">
                          <a:ln>
                            <a:noFill/>
                          </a:ln>
                          <a:solidFill>
                            <a:srgbClr val="000000"/>
                          </a:solidFill>
                          <a:effectLst/>
                          <a:latin typeface="Times New Roman" pitchFamily="18" charset="0"/>
                          <a:cs typeface="Times New Roman" pitchFamily="18" charset="0"/>
                        </a:rPr>
                        <a:t>40 - 70</a:t>
                      </a:r>
                      <a:endParaRPr kumimoji="0" lang="uk-UA"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dirty="0" smtClean="0">
                          <a:ln>
                            <a:noFill/>
                          </a:ln>
                          <a:solidFill>
                            <a:srgbClr val="000000"/>
                          </a:solidFill>
                          <a:effectLst/>
                          <a:latin typeface="Times New Roman" pitchFamily="18" charset="0"/>
                          <a:cs typeface="Times New Roman" pitchFamily="18" charset="0"/>
                        </a:rPr>
                        <a:t>3</a:t>
                      </a:r>
                      <a:endParaRPr kumimoji="0" lang="uk-UA" sz="28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smtClean="0">
                          <a:ln>
                            <a:noFill/>
                          </a:ln>
                          <a:solidFill>
                            <a:srgbClr val="000000"/>
                          </a:solidFill>
                          <a:effectLst/>
                          <a:latin typeface="Times New Roman" pitchFamily="18" charset="0"/>
                          <a:cs typeface="Times New Roman" pitchFamily="18" charset="0"/>
                        </a:rPr>
                        <a:t> 3</a:t>
                      </a:r>
                      <a:endParaRPr kumimoji="0" lang="uk-UA"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12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00"/>
                          </a:solidFill>
                          <a:effectLst/>
                          <a:latin typeface="Times New Roman" pitchFamily="18" charset="0"/>
                          <a:cs typeface="Times New Roman" pitchFamily="18" charset="0"/>
                        </a:rPr>
                        <a:t>Irritant </a:t>
                      </a:r>
                      <a:endParaRPr kumimoji="0" lang="en-US"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smtClean="0">
                          <a:ln>
                            <a:noFill/>
                          </a:ln>
                          <a:solidFill>
                            <a:srgbClr val="000000"/>
                          </a:solidFill>
                          <a:effectLst/>
                          <a:latin typeface="Times New Roman" pitchFamily="18" charset="0"/>
                          <a:cs typeface="Times New Roman" pitchFamily="18" charset="0"/>
                        </a:rPr>
                        <a:t>2 - 4</a:t>
                      </a:r>
                      <a:endParaRPr kumimoji="0" lang="uk-UA"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smtClean="0">
                          <a:ln>
                            <a:noFill/>
                          </a:ln>
                          <a:solidFill>
                            <a:srgbClr val="000000"/>
                          </a:solidFill>
                          <a:effectLst/>
                          <a:latin typeface="Times New Roman" pitchFamily="18" charset="0"/>
                          <a:cs typeface="Times New Roman" pitchFamily="18" charset="0"/>
                        </a:rPr>
                        <a:t>70 - 90</a:t>
                      </a:r>
                      <a:endParaRPr kumimoji="0" lang="uk-UA"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smtClean="0">
                          <a:ln>
                            <a:noFill/>
                          </a:ln>
                          <a:solidFill>
                            <a:srgbClr val="000000"/>
                          </a:solidFill>
                          <a:effectLst/>
                          <a:latin typeface="Times New Roman" pitchFamily="18" charset="0"/>
                          <a:cs typeface="Times New Roman" pitchFamily="18" charset="0"/>
                        </a:rPr>
                        <a:t>3 - 9</a:t>
                      </a:r>
                      <a:endParaRPr kumimoji="0" lang="uk-UA"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smtClean="0">
                          <a:ln>
                            <a:noFill/>
                          </a:ln>
                          <a:solidFill>
                            <a:srgbClr val="000000"/>
                          </a:solidFill>
                          <a:effectLst/>
                          <a:latin typeface="Times New Roman" pitchFamily="18" charset="0"/>
                          <a:cs typeface="Times New Roman" pitchFamily="18" charset="0"/>
                        </a:rPr>
                        <a:t>4 - 8</a:t>
                      </a:r>
                      <a:endParaRPr kumimoji="0" lang="uk-UA"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12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Times New Roman" pitchFamily="18" charset="0"/>
                          <a:cs typeface="Times New Roman" pitchFamily="18" charset="0"/>
                        </a:rPr>
                        <a:t>Acute </a:t>
                      </a:r>
                      <a:endParaRPr kumimoji="0" lang="en-US" sz="28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00"/>
                          </a:solidFill>
                          <a:effectLst/>
                          <a:latin typeface="Times New Roman" pitchFamily="18" charset="0"/>
                          <a:cs typeface="Times New Roman" pitchFamily="18" charset="0"/>
                        </a:rPr>
                        <a:t>above</a:t>
                      </a:r>
                      <a:r>
                        <a:rPr kumimoji="0" lang="uk-UA" sz="2800" b="1" i="0" u="none" strike="noStrike" cap="none" normalizeH="0" baseline="0" smtClean="0">
                          <a:ln>
                            <a:noFill/>
                          </a:ln>
                          <a:solidFill>
                            <a:srgbClr val="000000"/>
                          </a:solidFill>
                          <a:effectLst/>
                          <a:latin typeface="Times New Roman" pitchFamily="18" charset="0"/>
                          <a:cs typeface="Times New Roman" pitchFamily="18" charset="0"/>
                        </a:rPr>
                        <a:t> 4</a:t>
                      </a:r>
                      <a:endParaRPr kumimoji="0" lang="uk-UA"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00"/>
                          </a:solidFill>
                          <a:effectLst/>
                          <a:latin typeface="Times New Roman" pitchFamily="18" charset="0"/>
                          <a:cs typeface="Times New Roman" pitchFamily="18" charset="0"/>
                        </a:rPr>
                        <a:t>above</a:t>
                      </a:r>
                      <a:r>
                        <a:rPr kumimoji="0" lang="uk-UA" sz="2800" b="1" i="0" u="none" strike="noStrike" cap="none" normalizeH="0" baseline="0" smtClean="0">
                          <a:ln>
                            <a:noFill/>
                          </a:ln>
                          <a:solidFill>
                            <a:srgbClr val="000000"/>
                          </a:solidFill>
                          <a:effectLst/>
                          <a:latin typeface="Times New Roman" pitchFamily="18" charset="0"/>
                          <a:cs typeface="Times New Roman" pitchFamily="18" charset="0"/>
                        </a:rPr>
                        <a:t> 90</a:t>
                      </a:r>
                      <a:endParaRPr kumimoji="0" lang="uk-UA"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00"/>
                          </a:solidFill>
                          <a:effectLst/>
                          <a:latin typeface="Times New Roman" pitchFamily="18" charset="0"/>
                          <a:cs typeface="Times New Roman" pitchFamily="18" charset="0"/>
                        </a:rPr>
                        <a:t>above</a:t>
                      </a:r>
                      <a:r>
                        <a:rPr kumimoji="0" lang="uk-UA" sz="2800" b="1" i="0" u="none" strike="noStrike" cap="none" normalizeH="0" baseline="0" smtClean="0">
                          <a:ln>
                            <a:noFill/>
                          </a:ln>
                          <a:solidFill>
                            <a:srgbClr val="000000"/>
                          </a:solidFill>
                          <a:effectLst/>
                          <a:latin typeface="Times New Roman" pitchFamily="18" charset="0"/>
                          <a:cs typeface="Times New Roman" pitchFamily="18" charset="0"/>
                        </a:rPr>
                        <a:t> 9</a:t>
                      </a:r>
                      <a:endParaRPr kumimoji="0" lang="uk-UA" sz="28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Times New Roman" pitchFamily="18" charset="0"/>
                          <a:cs typeface="Times New Roman" pitchFamily="18" charset="0"/>
                        </a:rPr>
                        <a:t>above</a:t>
                      </a:r>
                      <a:r>
                        <a:rPr kumimoji="0" lang="uk-UA" sz="2800" b="1" i="0" u="none" strike="noStrike" cap="none" normalizeH="0" baseline="0" dirty="0" smtClean="0">
                          <a:ln>
                            <a:noFill/>
                          </a:ln>
                          <a:solidFill>
                            <a:srgbClr val="000000"/>
                          </a:solidFill>
                          <a:effectLst/>
                          <a:latin typeface="Times New Roman" pitchFamily="18" charset="0"/>
                          <a:cs typeface="Times New Roman" pitchFamily="18" charset="0"/>
                        </a:rPr>
                        <a:t> 8</a:t>
                      </a:r>
                      <a:endParaRPr kumimoji="0" lang="uk-UA" sz="28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6116" name="Rectangle 154"/>
          <p:cNvSpPr>
            <a:spLocks noChangeArrowheads="1"/>
          </p:cNvSpPr>
          <p:nvPr/>
        </p:nvSpPr>
        <p:spPr bwMode="auto">
          <a:xfrm>
            <a:off x="52388" y="6350"/>
            <a:ext cx="8958262" cy="565150"/>
          </a:xfrm>
          <a:prstGeom prst="rect">
            <a:avLst/>
          </a:prstGeom>
          <a:noFill/>
          <a:ln w="9525">
            <a:noFill/>
            <a:miter lim="800000"/>
            <a:headEnd/>
            <a:tailEnd/>
          </a:ln>
        </p:spPr>
        <p:txBody>
          <a:bodyPr wrap="none" anchor="ctr">
            <a:spAutoFit/>
          </a:bodyPr>
          <a:lstStyle/>
          <a:p>
            <a:pPr algn="ctr">
              <a:defRPr/>
            </a:pPr>
            <a:r>
              <a:rPr lang="en-US" sz="3100" b="1" u="sng" dirty="0">
                <a:solidFill>
                  <a:srgbClr val="FF0000"/>
                </a:solidFill>
                <a:effectLst>
                  <a:outerShdw blurRad="38100" dist="38100" dir="2700000" algn="tl">
                    <a:srgbClr val="000000">
                      <a:alpha val="43137"/>
                    </a:srgbClr>
                  </a:outerShdw>
                </a:effectLst>
              </a:rPr>
              <a:t>Medical</a:t>
            </a:r>
            <a:r>
              <a:rPr lang="en-US" sz="3100" b="1" dirty="0">
                <a:solidFill>
                  <a:srgbClr val="FF0000"/>
                </a:solidFill>
                <a:effectLst>
                  <a:outerShdw blurRad="38100" dist="38100" dir="2700000" algn="tl">
                    <a:srgbClr val="000000">
                      <a:alpha val="43137"/>
                    </a:srgbClr>
                  </a:outerShdw>
                </a:effectLst>
              </a:rPr>
              <a:t> </a:t>
            </a:r>
            <a:r>
              <a:rPr lang="en-US" sz="3100" b="1" u="sng" dirty="0">
                <a:solidFill>
                  <a:srgbClr val="FF0000"/>
                </a:solidFill>
                <a:effectLst>
                  <a:outerShdw blurRad="38100" dist="38100" dir="2700000" algn="tl">
                    <a:srgbClr val="000000">
                      <a:alpha val="43137"/>
                    </a:srgbClr>
                  </a:outerShdw>
                </a:effectLst>
              </a:rPr>
              <a:t>weather classification by G.P. </a:t>
            </a:r>
            <a:r>
              <a:rPr lang="en-US" sz="3100" b="1" u="sng" dirty="0" err="1">
                <a:solidFill>
                  <a:srgbClr val="FF0000"/>
                </a:solidFill>
                <a:effectLst>
                  <a:outerShdw blurRad="38100" dist="38100" dir="2700000" algn="tl">
                    <a:srgbClr val="000000">
                      <a:alpha val="43137"/>
                    </a:srgbClr>
                  </a:outerShdw>
                </a:effectLst>
              </a:rPr>
              <a:t>Fedorov</a:t>
            </a:r>
            <a:endParaRPr lang="en-US" sz="3100" b="1" u="sng" dirty="0">
              <a:solidFill>
                <a:srgbClr val="FF0000"/>
              </a:solidFill>
              <a:effectLst>
                <a:outerShdw blurRad="38100" dist="38100" dir="2700000" algn="tl">
                  <a:srgbClr val="000000">
                    <a:alpha val="43137"/>
                  </a:srgbClr>
                </a:outerShdw>
              </a:effectLst>
            </a:endParaRPr>
          </a:p>
        </p:txBody>
      </p:sp>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4758" name="Group 134"/>
          <p:cNvGraphicFramePr>
            <a:graphicFrameLocks noGrp="1"/>
          </p:cNvGraphicFramePr>
          <p:nvPr>
            <p:ph idx="4294967295"/>
          </p:nvPr>
        </p:nvGraphicFramePr>
        <p:xfrm>
          <a:off x="71438" y="857250"/>
          <a:ext cx="9144000" cy="5974080"/>
        </p:xfrm>
        <a:graphic>
          <a:graphicData uri="http://schemas.openxmlformats.org/drawingml/2006/table">
            <a:tbl>
              <a:tblPr/>
              <a:tblGrid>
                <a:gridCol w="3428992"/>
                <a:gridCol w="5715008"/>
              </a:tblGrid>
              <a:tr h="55193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400" b="1" i="1" u="sng" strike="noStrike" cap="none" normalizeH="0" baseline="0" dirty="0" smtClean="0">
                          <a:ln>
                            <a:noFill/>
                          </a:ln>
                          <a:solidFill>
                            <a:srgbClr val="000000"/>
                          </a:solidFill>
                          <a:effectLst/>
                          <a:latin typeface="Times New Roman" pitchFamily="18" charset="0"/>
                          <a:cs typeface="Times New Roman" pitchFamily="18" charset="0"/>
                        </a:rPr>
                        <a:t>The weather characteristics from the medical view</a:t>
                      </a:r>
                      <a:endParaRPr kumimoji="0" lang="en-US" sz="3400" b="1" i="1" u="sng" strike="noStrike" cap="none" normalizeH="0" baseline="0" dirty="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3400" b="1" i="1" u="sng" strike="noStrike" cap="none" normalizeH="0" baseline="0" dirty="0" smtClean="0">
                          <a:ln>
                            <a:noFill/>
                          </a:ln>
                          <a:solidFill>
                            <a:srgbClr val="000000"/>
                          </a:solidFill>
                          <a:effectLst/>
                          <a:latin typeface="Times New Roman" pitchFamily="18" charset="0"/>
                          <a:cs typeface="Times New Roman" pitchFamily="18" charset="0"/>
                        </a:rPr>
                        <a:t>The weather pattern characteristics</a:t>
                      </a:r>
                      <a:endParaRPr kumimoji="0" lang="en-US" sz="3400" b="1" i="1" u="sng" strike="noStrike" cap="none" normalizeH="0" baseline="0" dirty="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992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1" i="0" u="none" strike="noStrike" cap="none" normalizeH="0" baseline="0" dirty="0" smtClean="0">
                          <a:ln>
                            <a:noFill/>
                          </a:ln>
                          <a:solidFill>
                            <a:srgbClr val="000000"/>
                          </a:solidFill>
                          <a:effectLst/>
                          <a:latin typeface="Times New Roman" pitchFamily="18" charset="0"/>
                          <a:cs typeface="Times New Roman" pitchFamily="18" charset="0"/>
                        </a:rPr>
                        <a:t>Stable indifferent </a:t>
                      </a:r>
                      <a:endParaRPr kumimoji="0" lang="en-US" sz="34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dirty="0" smtClean="0">
                          <a:ln>
                            <a:noFill/>
                          </a:ln>
                          <a:solidFill>
                            <a:srgbClr val="000000"/>
                          </a:solidFill>
                          <a:effectLst/>
                          <a:latin typeface="Times New Roman" pitchFamily="18" charset="0"/>
                          <a:cs typeface="Times New Roman" pitchFamily="18" charset="0"/>
                        </a:rPr>
                        <a:t>The slow-moving anticyclone without atmospheric fronts </a:t>
                      </a:r>
                      <a:endParaRPr kumimoji="0" lang="en-US" sz="34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358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1" i="0" u="none" strike="noStrike" cap="none" normalizeH="0" baseline="0" smtClean="0">
                          <a:ln>
                            <a:noFill/>
                          </a:ln>
                          <a:solidFill>
                            <a:srgbClr val="000000"/>
                          </a:solidFill>
                          <a:effectLst/>
                          <a:latin typeface="Times New Roman" pitchFamily="18" charset="0"/>
                          <a:cs typeface="Times New Roman" pitchFamily="18" charset="0"/>
                        </a:rPr>
                        <a:t>Unstable, passing from indifferent to </a:t>
                      </a:r>
                      <a:r>
                        <a:rPr kumimoji="0" lang="en-US" sz="3400" b="1" i="0" u="none" strike="noStrike" cap="none" normalizeH="0" baseline="0" smtClean="0">
                          <a:ln>
                            <a:noFill/>
                          </a:ln>
                          <a:solidFill>
                            <a:srgbClr val="000000"/>
                          </a:solidFill>
                          <a:effectLst/>
                          <a:latin typeface="Corbel" pitchFamily="34" charset="0"/>
                          <a:cs typeface="Times New Roman" pitchFamily="18" charset="0"/>
                        </a:rPr>
                        <a:t>“</a:t>
                      </a:r>
                      <a:r>
                        <a:rPr kumimoji="0" lang="en-US" sz="3400" b="1" i="0" u="none" strike="noStrike" cap="none" normalizeH="0" baseline="0" smtClean="0">
                          <a:ln>
                            <a:noFill/>
                          </a:ln>
                          <a:solidFill>
                            <a:srgbClr val="000000"/>
                          </a:solidFill>
                          <a:effectLst/>
                          <a:latin typeface="Times New Roman" pitchFamily="18" charset="0"/>
                          <a:cs typeface="Times New Roman" pitchFamily="18" charset="0"/>
                        </a:rPr>
                        <a:t>spastic</a:t>
                      </a:r>
                      <a:r>
                        <a:rPr kumimoji="0" lang="en-US" sz="3400" b="1" i="0" u="none" strike="noStrike" cap="none" normalizeH="0" baseline="0" smtClean="0">
                          <a:ln>
                            <a:noFill/>
                          </a:ln>
                          <a:solidFill>
                            <a:srgbClr val="000000"/>
                          </a:solidFill>
                          <a:effectLst/>
                          <a:latin typeface="Corbel" pitchFamily="34" charset="0"/>
                          <a:cs typeface="Times New Roman" pitchFamily="18" charset="0"/>
                        </a:rPr>
                        <a:t>”</a:t>
                      </a:r>
                      <a:r>
                        <a:rPr kumimoji="0" lang="en-US" sz="3400" b="1" i="0" u="none" strike="noStrike" cap="none" normalizeH="0" baseline="0" smtClean="0">
                          <a:ln>
                            <a:noFill/>
                          </a:ln>
                          <a:solidFill>
                            <a:srgbClr val="000000"/>
                          </a:solidFill>
                          <a:effectLst/>
                          <a:latin typeface="Times New Roman" pitchFamily="18" charset="0"/>
                          <a:cs typeface="Times New Roman" pitchFamily="18" charset="0"/>
                        </a:rPr>
                        <a:t> type </a:t>
                      </a:r>
                      <a:endParaRPr kumimoji="0" lang="en-US" sz="3400" b="1" i="0" u="none" strike="noStrike" cap="none" normalizeH="0" baseline="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dirty="0" smtClean="0">
                          <a:ln>
                            <a:noFill/>
                          </a:ln>
                          <a:solidFill>
                            <a:srgbClr val="000000"/>
                          </a:solidFill>
                          <a:effectLst/>
                          <a:latin typeface="Times New Roman" pitchFamily="18" charset="0"/>
                          <a:cs typeface="Times New Roman" pitchFamily="18" charset="0"/>
                        </a:rPr>
                        <a:t>Destruction of  the anticyclone</a:t>
                      </a:r>
                      <a:r>
                        <a:rPr kumimoji="0" lang="uk-UA" sz="3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400" b="0" i="0" u="none" strike="noStrike" cap="none" normalizeH="0" baseline="0" dirty="0" smtClean="0">
                          <a:ln>
                            <a:noFill/>
                          </a:ln>
                          <a:solidFill>
                            <a:srgbClr val="000000"/>
                          </a:solidFill>
                          <a:effectLst/>
                          <a:latin typeface="Times New Roman" pitchFamily="18" charset="0"/>
                          <a:cs typeface="Times New Roman" pitchFamily="18" charset="0"/>
                        </a:rPr>
                        <a:t>An approach of an inclination, a crest</a:t>
                      </a:r>
                      <a:r>
                        <a:rPr kumimoji="0" lang="uk-UA" sz="3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400" b="0" i="0" u="none" strike="noStrike" cap="none" normalizeH="0" baseline="0" dirty="0" smtClean="0">
                          <a:ln>
                            <a:noFill/>
                          </a:ln>
                          <a:solidFill>
                            <a:srgbClr val="000000"/>
                          </a:solidFill>
                          <a:effectLst/>
                          <a:latin typeface="Times New Roman" pitchFamily="18" charset="0"/>
                          <a:cs typeface="Times New Roman" pitchFamily="18" charset="0"/>
                        </a:rPr>
                        <a:t>a non-gradient region with increased pressure</a:t>
                      </a:r>
                      <a:r>
                        <a:rPr kumimoji="0" lang="uk-UA" sz="34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uk-UA" sz="34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7120" name="Rectangle 135"/>
          <p:cNvSpPr>
            <a:spLocks noChangeArrowheads="1"/>
          </p:cNvSpPr>
          <p:nvPr/>
        </p:nvSpPr>
        <p:spPr bwMode="auto">
          <a:xfrm>
            <a:off x="0" y="-87313"/>
            <a:ext cx="9144000" cy="1016001"/>
          </a:xfrm>
          <a:prstGeom prst="rect">
            <a:avLst/>
          </a:prstGeom>
          <a:noFill/>
          <a:ln w="9525">
            <a:noFill/>
            <a:miter lim="800000"/>
            <a:headEnd/>
            <a:tailEnd/>
          </a:ln>
        </p:spPr>
        <p:txBody>
          <a:bodyPr anchor="ctr">
            <a:spAutoFit/>
          </a:bodyPr>
          <a:lstStyle/>
          <a:p>
            <a:pPr algn="ctr">
              <a:defRPr/>
            </a:pPr>
            <a:r>
              <a:rPr lang="en-US" sz="3000" b="1" u="sng" dirty="0">
                <a:solidFill>
                  <a:srgbClr val="FF0000"/>
                </a:solidFill>
                <a:effectLst>
                  <a:outerShdw blurRad="38100" dist="38100" dir="2700000" algn="tl">
                    <a:srgbClr val="000000">
                      <a:alpha val="43137"/>
                    </a:srgbClr>
                  </a:outerShdw>
                </a:effectLst>
              </a:rPr>
              <a:t>Medical weather classification by </a:t>
            </a:r>
          </a:p>
          <a:p>
            <a:pPr algn="ctr">
              <a:defRPr/>
            </a:pPr>
            <a:r>
              <a:rPr lang="en-US" sz="3000" b="1" u="sng" dirty="0">
                <a:solidFill>
                  <a:srgbClr val="FF0000"/>
                </a:solidFill>
                <a:effectLst>
                  <a:outerShdw blurRad="38100" dist="38100" dir="2700000" algn="tl">
                    <a:srgbClr val="000000">
                      <a:alpha val="43137"/>
                    </a:srgbClr>
                  </a:outerShdw>
                </a:effectLst>
              </a:rPr>
              <a:t>V.F. </a:t>
            </a:r>
            <a:r>
              <a:rPr lang="en-US" sz="3000" b="1" u="sng" dirty="0" err="1">
                <a:solidFill>
                  <a:srgbClr val="FF0000"/>
                </a:solidFill>
                <a:effectLst>
                  <a:outerShdw blurRad="38100" dist="38100" dir="2700000" algn="tl">
                    <a:srgbClr val="000000">
                      <a:alpha val="43137"/>
                    </a:srgbClr>
                  </a:outerShdw>
                </a:effectLst>
              </a:rPr>
              <a:t>Ovcharova</a:t>
            </a:r>
            <a:r>
              <a:rPr lang="en-US" sz="3000" b="1" u="sng" dirty="0">
                <a:solidFill>
                  <a:srgbClr val="FF0000"/>
                </a:solidFill>
                <a:effectLst>
                  <a:outerShdw blurRad="38100" dist="38100" dir="2700000" algn="tl">
                    <a:srgbClr val="000000">
                      <a:alpha val="43137"/>
                    </a:srgbClr>
                  </a:outerShdw>
                </a:effectLst>
              </a:rPr>
              <a:t> and others</a:t>
            </a:r>
          </a:p>
        </p:txBody>
      </p:sp>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2286000"/>
          <a:ext cx="9144000" cy="4023360"/>
        </p:xfrm>
        <a:graphic>
          <a:graphicData uri="http://schemas.openxmlformats.org/drawingml/2006/table">
            <a:tbl>
              <a:tblPr/>
              <a:tblGrid>
                <a:gridCol w="3428992"/>
                <a:gridCol w="5715008"/>
              </a:tblGrid>
              <a:tr h="86389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3600" b="1" i="0" u="none" strike="noStrike" cap="none" normalizeH="0" baseline="0" dirty="0" smtClean="0">
                          <a:ln>
                            <a:noFill/>
                          </a:ln>
                          <a:solidFill>
                            <a:srgbClr val="000000"/>
                          </a:solidFill>
                          <a:effectLst/>
                          <a:latin typeface="Corbel" pitchFamily="34" charset="0"/>
                          <a:cs typeface="Times New Roman" pitchFamily="18" charset="0"/>
                        </a:rPr>
                        <a:t>“</a:t>
                      </a:r>
                      <a:r>
                        <a:rPr kumimoji="0" lang="en-US" sz="3600" b="1" i="0" u="none" strike="noStrike" cap="none" normalizeH="0" baseline="0" dirty="0" smtClean="0">
                          <a:ln>
                            <a:noFill/>
                          </a:ln>
                          <a:solidFill>
                            <a:srgbClr val="000000"/>
                          </a:solidFill>
                          <a:effectLst/>
                          <a:latin typeface="Times New Roman" pitchFamily="18" charset="0"/>
                          <a:cs typeface="Times New Roman" pitchFamily="18" charset="0"/>
                        </a:rPr>
                        <a:t>Spastic</a:t>
                      </a:r>
                      <a:r>
                        <a:rPr kumimoji="0" lang="uk-UA" sz="3600" b="1" i="0" u="none" strike="noStrike" cap="none" normalizeH="0" baseline="0" dirty="0" smtClean="0">
                          <a:ln>
                            <a:noFill/>
                          </a:ln>
                          <a:solidFill>
                            <a:srgbClr val="000000"/>
                          </a:solidFill>
                          <a:effectLst/>
                          <a:latin typeface="Corbel" pitchFamily="34" charset="0"/>
                          <a:cs typeface="Times New Roman" pitchFamily="18" charset="0"/>
                        </a:rPr>
                        <a:t>”</a:t>
                      </a:r>
                      <a:r>
                        <a:rPr kumimoji="0" lang="uk-UA" sz="36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600" b="1" i="0" u="none" strike="noStrike" cap="none" normalizeH="0" baseline="0" dirty="0" smtClean="0">
                          <a:ln>
                            <a:noFill/>
                          </a:ln>
                          <a:solidFill>
                            <a:srgbClr val="000000"/>
                          </a:solidFill>
                          <a:effectLst/>
                          <a:latin typeface="Times New Roman" pitchFamily="18" charset="0"/>
                          <a:cs typeface="Times New Roman" pitchFamily="18" charset="0"/>
                        </a:rPr>
                        <a:t>type</a:t>
                      </a:r>
                      <a:endParaRPr kumimoji="0" lang="en-US" sz="36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An establishment of an inclination (ridge)</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 crest</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 non-gradient region with increased pressure</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uk-UA" sz="36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9924">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uk-UA" sz="3600" b="1" i="0" u="none" strike="noStrike" cap="none" normalizeH="0" baseline="0" smtClean="0">
                        <a:ln>
                          <a:noFill/>
                        </a:ln>
                        <a:solidFill>
                          <a:srgbClr val="000000"/>
                        </a:solidFill>
                        <a:effectLst/>
                        <a:latin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 cold frontal passage or an occlusion frontal passage as a cold type</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uk-UA" sz="36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3" name="Таблица 2"/>
          <p:cNvGraphicFramePr>
            <a:graphicFrameLocks noGrp="1"/>
          </p:cNvGraphicFramePr>
          <p:nvPr/>
        </p:nvGraphicFramePr>
        <p:xfrm>
          <a:off x="0" y="500063"/>
          <a:ext cx="9144000" cy="1737360"/>
        </p:xfrm>
        <a:graphic>
          <a:graphicData uri="http://schemas.openxmlformats.org/drawingml/2006/table">
            <a:tbl>
              <a:tblPr/>
              <a:tblGrid>
                <a:gridCol w="3428992"/>
                <a:gridCol w="5715008"/>
              </a:tblGrid>
              <a:tr h="599924">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uk-UA" sz="3600" b="1" i="0" u="none" strike="noStrike" cap="none" normalizeH="0" baseline="0" dirty="0" smtClean="0">
                        <a:ln>
                          <a:noFill/>
                        </a:ln>
                        <a:solidFill>
                          <a:srgbClr val="000000"/>
                        </a:solidFill>
                        <a:effectLst/>
                        <a:latin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An approach of a cold front or an occlusion front as a cold type</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uk-UA" sz="36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2875" y="384175"/>
          <a:ext cx="8858280" cy="5974080"/>
        </p:xfrm>
        <a:graphic>
          <a:graphicData uri="http://schemas.openxmlformats.org/drawingml/2006/table">
            <a:tbl>
              <a:tblPr/>
              <a:tblGrid>
                <a:gridCol w="3214710"/>
                <a:gridCol w="5643570"/>
              </a:tblGrid>
              <a:tr h="185736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1" i="0" u="none" strike="noStrike" cap="none" normalizeH="0" baseline="0" dirty="0" smtClean="0">
                          <a:ln>
                            <a:noFill/>
                          </a:ln>
                          <a:solidFill>
                            <a:srgbClr val="000000"/>
                          </a:solidFill>
                          <a:effectLst/>
                          <a:latin typeface="Times New Roman" pitchFamily="18" charset="0"/>
                          <a:cs typeface="Times New Roman" pitchFamily="18" charset="0"/>
                        </a:rPr>
                        <a:t>Unstable</a:t>
                      </a:r>
                      <a:r>
                        <a:rPr kumimoji="0" lang="uk-UA" sz="34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uk-UA" sz="3400" b="1" i="0" u="none" strike="noStrike" cap="none" normalizeH="0" baseline="0" dirty="0" smtClean="0">
                          <a:ln>
                            <a:noFill/>
                          </a:ln>
                          <a:solidFill>
                            <a:srgbClr val="000000"/>
                          </a:solidFill>
                          <a:effectLst/>
                          <a:latin typeface="Corbel" pitchFamily="34" charset="0"/>
                          <a:cs typeface="Times New Roman" pitchFamily="18" charset="0"/>
                        </a:rPr>
                        <a:t>„</a:t>
                      </a:r>
                      <a:r>
                        <a:rPr kumimoji="0" lang="en-US" sz="3400" b="1" i="0" u="none" strike="noStrike" cap="none" normalizeH="0" baseline="0" dirty="0" smtClean="0">
                          <a:ln>
                            <a:noFill/>
                          </a:ln>
                          <a:solidFill>
                            <a:srgbClr val="000000"/>
                          </a:solidFill>
                          <a:effectLst/>
                          <a:latin typeface="Times New Roman" pitchFamily="18" charset="0"/>
                          <a:cs typeface="Times New Roman" pitchFamily="18" charset="0"/>
                        </a:rPr>
                        <a:t>spastic</a:t>
                      </a:r>
                      <a:r>
                        <a:rPr kumimoji="0" lang="uk-UA" sz="3400" b="1" i="0" u="none" strike="noStrike" cap="none" normalizeH="0" baseline="0" dirty="0" smtClean="0">
                          <a:ln>
                            <a:noFill/>
                          </a:ln>
                          <a:solidFill>
                            <a:srgbClr val="000000"/>
                          </a:solidFill>
                          <a:effectLst/>
                          <a:latin typeface="Corbel" pitchFamily="34" charset="0"/>
                          <a:cs typeface="Times New Roman" pitchFamily="18" charset="0"/>
                        </a:rPr>
                        <a:t>”</a:t>
                      </a:r>
                      <a:r>
                        <a:rPr kumimoji="0" lang="uk-UA" sz="34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400" b="1" i="0" u="none" strike="noStrike" cap="none" normalizeH="0" baseline="0" dirty="0" smtClean="0">
                          <a:ln>
                            <a:noFill/>
                          </a:ln>
                          <a:solidFill>
                            <a:srgbClr val="000000"/>
                          </a:solidFill>
                          <a:effectLst/>
                          <a:latin typeface="Times New Roman" pitchFamily="18" charset="0"/>
                          <a:cs typeface="Times New Roman" pitchFamily="18" charset="0"/>
                        </a:rPr>
                        <a:t>type with elements of </a:t>
                      </a:r>
                      <a:r>
                        <a:rPr kumimoji="0" lang="uk-UA" sz="3400" b="1" i="0" u="none" strike="noStrike" cap="none" normalizeH="0" baseline="0" dirty="0" smtClean="0">
                          <a:ln>
                            <a:noFill/>
                          </a:ln>
                          <a:solidFill>
                            <a:srgbClr val="000000"/>
                          </a:solidFill>
                          <a:effectLst/>
                          <a:latin typeface="Corbel" pitchFamily="34" charset="0"/>
                          <a:cs typeface="Times New Roman" pitchFamily="18" charset="0"/>
                        </a:rPr>
                        <a:t>„</a:t>
                      </a:r>
                      <a:r>
                        <a:rPr kumimoji="0" lang="en-US" sz="3400" b="1" i="0" u="none" strike="noStrike" cap="none" normalizeH="0" baseline="0" dirty="0" smtClean="0">
                          <a:ln>
                            <a:noFill/>
                          </a:ln>
                          <a:solidFill>
                            <a:srgbClr val="000000"/>
                          </a:solidFill>
                          <a:effectLst/>
                          <a:latin typeface="Times New Roman" pitchFamily="18" charset="0"/>
                          <a:cs typeface="Times New Roman" pitchFamily="18" charset="0"/>
                        </a:rPr>
                        <a:t>hypoxic</a:t>
                      </a:r>
                      <a:r>
                        <a:rPr kumimoji="0" lang="uk-UA" sz="3400" b="1" i="0" u="none" strike="noStrike" cap="none" normalizeH="0" baseline="0" dirty="0" smtClean="0">
                          <a:ln>
                            <a:noFill/>
                          </a:ln>
                          <a:solidFill>
                            <a:srgbClr val="000000"/>
                          </a:solidFill>
                          <a:effectLst/>
                          <a:latin typeface="Corbel" pitchFamily="34" charset="0"/>
                          <a:cs typeface="Times New Roman" pitchFamily="18" charset="0"/>
                        </a:rPr>
                        <a:t>”</a:t>
                      </a:r>
                      <a:r>
                        <a:rPr kumimoji="0" lang="uk-UA" sz="34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400" b="1" i="0" u="none" strike="noStrike" cap="none" normalizeH="0" baseline="0" dirty="0" smtClean="0">
                          <a:ln>
                            <a:noFill/>
                          </a:ln>
                          <a:solidFill>
                            <a:srgbClr val="000000"/>
                          </a:solidFill>
                          <a:effectLst/>
                          <a:latin typeface="Times New Roman" pitchFamily="18" charset="0"/>
                          <a:cs typeface="Times New Roman" pitchFamily="18" charset="0"/>
                        </a:rPr>
                        <a:t>type</a:t>
                      </a:r>
                      <a:endParaRPr kumimoji="0" lang="en-US" sz="34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dirty="0" smtClean="0">
                          <a:ln>
                            <a:noFill/>
                          </a:ln>
                          <a:solidFill>
                            <a:srgbClr val="000000"/>
                          </a:solidFill>
                          <a:effectLst/>
                          <a:latin typeface="Times New Roman" pitchFamily="18" charset="0"/>
                          <a:cs typeface="Times New Roman" pitchFamily="18" charset="0"/>
                        </a:rPr>
                        <a:t>The retreat of a cold front or an occlusion front as a cold type</a:t>
                      </a:r>
                      <a:endParaRPr kumimoji="0" lang="en-US" sz="34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86577">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uk-UA" sz="3400" b="1" i="0" u="none" strike="noStrike" cap="none" normalizeH="0" baseline="0" dirty="0" smtClean="0">
                        <a:ln>
                          <a:noFill/>
                        </a:ln>
                        <a:solidFill>
                          <a:srgbClr val="000000"/>
                        </a:solidFill>
                        <a:effectLst/>
                        <a:latin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dirty="0" smtClean="0">
                          <a:ln>
                            <a:noFill/>
                          </a:ln>
                          <a:solidFill>
                            <a:srgbClr val="000000"/>
                          </a:solidFill>
                          <a:effectLst/>
                          <a:latin typeface="Times New Roman" pitchFamily="18" charset="0"/>
                          <a:cs typeface="Times New Roman" pitchFamily="18" charset="0"/>
                        </a:rPr>
                        <a:t>An approach of a cyclone</a:t>
                      </a:r>
                      <a:r>
                        <a:rPr kumimoji="0" lang="uk-UA" sz="3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400" b="0" i="0" u="none" strike="noStrike" cap="none" normalizeH="0" baseline="0" dirty="0" smtClean="0">
                          <a:ln>
                            <a:noFill/>
                          </a:ln>
                          <a:solidFill>
                            <a:srgbClr val="000000"/>
                          </a:solidFill>
                          <a:effectLst/>
                          <a:latin typeface="Times New Roman" pitchFamily="18" charset="0"/>
                          <a:cs typeface="Times New Roman" pitchFamily="18" charset="0"/>
                        </a:rPr>
                        <a:t>a saddle, a dish</a:t>
                      </a:r>
                      <a:r>
                        <a:rPr kumimoji="0" lang="uk-UA" sz="3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400" b="0" i="0" u="none" strike="noStrike" cap="none" normalizeH="0" baseline="0" dirty="0" smtClean="0">
                          <a:ln>
                            <a:noFill/>
                          </a:ln>
                          <a:solidFill>
                            <a:srgbClr val="000000"/>
                          </a:solidFill>
                          <a:effectLst/>
                          <a:latin typeface="Times New Roman" pitchFamily="18" charset="0"/>
                          <a:cs typeface="Times New Roman" pitchFamily="18" charset="0"/>
                        </a:rPr>
                        <a:t>a non-gradient region with low pressure</a:t>
                      </a:r>
                      <a:endParaRPr kumimoji="0" lang="en-US" sz="34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05199">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uk-UA" sz="3400" b="1" i="0" u="none" strike="noStrike" cap="none" normalizeH="0" baseline="0" smtClean="0">
                        <a:ln>
                          <a:noFill/>
                        </a:ln>
                        <a:solidFill>
                          <a:srgbClr val="000000"/>
                        </a:solidFill>
                        <a:effectLst/>
                        <a:latin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dirty="0" smtClean="0">
                          <a:ln>
                            <a:noFill/>
                          </a:ln>
                          <a:solidFill>
                            <a:srgbClr val="000000"/>
                          </a:solidFill>
                          <a:effectLst/>
                          <a:latin typeface="Times New Roman" pitchFamily="18" charset="0"/>
                          <a:cs typeface="Times New Roman" pitchFamily="18" charset="0"/>
                        </a:rPr>
                        <a:t>An approach of a warm front or an occlusion front as a warm type</a:t>
                      </a:r>
                      <a:endParaRPr kumimoji="0" lang="en-US" sz="34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2875" y="1285875"/>
          <a:ext cx="8858280" cy="4572000"/>
        </p:xfrm>
        <a:graphic>
          <a:graphicData uri="http://schemas.openxmlformats.org/drawingml/2006/table">
            <a:tbl>
              <a:tblPr/>
              <a:tblGrid>
                <a:gridCol w="3214710"/>
                <a:gridCol w="5643570"/>
              </a:tblGrid>
              <a:tr h="138657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uk-UA" sz="3600" b="1" i="0" u="none" strike="noStrike" cap="none" normalizeH="0" baseline="0" dirty="0" smtClean="0">
                          <a:ln>
                            <a:noFill/>
                          </a:ln>
                          <a:solidFill>
                            <a:srgbClr val="000000"/>
                          </a:solidFill>
                          <a:effectLst/>
                          <a:latin typeface="Corbel" pitchFamily="34" charset="0"/>
                          <a:cs typeface="Times New Roman" pitchFamily="18" charset="0"/>
                        </a:rPr>
                        <a:t>“</a:t>
                      </a:r>
                      <a:r>
                        <a:rPr kumimoji="0" lang="en-US" sz="3600" b="1" i="0" u="none" strike="noStrike" cap="none" normalizeH="0" baseline="0" dirty="0" smtClean="0">
                          <a:ln>
                            <a:noFill/>
                          </a:ln>
                          <a:solidFill>
                            <a:srgbClr val="000000"/>
                          </a:solidFill>
                          <a:effectLst/>
                          <a:latin typeface="Times New Roman" pitchFamily="18" charset="0"/>
                          <a:cs typeface="Times New Roman" pitchFamily="18" charset="0"/>
                        </a:rPr>
                        <a:t>Hypoxic</a:t>
                      </a:r>
                      <a:r>
                        <a:rPr kumimoji="0" lang="uk-UA" sz="3600" b="1" i="0" u="none" strike="noStrike" cap="none" normalizeH="0" baseline="0" dirty="0" smtClean="0">
                          <a:ln>
                            <a:noFill/>
                          </a:ln>
                          <a:solidFill>
                            <a:srgbClr val="000000"/>
                          </a:solidFill>
                          <a:effectLst/>
                          <a:latin typeface="Corbel" pitchFamily="34" charset="0"/>
                          <a:cs typeface="Times New Roman" pitchFamily="18" charset="0"/>
                        </a:rPr>
                        <a:t>”</a:t>
                      </a:r>
                      <a:r>
                        <a:rPr kumimoji="0" lang="en-US" sz="3600" b="1" i="0" u="none" strike="noStrike" cap="none" normalizeH="0" baseline="0" dirty="0" smtClean="0">
                          <a:ln>
                            <a:noFill/>
                          </a:ln>
                          <a:solidFill>
                            <a:srgbClr val="000000"/>
                          </a:solidFill>
                          <a:effectLst/>
                          <a:latin typeface="Times New Roman" pitchFamily="18" charset="0"/>
                          <a:cs typeface="Times New Roman" pitchFamily="18" charset="0"/>
                        </a:rPr>
                        <a:t> type</a:t>
                      </a:r>
                      <a:endParaRPr kumimoji="0" lang="en-US" sz="36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The retreat of a cyclone</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 saddle, a dish</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 non-gradient region with decreased (reduced) pressure</a:t>
                      </a:r>
                      <a:endParaRPr kumimoji="0" lang="en-US" sz="36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05199">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uk-UA" sz="3600" b="0" i="0" u="none" strike="noStrike" cap="none" normalizeH="0" baseline="0" smtClean="0">
                        <a:ln>
                          <a:noFill/>
                        </a:ln>
                        <a:solidFill>
                          <a:srgbClr val="000000"/>
                        </a:solidFill>
                        <a:effectLst/>
                        <a:latin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 warm front passage of an occlusion frontal passage as a warm type</a:t>
                      </a:r>
                      <a:endParaRPr kumimoji="0" lang="en-US" sz="36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69" name="Group 69"/>
          <p:cNvGraphicFramePr>
            <a:graphicFrameLocks noGrp="1"/>
          </p:cNvGraphicFramePr>
          <p:nvPr>
            <p:ph idx="4294967295"/>
          </p:nvPr>
        </p:nvGraphicFramePr>
        <p:xfrm>
          <a:off x="142875" y="1857375"/>
          <a:ext cx="8515381" cy="4572000"/>
        </p:xfrm>
        <a:graphic>
          <a:graphicData uri="http://schemas.openxmlformats.org/drawingml/2006/table">
            <a:tbl>
              <a:tblPr/>
              <a:tblGrid>
                <a:gridCol w="2830248"/>
                <a:gridCol w="5685133"/>
              </a:tblGrid>
              <a:tr h="8572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Unstable</a:t>
                      </a:r>
                      <a:r>
                        <a:rPr kumimoji="0" lang="uk-UA" sz="32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uk-UA" sz="3200" b="1" i="0" u="none" strike="noStrike" cap="none" normalizeH="0" baseline="0" dirty="0" smtClean="0">
                          <a:ln>
                            <a:noFill/>
                          </a:ln>
                          <a:solidFill>
                            <a:srgbClr val="000000"/>
                          </a:solidFill>
                          <a:effectLst/>
                          <a:latin typeface="Corbel" pitchFamily="34" charset="0"/>
                          <a:cs typeface="Times New Roman" pitchFamily="18" charset="0"/>
                        </a:rPr>
                        <a:t>„</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hypoxic</a:t>
                      </a:r>
                      <a:r>
                        <a:rPr kumimoji="0" lang="uk-UA" sz="3200" b="1" i="0" u="none" strike="noStrike" cap="none" normalizeH="0" baseline="0" dirty="0" smtClean="0">
                          <a:ln>
                            <a:noFill/>
                          </a:ln>
                          <a:solidFill>
                            <a:srgbClr val="000000"/>
                          </a:solidFill>
                          <a:effectLst/>
                          <a:latin typeface="Corbel" pitchFamily="34" charset="0"/>
                          <a:cs typeface="Times New Roman" pitchFamily="18" charset="0"/>
                        </a:rPr>
                        <a:t>”</a:t>
                      </a:r>
                      <a:r>
                        <a:rPr kumimoji="0" lang="uk-UA" sz="32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type with elements of </a:t>
                      </a:r>
                      <a:r>
                        <a:rPr kumimoji="0" lang="uk-UA" sz="3200" b="1" i="0" u="none" strike="noStrike" cap="none" normalizeH="0" baseline="0" dirty="0" smtClean="0">
                          <a:ln>
                            <a:noFill/>
                          </a:ln>
                          <a:solidFill>
                            <a:srgbClr val="000000"/>
                          </a:solidFill>
                          <a:effectLst/>
                          <a:latin typeface="Corbel" pitchFamily="34" charset="0"/>
                          <a:cs typeface="Times New Roman" pitchFamily="18" charset="0"/>
                        </a:rPr>
                        <a:t>„</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spastic</a:t>
                      </a:r>
                      <a:r>
                        <a:rPr kumimoji="0" lang="uk-UA" sz="3200" b="1" i="0" u="none" strike="noStrike" cap="none" normalizeH="0" baseline="0" dirty="0" smtClean="0">
                          <a:ln>
                            <a:noFill/>
                          </a:ln>
                          <a:solidFill>
                            <a:srgbClr val="000000"/>
                          </a:solidFill>
                          <a:effectLst/>
                          <a:latin typeface="Corbel" pitchFamily="34" charset="0"/>
                          <a:cs typeface="Times New Roman" pitchFamily="18" charset="0"/>
                        </a:rPr>
                        <a:t>”</a:t>
                      </a:r>
                      <a:r>
                        <a:rPr kumimoji="0" lang="uk-UA" sz="32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type of weather</a:t>
                      </a:r>
                      <a:endParaRPr kumimoji="0" lang="en-US" sz="32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An establishment of a cyclone</a:t>
                      </a:r>
                      <a:r>
                        <a:rPr kumimoji="0" lang="uk-UA" sz="3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a saddle</a:t>
                      </a:r>
                      <a:r>
                        <a:rPr kumimoji="0" lang="uk-UA" sz="3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a dish</a:t>
                      </a:r>
                      <a:r>
                        <a:rPr kumimoji="0" lang="uk-UA" sz="3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a non-gradient region with decreased pressure</a:t>
                      </a:r>
                      <a:endParaRPr kumimoji="0" lang="en-US" sz="32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58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uk-UA" sz="3200" b="1" i="0" u="none" strike="noStrike" cap="none" normalizeH="0" baseline="0" smtClean="0">
                        <a:ln>
                          <a:noFill/>
                        </a:ln>
                        <a:solidFill>
                          <a:srgbClr val="000000"/>
                        </a:solidFill>
                        <a:effectLst/>
                        <a:latin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The retreat of a warm front or an occlusion front as a warm type</a:t>
                      </a:r>
                      <a:endParaRPr kumimoji="0" lang="en-US" sz="32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2" name="Таблица 21"/>
          <p:cNvGraphicFramePr>
            <a:graphicFrameLocks noGrp="1"/>
          </p:cNvGraphicFramePr>
          <p:nvPr/>
        </p:nvGraphicFramePr>
        <p:xfrm>
          <a:off x="142875" y="285750"/>
          <a:ext cx="8515381" cy="1554480"/>
        </p:xfrm>
        <a:graphic>
          <a:graphicData uri="http://schemas.openxmlformats.org/drawingml/2006/table">
            <a:tbl>
              <a:tblPr/>
              <a:tblGrid>
                <a:gridCol w="2830248"/>
                <a:gridCol w="5685133"/>
              </a:tblGrid>
              <a:tr h="150401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1" i="1" u="sng" strike="noStrike" cap="none" normalizeH="0" baseline="0" dirty="0" smtClean="0">
                          <a:ln>
                            <a:noFill/>
                          </a:ln>
                          <a:solidFill>
                            <a:srgbClr val="000000"/>
                          </a:solidFill>
                          <a:effectLst/>
                          <a:latin typeface="Times New Roman" pitchFamily="18" charset="0"/>
                          <a:cs typeface="Times New Roman" pitchFamily="18" charset="0"/>
                        </a:rPr>
                        <a:t>The weather characteristics from the medical view</a:t>
                      </a:r>
                      <a:endParaRPr kumimoji="0" lang="en-US" sz="2400" b="1" i="1" u="sng" strike="noStrike" cap="none" normalizeH="0" baseline="0" dirty="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800" b="1" i="1" u="sng" strike="noStrike" cap="none" normalizeH="0" baseline="0" dirty="0" smtClean="0">
                          <a:ln>
                            <a:noFill/>
                          </a:ln>
                          <a:solidFill>
                            <a:srgbClr val="000000"/>
                          </a:solidFill>
                          <a:effectLst/>
                          <a:latin typeface="Times New Roman" pitchFamily="18" charset="0"/>
                          <a:cs typeface="Times New Roman" pitchFamily="18" charset="0"/>
                        </a:rPr>
                        <a:t>The weather pattern characteristics</a:t>
                      </a:r>
                      <a:endParaRPr kumimoji="0" lang="en-US" sz="2800" b="1" i="1" u="sng" strike="noStrike" cap="none" normalizeH="0" baseline="0" dirty="0" smtClean="0">
                        <a:ln>
                          <a:noFill/>
                        </a:ln>
                        <a:solidFill>
                          <a:srgbClr val="000000"/>
                        </a:solidFill>
                        <a:effectLst/>
                        <a:latin typeface="Corbe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179388" y="142875"/>
            <a:ext cx="8640762" cy="5689600"/>
          </a:xfrm>
          <a:noFill/>
        </p:spPr>
        <p:txBody>
          <a:bodyPr/>
          <a:lstStyle/>
          <a:p>
            <a:pPr eaLnBrk="1" hangingPunct="1">
              <a:buFontTx/>
              <a:buNone/>
            </a:pPr>
            <a:r>
              <a:rPr lang="en-US" sz="3600" b="1" dirty="0" smtClean="0">
                <a:solidFill>
                  <a:srgbClr val="F2F20C"/>
                </a:solidFill>
                <a:effectLst/>
                <a:latin typeface="Times New Roman" pitchFamily="18" charset="0"/>
                <a:cs typeface="Times New Roman" pitchFamily="18" charset="0"/>
              </a:rPr>
              <a:t>   </a:t>
            </a:r>
            <a:r>
              <a:rPr lang="en-US" sz="6000" b="1" dirty="0" smtClean="0">
                <a:solidFill>
                  <a:srgbClr val="000000"/>
                </a:solidFill>
                <a:effectLst/>
                <a:latin typeface="Times New Roman" pitchFamily="18" charset="0"/>
                <a:cs typeface="Times New Roman" pitchFamily="18" charset="0"/>
              </a:rPr>
              <a:t>4) </a:t>
            </a:r>
            <a:r>
              <a:rPr lang="en-US" sz="6000" b="1" dirty="0" smtClean="0">
                <a:solidFill>
                  <a:srgbClr val="FF0000"/>
                </a:solidFill>
                <a:effectLst/>
                <a:latin typeface="Times New Roman" pitchFamily="18" charset="0"/>
                <a:cs typeface="Times New Roman" pitchFamily="18" charset="0"/>
              </a:rPr>
              <a:t>Meteorological </a:t>
            </a:r>
            <a:r>
              <a:rPr lang="en-US" sz="6000" b="1" dirty="0" smtClean="0">
                <a:solidFill>
                  <a:srgbClr val="000000"/>
                </a:solidFill>
                <a:effectLst/>
                <a:latin typeface="Times New Roman" pitchFamily="18" charset="0"/>
                <a:cs typeface="Times New Roman" pitchFamily="18" charset="0"/>
              </a:rPr>
              <a:t>-</a:t>
            </a:r>
            <a:r>
              <a:rPr lang="en-US" sz="6000" dirty="0" smtClean="0">
                <a:solidFill>
                  <a:srgbClr val="000000"/>
                </a:solidFill>
                <a:effectLst/>
                <a:latin typeface="Times New Roman" pitchFamily="18" charset="0"/>
                <a:cs typeface="Times New Roman" pitchFamily="18" charset="0"/>
              </a:rPr>
              <a:t> temperature, humidity, speed and direction of movement of air, atmospheric pressure</a:t>
            </a:r>
            <a:r>
              <a:rPr lang="ru-RU" sz="6000" dirty="0" smtClean="0">
                <a:solidFill>
                  <a:srgbClr val="000000"/>
                </a:solidFill>
                <a:effectLst/>
                <a:latin typeface="Times New Roman" pitchFamily="18" charset="0"/>
                <a:cs typeface="Times New Roman" pitchFamily="18" charset="0"/>
              </a:rPr>
              <a:t/>
            </a:r>
            <a:br>
              <a:rPr lang="ru-RU" sz="6000" dirty="0" smtClean="0">
                <a:solidFill>
                  <a:srgbClr val="000000"/>
                </a:solidFill>
                <a:effectLst/>
                <a:latin typeface="Times New Roman" pitchFamily="18" charset="0"/>
                <a:cs typeface="Times New Roman" pitchFamily="18" charset="0"/>
              </a:rPr>
            </a:br>
            <a:r>
              <a:rPr lang="en-US" sz="6000" b="1" dirty="0" smtClean="0">
                <a:solidFill>
                  <a:srgbClr val="000000"/>
                </a:solidFill>
                <a:effectLst/>
                <a:latin typeface="Times New Roman" pitchFamily="18" charset="0"/>
                <a:cs typeface="Times New Roman" pitchFamily="18" charset="0"/>
              </a:rPr>
              <a:t>5) </a:t>
            </a:r>
            <a:r>
              <a:rPr lang="en-US" sz="6000" b="1" dirty="0" smtClean="0">
                <a:solidFill>
                  <a:srgbClr val="FF0000"/>
                </a:solidFill>
                <a:effectLst/>
                <a:latin typeface="Times New Roman" pitchFamily="18" charset="0"/>
                <a:cs typeface="Times New Roman" pitchFamily="18" charset="0"/>
              </a:rPr>
              <a:t>Synoptic</a:t>
            </a:r>
            <a:r>
              <a:rPr lang="en-US" sz="6000" b="1" dirty="0" smtClean="0">
                <a:solidFill>
                  <a:srgbClr val="000000"/>
                </a:solidFill>
                <a:effectLst/>
                <a:latin typeface="Times New Roman" pitchFamily="18" charset="0"/>
                <a:cs typeface="Times New Roman" pitchFamily="18" charset="0"/>
              </a:rPr>
              <a:t> -</a:t>
            </a:r>
            <a:r>
              <a:rPr lang="en-US" sz="6000" dirty="0" smtClean="0">
                <a:solidFill>
                  <a:srgbClr val="000000"/>
                </a:solidFill>
                <a:effectLst/>
                <a:latin typeface="Times New Roman" pitchFamily="18" charset="0"/>
                <a:cs typeface="Times New Roman" pitchFamily="18" charset="0"/>
              </a:rPr>
              <a:t> overcast, deposits</a:t>
            </a:r>
            <a:r>
              <a:rPr lang="ru-RU" sz="3600" dirty="0" smtClean="0">
                <a:solidFill>
                  <a:srgbClr val="000000"/>
                </a:solidFill>
                <a:effectLst/>
                <a:latin typeface="Times New Roman" pitchFamily="18" charset="0"/>
                <a:cs typeface="Times New Roman" pitchFamily="18" charset="0"/>
              </a:rPr>
              <a:t/>
            </a:r>
            <a:br>
              <a:rPr lang="ru-RU" sz="3600" dirty="0" smtClean="0">
                <a:solidFill>
                  <a:srgbClr val="000000"/>
                </a:solidFill>
                <a:effectLst/>
                <a:latin typeface="Times New Roman" pitchFamily="18" charset="0"/>
                <a:cs typeface="Times New Roman" pitchFamily="18" charset="0"/>
              </a:rPr>
            </a:br>
            <a:endParaRPr lang="ru-RU" sz="3600" dirty="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142875" y="2857500"/>
          <a:ext cx="8801104" cy="3718560"/>
        </p:xfrm>
        <a:graphic>
          <a:graphicData uri="http://schemas.openxmlformats.org/drawingml/2006/table">
            <a:tbl>
              <a:tblPr/>
              <a:tblGrid>
                <a:gridCol w="2925213"/>
                <a:gridCol w="5875891"/>
              </a:tblGrid>
              <a:tr h="7858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latin typeface="Corbel" pitchFamily="34" charset="0"/>
                          <a:cs typeface="Times New Roman" pitchFamily="18" charset="0"/>
                        </a:rPr>
                        <a:t>“</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Spastic</a:t>
                      </a:r>
                      <a:r>
                        <a:rPr kumimoji="0" lang="en-US" sz="3200" b="1" i="0" u="none" strike="noStrike" cap="none" normalizeH="0" baseline="0" dirty="0" smtClean="0">
                          <a:ln>
                            <a:noFill/>
                          </a:ln>
                          <a:solidFill>
                            <a:srgbClr val="000000"/>
                          </a:solidFill>
                          <a:effectLst/>
                          <a:latin typeface="Corbel" pitchFamily="34" charset="0"/>
                          <a:cs typeface="Times New Roman" pitchFamily="18" charset="0"/>
                        </a:rPr>
                        <a:t>”</a:t>
                      </a:r>
                      <a:r>
                        <a:rPr kumimoji="0" lang="en-US" sz="3200" b="1" i="0" u="none" strike="noStrike" cap="none" normalizeH="0" baseline="0" dirty="0" smtClean="0">
                          <a:ln>
                            <a:noFill/>
                          </a:ln>
                          <a:solidFill>
                            <a:srgbClr val="000000"/>
                          </a:solidFill>
                          <a:effectLst/>
                          <a:latin typeface="Times New Roman" pitchFamily="18" charset="0"/>
                          <a:cs typeface="Times New Roman" pitchFamily="18" charset="0"/>
                        </a:rPr>
                        <a:t> type weather passing to stable indifferent</a:t>
                      </a:r>
                      <a:endParaRPr kumimoji="0" lang="en-US" sz="3200" b="1"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An establishment of an </a:t>
                      </a: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anticyclone</a:t>
                      </a:r>
                      <a:r>
                        <a:rPr kumimoji="0" lang="en-US" sz="3200" b="0" i="0" u="none" strike="noStrike" cap="none" normalizeH="0" baseline="0" dirty="0" smtClean="0">
                          <a:ln>
                            <a:noFill/>
                          </a:ln>
                          <a:solidFill>
                            <a:srgbClr val="000000"/>
                          </a:solidFill>
                          <a:effectLst/>
                          <a:latin typeface="Times New Roman" pitchFamily="18" charset="0"/>
                          <a:cs typeface="Times New Roman" pitchFamily="18" charset="0"/>
                        </a:rPr>
                        <a:t> after a cold front</a:t>
                      </a:r>
                      <a:endParaRPr kumimoji="0" lang="en-US" sz="32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7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uk-UA" sz="3200" b="0" i="0" u="none" strike="noStrike" cap="none" normalizeH="0" baseline="0" smtClean="0">
                        <a:ln>
                          <a:noFill/>
                        </a:ln>
                        <a:solidFill>
                          <a:srgbClr val="000000"/>
                        </a:solidFill>
                        <a:effectLst/>
                        <a:latin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 formation of a local anticyclone</a:t>
                      </a:r>
                      <a:endParaRPr kumimoji="0" lang="en-US" sz="36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5" name="Таблица 4"/>
          <p:cNvGraphicFramePr>
            <a:graphicFrameLocks noGrp="1"/>
          </p:cNvGraphicFramePr>
          <p:nvPr/>
        </p:nvGraphicFramePr>
        <p:xfrm>
          <a:off x="142875" y="500063"/>
          <a:ext cx="8858312" cy="2357454"/>
        </p:xfrm>
        <a:graphic>
          <a:graphicData uri="http://schemas.openxmlformats.org/drawingml/2006/table">
            <a:tbl>
              <a:tblPr/>
              <a:tblGrid>
                <a:gridCol w="2944227"/>
                <a:gridCol w="5914085"/>
              </a:tblGrid>
              <a:tr h="2357454">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uk-UA" sz="3600" b="1" i="0" u="none" strike="noStrike" cap="none" normalizeH="0" baseline="0" dirty="0" smtClean="0">
                        <a:ln>
                          <a:noFill/>
                        </a:ln>
                        <a:solidFill>
                          <a:srgbClr val="000000"/>
                        </a:solidFill>
                        <a:effectLst/>
                        <a:latin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An approach of a inclination</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ridge</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 crest</a:t>
                      </a:r>
                      <a:r>
                        <a:rPr kumimoji="0" lang="uk-UA" sz="36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3600" b="0" i="0" u="none" strike="noStrike" cap="none" normalizeH="0" baseline="0" dirty="0" smtClean="0">
                          <a:ln>
                            <a:noFill/>
                          </a:ln>
                          <a:solidFill>
                            <a:srgbClr val="000000"/>
                          </a:solidFill>
                          <a:effectLst/>
                          <a:latin typeface="Times New Roman" pitchFamily="18" charset="0"/>
                          <a:cs typeface="Times New Roman" pitchFamily="18" charset="0"/>
                        </a:rPr>
                        <a:t>a non-gradient region with increased pressure</a:t>
                      </a:r>
                      <a:endParaRPr kumimoji="0" lang="en-US" sz="3600" b="0" i="0" u="none" strike="noStrike" cap="none" normalizeH="0" baseline="0" dirty="0" smtClean="0">
                        <a:ln>
                          <a:noFill/>
                        </a:ln>
                        <a:solidFill>
                          <a:srgbClr val="000000"/>
                        </a:solidFill>
                        <a:effectLst/>
                        <a:latin typeface="Corbe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Нижний колонтитул 3"/>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Прямоугольник 1"/>
          <p:cNvSpPr>
            <a:spLocks noChangeArrowheads="1"/>
          </p:cNvSpPr>
          <p:nvPr/>
        </p:nvSpPr>
        <p:spPr bwMode="auto">
          <a:xfrm>
            <a:off x="214313" y="71438"/>
            <a:ext cx="8858250" cy="6832640"/>
          </a:xfrm>
          <a:prstGeom prst="rect">
            <a:avLst/>
          </a:prstGeom>
          <a:noFill/>
          <a:ln w="9525">
            <a:noFill/>
            <a:miter lim="800000"/>
            <a:headEnd/>
            <a:tailEnd/>
          </a:ln>
        </p:spPr>
        <p:txBody>
          <a:bodyPr>
            <a:spAutoFit/>
          </a:bodyPr>
          <a:lstStyle/>
          <a:p>
            <a:pPr algn="ctr"/>
            <a:r>
              <a:rPr lang="en-US" sz="5400" dirty="0" err="1">
                <a:solidFill>
                  <a:srgbClr val="FF0000"/>
                </a:solidFill>
              </a:rPr>
              <a:t>Microclimat</a:t>
            </a:r>
            <a:r>
              <a:rPr lang="ru-RU" sz="5400" dirty="0"/>
              <a:t> </a:t>
            </a:r>
            <a:r>
              <a:rPr lang="ru-RU" sz="4800" dirty="0">
                <a:solidFill>
                  <a:srgbClr val="000000"/>
                </a:solidFill>
              </a:rPr>
              <a:t>- </a:t>
            </a:r>
            <a:r>
              <a:rPr lang="en-US" sz="4800" dirty="0">
                <a:solidFill>
                  <a:srgbClr val="000000"/>
                </a:solidFill>
              </a:rPr>
              <a:t>the climate</a:t>
            </a:r>
            <a:r>
              <a:rPr lang="en-US" sz="4800" dirty="0">
                <a:solidFill>
                  <a:srgbClr val="FF0000"/>
                </a:solidFill>
              </a:rPr>
              <a:t>  </a:t>
            </a:r>
            <a:r>
              <a:rPr lang="en-US" sz="4800" dirty="0">
                <a:solidFill>
                  <a:srgbClr val="000000"/>
                </a:solidFill>
              </a:rPr>
              <a:t>of a small area, as of confined spaces such as caves or houses (</a:t>
            </a:r>
            <a:r>
              <a:rPr lang="en-US" sz="4800" dirty="0" err="1">
                <a:solidFill>
                  <a:srgbClr val="000000"/>
                </a:solidFill>
              </a:rPr>
              <a:t>cryptoclimate</a:t>
            </a:r>
            <a:r>
              <a:rPr lang="en-US" sz="4800" dirty="0">
                <a:solidFill>
                  <a:srgbClr val="000000"/>
                </a:solidFill>
              </a:rPr>
              <a:t>),  of plant communities, wooded areas, etc. (</a:t>
            </a:r>
            <a:r>
              <a:rPr lang="en-US" sz="4800" dirty="0" err="1">
                <a:solidFill>
                  <a:srgbClr val="000000"/>
                </a:solidFill>
              </a:rPr>
              <a:t>phytoclimate</a:t>
            </a:r>
            <a:r>
              <a:rPr lang="en-US" sz="4800" dirty="0">
                <a:solidFill>
                  <a:srgbClr val="000000"/>
                </a:solidFill>
              </a:rPr>
              <a:t>),  or of urban communities, which may be different from that in the general region. </a:t>
            </a: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313" y="428625"/>
            <a:ext cx="8715375" cy="2124075"/>
          </a:xfrm>
          <a:prstGeom prst="rect">
            <a:avLst/>
          </a:prstGeom>
        </p:spPr>
        <p:txBody>
          <a:bodyPr>
            <a:spAutoFit/>
          </a:bodyPr>
          <a:lstStyle/>
          <a:p>
            <a:pPr>
              <a:defRPr/>
            </a:pPr>
            <a:r>
              <a:rPr lang="en-US" sz="4400" dirty="0">
                <a:solidFill>
                  <a:srgbClr val="000000"/>
                </a:solidFill>
                <a:effectLst>
                  <a:outerShdw blurRad="38100" dist="38100" dir="2700000" algn="tl">
                    <a:srgbClr val="000000">
                      <a:alpha val="43137"/>
                    </a:srgbClr>
                  </a:outerShdw>
                </a:effectLst>
                <a:cs typeface="+mn-cs"/>
              </a:rPr>
              <a:t>Microclimate</a:t>
            </a:r>
            <a:r>
              <a:rPr lang="ru-RU" sz="4400" dirty="0">
                <a:solidFill>
                  <a:srgbClr val="000000"/>
                </a:solidFill>
                <a:effectLst>
                  <a:outerShdw blurRad="38100" dist="38100" dir="2700000" algn="tl">
                    <a:srgbClr val="000000">
                      <a:alpha val="43137"/>
                    </a:srgbClr>
                  </a:outerShdw>
                </a:effectLst>
                <a:cs typeface="+mn-cs"/>
              </a:rPr>
              <a:t> </a:t>
            </a:r>
            <a:r>
              <a:rPr lang="en-US" sz="4400" dirty="0">
                <a:solidFill>
                  <a:srgbClr val="000000"/>
                </a:solidFill>
                <a:effectLst>
                  <a:outerShdw blurRad="38100" dist="38100" dir="2700000" algn="tl">
                    <a:srgbClr val="000000">
                      <a:alpha val="43137"/>
                    </a:srgbClr>
                  </a:outerShdw>
                </a:effectLst>
                <a:cs typeface="+mn-cs"/>
              </a:rPr>
              <a:t>depends on humidity and speed of movement of air, temperature of protecting surfaces</a:t>
            </a:r>
            <a:endParaRPr lang="ru-RU" sz="4400" dirty="0">
              <a:solidFill>
                <a:srgbClr val="000000"/>
              </a:solidFill>
              <a:effectLst>
                <a:outerShdw blurRad="38100" dist="38100" dir="2700000" algn="tl">
                  <a:srgbClr val="000000">
                    <a:alpha val="43137"/>
                  </a:srgbClr>
                </a:outerShdw>
              </a:effectLst>
              <a:cs typeface="+mn-cs"/>
            </a:endParaRPr>
          </a:p>
        </p:txBody>
      </p:sp>
      <p:sp>
        <p:nvSpPr>
          <p:cNvPr id="3" name="Прямоугольник 2"/>
          <p:cNvSpPr/>
          <p:nvPr/>
        </p:nvSpPr>
        <p:spPr>
          <a:xfrm>
            <a:off x="1071563" y="2571750"/>
            <a:ext cx="8072437" cy="1016000"/>
          </a:xfrm>
          <a:prstGeom prst="rect">
            <a:avLst/>
          </a:prstGeom>
        </p:spPr>
        <p:txBody>
          <a:bodyPr>
            <a:spAutoFit/>
          </a:bodyPr>
          <a:lstStyle/>
          <a:p>
            <a:pPr>
              <a:defRPr/>
            </a:pPr>
            <a:r>
              <a:rPr lang="en-US" sz="6000" dirty="0" err="1">
                <a:solidFill>
                  <a:srgbClr val="FF0000"/>
                </a:solidFill>
                <a:effectLst>
                  <a:outerShdw blurRad="38100" dist="38100" dir="2700000" algn="tl">
                    <a:srgbClr val="000000">
                      <a:alpha val="43137"/>
                    </a:srgbClr>
                  </a:outerShdw>
                </a:effectLst>
                <a:cs typeface="+mn-cs"/>
              </a:rPr>
              <a:t>Qtotal</a:t>
            </a:r>
            <a:r>
              <a:rPr lang="en-US" sz="6000" dirty="0">
                <a:solidFill>
                  <a:srgbClr val="FFFF00"/>
                </a:solidFill>
                <a:effectLst>
                  <a:outerShdw blurRad="38100" dist="38100" dir="2700000" algn="tl">
                    <a:srgbClr val="000000">
                      <a:alpha val="43137"/>
                    </a:srgbClr>
                  </a:outerShdw>
                </a:effectLst>
                <a:cs typeface="+mn-cs"/>
              </a:rPr>
              <a:t> </a:t>
            </a:r>
            <a:r>
              <a:rPr lang="en-US" sz="6000" dirty="0">
                <a:solidFill>
                  <a:srgbClr val="000000"/>
                </a:solidFill>
                <a:effectLst>
                  <a:outerShdw blurRad="38100" dist="38100" dir="2700000" algn="tl">
                    <a:srgbClr val="000000">
                      <a:alpha val="43137"/>
                    </a:srgbClr>
                  </a:outerShdw>
                </a:effectLst>
                <a:cs typeface="+mn-cs"/>
              </a:rPr>
              <a:t>= </a:t>
            </a:r>
            <a:r>
              <a:rPr lang="en-US" sz="6000" dirty="0" err="1">
                <a:solidFill>
                  <a:srgbClr val="000000"/>
                </a:solidFill>
                <a:effectLst>
                  <a:outerShdw blurRad="38100" dist="38100" dir="2700000" algn="tl">
                    <a:srgbClr val="000000">
                      <a:alpha val="43137"/>
                    </a:srgbClr>
                  </a:outerShdw>
                </a:effectLst>
                <a:cs typeface="+mn-cs"/>
              </a:rPr>
              <a:t>Qr</a:t>
            </a:r>
            <a:r>
              <a:rPr lang="en-US" sz="6000" dirty="0">
                <a:solidFill>
                  <a:srgbClr val="000000"/>
                </a:solidFill>
                <a:effectLst>
                  <a:outerShdw blurRad="38100" dist="38100" dir="2700000" algn="tl">
                    <a:srgbClr val="000000">
                      <a:alpha val="43137"/>
                    </a:srgbClr>
                  </a:outerShdw>
                </a:effectLst>
                <a:cs typeface="+mn-cs"/>
              </a:rPr>
              <a:t> </a:t>
            </a:r>
            <a:r>
              <a:rPr lang="uk-UA" sz="6000" dirty="0">
                <a:solidFill>
                  <a:srgbClr val="000000"/>
                </a:solidFill>
                <a:effectLst>
                  <a:outerShdw blurRad="38100" dist="38100" dir="2700000" algn="tl">
                    <a:srgbClr val="000000">
                      <a:alpha val="43137"/>
                    </a:srgbClr>
                  </a:outerShdw>
                </a:effectLst>
                <a:cs typeface="+mn-cs"/>
              </a:rPr>
              <a:t>+</a:t>
            </a:r>
            <a:r>
              <a:rPr lang="en-US" sz="6000" dirty="0">
                <a:solidFill>
                  <a:srgbClr val="000000"/>
                </a:solidFill>
                <a:effectLst>
                  <a:outerShdw blurRad="38100" dist="38100" dir="2700000" algn="tl">
                    <a:srgbClr val="000000">
                      <a:alpha val="43137"/>
                    </a:srgbClr>
                  </a:outerShdw>
                </a:effectLst>
                <a:cs typeface="+mn-cs"/>
              </a:rPr>
              <a:t>Qc</a:t>
            </a:r>
            <a:r>
              <a:rPr lang="uk-UA" sz="6000" dirty="0">
                <a:solidFill>
                  <a:srgbClr val="000000"/>
                </a:solidFill>
                <a:effectLst>
                  <a:outerShdw blurRad="38100" dist="38100" dir="2700000" algn="tl">
                    <a:srgbClr val="000000">
                      <a:alpha val="43137"/>
                    </a:srgbClr>
                  </a:outerShdw>
                </a:effectLst>
                <a:cs typeface="+mn-cs"/>
              </a:rPr>
              <a:t>+</a:t>
            </a:r>
            <a:r>
              <a:rPr lang="en-US" sz="6000" dirty="0">
                <a:solidFill>
                  <a:srgbClr val="000000"/>
                </a:solidFill>
                <a:effectLst>
                  <a:outerShdw blurRad="38100" dist="38100" dir="2700000" algn="tl">
                    <a:srgbClr val="000000">
                      <a:alpha val="43137"/>
                    </a:srgbClr>
                  </a:outerShdw>
                </a:effectLst>
                <a:cs typeface="+mn-cs"/>
              </a:rPr>
              <a:t>Qt</a:t>
            </a:r>
            <a:endParaRPr lang="ru-RU" sz="6000" dirty="0">
              <a:solidFill>
                <a:srgbClr val="000000"/>
              </a:solidFill>
              <a:effectLst>
                <a:outerShdw blurRad="38100" dist="38100" dir="2700000" algn="tl">
                  <a:srgbClr val="000000">
                    <a:alpha val="43137"/>
                  </a:srgbClr>
                </a:outerShdw>
              </a:effectLst>
              <a:cs typeface="+mn-cs"/>
            </a:endParaRPr>
          </a:p>
        </p:txBody>
      </p:sp>
      <p:sp>
        <p:nvSpPr>
          <p:cNvPr id="4" name="Прямоугольник 3"/>
          <p:cNvSpPr/>
          <p:nvPr/>
        </p:nvSpPr>
        <p:spPr>
          <a:xfrm>
            <a:off x="1936750" y="3500438"/>
            <a:ext cx="4206875" cy="708025"/>
          </a:xfrm>
          <a:prstGeom prst="rect">
            <a:avLst/>
          </a:prstGeom>
        </p:spPr>
        <p:txBody>
          <a:bodyPr wrap="none">
            <a:spAutoFit/>
          </a:bodyPr>
          <a:lstStyle/>
          <a:p>
            <a:pPr>
              <a:defRPr/>
            </a:pPr>
            <a:r>
              <a:rPr lang="en-US" sz="4000" dirty="0">
                <a:solidFill>
                  <a:srgbClr val="000000"/>
                </a:solidFill>
                <a:effectLst>
                  <a:outerShdw blurRad="38100" dist="38100" dir="2700000" algn="tl">
                    <a:srgbClr val="000000">
                      <a:alpha val="43137"/>
                    </a:srgbClr>
                  </a:outerShdw>
                </a:effectLst>
                <a:cs typeface="+mn-cs"/>
              </a:rPr>
              <a:t> total loss of heat </a:t>
            </a:r>
          </a:p>
        </p:txBody>
      </p:sp>
      <p:sp>
        <p:nvSpPr>
          <p:cNvPr id="5" name="Прямоугольник 4"/>
          <p:cNvSpPr/>
          <p:nvPr/>
        </p:nvSpPr>
        <p:spPr>
          <a:xfrm>
            <a:off x="214313" y="3500438"/>
            <a:ext cx="2009775" cy="708025"/>
          </a:xfrm>
          <a:prstGeom prst="rect">
            <a:avLst/>
          </a:prstGeom>
        </p:spPr>
        <p:txBody>
          <a:bodyPr wrap="none">
            <a:spAutoFit/>
          </a:bodyPr>
          <a:lstStyle/>
          <a:p>
            <a:pPr>
              <a:defRPr/>
            </a:pPr>
            <a:r>
              <a:rPr lang="en-US" sz="4000" dirty="0">
                <a:solidFill>
                  <a:srgbClr val="FF0000"/>
                </a:solidFill>
                <a:effectLst>
                  <a:outerShdw blurRad="38100" dist="38100" dir="2700000" algn="tl">
                    <a:srgbClr val="000000">
                      <a:alpha val="43137"/>
                    </a:srgbClr>
                  </a:outerShdw>
                </a:effectLst>
                <a:cs typeface="+mn-cs"/>
              </a:rPr>
              <a:t>Q total </a:t>
            </a:r>
            <a:r>
              <a:rPr lang="en-US" sz="4000" dirty="0">
                <a:solidFill>
                  <a:srgbClr val="000000"/>
                </a:solidFill>
                <a:effectLst>
                  <a:outerShdw blurRad="38100" dist="38100" dir="2700000" algn="tl">
                    <a:srgbClr val="000000">
                      <a:alpha val="43137"/>
                    </a:srgbClr>
                  </a:outerShdw>
                </a:effectLst>
                <a:cs typeface="+mn-cs"/>
              </a:rPr>
              <a:t>-</a:t>
            </a:r>
            <a:endParaRPr lang="ru-RU" sz="4000" dirty="0">
              <a:solidFill>
                <a:srgbClr val="000000"/>
              </a:solidFill>
              <a:effectLst>
                <a:outerShdw blurRad="38100" dist="38100" dir="2700000" algn="tl">
                  <a:srgbClr val="000000">
                    <a:alpha val="43137"/>
                  </a:srgbClr>
                </a:outerShdw>
              </a:effectLst>
              <a:cs typeface="+mn-cs"/>
            </a:endParaRPr>
          </a:p>
        </p:txBody>
      </p:sp>
      <p:sp>
        <p:nvSpPr>
          <p:cNvPr id="6" name="Прямоугольник 5"/>
          <p:cNvSpPr/>
          <p:nvPr/>
        </p:nvSpPr>
        <p:spPr>
          <a:xfrm>
            <a:off x="285750" y="4071938"/>
            <a:ext cx="755650" cy="708025"/>
          </a:xfrm>
          <a:prstGeom prst="rect">
            <a:avLst/>
          </a:prstGeom>
        </p:spPr>
        <p:txBody>
          <a:bodyPr wrap="none">
            <a:spAutoFit/>
          </a:bodyPr>
          <a:lstStyle/>
          <a:p>
            <a:pPr>
              <a:defRPr/>
            </a:pPr>
            <a:r>
              <a:rPr lang="en-US" sz="4000" dirty="0" err="1">
                <a:solidFill>
                  <a:srgbClr val="000000"/>
                </a:solidFill>
                <a:effectLst>
                  <a:outerShdw blurRad="38100" dist="38100" dir="2700000" algn="tl">
                    <a:srgbClr val="000000">
                      <a:alpha val="43137"/>
                    </a:srgbClr>
                  </a:outerShdw>
                </a:effectLst>
                <a:cs typeface="+mn-cs"/>
              </a:rPr>
              <a:t>Qr</a:t>
            </a:r>
            <a:endParaRPr lang="ru-RU" sz="4000" dirty="0">
              <a:solidFill>
                <a:srgbClr val="000000"/>
              </a:solidFill>
              <a:effectLst>
                <a:outerShdw blurRad="38100" dist="38100" dir="2700000" algn="tl">
                  <a:srgbClr val="000000">
                    <a:alpha val="43137"/>
                  </a:srgbClr>
                </a:outerShdw>
              </a:effectLst>
              <a:cs typeface="+mn-cs"/>
            </a:endParaRPr>
          </a:p>
        </p:txBody>
      </p:sp>
      <p:sp>
        <p:nvSpPr>
          <p:cNvPr id="7" name="Прямоугольник 6"/>
          <p:cNvSpPr/>
          <p:nvPr/>
        </p:nvSpPr>
        <p:spPr>
          <a:xfrm>
            <a:off x="285750" y="4714875"/>
            <a:ext cx="839788" cy="708025"/>
          </a:xfrm>
          <a:prstGeom prst="rect">
            <a:avLst/>
          </a:prstGeom>
        </p:spPr>
        <p:txBody>
          <a:bodyPr wrap="none">
            <a:spAutoFit/>
          </a:bodyPr>
          <a:lstStyle/>
          <a:p>
            <a:pPr>
              <a:defRPr/>
            </a:pPr>
            <a:r>
              <a:rPr lang="en-US" sz="4000" dirty="0">
                <a:solidFill>
                  <a:srgbClr val="000000"/>
                </a:solidFill>
                <a:effectLst>
                  <a:outerShdw blurRad="38100" dist="38100" dir="2700000" algn="tl">
                    <a:srgbClr val="000000">
                      <a:alpha val="43137"/>
                    </a:srgbClr>
                  </a:outerShdw>
                </a:effectLst>
                <a:cs typeface="+mn-cs"/>
              </a:rPr>
              <a:t>Qc</a:t>
            </a:r>
            <a:endParaRPr lang="ru-RU" sz="4000" dirty="0">
              <a:solidFill>
                <a:srgbClr val="000000"/>
              </a:solidFill>
              <a:effectLst>
                <a:outerShdw blurRad="38100" dist="38100" dir="2700000" algn="tl">
                  <a:srgbClr val="000000">
                    <a:alpha val="43137"/>
                  </a:srgbClr>
                </a:outerShdw>
              </a:effectLst>
              <a:cs typeface="+mn-cs"/>
            </a:endParaRPr>
          </a:p>
        </p:txBody>
      </p:sp>
      <p:sp>
        <p:nvSpPr>
          <p:cNvPr id="8" name="Прямоугольник 7"/>
          <p:cNvSpPr/>
          <p:nvPr/>
        </p:nvSpPr>
        <p:spPr>
          <a:xfrm>
            <a:off x="285750" y="5357813"/>
            <a:ext cx="727075" cy="708025"/>
          </a:xfrm>
          <a:prstGeom prst="rect">
            <a:avLst/>
          </a:prstGeom>
        </p:spPr>
        <p:txBody>
          <a:bodyPr wrap="none">
            <a:spAutoFit/>
          </a:bodyPr>
          <a:lstStyle/>
          <a:p>
            <a:pPr>
              <a:defRPr/>
            </a:pPr>
            <a:r>
              <a:rPr lang="en-US" sz="4000" dirty="0">
                <a:solidFill>
                  <a:srgbClr val="000000"/>
                </a:solidFill>
                <a:effectLst>
                  <a:outerShdw blurRad="38100" dist="38100" dir="2700000" algn="tl">
                    <a:srgbClr val="000000">
                      <a:alpha val="43137"/>
                    </a:srgbClr>
                  </a:outerShdw>
                </a:effectLst>
                <a:cs typeface="+mn-cs"/>
              </a:rPr>
              <a:t>Qt</a:t>
            </a:r>
            <a:endParaRPr lang="ru-RU" sz="4000" dirty="0">
              <a:solidFill>
                <a:srgbClr val="000000"/>
              </a:solidFill>
              <a:effectLst>
                <a:outerShdw blurRad="38100" dist="38100" dir="2700000" algn="tl">
                  <a:srgbClr val="000000">
                    <a:alpha val="43137"/>
                  </a:srgbClr>
                </a:outerShdw>
              </a:effectLst>
              <a:cs typeface="+mn-cs"/>
            </a:endParaRPr>
          </a:p>
        </p:txBody>
      </p:sp>
      <p:sp>
        <p:nvSpPr>
          <p:cNvPr id="9" name="Прямоугольник 8"/>
          <p:cNvSpPr/>
          <p:nvPr/>
        </p:nvSpPr>
        <p:spPr>
          <a:xfrm>
            <a:off x="1033463" y="4071938"/>
            <a:ext cx="2466975" cy="708025"/>
          </a:xfrm>
          <a:prstGeom prst="rect">
            <a:avLst/>
          </a:prstGeom>
        </p:spPr>
        <p:txBody>
          <a:bodyPr wrap="none">
            <a:spAutoFit/>
          </a:bodyPr>
          <a:lstStyle/>
          <a:p>
            <a:pPr>
              <a:defRPr/>
            </a:pPr>
            <a:r>
              <a:rPr lang="en-US" sz="4000" dirty="0">
                <a:solidFill>
                  <a:srgbClr val="000000"/>
                </a:solidFill>
                <a:effectLst>
                  <a:outerShdw blurRad="38100" dist="38100" dir="2700000" algn="tl">
                    <a:srgbClr val="000000">
                      <a:alpha val="43137"/>
                    </a:srgbClr>
                  </a:outerShdw>
                </a:effectLst>
                <a:cs typeface="+mn-cs"/>
              </a:rPr>
              <a:t>- radiation</a:t>
            </a:r>
            <a:endParaRPr lang="ru-RU" sz="4000" dirty="0">
              <a:solidFill>
                <a:srgbClr val="000000"/>
              </a:solidFill>
              <a:effectLst>
                <a:outerShdw blurRad="38100" dist="38100" dir="2700000" algn="tl">
                  <a:srgbClr val="000000">
                    <a:alpha val="43137"/>
                  </a:srgbClr>
                </a:outerShdw>
              </a:effectLst>
              <a:cs typeface="+mn-cs"/>
            </a:endParaRPr>
          </a:p>
        </p:txBody>
      </p:sp>
      <p:sp>
        <p:nvSpPr>
          <p:cNvPr id="10" name="Прямоугольник 9"/>
          <p:cNvSpPr/>
          <p:nvPr/>
        </p:nvSpPr>
        <p:spPr>
          <a:xfrm>
            <a:off x="857250" y="5357813"/>
            <a:ext cx="3322638" cy="708025"/>
          </a:xfrm>
          <a:prstGeom prst="rect">
            <a:avLst/>
          </a:prstGeom>
        </p:spPr>
        <p:txBody>
          <a:bodyPr wrap="none">
            <a:spAutoFit/>
          </a:bodyPr>
          <a:lstStyle/>
          <a:p>
            <a:pPr>
              <a:defRPr/>
            </a:pPr>
            <a:r>
              <a:rPr lang="en-US" sz="4000" dirty="0">
                <a:solidFill>
                  <a:srgbClr val="000000"/>
                </a:solidFill>
                <a:effectLst>
                  <a:outerShdw blurRad="38100" dist="38100" dir="2700000" algn="tl">
                    <a:srgbClr val="000000">
                      <a:alpha val="43137"/>
                    </a:srgbClr>
                  </a:outerShdw>
                </a:effectLst>
                <a:cs typeface="+mn-cs"/>
              </a:rPr>
              <a:t>- transpiration</a:t>
            </a:r>
            <a:endParaRPr lang="ru-RU" sz="4000" dirty="0">
              <a:solidFill>
                <a:srgbClr val="000000"/>
              </a:solidFill>
              <a:effectLst>
                <a:outerShdw blurRad="38100" dist="38100" dir="2700000" algn="tl">
                  <a:srgbClr val="000000">
                    <a:alpha val="43137"/>
                  </a:srgbClr>
                </a:outerShdw>
              </a:effectLst>
              <a:cs typeface="+mn-cs"/>
            </a:endParaRPr>
          </a:p>
        </p:txBody>
      </p:sp>
      <p:sp>
        <p:nvSpPr>
          <p:cNvPr id="11" name="Прямоугольник 10"/>
          <p:cNvSpPr/>
          <p:nvPr/>
        </p:nvSpPr>
        <p:spPr>
          <a:xfrm>
            <a:off x="1049338" y="4714875"/>
            <a:ext cx="2951162" cy="708025"/>
          </a:xfrm>
          <a:prstGeom prst="rect">
            <a:avLst/>
          </a:prstGeom>
        </p:spPr>
        <p:txBody>
          <a:bodyPr wrap="none">
            <a:spAutoFit/>
          </a:bodyPr>
          <a:lstStyle/>
          <a:p>
            <a:pPr>
              <a:defRPr/>
            </a:pPr>
            <a:r>
              <a:rPr lang="en-US" sz="4000" dirty="0">
                <a:solidFill>
                  <a:srgbClr val="000000"/>
                </a:solidFill>
                <a:effectLst>
                  <a:outerShdw blurRad="38100" dist="38100" dir="2700000" algn="tl">
                    <a:srgbClr val="000000">
                      <a:alpha val="43137"/>
                    </a:srgbClr>
                  </a:outerShdw>
                </a:effectLst>
                <a:cs typeface="+mn-cs"/>
              </a:rPr>
              <a:t>- convection</a:t>
            </a:r>
            <a:endParaRPr lang="ru-RU" sz="4000" dirty="0">
              <a:solidFill>
                <a:srgbClr val="000000"/>
              </a:solidFill>
              <a:effectLst>
                <a:outerShdw blurRad="38100" dist="38100" dir="2700000" algn="tl">
                  <a:srgbClr val="000000">
                    <a:alpha val="43137"/>
                  </a:srgbClr>
                </a:outerShdw>
              </a:effectLst>
              <a:cs typeface="+mn-cs"/>
            </a:endParaRPr>
          </a:p>
        </p:txBody>
      </p:sp>
      <p:sp>
        <p:nvSpPr>
          <p:cNvPr id="12" name="Нижний колонтитул 11"/>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149475"/>
            <a:ext cx="5072063" cy="830263"/>
          </a:xfrm>
          <a:prstGeom prst="rect">
            <a:avLst/>
          </a:prstGeom>
        </p:spPr>
        <p:txBody>
          <a:bodyPr wrap="none">
            <a:spAutoFit/>
          </a:bodyPr>
          <a:lstStyle/>
          <a:p>
            <a:pPr>
              <a:defRPr/>
            </a:pPr>
            <a:r>
              <a:rPr lang="en-US" sz="4800" dirty="0">
                <a:solidFill>
                  <a:srgbClr val="000000"/>
                </a:solidFill>
                <a:effectLst>
                  <a:outerShdw blurRad="38100" dist="38100" dir="2700000" algn="tl">
                    <a:srgbClr val="000000">
                      <a:alpha val="43137"/>
                    </a:srgbClr>
                  </a:outerShdw>
                </a:effectLst>
                <a:cs typeface="+mn-cs"/>
              </a:rPr>
              <a:t>- Value estimation</a:t>
            </a:r>
            <a:endParaRPr lang="ru-RU" sz="4800" dirty="0">
              <a:solidFill>
                <a:srgbClr val="000000"/>
              </a:solidFill>
              <a:effectLst>
                <a:outerShdw blurRad="38100" dist="38100" dir="2700000" algn="tl">
                  <a:srgbClr val="000000">
                    <a:alpha val="43137"/>
                  </a:srgbClr>
                </a:outerShdw>
              </a:effectLst>
              <a:cs typeface="+mn-cs"/>
            </a:endParaRPr>
          </a:p>
        </p:txBody>
      </p:sp>
      <p:sp>
        <p:nvSpPr>
          <p:cNvPr id="3" name="Прямоугольник 2"/>
          <p:cNvSpPr/>
          <p:nvPr/>
        </p:nvSpPr>
        <p:spPr>
          <a:xfrm>
            <a:off x="236538" y="2935288"/>
            <a:ext cx="6280150" cy="830262"/>
          </a:xfrm>
          <a:prstGeom prst="rect">
            <a:avLst/>
          </a:prstGeom>
        </p:spPr>
        <p:txBody>
          <a:bodyPr wrap="none">
            <a:spAutoFit/>
          </a:bodyPr>
          <a:lstStyle/>
          <a:p>
            <a:pPr>
              <a:defRPr/>
            </a:pPr>
            <a:r>
              <a:rPr lang="en-US" sz="4800" dirty="0">
                <a:solidFill>
                  <a:srgbClr val="000000"/>
                </a:solidFill>
                <a:effectLst>
                  <a:outerShdw blurRad="38100" dist="38100" dir="2700000" algn="tl">
                    <a:srgbClr val="000000">
                      <a:alpha val="43137"/>
                    </a:srgbClr>
                  </a:outerShdw>
                </a:effectLst>
                <a:cs typeface="+mn-cs"/>
              </a:rPr>
              <a:t>- Objective estimation</a:t>
            </a:r>
            <a:r>
              <a:rPr lang="uk-UA" sz="4800" dirty="0">
                <a:solidFill>
                  <a:srgbClr val="000000"/>
                </a:solidFill>
                <a:effectLst>
                  <a:outerShdw blurRad="38100" dist="38100" dir="2700000" algn="tl">
                    <a:srgbClr val="000000">
                      <a:alpha val="43137"/>
                    </a:srgbClr>
                  </a:outerShdw>
                </a:effectLst>
                <a:cs typeface="+mn-cs"/>
              </a:rPr>
              <a:t>:</a:t>
            </a:r>
            <a:endParaRPr lang="ru-RU" sz="4800" dirty="0">
              <a:solidFill>
                <a:srgbClr val="000000"/>
              </a:solidFill>
              <a:effectLst>
                <a:outerShdw blurRad="38100" dist="38100" dir="2700000" algn="tl">
                  <a:srgbClr val="000000">
                    <a:alpha val="43137"/>
                  </a:srgbClr>
                </a:outerShdw>
              </a:effectLst>
              <a:cs typeface="+mn-cs"/>
            </a:endParaRPr>
          </a:p>
        </p:txBody>
      </p:sp>
      <p:sp>
        <p:nvSpPr>
          <p:cNvPr id="4" name="Прямоугольник 3"/>
          <p:cNvSpPr/>
          <p:nvPr/>
        </p:nvSpPr>
        <p:spPr>
          <a:xfrm>
            <a:off x="1071563" y="285750"/>
            <a:ext cx="6786562" cy="1754188"/>
          </a:xfrm>
          <a:prstGeom prst="rect">
            <a:avLst/>
          </a:prstGeom>
        </p:spPr>
        <p:txBody>
          <a:bodyPr>
            <a:spAutoFit/>
          </a:bodyPr>
          <a:lstStyle/>
          <a:p>
            <a:pPr algn="ctr">
              <a:defRPr/>
            </a:pPr>
            <a:r>
              <a:rPr lang="en-US" sz="5400" dirty="0">
                <a:solidFill>
                  <a:srgbClr val="FF0000"/>
                </a:solidFill>
                <a:effectLst>
                  <a:outerShdw blurRad="38100" dist="38100" dir="2700000" algn="tl">
                    <a:srgbClr val="000000">
                      <a:alpha val="43137"/>
                    </a:srgbClr>
                  </a:outerShdw>
                </a:effectLst>
                <a:cs typeface="+mn-cs"/>
              </a:rPr>
              <a:t>Hygienic estimation of a microclimate</a:t>
            </a:r>
            <a:r>
              <a:rPr lang="uk-UA" sz="5400" dirty="0">
                <a:solidFill>
                  <a:srgbClr val="FF0000"/>
                </a:solidFill>
                <a:effectLst>
                  <a:outerShdw blurRad="38100" dist="38100" dir="2700000" algn="tl">
                    <a:srgbClr val="000000">
                      <a:alpha val="43137"/>
                    </a:srgbClr>
                  </a:outerShdw>
                </a:effectLst>
                <a:cs typeface="+mn-cs"/>
              </a:rPr>
              <a:t>:</a:t>
            </a:r>
            <a:endParaRPr lang="ru-RU" sz="5400" dirty="0">
              <a:solidFill>
                <a:srgbClr val="FF0000"/>
              </a:solidFill>
              <a:effectLst>
                <a:outerShdw blurRad="38100" dist="38100" dir="2700000" algn="tl">
                  <a:srgbClr val="000000">
                    <a:alpha val="43137"/>
                  </a:srgbClr>
                </a:outerShdw>
              </a:effectLst>
              <a:cs typeface="+mn-cs"/>
            </a:endParaRPr>
          </a:p>
        </p:txBody>
      </p:sp>
      <p:sp>
        <p:nvSpPr>
          <p:cNvPr id="5" name="Прямоугольник 4"/>
          <p:cNvSpPr/>
          <p:nvPr/>
        </p:nvSpPr>
        <p:spPr>
          <a:xfrm>
            <a:off x="285750" y="3857625"/>
            <a:ext cx="8858250" cy="1446213"/>
          </a:xfrm>
          <a:prstGeom prst="rect">
            <a:avLst/>
          </a:prstGeom>
        </p:spPr>
        <p:txBody>
          <a:bodyPr>
            <a:spAutoFit/>
          </a:bodyPr>
          <a:lstStyle/>
          <a:p>
            <a:pPr>
              <a:defRPr/>
            </a:pPr>
            <a:r>
              <a:rPr lang="en-US" sz="4400" dirty="0">
                <a:solidFill>
                  <a:srgbClr val="FF0000"/>
                </a:solidFill>
                <a:effectLst>
                  <a:outerShdw blurRad="38100" dist="38100" dir="2700000" algn="tl">
                    <a:srgbClr val="000000">
                      <a:alpha val="43137"/>
                    </a:srgbClr>
                  </a:outerShdw>
                </a:effectLst>
                <a:cs typeface="+mn-cs"/>
              </a:rPr>
              <a:t>Comfort zone </a:t>
            </a:r>
            <a:r>
              <a:rPr lang="en-US" sz="4400" dirty="0">
                <a:solidFill>
                  <a:srgbClr val="000000"/>
                </a:solidFill>
                <a:effectLst>
                  <a:outerShdw blurRad="38100" dist="38100" dir="2700000" algn="tl">
                    <a:srgbClr val="000000">
                      <a:alpha val="43137"/>
                    </a:srgbClr>
                  </a:outerShdw>
                </a:effectLst>
                <a:cs typeface="+mn-cs"/>
              </a:rPr>
              <a:t>(comfort of 50% of people) – 17,2 -21,7</a:t>
            </a:r>
            <a:r>
              <a:rPr lang="en-US" sz="4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a:t>
            </a:r>
            <a:r>
              <a:rPr lang="uk-UA" sz="4400" baseline="300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0</a:t>
            </a:r>
            <a:r>
              <a:rPr lang="uk-UA" sz="4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С</a:t>
            </a:r>
            <a:endParaRPr lang="en-US" sz="4400" dirty="0">
              <a:solidFill>
                <a:srgbClr val="000000"/>
              </a:solidFill>
              <a:effectLst>
                <a:outerShdw blurRad="38100" dist="38100" dir="2700000" algn="tl">
                  <a:srgbClr val="000000">
                    <a:alpha val="43137"/>
                  </a:srgbClr>
                </a:outerShdw>
              </a:effectLst>
              <a:cs typeface="+mn-cs"/>
            </a:endParaRPr>
          </a:p>
        </p:txBody>
      </p:sp>
      <p:sp>
        <p:nvSpPr>
          <p:cNvPr id="6" name="Нижний колонтитул 5"/>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50" y="571500"/>
            <a:ext cx="8858250" cy="6586418"/>
          </a:xfrm>
          <a:prstGeom prst="rect">
            <a:avLst/>
          </a:prstGeom>
        </p:spPr>
        <p:txBody>
          <a:bodyPr>
            <a:spAutoFit/>
          </a:bodyPr>
          <a:lstStyle/>
          <a:p>
            <a:pPr algn="ctr">
              <a:defRPr/>
            </a:pPr>
            <a:r>
              <a:rPr lang="en-US" sz="5400" dirty="0">
                <a:solidFill>
                  <a:srgbClr val="000000"/>
                </a:solidFill>
                <a:cs typeface="+mn-cs"/>
              </a:rPr>
              <a:t>combination of temperature and humidity that is a measure of the degree of discomfort experienced by an individual in warm weather; it was originally called the discomfort index</a:t>
            </a:r>
            <a:r>
              <a:rPr lang="en-US" sz="5400" dirty="0" smtClean="0">
                <a:solidFill>
                  <a:srgbClr val="000000"/>
                </a:solidFill>
                <a:cs typeface="+mn-cs"/>
              </a:rPr>
              <a:t>.; </a:t>
            </a:r>
            <a:endParaRPr lang="en-US" sz="5400" dirty="0">
              <a:solidFill>
                <a:srgbClr val="000000"/>
              </a:solidFill>
              <a:cs typeface="+mn-cs"/>
            </a:endParaRPr>
          </a:p>
          <a:p>
            <a:pPr algn="ctr">
              <a:defRPr/>
            </a:pPr>
            <a:endParaRPr lang="en-US" sz="4400" dirty="0">
              <a:solidFill>
                <a:srgbClr val="000000"/>
              </a:solidFill>
              <a:cs typeface="+mn-cs"/>
            </a:endParaRPr>
          </a:p>
        </p:txBody>
      </p:sp>
      <p:sp>
        <p:nvSpPr>
          <p:cNvPr id="5" name="Прямоугольник 4"/>
          <p:cNvSpPr/>
          <p:nvPr/>
        </p:nvSpPr>
        <p:spPr>
          <a:xfrm>
            <a:off x="1214438" y="0"/>
            <a:ext cx="7858125" cy="769441"/>
          </a:xfrm>
          <a:prstGeom prst="rect">
            <a:avLst/>
          </a:prstGeom>
        </p:spPr>
        <p:txBody>
          <a:bodyPr>
            <a:spAutoFit/>
          </a:bodyPr>
          <a:lstStyle/>
          <a:p>
            <a:pPr>
              <a:defRPr/>
            </a:pPr>
            <a:r>
              <a:rPr lang="en-US" sz="4400" b="1" dirty="0">
                <a:solidFill>
                  <a:srgbClr val="FF0000"/>
                </a:solidFill>
                <a:effectLst>
                  <a:outerShdw blurRad="38100" dist="38100" dir="2700000" algn="tl">
                    <a:srgbClr val="000000">
                      <a:alpha val="43137"/>
                    </a:srgbClr>
                  </a:outerShdw>
                </a:effectLst>
                <a:cs typeface="+mn-cs"/>
              </a:rPr>
              <a:t>Temperature-humidity index </a:t>
            </a:r>
            <a:endParaRPr lang="en-US" sz="4400" dirty="0">
              <a:solidFill>
                <a:srgbClr val="FF0000"/>
              </a:solidFill>
              <a:effectLst>
                <a:outerShdw blurRad="38100" dist="38100" dir="2700000" algn="tl">
                  <a:srgbClr val="000000">
                    <a:alpha val="43137"/>
                  </a:srgbClr>
                </a:outerShdw>
              </a:effectLst>
              <a:cs typeface="+mn-cs"/>
            </a:endParaRPr>
          </a:p>
        </p:txBody>
      </p:sp>
      <p:sp>
        <p:nvSpPr>
          <p:cNvPr id="6" name="Нижний колонтитул 5"/>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00042"/>
            <a:ext cx="8143884" cy="4708981"/>
          </a:xfrm>
          <a:prstGeom prst="rect">
            <a:avLst/>
          </a:prstGeom>
        </p:spPr>
        <p:txBody>
          <a:bodyPr wrap="square">
            <a:spAutoFit/>
          </a:bodyPr>
          <a:lstStyle/>
          <a:p>
            <a:r>
              <a:rPr lang="en-US" sz="6000" dirty="0" smtClean="0">
                <a:solidFill>
                  <a:srgbClr val="000000"/>
                </a:solidFill>
              </a:rPr>
              <a:t>The index is essentially an effective temperature based on air temperature and humidity</a:t>
            </a:r>
            <a:endParaRPr lang="ru-RU" sz="60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Прямоугольник 1"/>
          <p:cNvSpPr>
            <a:spLocks noChangeArrowheads="1"/>
          </p:cNvSpPr>
          <p:nvPr/>
        </p:nvSpPr>
        <p:spPr bwMode="auto">
          <a:xfrm>
            <a:off x="0" y="1071563"/>
            <a:ext cx="9144000" cy="4246562"/>
          </a:xfrm>
          <a:prstGeom prst="rect">
            <a:avLst/>
          </a:prstGeom>
          <a:noFill/>
          <a:ln w="9525">
            <a:noFill/>
            <a:miter lim="800000"/>
            <a:headEnd/>
            <a:tailEnd/>
          </a:ln>
        </p:spPr>
        <p:txBody>
          <a:bodyPr>
            <a:spAutoFit/>
          </a:bodyPr>
          <a:lstStyle/>
          <a:p>
            <a:pPr algn="ctr"/>
            <a:r>
              <a:rPr lang="en-US" sz="5400">
                <a:solidFill>
                  <a:srgbClr val="000000"/>
                </a:solidFill>
              </a:rPr>
              <a:t>Most people are quite comfortable when the index is below 70 and very uncomfortable when the index is above 80 to 85.</a:t>
            </a:r>
            <a:endParaRPr lang="ru-RU" sz="5400">
              <a:solidFill>
                <a:srgbClr val="000000"/>
              </a:solidFill>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8688" y="214313"/>
            <a:ext cx="7358062" cy="1570037"/>
          </a:xfrm>
          <a:prstGeom prst="rect">
            <a:avLst/>
          </a:prstGeom>
        </p:spPr>
        <p:txBody>
          <a:bodyPr>
            <a:spAutoFit/>
          </a:bodyPr>
          <a:lstStyle/>
          <a:p>
            <a:pPr algn="ctr">
              <a:defRPr/>
            </a:pPr>
            <a:r>
              <a:rPr lang="en-US" sz="4800" u="sng" dirty="0">
                <a:solidFill>
                  <a:srgbClr val="FF0000"/>
                </a:solidFill>
                <a:cs typeface="+mn-cs"/>
              </a:rPr>
              <a:t>Pathological reactions to temperature discomfort</a:t>
            </a:r>
            <a:endParaRPr lang="ru-RU" sz="4800" u="sng" dirty="0">
              <a:solidFill>
                <a:srgbClr val="FF0000"/>
              </a:solidFill>
              <a:cs typeface="+mn-cs"/>
            </a:endParaRPr>
          </a:p>
        </p:txBody>
      </p:sp>
      <p:sp>
        <p:nvSpPr>
          <p:cNvPr id="3" name="Прямоугольник 2"/>
          <p:cNvSpPr/>
          <p:nvPr/>
        </p:nvSpPr>
        <p:spPr>
          <a:xfrm>
            <a:off x="357188" y="1928813"/>
            <a:ext cx="8501062" cy="2554287"/>
          </a:xfrm>
          <a:prstGeom prst="rect">
            <a:avLst/>
          </a:prstGeom>
        </p:spPr>
        <p:txBody>
          <a:bodyPr>
            <a:spAutoFit/>
          </a:bodyPr>
          <a:lstStyle/>
          <a:p>
            <a:pPr algn="ctr">
              <a:defRPr/>
            </a:pPr>
            <a:r>
              <a:rPr lang="en-US" sz="4000" b="1" i="1" dirty="0">
                <a:solidFill>
                  <a:srgbClr val="FF0000"/>
                </a:solidFill>
                <a:cs typeface="+mn-cs"/>
              </a:rPr>
              <a:t>Sharp hyperthermia </a:t>
            </a:r>
            <a:r>
              <a:rPr lang="en-US" sz="4000" dirty="0">
                <a:solidFill>
                  <a:srgbClr val="000000"/>
                </a:solidFill>
                <a:cs typeface="+mn-cs"/>
              </a:rPr>
              <a:t>- rise in temperature of a body to 38,5-40</a:t>
            </a:r>
            <a:r>
              <a:rPr lang="uk-UA" sz="4000" baseline="30000" dirty="0">
                <a:solidFill>
                  <a:srgbClr val="000000"/>
                </a:solidFill>
                <a:latin typeface="Times New Roman" pitchFamily="18" charset="0"/>
                <a:cs typeface="Times New Roman" pitchFamily="18" charset="0"/>
              </a:rPr>
              <a:t> 0</a:t>
            </a:r>
            <a:r>
              <a:rPr lang="uk-UA" sz="4000" dirty="0">
                <a:solidFill>
                  <a:srgbClr val="000000"/>
                </a:solidFill>
                <a:latin typeface="Times New Roman" pitchFamily="18" charset="0"/>
                <a:cs typeface="Times New Roman" pitchFamily="18" charset="0"/>
              </a:rPr>
              <a:t>С</a:t>
            </a:r>
            <a:r>
              <a:rPr lang="en-US" sz="4000" dirty="0">
                <a:solidFill>
                  <a:srgbClr val="000000"/>
                </a:solidFill>
                <a:cs typeface="+mn-cs"/>
              </a:rPr>
              <a:t>, sweat branch, pulse increase, breath increase, dizziness</a:t>
            </a:r>
            <a:endParaRPr lang="ru-RU" sz="4000" dirty="0">
              <a:solidFill>
                <a:srgbClr val="000000"/>
              </a:solidFill>
              <a:cs typeface="+mn-cs"/>
            </a:endParaRPr>
          </a:p>
        </p:txBody>
      </p:sp>
      <p:sp>
        <p:nvSpPr>
          <p:cNvPr id="4" name="Прямоугольник 3"/>
          <p:cNvSpPr/>
          <p:nvPr/>
        </p:nvSpPr>
        <p:spPr>
          <a:xfrm>
            <a:off x="214313" y="4500563"/>
            <a:ext cx="8799512" cy="1938337"/>
          </a:xfrm>
          <a:prstGeom prst="rect">
            <a:avLst/>
          </a:prstGeom>
        </p:spPr>
        <p:txBody>
          <a:bodyPr wrap="none">
            <a:spAutoFit/>
          </a:bodyPr>
          <a:lstStyle/>
          <a:p>
            <a:pPr algn="ctr">
              <a:defRPr/>
            </a:pPr>
            <a:r>
              <a:rPr lang="en-US" sz="4000" b="1" i="1" dirty="0">
                <a:solidFill>
                  <a:srgbClr val="FF0000"/>
                </a:solidFill>
                <a:cs typeface="+mn-cs"/>
              </a:rPr>
              <a:t>Heatstroke</a:t>
            </a:r>
            <a:r>
              <a:rPr lang="en-US" sz="4000" dirty="0">
                <a:solidFill>
                  <a:srgbClr val="000000"/>
                </a:solidFill>
                <a:cs typeface="+mn-cs"/>
              </a:rPr>
              <a:t> -  slackness, a headache,</a:t>
            </a:r>
          </a:p>
          <a:p>
            <a:pPr algn="ctr">
              <a:defRPr/>
            </a:pPr>
            <a:r>
              <a:rPr lang="en-US" sz="4000" dirty="0">
                <a:solidFill>
                  <a:srgbClr val="000000"/>
                </a:solidFill>
                <a:cs typeface="+mn-cs"/>
              </a:rPr>
              <a:t> a damp skin, a nausea, vomiting, a </a:t>
            </a:r>
          </a:p>
          <a:p>
            <a:pPr algn="ctr">
              <a:defRPr/>
            </a:pPr>
            <a:r>
              <a:rPr lang="en-US" sz="4000" dirty="0">
                <a:solidFill>
                  <a:srgbClr val="000000"/>
                </a:solidFill>
                <a:cs typeface="+mn-cs"/>
              </a:rPr>
              <a:t>tachycardia,  temperature 39-40</a:t>
            </a:r>
            <a:r>
              <a:rPr lang="uk-UA" sz="4000" baseline="30000" dirty="0">
                <a:solidFill>
                  <a:srgbClr val="000000"/>
                </a:solidFill>
                <a:latin typeface="Times New Roman" pitchFamily="18" charset="0"/>
                <a:cs typeface="Times New Roman" pitchFamily="18" charset="0"/>
              </a:rPr>
              <a:t> 0</a:t>
            </a:r>
            <a:r>
              <a:rPr lang="uk-UA" sz="4000" dirty="0">
                <a:solidFill>
                  <a:srgbClr val="000000"/>
                </a:solidFill>
                <a:latin typeface="Times New Roman" pitchFamily="18" charset="0"/>
                <a:cs typeface="Times New Roman" pitchFamily="18" charset="0"/>
              </a:rPr>
              <a:t>С</a:t>
            </a:r>
            <a:endParaRPr lang="ru-RU" sz="4000" dirty="0">
              <a:solidFill>
                <a:srgbClr val="000000"/>
              </a:solidFill>
              <a:cs typeface="+mn-cs"/>
            </a:endParaRPr>
          </a:p>
        </p:txBody>
      </p:sp>
      <p:sp>
        <p:nvSpPr>
          <p:cNvPr id="5" name="Нижний колонтитул 4"/>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
          <p:cNvSpPr>
            <a:spLocks noChangeArrowheads="1"/>
          </p:cNvSpPr>
          <p:nvPr/>
        </p:nvSpPr>
        <p:spPr bwMode="auto">
          <a:xfrm>
            <a:off x="0" y="242888"/>
            <a:ext cx="9488496" cy="5262979"/>
          </a:xfrm>
          <a:prstGeom prst="rect">
            <a:avLst/>
          </a:prstGeom>
          <a:noFill/>
          <a:ln w="9525">
            <a:noFill/>
            <a:miter lim="800000"/>
            <a:headEnd/>
            <a:tailEnd/>
          </a:ln>
        </p:spPr>
        <p:txBody>
          <a:bodyPr wrap="none" anchor="ctr">
            <a:spAutoFit/>
          </a:bodyPr>
          <a:lstStyle/>
          <a:p>
            <a:pPr algn="ctr"/>
            <a:r>
              <a:rPr lang="ru-RU" sz="4800" dirty="0" err="1">
                <a:solidFill>
                  <a:srgbClr val="000000"/>
                </a:solidFill>
                <a:latin typeface="Times New Roman" pitchFamily="18" charset="0"/>
                <a:ea typeface="Calibri" pitchFamily="34" charset="0"/>
                <a:cs typeface="Times New Roman" pitchFamily="18" charset="0"/>
              </a:rPr>
              <a:t>The</a:t>
            </a:r>
            <a:r>
              <a:rPr lang="ru-RU" sz="4800" dirty="0">
                <a:solidFill>
                  <a:srgbClr val="000000"/>
                </a:solidFill>
                <a:latin typeface="Times New Roman" pitchFamily="18" charset="0"/>
                <a:ea typeface="Calibri" pitchFamily="34" charset="0"/>
                <a:cs typeface="Times New Roman" pitchFamily="18" charset="0"/>
              </a:rPr>
              <a:t> </a:t>
            </a:r>
            <a:r>
              <a:rPr lang="en-US" sz="4800" dirty="0">
                <a:solidFill>
                  <a:srgbClr val="000000"/>
                </a:solidFill>
                <a:latin typeface="Times New Roman" pitchFamily="18" charset="0"/>
                <a:ea typeface="Calibri" pitchFamily="34" charset="0"/>
                <a:cs typeface="Times New Roman" pitchFamily="18" charset="0"/>
              </a:rPr>
              <a:t>conception</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of</a:t>
            </a:r>
            <a:r>
              <a:rPr lang="ru-RU" sz="4800" dirty="0">
                <a:solidFill>
                  <a:srgbClr val="000000"/>
                </a:solidFill>
                <a:latin typeface="Times New Roman" pitchFamily="18" charset="0"/>
                <a:ea typeface="Calibri" pitchFamily="34" charset="0"/>
                <a:cs typeface="Times New Roman" pitchFamily="18" charset="0"/>
              </a:rPr>
              <a:t> </a:t>
            </a:r>
            <a:r>
              <a:rPr lang="ru-RU" sz="4800" dirty="0">
                <a:solidFill>
                  <a:srgbClr val="FF0000"/>
                </a:solidFill>
                <a:latin typeface="Times New Roman" pitchFamily="18" charset="0"/>
                <a:ea typeface="Calibri" pitchFamily="34" charset="0"/>
                <a:cs typeface="Times New Roman" pitchFamily="18" charset="0"/>
              </a:rPr>
              <a:t>"</a:t>
            </a:r>
            <a:r>
              <a:rPr lang="ru-RU" sz="4800" dirty="0" err="1">
                <a:solidFill>
                  <a:srgbClr val="FF0000"/>
                </a:solidFill>
                <a:latin typeface="Times New Roman" pitchFamily="18" charset="0"/>
                <a:ea typeface="Calibri" pitchFamily="34" charset="0"/>
                <a:cs typeface="Times New Roman" pitchFamily="18" charset="0"/>
              </a:rPr>
              <a:t>climate</a:t>
            </a:r>
            <a:r>
              <a:rPr lang="ru-RU" sz="4800" dirty="0">
                <a:solidFill>
                  <a:srgbClr val="FF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includes</a:t>
            </a:r>
            <a:r>
              <a:rPr lang="ru-RU" sz="4800" dirty="0">
                <a:solidFill>
                  <a:srgbClr val="000000"/>
                </a:solidFill>
                <a:latin typeface="Times New Roman" pitchFamily="18" charset="0"/>
                <a:ea typeface="Calibri" pitchFamily="34" charset="0"/>
                <a:cs typeface="Times New Roman" pitchFamily="18" charset="0"/>
              </a:rPr>
              <a:t> </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err="1">
                <a:solidFill>
                  <a:srgbClr val="000000"/>
                </a:solidFill>
                <a:latin typeface="Times New Roman" pitchFamily="18" charset="0"/>
                <a:ea typeface="Calibri" pitchFamily="34" charset="0"/>
                <a:cs typeface="Times New Roman" pitchFamily="18" charset="0"/>
              </a:rPr>
              <a:t>not</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only</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the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temperature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humidity</a:t>
            </a:r>
            <a:r>
              <a:rPr lang="ru-RU" sz="4800" dirty="0">
                <a:solidFill>
                  <a:srgbClr val="000000"/>
                </a:solidFill>
                <a:latin typeface="Times New Roman" pitchFamily="18" charset="0"/>
                <a:ea typeface="Calibri" pitchFamily="34" charset="0"/>
                <a:cs typeface="Times New Roman" pitchFamily="18" charset="0"/>
              </a:rPr>
              <a:t>, </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err="1">
                <a:solidFill>
                  <a:srgbClr val="000000"/>
                </a:solidFill>
                <a:latin typeface="Times New Roman" pitchFamily="18" charset="0"/>
                <a:ea typeface="Calibri" pitchFamily="34" charset="0"/>
                <a:cs typeface="Times New Roman" pitchFamily="18" charset="0"/>
              </a:rPr>
              <a:t>the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mobility</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of</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air</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masses</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and</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atmospheric</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pressure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but</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also</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electromagnetic</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characterization</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of</a:t>
            </a:r>
            <a:r>
              <a:rPr lang="ru-RU" sz="4800" dirty="0">
                <a:solidFill>
                  <a:srgbClr val="000000"/>
                </a:solidFill>
                <a:latin typeface="Times New Roman" pitchFamily="18" charset="0"/>
                <a:ea typeface="Calibri" pitchFamily="34" charset="0"/>
                <a:cs typeface="Times New Roman" pitchFamily="18" charset="0"/>
              </a:rPr>
              <a:t> </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err="1">
                <a:solidFill>
                  <a:srgbClr val="000000"/>
                </a:solidFill>
                <a:latin typeface="Times New Roman" pitchFamily="18" charset="0"/>
                <a:ea typeface="Calibri" pitchFamily="34" charset="0"/>
                <a:cs typeface="Times New Roman" pitchFamily="18" charset="0"/>
              </a:rPr>
              <a:t>factors</a:t>
            </a:r>
            <a:r>
              <a:rPr lang="ru-RU" sz="4800" dirty="0">
                <a:solidFill>
                  <a:srgbClr val="000000"/>
                </a:solidFill>
                <a:latin typeface="Times New Roman" pitchFamily="18" charset="0"/>
                <a:ea typeface="Calibri" pitchFamily="34" charset="0"/>
                <a:cs typeface="Times New Roman" pitchFamily="18" charset="0"/>
              </a:rPr>
              <a:t> - </a:t>
            </a:r>
            <a:r>
              <a:rPr lang="en-US" sz="4800" dirty="0">
                <a:solidFill>
                  <a:srgbClr val="000000"/>
                </a:solidFill>
                <a:latin typeface="Times New Roman" pitchFamily="18" charset="0"/>
                <a:ea typeface="Calibri" pitchFamily="34" charset="0"/>
                <a:cs typeface="Times New Roman" pitchFamily="18" charset="0"/>
              </a:rPr>
              <a:t>intensity of</a:t>
            </a:r>
            <a:r>
              <a:rPr lang="ru-RU" sz="4800" dirty="0" err="1">
                <a:solidFill>
                  <a:srgbClr val="000000"/>
                </a:solidFill>
                <a:latin typeface="Times New Roman" pitchFamily="18" charset="0"/>
                <a:ea typeface="Calibri" pitchFamily="34" charset="0"/>
                <a:cs typeface="Times New Roman" pitchFamily="18" charset="0"/>
              </a:rPr>
              <a:t>the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magnetic</a:t>
            </a:r>
            <a:r>
              <a:rPr lang="ru-RU" sz="4800" dirty="0">
                <a:solidFill>
                  <a:srgbClr val="000000"/>
                </a:solidFill>
                <a:latin typeface="Times New Roman" pitchFamily="18" charset="0"/>
                <a:ea typeface="Calibri" pitchFamily="34" charset="0"/>
                <a:cs typeface="Times New Roman" pitchFamily="18" charset="0"/>
              </a:rPr>
              <a:t> </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err="1">
                <a:solidFill>
                  <a:srgbClr val="000000"/>
                </a:solidFill>
                <a:latin typeface="Times New Roman" pitchFamily="18" charset="0"/>
                <a:ea typeface="Calibri" pitchFamily="34" charset="0"/>
                <a:cs typeface="Times New Roman" pitchFamily="18" charset="0"/>
              </a:rPr>
              <a:t>field</a:t>
            </a:r>
            <a:r>
              <a:rPr lang="ru-RU" sz="4800" dirty="0">
                <a:solidFill>
                  <a:srgbClr val="000000"/>
                </a:solidFill>
                <a:latin typeface="Times New Roman" pitchFamily="18" charset="0"/>
                <a:ea typeface="Calibri" pitchFamily="34" charset="0"/>
                <a:cs typeface="Times New Roman" pitchFamily="18" charset="0"/>
              </a:rPr>
              <a:t>, </a:t>
            </a: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2976" y="357166"/>
            <a:ext cx="7500990" cy="5632311"/>
          </a:xfrm>
          <a:prstGeom prst="rect">
            <a:avLst/>
          </a:prstGeom>
        </p:spPr>
        <p:txBody>
          <a:bodyPr wrap="square">
            <a:spAutoFit/>
          </a:bodyPr>
          <a:lstStyle/>
          <a:p>
            <a:pPr algn="ctr"/>
            <a:r>
              <a:rPr lang="ru-RU" sz="6000" dirty="0" err="1" smtClean="0">
                <a:solidFill>
                  <a:srgbClr val="000000"/>
                </a:solidFill>
                <a:latin typeface="Times New Roman" pitchFamily="18" charset="0"/>
                <a:ea typeface="Calibri" pitchFamily="34" charset="0"/>
                <a:cs typeface="Times New Roman" pitchFamily="18" charset="0"/>
              </a:rPr>
              <a:t>electrical</a:t>
            </a:r>
            <a:r>
              <a:rPr lang="ru-RU" sz="6000" dirty="0" smtClean="0">
                <a:solidFill>
                  <a:srgbClr val="000000"/>
                </a:solidFill>
                <a:latin typeface="Times New Roman" pitchFamily="18" charset="0"/>
                <a:ea typeface="Calibri" pitchFamily="34" charset="0"/>
                <a:cs typeface="Times New Roman" pitchFamily="18" charset="0"/>
              </a:rPr>
              <a:t> </a:t>
            </a:r>
            <a:r>
              <a:rPr lang="en-US" sz="6000" dirty="0" smtClean="0">
                <a:solidFill>
                  <a:srgbClr val="000000"/>
                </a:solidFill>
                <a:latin typeface="Times New Roman" pitchFamily="18" charset="0"/>
                <a:ea typeface="Calibri" pitchFamily="34" charset="0"/>
                <a:cs typeface="Times New Roman" pitchFamily="18" charset="0"/>
              </a:rPr>
              <a:t>conductibility</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of</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air</a:t>
            </a:r>
            <a:r>
              <a:rPr lang="ru-RU" sz="6000" dirty="0" smtClean="0">
                <a:solidFill>
                  <a:srgbClr val="000000"/>
                </a:solidFill>
                <a:latin typeface="Times New Roman" pitchFamily="18" charset="0"/>
                <a:ea typeface="Calibri" pitchFamily="34" charset="0"/>
                <a:cs typeface="Times New Roman" pitchFamily="18" charset="0"/>
              </a:rPr>
              <a:t>,</a:t>
            </a:r>
            <a:endParaRPr lang="en-US" sz="6000" dirty="0" smtClean="0">
              <a:solidFill>
                <a:srgbClr val="000000"/>
              </a:solidFill>
              <a:latin typeface="Times New Roman" pitchFamily="18" charset="0"/>
              <a:ea typeface="Calibri" pitchFamily="34" charset="0"/>
              <a:cs typeface="Times New Roman" pitchFamily="18" charset="0"/>
            </a:endParaRPr>
          </a:p>
          <a:p>
            <a:pPr algn="ct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the</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activity</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of</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the</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atmospherics</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the</a:t>
            </a:r>
            <a:r>
              <a:rPr lang="ru-RU" sz="6000" dirty="0" smtClean="0">
                <a:solidFill>
                  <a:srgbClr val="000000"/>
                </a:solidFill>
                <a:latin typeface="Times New Roman" pitchFamily="18" charset="0"/>
                <a:ea typeface="Calibri" pitchFamily="34" charset="0"/>
                <a:cs typeface="Times New Roman" pitchFamily="18" charset="0"/>
              </a:rPr>
              <a:t> </a:t>
            </a:r>
            <a:endParaRPr lang="en-US" sz="6000" dirty="0" smtClean="0">
              <a:solidFill>
                <a:srgbClr val="000000"/>
              </a:solidFill>
              <a:latin typeface="Times New Roman" pitchFamily="18" charset="0"/>
              <a:ea typeface="Calibri" pitchFamily="34" charset="0"/>
              <a:cs typeface="Times New Roman" pitchFamily="18" charset="0"/>
            </a:endParaRPr>
          </a:p>
          <a:p>
            <a:pPr algn="ctr"/>
            <a:r>
              <a:rPr lang="ru-RU" sz="6000" dirty="0" err="1" smtClean="0">
                <a:solidFill>
                  <a:srgbClr val="000000"/>
                </a:solidFill>
                <a:latin typeface="Times New Roman" pitchFamily="18" charset="0"/>
                <a:ea typeface="Calibri" pitchFamily="34" charset="0"/>
                <a:cs typeface="Times New Roman" pitchFamily="18" charset="0"/>
              </a:rPr>
              <a:t>intensity</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of</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solar</a:t>
            </a:r>
            <a:r>
              <a:rPr lang="ru-RU" sz="6000" dirty="0" smtClean="0">
                <a:solidFill>
                  <a:srgbClr val="000000"/>
                </a:solidFill>
                <a:latin typeface="Times New Roman" pitchFamily="18" charset="0"/>
                <a:ea typeface="Calibri" pitchFamily="34" charset="0"/>
                <a:cs typeface="Times New Roman" pitchFamily="18" charset="0"/>
              </a:rPr>
              <a:t> </a:t>
            </a:r>
            <a:r>
              <a:rPr lang="ru-RU" sz="6000" dirty="0" err="1" smtClean="0">
                <a:solidFill>
                  <a:srgbClr val="000000"/>
                </a:solidFill>
                <a:latin typeface="Times New Roman" pitchFamily="18" charset="0"/>
                <a:ea typeface="Calibri" pitchFamily="34" charset="0"/>
                <a:cs typeface="Times New Roman" pitchFamily="18" charset="0"/>
              </a:rPr>
              <a:t>radiation</a:t>
            </a:r>
            <a:r>
              <a:rPr lang="ru-RU" sz="6000" dirty="0" smtClean="0">
                <a:solidFill>
                  <a:srgbClr val="000000"/>
                </a:solidFill>
                <a:latin typeface="Times New Roman" pitchFamily="18" charset="0"/>
                <a:ea typeface="Calibri" pitchFamily="34" charset="0"/>
                <a:cs typeface="Times New Roman" pitchFamily="18" charset="0"/>
              </a:rPr>
              <a:t>.</a:t>
            </a:r>
            <a:endParaRPr lang="ru-RU" sz="6000" dirty="0">
              <a:solidFill>
                <a:srgbClr val="000000"/>
              </a:solidFill>
              <a:latin typeface="Times New Roman" pitchFamily="18" charset="0"/>
              <a:ea typeface="Calibri" pitchFamily="34"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рямоугольник 1"/>
          <p:cNvSpPr>
            <a:spLocks noChangeArrowheads="1"/>
          </p:cNvSpPr>
          <p:nvPr/>
        </p:nvSpPr>
        <p:spPr bwMode="auto">
          <a:xfrm>
            <a:off x="0" y="0"/>
            <a:ext cx="9144000" cy="6740525"/>
          </a:xfrm>
          <a:prstGeom prst="rect">
            <a:avLst/>
          </a:prstGeom>
          <a:noFill/>
          <a:ln w="9525">
            <a:noFill/>
            <a:miter lim="800000"/>
            <a:headEnd/>
            <a:tailEnd/>
          </a:ln>
        </p:spPr>
        <p:txBody>
          <a:bodyPr>
            <a:spAutoFit/>
          </a:bodyPr>
          <a:lstStyle/>
          <a:p>
            <a:r>
              <a:rPr lang="en-US" sz="5400" b="1">
                <a:solidFill>
                  <a:srgbClr val="000000"/>
                </a:solidFill>
                <a:latin typeface="Times New Roman" pitchFamily="18" charset="0"/>
                <a:cs typeface="Times New Roman" pitchFamily="18" charset="0"/>
              </a:rPr>
              <a:t>6) </a:t>
            </a:r>
            <a:r>
              <a:rPr lang="en-US" sz="5400" b="1">
                <a:solidFill>
                  <a:srgbClr val="FF0000"/>
                </a:solidFill>
                <a:latin typeface="Times New Roman" pitchFamily="18" charset="0"/>
                <a:cs typeface="Times New Roman" pitchFamily="18" charset="0"/>
              </a:rPr>
              <a:t>Chemical compound </a:t>
            </a:r>
            <a:r>
              <a:rPr lang="en-US" sz="5400">
                <a:solidFill>
                  <a:srgbClr val="000000"/>
                </a:solidFill>
                <a:latin typeface="Times New Roman" pitchFamily="18" charset="0"/>
                <a:cs typeface="Times New Roman" pitchFamily="18" charset="0"/>
              </a:rPr>
              <a:t>of</a:t>
            </a:r>
            <a:r>
              <a:rPr lang="en-US" sz="5400" b="1">
                <a:solidFill>
                  <a:srgbClr val="000000"/>
                </a:solidFill>
                <a:latin typeface="Times New Roman" pitchFamily="18" charset="0"/>
                <a:cs typeface="Times New Roman" pitchFamily="18" charset="0"/>
              </a:rPr>
              <a:t> </a:t>
            </a:r>
            <a:r>
              <a:rPr lang="en-US" sz="5400">
                <a:solidFill>
                  <a:srgbClr val="000000"/>
                </a:solidFill>
                <a:latin typeface="Times New Roman" pitchFamily="18" charset="0"/>
                <a:cs typeface="Times New Roman" pitchFamily="18" charset="0"/>
              </a:rPr>
              <a:t>atmosphere</a:t>
            </a:r>
            <a:r>
              <a:rPr lang="en-US" sz="5400" b="1">
                <a:solidFill>
                  <a:srgbClr val="000000"/>
                </a:solidFill>
                <a:latin typeface="Times New Roman" pitchFamily="18" charset="0"/>
                <a:cs typeface="Times New Roman" pitchFamily="18" charset="0"/>
              </a:rPr>
              <a:t> -</a:t>
            </a:r>
            <a:r>
              <a:rPr lang="en-US" sz="5400">
                <a:solidFill>
                  <a:srgbClr val="000000"/>
                </a:solidFill>
                <a:latin typeface="Times New Roman" pitchFamily="18" charset="0"/>
                <a:cs typeface="Times New Roman" pitchFamily="18" charset="0"/>
              </a:rPr>
              <a:t> the content of oxygen, СО 2, pollutants in atmospheric air.</a:t>
            </a:r>
            <a:r>
              <a:rPr lang="ru-RU" sz="5400">
                <a:solidFill>
                  <a:srgbClr val="000000"/>
                </a:solidFill>
                <a:latin typeface="Times New Roman" pitchFamily="18" charset="0"/>
                <a:cs typeface="Times New Roman" pitchFamily="18" charset="0"/>
              </a:rPr>
              <a:t/>
            </a:r>
            <a:br>
              <a:rPr lang="ru-RU" sz="5400">
                <a:solidFill>
                  <a:srgbClr val="000000"/>
                </a:solidFill>
                <a:latin typeface="Times New Roman" pitchFamily="18" charset="0"/>
                <a:cs typeface="Times New Roman" pitchFamily="18" charset="0"/>
              </a:rPr>
            </a:br>
            <a:r>
              <a:rPr lang="en-US" sz="5400">
                <a:solidFill>
                  <a:srgbClr val="000000"/>
                </a:solidFill>
                <a:latin typeface="Times New Roman" pitchFamily="18" charset="0"/>
                <a:cs typeface="Times New Roman" pitchFamily="18" charset="0"/>
              </a:rPr>
              <a:t>All these factors are interconnected and operate on the person in a complex - difficulty</a:t>
            </a:r>
            <a:endParaRPr lang="ru-RU" sz="54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
          <p:cNvSpPr>
            <a:spLocks noChangeArrowheads="1"/>
          </p:cNvSpPr>
          <p:nvPr/>
        </p:nvSpPr>
        <p:spPr bwMode="auto">
          <a:xfrm>
            <a:off x="0" y="-4763"/>
            <a:ext cx="9144000" cy="6001643"/>
          </a:xfrm>
          <a:prstGeom prst="rect">
            <a:avLst/>
          </a:prstGeom>
          <a:noFill/>
          <a:ln w="9525">
            <a:noFill/>
            <a:miter lim="800000"/>
            <a:headEnd/>
            <a:tailEnd/>
          </a:ln>
        </p:spPr>
        <p:txBody>
          <a:bodyPr anchor="ctr">
            <a:spAutoFit/>
          </a:bodyPr>
          <a:lstStyle/>
          <a:p>
            <a:pPr algn="ctr"/>
            <a:r>
              <a:rPr lang="ru-RU" sz="4800" dirty="0" err="1">
                <a:solidFill>
                  <a:srgbClr val="000000"/>
                </a:solidFill>
                <a:latin typeface="Times New Roman" pitchFamily="18" charset="0"/>
                <a:ea typeface="Calibri" pitchFamily="34" charset="0"/>
                <a:cs typeface="Times New Roman" pitchFamily="18" charset="0"/>
              </a:rPr>
              <a:t>At</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the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day</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time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increases</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the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motor</a:t>
            </a:r>
            <a:r>
              <a:rPr lang="ru-RU" sz="4800" dirty="0">
                <a:solidFill>
                  <a:srgbClr val="000000"/>
                </a:solidFill>
                <a:latin typeface="Times New Roman" pitchFamily="18" charset="0"/>
                <a:ea typeface="Calibri" pitchFamily="34" charset="0"/>
                <a:cs typeface="Times New Roman" pitchFamily="18" charset="0"/>
              </a:rPr>
              <a:t> </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err="1">
                <a:solidFill>
                  <a:srgbClr val="000000"/>
                </a:solidFill>
                <a:latin typeface="Times New Roman" pitchFamily="18" charset="0"/>
                <a:ea typeface="Calibri" pitchFamily="34" charset="0"/>
                <a:cs typeface="Times New Roman" pitchFamily="18" charset="0"/>
              </a:rPr>
              <a:t>activity</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of</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human</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increases</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also</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metabolism</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stronger</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secretes</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bile</a:t>
            </a:r>
            <a:r>
              <a:rPr lang="ru-RU" sz="4800" dirty="0">
                <a:solidFill>
                  <a:srgbClr val="000000"/>
                </a:solidFill>
                <a:latin typeface="Times New Roman" pitchFamily="18" charset="0"/>
                <a:ea typeface="Calibri" pitchFamily="34" charset="0"/>
                <a:cs typeface="Times New Roman" pitchFamily="18" charset="0"/>
              </a:rPr>
              <a:t>.</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This</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has</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important</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meaning</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for</a:t>
            </a:r>
            <a:r>
              <a:rPr lang="ru-RU" sz="4800" dirty="0">
                <a:solidFill>
                  <a:srgbClr val="000000"/>
                </a:solidFill>
                <a:latin typeface="Times New Roman" pitchFamily="18" charset="0"/>
                <a:ea typeface="Calibri" pitchFamily="34" charset="0"/>
                <a:cs typeface="Times New Roman" pitchFamily="18" charset="0"/>
              </a:rPr>
              <a:t> </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err="1">
                <a:solidFill>
                  <a:srgbClr val="000000"/>
                </a:solidFill>
                <a:latin typeface="Times New Roman" pitchFamily="18" charset="0"/>
                <a:ea typeface="Calibri" pitchFamily="34" charset="0"/>
                <a:cs typeface="Times New Roman" pitchFamily="18" charset="0"/>
              </a:rPr>
              <a:t>treatment</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of</a:t>
            </a:r>
            <a:r>
              <a:rPr lang="en-US" sz="4800" dirty="0">
                <a:solidFill>
                  <a:srgbClr val="000000"/>
                </a:solidFill>
                <a:latin typeface="Times New Roman" pitchFamily="18" charset="0"/>
                <a:ea typeface="Calibri" pitchFamily="34" charset="0"/>
                <a:cs typeface="Times New Roman" pitchFamily="18" charset="0"/>
              </a:rPr>
              <a:t> diabetes mellitus</a:t>
            </a:r>
            <a:r>
              <a:rPr lang="ru-RU" sz="4800" dirty="0">
                <a:solidFill>
                  <a:srgbClr val="000000"/>
                </a:solidFill>
                <a:latin typeface="Times New Roman" pitchFamily="18" charset="0"/>
                <a:ea typeface="Calibri" pitchFamily="34" charset="0"/>
                <a:cs typeface="Times New Roman" pitchFamily="18" charset="0"/>
              </a:rPr>
              <a:t> </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err="1">
                <a:solidFill>
                  <a:srgbClr val="000000"/>
                </a:solidFill>
                <a:latin typeface="Times New Roman" pitchFamily="18" charset="0"/>
                <a:ea typeface="Calibri" pitchFamily="34" charset="0"/>
                <a:cs typeface="Times New Roman" pitchFamily="18" charset="0"/>
              </a:rPr>
              <a:t>and</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diseases</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of</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the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gastrointestinal</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tract</a:t>
            </a:r>
            <a:r>
              <a:rPr lang="ru-RU" sz="4800" dirty="0">
                <a:solidFill>
                  <a:srgbClr val="000000"/>
                </a:solidFill>
                <a:latin typeface="Times New Roman" pitchFamily="18" charset="0"/>
                <a:ea typeface="Calibri" pitchFamily="34" charset="0"/>
                <a:cs typeface="Times New Roman" pitchFamily="18" charset="0"/>
              </a:rPr>
              <a:t>, </a:t>
            </a:r>
            <a:endParaRPr lang="en-US" sz="4800" dirty="0">
              <a:solidFill>
                <a:srgbClr val="000000"/>
              </a:solidFill>
              <a:latin typeface="Times New Roman" pitchFamily="18" charset="0"/>
              <a:ea typeface="Calibri" pitchFamily="34" charset="0"/>
              <a:cs typeface="Times New Roman" pitchFamily="18" charset="0"/>
            </a:endParaRPr>
          </a:p>
          <a:p>
            <a:pPr algn="ctr"/>
            <a:r>
              <a:rPr lang="ru-RU" sz="4800" dirty="0" err="1">
                <a:solidFill>
                  <a:srgbClr val="000000"/>
                </a:solidFill>
                <a:latin typeface="Times New Roman" pitchFamily="18" charset="0"/>
                <a:ea typeface="Calibri" pitchFamily="34" charset="0"/>
                <a:cs typeface="Times New Roman" pitchFamily="18" charset="0"/>
              </a:rPr>
              <a:t>the</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building</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of</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therapeutic</a:t>
            </a:r>
            <a:r>
              <a:rPr lang="ru-RU" sz="4800" dirty="0">
                <a:solidFill>
                  <a:srgbClr val="000000"/>
                </a:solidFill>
                <a:latin typeface="Times New Roman" pitchFamily="18" charset="0"/>
                <a:ea typeface="Calibri" pitchFamily="34" charset="0"/>
                <a:cs typeface="Times New Roman" pitchFamily="18" charset="0"/>
              </a:rPr>
              <a:t> </a:t>
            </a:r>
            <a:r>
              <a:rPr lang="ru-RU" sz="4800" dirty="0" err="1">
                <a:solidFill>
                  <a:srgbClr val="000000"/>
                </a:solidFill>
                <a:latin typeface="Times New Roman" pitchFamily="18" charset="0"/>
                <a:ea typeface="Calibri" pitchFamily="34" charset="0"/>
                <a:cs typeface="Times New Roman" pitchFamily="18" charset="0"/>
              </a:rPr>
              <a:t>diets</a:t>
            </a:r>
            <a:r>
              <a:rPr lang="ru-RU" sz="4800" dirty="0">
                <a:solidFill>
                  <a:srgbClr val="000000"/>
                </a:solidFill>
                <a:latin typeface="Times New Roman" pitchFamily="18" charset="0"/>
                <a:ea typeface="Calibri" pitchFamily="34" charset="0"/>
                <a:cs typeface="Times New Roman" pitchFamily="18" charset="0"/>
              </a:rPr>
              <a:t>. </a:t>
            </a:r>
            <a:endParaRPr lang="ru-RU" sz="4800" dirty="0">
              <a:solidFill>
                <a:srgbClr val="FF0000"/>
              </a:solidFill>
              <a:latin typeface="Times New Roman" pitchFamily="18" charset="0"/>
              <a:ea typeface="Calibri" pitchFamily="34"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Заголовок 1"/>
          <p:cNvSpPr>
            <a:spLocks noGrp="1"/>
          </p:cNvSpPr>
          <p:nvPr>
            <p:ph type="title"/>
          </p:nvPr>
        </p:nvSpPr>
        <p:spPr>
          <a:xfrm>
            <a:off x="457200" y="2544763"/>
            <a:ext cx="8229600" cy="1384300"/>
          </a:xfrm>
        </p:spPr>
        <p:txBody>
          <a:bodyPr/>
          <a:lstStyle/>
          <a:p>
            <a:pPr algn="ctr"/>
            <a:r>
              <a:rPr lang="ru-RU" sz="5400" smtClean="0">
                <a:solidFill>
                  <a:srgbClr val="000000"/>
                </a:solidFill>
                <a:effectLst/>
                <a:latin typeface="Times New Roman" pitchFamily="18" charset="0"/>
                <a:cs typeface="Times New Roman" pitchFamily="18" charset="0"/>
              </a:rPr>
              <a:t>We also know that most people are born and die in the dark of night. Clinically are confirmed changes of physiological functions dependent of the seasons of the year.</a:t>
            </a: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Прямоугольник 1"/>
          <p:cNvSpPr>
            <a:spLocks noChangeArrowheads="1"/>
          </p:cNvSpPr>
          <p:nvPr/>
        </p:nvSpPr>
        <p:spPr bwMode="auto">
          <a:xfrm>
            <a:off x="0" y="1071563"/>
            <a:ext cx="9144000" cy="4708525"/>
          </a:xfrm>
          <a:prstGeom prst="rect">
            <a:avLst/>
          </a:prstGeom>
          <a:noFill/>
          <a:ln w="9525">
            <a:noFill/>
            <a:miter lim="800000"/>
            <a:headEnd/>
            <a:tailEnd/>
          </a:ln>
        </p:spPr>
        <p:txBody>
          <a:bodyPr>
            <a:spAutoFit/>
          </a:bodyPr>
          <a:lstStyle/>
          <a:p>
            <a:pPr algn="ctr"/>
            <a:r>
              <a:rPr lang="ru-RU" sz="6000">
                <a:solidFill>
                  <a:srgbClr val="000000"/>
                </a:solidFill>
                <a:latin typeface="Times New Roman" pitchFamily="18" charset="0"/>
                <a:cs typeface="Times New Roman" pitchFamily="18" charset="0"/>
              </a:rPr>
              <a:t> So, register</a:t>
            </a:r>
            <a:r>
              <a:rPr lang="en-US" sz="6000">
                <a:solidFill>
                  <a:srgbClr val="000000"/>
                </a:solidFill>
                <a:latin typeface="Times New Roman" pitchFamily="18" charset="0"/>
                <a:cs typeface="Times New Roman" pitchFamily="18" charset="0"/>
              </a:rPr>
              <a:t> cyclical changes</a:t>
            </a:r>
            <a:r>
              <a:rPr lang="ru-RU" sz="6000">
                <a:solidFill>
                  <a:srgbClr val="000000"/>
                </a:solidFill>
                <a:latin typeface="Times New Roman" pitchFamily="18" charset="0"/>
                <a:cs typeface="Times New Roman" pitchFamily="18" charset="0"/>
              </a:rPr>
              <a:t> </a:t>
            </a:r>
            <a:r>
              <a:rPr lang="ru-RU" sz="6000">
                <a:solidFill>
                  <a:srgbClr val="FF0000"/>
                </a:solidFill>
                <a:latin typeface="Times New Roman" pitchFamily="18" charset="0"/>
                <a:cs typeface="Times New Roman" pitchFamily="18" charset="0"/>
              </a:rPr>
              <a:t>of skin sensitivity </a:t>
            </a:r>
            <a:r>
              <a:rPr lang="ru-RU" sz="6000">
                <a:solidFill>
                  <a:srgbClr val="000000"/>
                </a:solidFill>
                <a:latin typeface="Times New Roman" pitchFamily="18" charset="0"/>
                <a:cs typeface="Times New Roman" pitchFamily="18" charset="0"/>
              </a:rPr>
              <a:t>to ultraviolet rays during the year: </a:t>
            </a:r>
            <a:r>
              <a:rPr lang="ru-RU" sz="6000">
                <a:solidFill>
                  <a:srgbClr val="FF0000"/>
                </a:solidFill>
                <a:latin typeface="Times New Roman" pitchFamily="18" charset="0"/>
                <a:cs typeface="Times New Roman" pitchFamily="18" charset="0"/>
              </a:rPr>
              <a:t>in winter it is higher </a:t>
            </a:r>
            <a:r>
              <a:rPr lang="ru-RU" sz="6000">
                <a:solidFill>
                  <a:srgbClr val="000000"/>
                </a:solidFill>
                <a:latin typeface="Times New Roman" pitchFamily="18" charset="0"/>
                <a:cs typeface="Times New Roman" pitchFamily="18" charset="0"/>
              </a:rPr>
              <a:t>than in summer</a:t>
            </a:r>
            <a:endParaRPr lang="ru-RU" sz="60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Заголовок 1"/>
          <p:cNvSpPr>
            <a:spLocks noGrp="1"/>
          </p:cNvSpPr>
          <p:nvPr>
            <p:ph type="title"/>
          </p:nvPr>
        </p:nvSpPr>
        <p:spPr>
          <a:xfrm>
            <a:off x="457200" y="2401888"/>
            <a:ext cx="8229600" cy="1384300"/>
          </a:xfrm>
        </p:spPr>
        <p:txBody>
          <a:bodyPr/>
          <a:lstStyle/>
          <a:p>
            <a:pPr algn="ctr"/>
            <a:r>
              <a:rPr lang="ru-RU" sz="5400" smtClean="0">
                <a:solidFill>
                  <a:srgbClr val="000000"/>
                </a:solidFill>
                <a:effectLst/>
                <a:latin typeface="Times New Roman" pitchFamily="18" charset="0"/>
                <a:cs typeface="Times New Roman" pitchFamily="18" charset="0"/>
              </a:rPr>
              <a:t> </a:t>
            </a:r>
            <a:r>
              <a:rPr lang="ru-RU" sz="5400" smtClean="0">
                <a:solidFill>
                  <a:srgbClr val="FF0000"/>
                </a:solidFill>
                <a:effectLst/>
                <a:latin typeface="Times New Roman" pitchFamily="18" charset="0"/>
                <a:cs typeface="Times New Roman" pitchFamily="18" charset="0"/>
              </a:rPr>
              <a:t>In the summer </a:t>
            </a:r>
            <a:r>
              <a:rPr lang="ru-RU" sz="5400" smtClean="0">
                <a:solidFill>
                  <a:srgbClr val="000000"/>
                </a:solidFill>
                <a:effectLst/>
                <a:latin typeface="Times New Roman" pitchFamily="18" charset="0"/>
                <a:cs typeface="Times New Roman" pitchFamily="18" charset="0"/>
              </a:rPr>
              <a:t>register redistribution of blood from internal organs to the skin, in connection with thisfact blood pressure </a:t>
            </a:r>
            <a:r>
              <a:rPr lang="ru-RU" sz="5400" smtClean="0">
                <a:solidFill>
                  <a:srgbClr val="FF0000"/>
                </a:solidFill>
                <a:effectLst/>
                <a:latin typeface="Times New Roman" pitchFamily="18" charset="0"/>
                <a:cs typeface="Times New Roman" pitchFamily="18" charset="0"/>
              </a:rPr>
              <a:t>is lower in summer </a:t>
            </a:r>
            <a:r>
              <a:rPr lang="ru-RU" sz="5400" smtClean="0">
                <a:solidFill>
                  <a:srgbClr val="000000"/>
                </a:solidFill>
                <a:effectLst/>
                <a:latin typeface="Times New Roman" pitchFamily="18" charset="0"/>
                <a:cs typeface="Times New Roman" pitchFamily="18" charset="0"/>
              </a:rPr>
              <a:t>than in winter.</a:t>
            </a: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Заголовок 1"/>
          <p:cNvSpPr>
            <a:spLocks noGrp="1"/>
          </p:cNvSpPr>
          <p:nvPr>
            <p:ph type="title"/>
          </p:nvPr>
        </p:nvSpPr>
        <p:spPr>
          <a:xfrm>
            <a:off x="457200" y="2259013"/>
            <a:ext cx="8229600" cy="1384300"/>
          </a:xfrm>
        </p:spPr>
        <p:txBody>
          <a:bodyPr/>
          <a:lstStyle/>
          <a:p>
            <a:pPr algn="ctr"/>
            <a:r>
              <a:rPr lang="ru-RU" sz="6000" dirty="0" err="1" smtClean="0">
                <a:solidFill>
                  <a:srgbClr val="FF0000"/>
                </a:solidFill>
                <a:effectLst/>
                <a:latin typeface="Times New Roman" pitchFamily="18" charset="0"/>
                <a:cs typeface="Times New Roman" pitchFamily="18" charset="0"/>
              </a:rPr>
              <a:t>In</a:t>
            </a:r>
            <a:r>
              <a:rPr lang="ru-RU" sz="6000" dirty="0" smtClean="0">
                <a:solidFill>
                  <a:srgbClr val="FF0000"/>
                </a:solidFill>
                <a:effectLst/>
                <a:latin typeface="Times New Roman" pitchFamily="18" charset="0"/>
                <a:cs typeface="Times New Roman" pitchFamily="18" charset="0"/>
              </a:rPr>
              <a:t> </a:t>
            </a:r>
            <a:r>
              <a:rPr lang="ru-RU" sz="6000" dirty="0" err="1" smtClean="0">
                <a:solidFill>
                  <a:srgbClr val="FF0000"/>
                </a:solidFill>
                <a:effectLst/>
                <a:latin typeface="Times New Roman" pitchFamily="18" charset="0"/>
                <a:cs typeface="Times New Roman" pitchFamily="18" charset="0"/>
              </a:rPr>
              <a:t>the</a:t>
            </a:r>
            <a:r>
              <a:rPr lang="ru-RU" sz="6000" dirty="0" smtClean="0">
                <a:solidFill>
                  <a:srgbClr val="FF0000"/>
                </a:solidFill>
                <a:effectLst/>
                <a:latin typeface="Times New Roman" pitchFamily="18" charset="0"/>
                <a:cs typeface="Times New Roman" pitchFamily="18" charset="0"/>
              </a:rPr>
              <a:t> </a:t>
            </a:r>
            <a:r>
              <a:rPr lang="ru-RU" sz="6000" dirty="0" err="1" smtClean="0">
                <a:solidFill>
                  <a:srgbClr val="FF0000"/>
                </a:solidFill>
                <a:effectLst/>
                <a:latin typeface="Times New Roman" pitchFamily="18" charset="0"/>
                <a:cs typeface="Times New Roman" pitchFamily="18" charset="0"/>
              </a:rPr>
              <a:t>summer</a:t>
            </a:r>
            <a:r>
              <a:rPr lang="ru-RU" sz="6000" dirty="0" smtClean="0">
                <a:solidFill>
                  <a:srgbClr val="FF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there</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is</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anincreased</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cardiac</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output</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less</a:t>
            </a:r>
            <a:r>
              <a:rPr lang="ru-RU" sz="4800" dirty="0" smtClean="0">
                <a:solidFill>
                  <a:srgbClr val="000000"/>
                </a:solidFill>
                <a:effectLst/>
                <a:latin typeface="Times New Roman" pitchFamily="18" charset="0"/>
                <a:cs typeface="Times New Roman" pitchFamily="18" charset="0"/>
              </a:rPr>
              <a:t> </a:t>
            </a:r>
            <a:r>
              <a:rPr lang="en-US" sz="4800" dirty="0" smtClean="0">
                <a:solidFill>
                  <a:srgbClr val="000000"/>
                </a:solidFill>
                <a:effectLst/>
                <a:latin typeface="Times New Roman" pitchFamily="18" charset="0"/>
                <a:cs typeface="Times New Roman" pitchFamily="18" charset="0"/>
              </a:rPr>
              <a:t>manifested</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vascular</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reaction</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and</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a</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large</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consumption</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of</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oxygen</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tissues</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than</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in</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winter</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Ability</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of</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blood</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to</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bind</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carbon</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dioxide</a:t>
            </a:r>
            <a:r>
              <a:rPr lang="ru-RU" sz="4800" dirty="0" smtClean="0">
                <a:solidFill>
                  <a:srgbClr val="000000"/>
                </a:solidFill>
                <a:effectLst/>
                <a:latin typeface="Times New Roman" pitchFamily="18" charset="0"/>
                <a:cs typeface="Times New Roman" pitchFamily="18" charset="0"/>
              </a:rPr>
              <a:t> </a:t>
            </a:r>
            <a:r>
              <a:rPr lang="ru-RU" sz="4800" dirty="0" err="1" smtClean="0">
                <a:solidFill>
                  <a:srgbClr val="000000"/>
                </a:solidFill>
                <a:effectLst/>
                <a:latin typeface="Times New Roman" pitchFamily="18" charset="0"/>
                <a:cs typeface="Times New Roman" pitchFamily="18" charset="0"/>
              </a:rPr>
              <a:t>greatest</a:t>
            </a:r>
            <a:r>
              <a:rPr lang="ru-RU" sz="4800" dirty="0" smtClean="0">
                <a:solidFill>
                  <a:srgbClr val="000000"/>
                </a:solidFill>
                <a:effectLst/>
                <a:latin typeface="Times New Roman" pitchFamily="18" charset="0"/>
                <a:cs typeface="Times New Roman" pitchFamily="18" charset="0"/>
              </a:rPr>
              <a:t> </a:t>
            </a:r>
            <a:r>
              <a:rPr lang="ru-RU" sz="5400" dirty="0" err="1" smtClean="0">
                <a:solidFill>
                  <a:srgbClr val="FF0000"/>
                </a:solidFill>
                <a:effectLst/>
                <a:latin typeface="Times New Roman" pitchFamily="18" charset="0"/>
                <a:cs typeface="Times New Roman" pitchFamily="18" charset="0"/>
              </a:rPr>
              <a:t>in</a:t>
            </a:r>
            <a:r>
              <a:rPr lang="ru-RU" sz="5400" dirty="0" smtClean="0">
                <a:solidFill>
                  <a:srgbClr val="FF0000"/>
                </a:solidFill>
                <a:effectLst/>
                <a:latin typeface="Times New Roman" pitchFamily="18" charset="0"/>
                <a:cs typeface="Times New Roman" pitchFamily="18" charset="0"/>
              </a:rPr>
              <a:t> </a:t>
            </a:r>
            <a:r>
              <a:rPr lang="ru-RU" sz="5400" dirty="0" err="1" smtClean="0">
                <a:solidFill>
                  <a:srgbClr val="FF0000"/>
                </a:solidFill>
                <a:effectLst/>
                <a:latin typeface="Times New Roman" pitchFamily="18" charset="0"/>
                <a:cs typeface="Times New Roman" pitchFamily="18" charset="0"/>
              </a:rPr>
              <a:t>the</a:t>
            </a:r>
            <a:r>
              <a:rPr lang="ru-RU" sz="5400" dirty="0" smtClean="0">
                <a:solidFill>
                  <a:srgbClr val="FF0000"/>
                </a:solidFill>
                <a:effectLst/>
                <a:latin typeface="Times New Roman" pitchFamily="18" charset="0"/>
                <a:cs typeface="Times New Roman" pitchFamily="18" charset="0"/>
              </a:rPr>
              <a:t> </a:t>
            </a:r>
            <a:r>
              <a:rPr lang="ru-RU" sz="5400" dirty="0" err="1" smtClean="0">
                <a:solidFill>
                  <a:srgbClr val="FF0000"/>
                </a:solidFill>
                <a:effectLst/>
                <a:latin typeface="Times New Roman" pitchFamily="18" charset="0"/>
                <a:cs typeface="Times New Roman" pitchFamily="18" charset="0"/>
              </a:rPr>
              <a:t>winter</a:t>
            </a:r>
            <a:r>
              <a:rPr lang="ru-RU" sz="4800" dirty="0" smtClean="0">
                <a:solidFill>
                  <a:srgbClr val="FF0000"/>
                </a:solidFill>
                <a:effectLst/>
                <a:latin typeface="Times New Roman" pitchFamily="18" charset="0"/>
                <a:cs typeface="Times New Roman" pitchFamily="18" charset="0"/>
              </a:rPr>
              <a:t>.</a:t>
            </a: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Заголовок 1"/>
          <p:cNvSpPr>
            <a:spLocks noGrp="1"/>
          </p:cNvSpPr>
          <p:nvPr>
            <p:ph type="title"/>
          </p:nvPr>
        </p:nvSpPr>
        <p:spPr>
          <a:xfrm>
            <a:off x="285750" y="2187575"/>
            <a:ext cx="8858250" cy="1384300"/>
          </a:xfrm>
        </p:spPr>
        <p:txBody>
          <a:bodyPr/>
          <a:lstStyle/>
          <a:p>
            <a:pPr algn="ctr"/>
            <a:r>
              <a:rPr lang="ru-RU" sz="5400" smtClean="0">
                <a:solidFill>
                  <a:srgbClr val="000000"/>
                </a:solidFill>
                <a:effectLst/>
                <a:latin typeface="Times New Roman" pitchFamily="18" charset="0"/>
                <a:cs typeface="Times New Roman" pitchFamily="18" charset="0"/>
              </a:rPr>
              <a:t/>
            </a:r>
            <a:br>
              <a:rPr lang="ru-RU" sz="5400" smtClean="0">
                <a:solidFill>
                  <a:srgbClr val="000000"/>
                </a:solidFill>
                <a:effectLst/>
                <a:latin typeface="Times New Roman" pitchFamily="18" charset="0"/>
                <a:cs typeface="Times New Roman" pitchFamily="18" charset="0"/>
              </a:rPr>
            </a:br>
            <a:r>
              <a:rPr lang="ru-RU" sz="5400" smtClean="0">
                <a:solidFill>
                  <a:srgbClr val="000000"/>
                </a:solidFill>
                <a:effectLst/>
                <a:latin typeface="Times New Roman" pitchFamily="18" charset="0"/>
                <a:cs typeface="Times New Roman" pitchFamily="18" charset="0"/>
              </a:rPr>
              <a:t/>
            </a:r>
            <a:br>
              <a:rPr lang="ru-RU" sz="5400" smtClean="0">
                <a:solidFill>
                  <a:srgbClr val="000000"/>
                </a:solidFill>
                <a:effectLst/>
                <a:latin typeface="Times New Roman" pitchFamily="18" charset="0"/>
                <a:cs typeface="Times New Roman" pitchFamily="18" charset="0"/>
              </a:rPr>
            </a:br>
            <a:r>
              <a:rPr lang="ru-RU" sz="5400" smtClean="0">
                <a:solidFill>
                  <a:srgbClr val="000000"/>
                </a:solidFill>
                <a:effectLst/>
                <a:latin typeface="Times New Roman" pitchFamily="18" charset="0"/>
                <a:cs typeface="Times New Roman" pitchFamily="18" charset="0"/>
              </a:rPr>
              <a:t>Dry and hot strong wind, brings a lot of sand. The dust gets into the house, </a:t>
            </a:r>
            <a:r>
              <a:rPr lang="en-US" sz="5400" smtClean="0">
                <a:solidFill>
                  <a:srgbClr val="000000"/>
                </a:solidFill>
                <a:effectLst/>
                <a:latin typeface="Times New Roman" pitchFamily="18" charset="0"/>
                <a:cs typeface="Times New Roman" pitchFamily="18" charset="0"/>
              </a:rPr>
              <a:t>penetrates</a:t>
            </a:r>
            <a:r>
              <a:rPr lang="ru-RU" sz="5400" smtClean="0">
                <a:solidFill>
                  <a:srgbClr val="000000"/>
                </a:solidFill>
                <a:effectLst/>
                <a:latin typeface="Times New Roman" pitchFamily="18" charset="0"/>
                <a:cs typeface="Times New Roman" pitchFamily="18" charset="0"/>
              </a:rPr>
              <a:t> clothes, hair, gets in eyes,</a:t>
            </a:r>
            <a:r>
              <a:rPr lang="en-US" sz="5400" smtClean="0">
                <a:solidFill>
                  <a:srgbClr val="000000"/>
                </a:solidFill>
                <a:effectLst/>
                <a:latin typeface="Times New Roman" pitchFamily="18" charset="0"/>
                <a:cs typeface="Times New Roman" pitchFamily="18" charset="0"/>
              </a:rPr>
              <a:t> nasopharynx</a:t>
            </a:r>
            <a:r>
              <a:rPr lang="ru-RU" sz="5400" smtClean="0">
                <a:solidFill>
                  <a:srgbClr val="000000"/>
                </a:solidFill>
                <a:effectLst/>
                <a:latin typeface="Times New Roman" pitchFamily="18" charset="0"/>
                <a:cs typeface="Times New Roman" pitchFamily="18" charset="0"/>
              </a:rPr>
              <a:t>,</a:t>
            </a:r>
            <a:r>
              <a:rPr lang="en-US" sz="5400" smtClean="0">
                <a:solidFill>
                  <a:srgbClr val="000000"/>
                </a:solidFill>
                <a:effectLst/>
                <a:latin typeface="Times New Roman" pitchFamily="18" charset="0"/>
                <a:cs typeface="Times New Roman" pitchFamily="18" charset="0"/>
              </a:rPr>
              <a:t> generates</a:t>
            </a:r>
            <a:r>
              <a:rPr lang="ru-RU" sz="5400" smtClean="0">
                <a:solidFill>
                  <a:srgbClr val="000000"/>
                </a:solidFill>
                <a:effectLst/>
                <a:latin typeface="Times New Roman" pitchFamily="18" charset="0"/>
                <a:cs typeface="Times New Roman" pitchFamily="18" charset="0"/>
              </a:rPr>
              <a:t>  the feeling  of </a:t>
            </a:r>
            <a:r>
              <a:rPr lang="en-US" sz="5400" smtClean="0">
                <a:solidFill>
                  <a:srgbClr val="FF0000"/>
                </a:solidFill>
                <a:effectLst/>
                <a:latin typeface="Times New Roman" pitchFamily="18" charset="0"/>
                <a:cs typeface="Times New Roman" pitchFamily="18" charset="0"/>
              </a:rPr>
              <a:t>bothersome sultriness</a:t>
            </a:r>
            <a:r>
              <a:rPr lang="ru-RU" sz="5400" smtClean="0">
                <a:solidFill>
                  <a:srgbClr val="FF0000"/>
                </a:solidFill>
                <a:effectLst/>
                <a:latin typeface="Times New Roman" pitchFamily="18" charset="0"/>
                <a:cs typeface="Times New Roman" pitchFamily="18" charset="0"/>
              </a:rPr>
              <a:t>. </a:t>
            </a:r>
            <a:r>
              <a:rPr lang="ru-RU" sz="5400" smtClean="0">
                <a:solidFill>
                  <a:srgbClr val="000000"/>
                </a:solidFill>
                <a:effectLst/>
                <a:latin typeface="Times New Roman" pitchFamily="18" charset="0"/>
                <a:cs typeface="Times New Roman" pitchFamily="18" charset="0"/>
              </a:rPr>
              <a:t/>
            </a:r>
            <a:br>
              <a:rPr lang="ru-RU" sz="5400" smtClean="0">
                <a:solidFill>
                  <a:srgbClr val="000000"/>
                </a:solidFill>
                <a:effectLst/>
                <a:latin typeface="Times New Roman" pitchFamily="18" charset="0"/>
                <a:cs typeface="Times New Roman" pitchFamily="18" charset="0"/>
              </a:rPr>
            </a:br>
            <a:endParaRPr lang="ru-RU" sz="540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Прямоугольник 1"/>
          <p:cNvSpPr>
            <a:spLocks noChangeArrowheads="1"/>
          </p:cNvSpPr>
          <p:nvPr/>
        </p:nvSpPr>
        <p:spPr bwMode="auto">
          <a:xfrm>
            <a:off x="-142875" y="1071563"/>
            <a:ext cx="9286875" cy="4708525"/>
          </a:xfrm>
          <a:prstGeom prst="rect">
            <a:avLst/>
          </a:prstGeom>
          <a:noFill/>
          <a:ln w="9525">
            <a:noFill/>
            <a:miter lim="800000"/>
            <a:headEnd/>
            <a:tailEnd/>
          </a:ln>
        </p:spPr>
        <p:txBody>
          <a:bodyPr>
            <a:spAutoFit/>
          </a:bodyPr>
          <a:lstStyle/>
          <a:p>
            <a:pPr algn="ctr"/>
            <a:r>
              <a:rPr lang="ru-RU" sz="6000">
                <a:solidFill>
                  <a:srgbClr val="000000"/>
                </a:solidFill>
                <a:latin typeface="Times New Roman" pitchFamily="18" charset="0"/>
                <a:cs typeface="Times New Roman" pitchFamily="18" charset="0"/>
              </a:rPr>
              <a:t>By humans</a:t>
            </a:r>
            <a:r>
              <a:rPr lang="en-US" sz="6000">
                <a:solidFill>
                  <a:srgbClr val="000000"/>
                </a:solidFill>
                <a:latin typeface="Times New Roman" pitchFamily="18" charset="0"/>
                <a:cs typeface="Times New Roman" pitchFamily="18" charset="0"/>
              </a:rPr>
              <a:t> </a:t>
            </a:r>
            <a:r>
              <a:rPr lang="ru-RU" sz="6000">
                <a:solidFill>
                  <a:srgbClr val="000000"/>
                </a:solidFill>
                <a:latin typeface="Times New Roman" pitchFamily="18" charset="0"/>
                <a:cs typeface="Times New Roman" pitchFamily="18" charset="0"/>
              </a:rPr>
              <a:t>develops  low mood, special oft  appear </a:t>
            </a:r>
            <a:r>
              <a:rPr lang="en-US" sz="6000">
                <a:solidFill>
                  <a:srgbClr val="000000"/>
                </a:solidFill>
                <a:latin typeface="Times New Roman" pitchFamily="18" charset="0"/>
                <a:cs typeface="Times New Roman" pitchFamily="18" charset="0"/>
              </a:rPr>
              <a:t>backsets</a:t>
            </a:r>
            <a:r>
              <a:rPr lang="ru-RU" sz="6000">
                <a:solidFill>
                  <a:srgbClr val="000000"/>
                </a:solidFill>
                <a:latin typeface="Times New Roman" pitchFamily="18" charset="0"/>
                <a:cs typeface="Times New Roman" pitchFamily="18" charset="0"/>
              </a:rPr>
              <a:t>of chronic diseases of the nervous and cardiovascular system.</a:t>
            </a:r>
            <a:endParaRPr lang="ru-RU" sz="60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Заголовок 1"/>
          <p:cNvSpPr>
            <a:spLocks noGrp="1"/>
          </p:cNvSpPr>
          <p:nvPr>
            <p:ph type="title"/>
          </p:nvPr>
        </p:nvSpPr>
        <p:spPr>
          <a:xfrm>
            <a:off x="0" y="2901950"/>
            <a:ext cx="9144000" cy="1384300"/>
          </a:xfrm>
        </p:spPr>
        <p:txBody>
          <a:bodyPr/>
          <a:lstStyle/>
          <a:p>
            <a:pPr algn="ctr"/>
            <a:r>
              <a:rPr lang="ru-RU" sz="5400" smtClean="0">
                <a:solidFill>
                  <a:srgbClr val="000000"/>
                </a:solidFill>
                <a:effectLst/>
                <a:latin typeface="Times New Roman" pitchFamily="18" charset="0"/>
                <a:cs typeface="Times New Roman" pitchFamily="18" charset="0"/>
              </a:rPr>
              <a:t>The highest manifestation of </a:t>
            </a:r>
            <a:r>
              <a:rPr lang="en-US" sz="5400" smtClean="0">
                <a:solidFill>
                  <a:srgbClr val="FF0000"/>
                </a:solidFill>
                <a:effectLst/>
                <a:latin typeface="Times New Roman" pitchFamily="18" charset="0"/>
                <a:cs typeface="Times New Roman" pitchFamily="18" charset="0"/>
              </a:rPr>
              <a:t>activity </a:t>
            </a:r>
            <a:r>
              <a:rPr lang="ru-RU" sz="5400" smtClean="0">
                <a:solidFill>
                  <a:srgbClr val="FF0000"/>
                </a:solidFill>
                <a:effectLst/>
                <a:latin typeface="Times New Roman" pitchFamily="18" charset="0"/>
                <a:cs typeface="Times New Roman" pitchFamily="18" charset="0"/>
              </a:rPr>
              <a:t>of  climatic factors </a:t>
            </a:r>
            <a:r>
              <a:rPr lang="ru-RU" sz="5400" smtClean="0">
                <a:solidFill>
                  <a:srgbClr val="000000"/>
                </a:solidFill>
                <a:effectLst/>
                <a:latin typeface="Times New Roman" pitchFamily="18" charset="0"/>
                <a:cs typeface="Times New Roman" pitchFamily="18" charset="0"/>
              </a:rPr>
              <a:t>are the so-called seasonal disease and the seasonal exacerbation of chronic diseases. </a:t>
            </a:r>
            <a:br>
              <a:rPr lang="ru-RU" sz="5400" smtClean="0">
                <a:solidFill>
                  <a:srgbClr val="000000"/>
                </a:solidFill>
                <a:effectLst/>
                <a:latin typeface="Times New Roman" pitchFamily="18" charset="0"/>
                <a:cs typeface="Times New Roman" pitchFamily="18" charset="0"/>
              </a:rPr>
            </a:br>
            <a:endParaRPr lang="ru-RU" sz="540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Прямоугольник 2"/>
          <p:cNvSpPr>
            <a:spLocks noChangeArrowheads="1"/>
          </p:cNvSpPr>
          <p:nvPr/>
        </p:nvSpPr>
        <p:spPr bwMode="auto">
          <a:xfrm>
            <a:off x="0" y="427038"/>
            <a:ext cx="9144000" cy="6002337"/>
          </a:xfrm>
          <a:prstGeom prst="rect">
            <a:avLst/>
          </a:prstGeom>
          <a:noFill/>
          <a:ln w="9525">
            <a:noFill/>
            <a:miter lim="800000"/>
            <a:headEnd/>
            <a:tailEnd/>
          </a:ln>
        </p:spPr>
        <p:txBody>
          <a:bodyPr>
            <a:spAutoFit/>
          </a:bodyPr>
          <a:lstStyle/>
          <a:p>
            <a:pPr algn="ctr"/>
            <a:r>
              <a:rPr lang="ru-RU" sz="4800">
                <a:solidFill>
                  <a:srgbClr val="000000"/>
                </a:solidFill>
                <a:latin typeface="Times New Roman" pitchFamily="18" charset="0"/>
                <a:cs typeface="Times New Roman" pitchFamily="18" charset="0"/>
              </a:rPr>
              <a:t>Most </a:t>
            </a:r>
            <a:r>
              <a:rPr lang="en-US" sz="4800">
                <a:solidFill>
                  <a:srgbClr val="000000"/>
                </a:solidFill>
                <a:latin typeface="Times New Roman" pitchFamily="18" charset="0"/>
                <a:cs typeface="Times New Roman" pitchFamily="18" charset="0"/>
              </a:rPr>
              <a:t>remarkable are</a:t>
            </a:r>
            <a:r>
              <a:rPr lang="ru-RU" sz="4800">
                <a:solidFill>
                  <a:srgbClr val="000000"/>
                </a:solidFill>
                <a:latin typeface="Times New Roman" pitchFamily="18" charset="0"/>
                <a:cs typeface="Times New Roman" pitchFamily="18" charset="0"/>
              </a:rPr>
              <a:t> associated with the</a:t>
            </a:r>
            <a:r>
              <a:rPr lang="en-US" sz="4800">
                <a:solidFill>
                  <a:srgbClr val="000000"/>
                </a:solidFill>
                <a:latin typeface="Times New Roman" pitchFamily="18" charset="0"/>
                <a:cs typeface="Times New Roman" pitchFamily="18" charset="0"/>
              </a:rPr>
              <a:t> </a:t>
            </a:r>
            <a:r>
              <a:rPr lang="ru-RU" sz="4800">
                <a:solidFill>
                  <a:srgbClr val="000000"/>
                </a:solidFill>
                <a:latin typeface="Times New Roman" pitchFamily="18" charset="0"/>
                <a:cs typeface="Times New Roman" pitchFamily="18" charset="0"/>
              </a:rPr>
              <a:t>seasons</a:t>
            </a:r>
            <a:r>
              <a:rPr lang="en-US" sz="4800">
                <a:solidFill>
                  <a:srgbClr val="000000"/>
                </a:solidFill>
                <a:latin typeface="Times New Roman" pitchFamily="18" charset="0"/>
                <a:cs typeface="Times New Roman" pitchFamily="18" charset="0"/>
              </a:rPr>
              <a:t> catarrhal </a:t>
            </a:r>
            <a:r>
              <a:rPr lang="ru-RU" sz="4800">
                <a:solidFill>
                  <a:srgbClr val="000000"/>
                </a:solidFill>
                <a:latin typeface="Times New Roman" pitchFamily="18" charset="0"/>
                <a:cs typeface="Times New Roman" pitchFamily="18" charset="0"/>
              </a:rPr>
              <a:t>diseases(influenza, acute respiratory diseases, inflammatory diseases, respiratory diseases, etc.) The maximum number of these diseases happen in the </a:t>
            </a:r>
            <a:r>
              <a:rPr lang="ru-RU" sz="4800">
                <a:solidFill>
                  <a:srgbClr val="FF0000"/>
                </a:solidFill>
                <a:latin typeface="Times New Roman" pitchFamily="18" charset="0"/>
                <a:cs typeface="Times New Roman" pitchFamily="18" charset="0"/>
              </a:rPr>
              <a:t>autumn , winter and early spring.</a:t>
            </a:r>
            <a:endParaRPr lang="ru-RU" sz="48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1"/>
          <p:cNvSpPr>
            <a:spLocks noGrp="1"/>
          </p:cNvSpPr>
          <p:nvPr>
            <p:ph type="title"/>
          </p:nvPr>
        </p:nvSpPr>
        <p:spPr>
          <a:xfrm>
            <a:off x="0" y="2687638"/>
            <a:ext cx="9144000" cy="1384300"/>
          </a:xfrm>
        </p:spPr>
        <p:txBody>
          <a:bodyPr/>
          <a:lstStyle/>
          <a:p>
            <a:pPr algn="ctr"/>
            <a:r>
              <a:rPr lang="ru-RU" sz="4800" smtClean="0">
                <a:solidFill>
                  <a:srgbClr val="000000"/>
                </a:solidFill>
                <a:effectLst/>
                <a:latin typeface="Times New Roman" pitchFamily="18" charset="0"/>
                <a:cs typeface="Times New Roman" pitchFamily="18" charset="0"/>
              </a:rPr>
              <a:t>The greatest number of cases of pneumonia by children under 1 year was registered in January and April, which coincides with the most drastic weather changes. Cooling, the violation of trophic of </a:t>
            </a:r>
            <a:r>
              <a:rPr lang="en-US" sz="4800" smtClean="0">
                <a:solidFill>
                  <a:srgbClr val="000000"/>
                </a:solidFill>
                <a:effectLst/>
                <a:latin typeface="Times New Roman" pitchFamily="18" charset="0"/>
                <a:cs typeface="Times New Roman" pitchFamily="18" charset="0"/>
              </a:rPr>
              <a:t>pharyngonasal cavity </a:t>
            </a:r>
            <a:r>
              <a:rPr lang="ru-RU" sz="4800" smtClean="0">
                <a:solidFill>
                  <a:srgbClr val="000000"/>
                </a:solidFill>
                <a:effectLst/>
                <a:latin typeface="Times New Roman" pitchFamily="18" charset="0"/>
                <a:cs typeface="Times New Roman" pitchFamily="18" charset="0"/>
              </a:rPr>
              <a:t>promote  the development of the </a:t>
            </a:r>
            <a:r>
              <a:rPr lang="ru-RU" sz="4800" smtClean="0">
                <a:solidFill>
                  <a:srgbClr val="FF0000"/>
                </a:solidFill>
                <a:effectLst/>
                <a:latin typeface="Times New Roman" pitchFamily="18" charset="0"/>
                <a:cs typeface="Times New Roman" pitchFamily="18" charset="0"/>
              </a:rPr>
              <a:t>infectious process. </a:t>
            </a:r>
            <a:endParaRPr lang="ru-RU" sz="480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idx="4294967295"/>
          </p:nvPr>
        </p:nvSpPr>
        <p:spPr>
          <a:xfrm>
            <a:off x="309563" y="357188"/>
            <a:ext cx="8334375" cy="6500812"/>
          </a:xfrm>
          <a:noFill/>
        </p:spPr>
        <p:txBody>
          <a:bodyPr anchor="t"/>
          <a:lstStyle/>
          <a:p>
            <a:pPr algn="ctr" eaLnBrk="1" hangingPunct="1"/>
            <a:r>
              <a:rPr lang="en-US" sz="6000" b="1" u="sng" dirty="0" smtClean="0">
                <a:solidFill>
                  <a:srgbClr val="FF0000"/>
                </a:solidFill>
                <a:effectLst/>
                <a:latin typeface="Times New Roman" pitchFamily="18" charset="0"/>
                <a:cs typeface="Times New Roman" pitchFamily="18" charset="0"/>
              </a:rPr>
              <a:t>Meteorological factors</a:t>
            </a:r>
            <a:r>
              <a:rPr lang="en-US" sz="6000" u="sng" dirty="0" smtClean="0">
                <a:solidFill>
                  <a:srgbClr val="FF0000"/>
                </a:solidFill>
                <a:effectLst/>
                <a:latin typeface="Times New Roman" pitchFamily="18" charset="0"/>
                <a:cs typeface="Times New Roman" pitchFamily="18" charset="0"/>
              </a:rPr>
              <a:t> </a:t>
            </a:r>
            <a:r>
              <a:rPr lang="en-US" sz="6000" dirty="0" smtClean="0">
                <a:solidFill>
                  <a:srgbClr val="000000"/>
                </a:solidFill>
                <a:effectLst/>
                <a:latin typeface="Times New Roman" pitchFamily="18" charset="0"/>
                <a:cs typeface="Times New Roman" pitchFamily="18" charset="0"/>
              </a:rPr>
              <a:t>– sharp fluctuations of temperature and atmospheric pressure - than more it is differences – than more </a:t>
            </a:r>
            <a:r>
              <a:rPr lang="en-US" sz="6000" dirty="0" err="1" smtClean="0">
                <a:solidFill>
                  <a:srgbClr val="000000"/>
                </a:solidFill>
                <a:effectLst/>
                <a:latin typeface="Times New Roman" pitchFamily="18" charset="0"/>
                <a:cs typeface="Times New Roman" pitchFamily="18" charset="0"/>
              </a:rPr>
              <a:t>biothropic</a:t>
            </a:r>
            <a:r>
              <a:rPr lang="en-US" sz="6000" dirty="0" smtClean="0">
                <a:solidFill>
                  <a:srgbClr val="000000"/>
                </a:solidFill>
                <a:effectLst/>
                <a:latin typeface="Times New Roman" pitchFamily="18" charset="0"/>
                <a:cs typeface="Times New Roman" pitchFamily="18" charset="0"/>
              </a:rPr>
              <a:t> weather. </a:t>
            </a:r>
            <a:r>
              <a:rPr lang="ru-RU" sz="6000" dirty="0" smtClean="0">
                <a:solidFill>
                  <a:srgbClr val="000000"/>
                </a:solidFill>
                <a:effectLst/>
                <a:latin typeface="Times New Roman" pitchFamily="18" charset="0"/>
                <a:cs typeface="Times New Roman" pitchFamily="18" charset="0"/>
              </a:rPr>
              <a:t/>
            </a:r>
            <a:br>
              <a:rPr lang="ru-RU" sz="6000" dirty="0" smtClean="0">
                <a:solidFill>
                  <a:srgbClr val="000000"/>
                </a:solidFill>
                <a:effectLst/>
                <a:latin typeface="Times New Roman" pitchFamily="18" charset="0"/>
                <a:cs typeface="Times New Roman" pitchFamily="18" charset="0"/>
              </a:rPr>
            </a:br>
            <a:endParaRPr lang="ru-RU" sz="6000" dirty="0" smtClean="0">
              <a:solidFill>
                <a:srgbClr val="000000"/>
              </a:solidFill>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Прямоугольник 1"/>
          <p:cNvSpPr>
            <a:spLocks noChangeArrowheads="1"/>
          </p:cNvSpPr>
          <p:nvPr/>
        </p:nvSpPr>
        <p:spPr bwMode="auto">
          <a:xfrm>
            <a:off x="0" y="285750"/>
            <a:ext cx="9144000" cy="5908675"/>
          </a:xfrm>
          <a:prstGeom prst="rect">
            <a:avLst/>
          </a:prstGeom>
          <a:noFill/>
          <a:ln w="9525">
            <a:noFill/>
            <a:miter lim="800000"/>
            <a:headEnd/>
            <a:tailEnd/>
          </a:ln>
        </p:spPr>
        <p:txBody>
          <a:bodyPr>
            <a:spAutoFit/>
          </a:bodyPr>
          <a:lstStyle/>
          <a:p>
            <a:pPr algn="ctr"/>
            <a:r>
              <a:rPr lang="ru-RU" sz="5400">
                <a:solidFill>
                  <a:srgbClr val="000000"/>
                </a:solidFill>
                <a:latin typeface="Times New Roman" pitchFamily="18" charset="0"/>
                <a:cs typeface="Times New Roman" pitchFamily="18" charset="0"/>
              </a:rPr>
              <a:t>In cold weather increases</a:t>
            </a:r>
            <a:r>
              <a:rPr lang="en-US" sz="5400">
                <a:solidFill>
                  <a:srgbClr val="000000"/>
                </a:solidFill>
                <a:latin typeface="Times New Roman" pitchFamily="18" charset="0"/>
                <a:cs typeface="Times New Roman" pitchFamily="18" charset="0"/>
              </a:rPr>
              <a:t> </a:t>
            </a:r>
            <a:r>
              <a:rPr lang="ru-RU" sz="5400">
                <a:solidFill>
                  <a:srgbClr val="000000"/>
                </a:solidFill>
                <a:latin typeface="Times New Roman" pitchFamily="18" charset="0"/>
                <a:cs typeface="Times New Roman" pitchFamily="18" charset="0"/>
              </a:rPr>
              <a:t>mortality. </a:t>
            </a:r>
            <a:r>
              <a:rPr lang="en-US" sz="5400">
                <a:solidFill>
                  <a:srgbClr val="000000"/>
                </a:solidFill>
                <a:latin typeface="Times New Roman" pitchFamily="18" charset="0"/>
                <a:cs typeface="Times New Roman" pitchFamily="18" charset="0"/>
              </a:rPr>
              <a:t>Highestdeath-rate</a:t>
            </a:r>
            <a:r>
              <a:rPr lang="ru-RU" sz="5400">
                <a:solidFill>
                  <a:srgbClr val="000000"/>
                </a:solidFill>
                <a:latin typeface="Times New Roman" pitchFamily="18" charset="0"/>
                <a:cs typeface="Times New Roman" pitchFamily="18" charset="0"/>
              </a:rPr>
              <a:t> from </a:t>
            </a:r>
            <a:r>
              <a:rPr lang="ru-RU" sz="5400">
                <a:solidFill>
                  <a:srgbClr val="FF0000"/>
                </a:solidFill>
                <a:latin typeface="Times New Roman" pitchFamily="18" charset="0"/>
                <a:cs typeface="Times New Roman" pitchFamily="18" charset="0"/>
              </a:rPr>
              <a:t>pulmonary tuberculosis </a:t>
            </a:r>
            <a:r>
              <a:rPr lang="ru-RU" sz="5400">
                <a:solidFill>
                  <a:srgbClr val="000000"/>
                </a:solidFill>
                <a:latin typeface="Times New Roman" pitchFamily="18" charset="0"/>
                <a:cs typeface="Times New Roman" pitchFamily="18" charset="0"/>
              </a:rPr>
              <a:t>accounts for the winter and early spring, from </a:t>
            </a:r>
            <a:r>
              <a:rPr lang="ru-RU" sz="5400">
                <a:solidFill>
                  <a:srgbClr val="FF0000"/>
                </a:solidFill>
                <a:latin typeface="Times New Roman" pitchFamily="18" charset="0"/>
                <a:cs typeface="Times New Roman" pitchFamily="18" charset="0"/>
              </a:rPr>
              <a:t>cardiovascular disease</a:t>
            </a:r>
            <a:r>
              <a:rPr lang="ru-RU" sz="5400">
                <a:solidFill>
                  <a:srgbClr val="000000"/>
                </a:solidFill>
                <a:latin typeface="Times New Roman" pitchFamily="18" charset="0"/>
                <a:cs typeface="Times New Roman" pitchFamily="18" charset="0"/>
              </a:rPr>
              <a:t> - in November, December.</a:t>
            </a:r>
            <a:endParaRPr lang="ru-RU" sz="54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Заголовок 1"/>
          <p:cNvSpPr>
            <a:spLocks noGrp="1"/>
          </p:cNvSpPr>
          <p:nvPr>
            <p:ph type="title"/>
          </p:nvPr>
        </p:nvSpPr>
        <p:spPr>
          <a:xfrm>
            <a:off x="0" y="2571750"/>
            <a:ext cx="9144000" cy="1384300"/>
          </a:xfrm>
        </p:spPr>
        <p:txBody>
          <a:bodyPr/>
          <a:lstStyle/>
          <a:p>
            <a:pPr algn="ctr"/>
            <a:r>
              <a:rPr lang="ru-RU" sz="5400" smtClean="0">
                <a:solidFill>
                  <a:srgbClr val="000000"/>
                </a:solidFill>
                <a:effectLst/>
                <a:latin typeface="Times New Roman" pitchFamily="18" charset="0"/>
                <a:cs typeface="Times New Roman" pitchFamily="18" charset="0"/>
              </a:rPr>
              <a:t>In the spring </a:t>
            </a:r>
            <a:r>
              <a:rPr lang="en-US" sz="5400" smtClean="0">
                <a:solidFill>
                  <a:srgbClr val="000000"/>
                </a:solidFill>
                <a:effectLst/>
                <a:latin typeface="Times New Roman" pitchFamily="18" charset="0"/>
                <a:cs typeface="Times New Roman" pitchFamily="18" charset="0"/>
              </a:rPr>
              <a:t>atmospheric </a:t>
            </a:r>
            <a:r>
              <a:rPr lang="ru-RU" sz="5400" smtClean="0">
                <a:solidFill>
                  <a:srgbClr val="000000"/>
                </a:solidFill>
                <a:effectLst/>
                <a:latin typeface="Times New Roman" pitchFamily="18" charset="0"/>
                <a:cs typeface="Times New Roman" pitchFamily="18" charset="0"/>
              </a:rPr>
              <a:t>pressure may have significant daily </a:t>
            </a:r>
            <a:r>
              <a:rPr lang="en-US" sz="5400" smtClean="0">
                <a:solidFill>
                  <a:srgbClr val="000000"/>
                </a:solidFill>
                <a:effectLst/>
                <a:latin typeface="Times New Roman" pitchFamily="18" charset="0"/>
                <a:cs typeface="Times New Roman" pitchFamily="18" charset="0"/>
              </a:rPr>
              <a:t>variation</a:t>
            </a:r>
            <a:r>
              <a:rPr lang="ru-RU" sz="5400" smtClean="0">
                <a:solidFill>
                  <a:srgbClr val="000000"/>
                </a:solidFill>
                <a:effectLst/>
                <a:latin typeface="Times New Roman" pitchFamily="18" charset="0"/>
                <a:cs typeface="Times New Roman" pitchFamily="18" charset="0"/>
              </a:rPr>
              <a:t>, it generally tends to decrease, decreases the absolute </a:t>
            </a:r>
            <a:r>
              <a:rPr lang="en-US" sz="5400" smtClean="0">
                <a:solidFill>
                  <a:srgbClr val="000000"/>
                </a:solidFill>
                <a:effectLst/>
                <a:latin typeface="Times New Roman" pitchFamily="18" charset="0"/>
                <a:cs typeface="Times New Roman" pitchFamily="18" charset="0"/>
              </a:rPr>
              <a:t>quantity</a:t>
            </a:r>
            <a:r>
              <a:rPr lang="ru-RU" sz="5400" smtClean="0">
                <a:solidFill>
                  <a:srgbClr val="000000"/>
                </a:solidFill>
                <a:effectLst/>
                <a:latin typeface="Times New Roman" pitchFamily="18" charset="0"/>
                <a:cs typeface="Times New Roman" pitchFamily="18" charset="0"/>
              </a:rPr>
              <a:t> of oxygen in the air. </a:t>
            </a: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Прямоугольник 1"/>
          <p:cNvSpPr>
            <a:spLocks noChangeArrowheads="1"/>
          </p:cNvSpPr>
          <p:nvPr/>
        </p:nvSpPr>
        <p:spPr bwMode="auto">
          <a:xfrm>
            <a:off x="0" y="285750"/>
            <a:ext cx="9144000" cy="6186488"/>
          </a:xfrm>
          <a:prstGeom prst="rect">
            <a:avLst/>
          </a:prstGeom>
          <a:noFill/>
          <a:ln w="9525">
            <a:noFill/>
            <a:miter lim="800000"/>
            <a:headEnd/>
            <a:tailEnd/>
          </a:ln>
        </p:spPr>
        <p:txBody>
          <a:bodyPr>
            <a:spAutoFit/>
          </a:bodyPr>
          <a:lstStyle/>
          <a:p>
            <a:pPr algn="ctr"/>
            <a:r>
              <a:rPr lang="ru-RU" sz="4400">
                <a:solidFill>
                  <a:srgbClr val="000000"/>
                </a:solidFill>
                <a:latin typeface="Times New Roman" pitchFamily="18" charset="0"/>
                <a:cs typeface="Times New Roman" pitchFamily="18" charset="0"/>
              </a:rPr>
              <a:t>Due to frequent changes of air masses in spring increases the number of days with so-called </a:t>
            </a:r>
            <a:r>
              <a:rPr lang="en-US" sz="4400">
                <a:solidFill>
                  <a:srgbClr val="FF0000"/>
                </a:solidFill>
                <a:latin typeface="Times New Roman" pitchFamily="18" charset="0"/>
                <a:cs typeface="Times New Roman" pitchFamily="18" charset="0"/>
              </a:rPr>
              <a:t>meteorotropic</a:t>
            </a:r>
            <a:r>
              <a:rPr lang="ru-RU" sz="4400">
                <a:solidFill>
                  <a:srgbClr val="FF0000"/>
                </a:solidFill>
                <a:latin typeface="Times New Roman" pitchFamily="18" charset="0"/>
                <a:cs typeface="Times New Roman" pitchFamily="18" charset="0"/>
              </a:rPr>
              <a:t> effects </a:t>
            </a:r>
            <a:r>
              <a:rPr lang="ru-RU" sz="4400">
                <a:solidFill>
                  <a:srgbClr val="000000"/>
                </a:solidFill>
                <a:latin typeface="Times New Roman" pitchFamily="18" charset="0"/>
                <a:cs typeface="Times New Roman" pitchFamily="18" charset="0"/>
              </a:rPr>
              <a:t>of the atmosphere, tonic and spastic during the passage of cold atmospheric fronts at increased atmospheric pressure and hypotensive-hypoxicin  areas of the low atmospheric pressure and a warm front.</a:t>
            </a:r>
            <a:endParaRPr lang="ru-RU" sz="44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Заголовок 1"/>
          <p:cNvSpPr>
            <a:spLocks noGrp="1"/>
          </p:cNvSpPr>
          <p:nvPr>
            <p:ph type="title"/>
          </p:nvPr>
        </p:nvSpPr>
        <p:spPr>
          <a:xfrm>
            <a:off x="0" y="2571750"/>
            <a:ext cx="9144000" cy="1384300"/>
          </a:xfrm>
        </p:spPr>
        <p:txBody>
          <a:bodyPr/>
          <a:lstStyle/>
          <a:p>
            <a:pPr algn="ctr"/>
            <a:r>
              <a:rPr lang="ru-RU" smtClean="0">
                <a:solidFill>
                  <a:srgbClr val="000000"/>
                </a:solidFill>
                <a:effectLst/>
                <a:latin typeface="Times New Roman" pitchFamily="18" charset="0"/>
                <a:cs typeface="Times New Roman" pitchFamily="18" charset="0"/>
              </a:rPr>
              <a:t>The process of </a:t>
            </a:r>
            <a:r>
              <a:rPr lang="ru-RU" smtClean="0">
                <a:solidFill>
                  <a:srgbClr val="FF0000"/>
                </a:solidFill>
                <a:effectLst/>
                <a:latin typeface="Times New Roman" pitchFamily="18" charset="0"/>
                <a:cs typeface="Times New Roman" pitchFamily="18" charset="0"/>
              </a:rPr>
              <a:t>acclimatization</a:t>
            </a:r>
            <a:r>
              <a:rPr lang="ru-RU" smtClean="0">
                <a:solidFill>
                  <a:srgbClr val="000000"/>
                </a:solidFill>
                <a:effectLst/>
                <a:latin typeface="Times New Roman" pitchFamily="18" charset="0"/>
                <a:cs typeface="Times New Roman" pitchFamily="18" charset="0"/>
              </a:rPr>
              <a:t> is a longtime adaptation to new climatic conditions associated with the formation of a new dynamic stereotype, which occurs through the establishment of temporary and permanent reflex connections with the environment through the central nervous system.</a:t>
            </a: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1"/>
          <p:cNvSpPr>
            <a:spLocks noGrp="1"/>
          </p:cNvSpPr>
          <p:nvPr>
            <p:ph type="title"/>
          </p:nvPr>
        </p:nvSpPr>
        <p:spPr>
          <a:xfrm>
            <a:off x="0" y="2714625"/>
            <a:ext cx="9144000" cy="1384300"/>
          </a:xfrm>
        </p:spPr>
        <p:txBody>
          <a:bodyPr/>
          <a:lstStyle/>
          <a:p>
            <a:pPr algn="ctr"/>
            <a:r>
              <a:rPr lang="ru-RU" sz="4800" smtClean="0">
                <a:solidFill>
                  <a:srgbClr val="FF0000"/>
                </a:solidFill>
                <a:effectLst/>
                <a:latin typeface="Times New Roman" pitchFamily="18" charset="0"/>
                <a:cs typeface="Times New Roman" pitchFamily="18" charset="0"/>
              </a:rPr>
              <a:t>Adaptation</a:t>
            </a:r>
            <a:r>
              <a:rPr lang="ru-RU" sz="4800" smtClean="0">
                <a:solidFill>
                  <a:srgbClr val="000000"/>
                </a:solidFill>
                <a:effectLst/>
                <a:latin typeface="Times New Roman" pitchFamily="18" charset="0"/>
                <a:cs typeface="Times New Roman" pitchFamily="18" charset="0"/>
              </a:rPr>
              <a:t> is the process of </a:t>
            </a:r>
            <a:r>
              <a:rPr lang="en-US" sz="4800" smtClean="0">
                <a:solidFill>
                  <a:srgbClr val="000000"/>
                </a:solidFill>
                <a:effectLst/>
                <a:latin typeface="Times New Roman" pitchFamily="18" charset="0"/>
                <a:cs typeface="Times New Roman" pitchFamily="18" charset="0"/>
              </a:rPr>
              <a:t>supporting</a:t>
            </a:r>
            <a:r>
              <a:rPr lang="ru-RU" sz="4800" smtClean="0">
                <a:solidFill>
                  <a:srgbClr val="000000"/>
                </a:solidFill>
                <a:effectLst/>
                <a:latin typeface="Times New Roman" pitchFamily="18" charset="0"/>
                <a:cs typeface="Times New Roman" pitchFamily="18" charset="0"/>
              </a:rPr>
              <a:t>of the functional </a:t>
            </a:r>
            <a:r>
              <a:rPr lang="en-US" sz="4800" smtClean="0">
                <a:solidFill>
                  <a:srgbClr val="000000"/>
                </a:solidFill>
                <a:effectLst/>
                <a:latin typeface="Times New Roman" pitchFamily="18" charset="0"/>
                <a:cs typeface="Times New Roman" pitchFamily="18" charset="0"/>
              </a:rPr>
              <a:t>condition</a:t>
            </a:r>
            <a:r>
              <a:rPr lang="ru-RU" sz="4800" smtClean="0">
                <a:solidFill>
                  <a:srgbClr val="000000"/>
                </a:solidFill>
                <a:effectLst/>
                <a:latin typeface="Times New Roman" pitchFamily="18" charset="0"/>
                <a:cs typeface="Times New Roman" pitchFamily="18" charset="0"/>
              </a:rPr>
              <a:t> of homeostatic systems of the body, that </a:t>
            </a:r>
            <a:r>
              <a:rPr lang="en-US" sz="4800" smtClean="0">
                <a:solidFill>
                  <a:srgbClr val="000000"/>
                </a:solidFill>
                <a:effectLst/>
                <a:latin typeface="Times New Roman" pitchFamily="18" charset="0"/>
                <a:cs typeface="Times New Roman" pitchFamily="18" charset="0"/>
              </a:rPr>
              <a:t>provides</a:t>
            </a:r>
            <a:r>
              <a:rPr lang="ru-RU" sz="4800" smtClean="0">
                <a:solidFill>
                  <a:srgbClr val="000000"/>
                </a:solidFill>
                <a:effectLst/>
                <a:latin typeface="Times New Roman" pitchFamily="18" charset="0"/>
                <a:cs typeface="Times New Roman" pitchFamily="18" charset="0"/>
              </a:rPr>
              <a:t> its preservation, promotion, performance, maximum life </a:t>
            </a:r>
            <a:r>
              <a:rPr lang="en-US" sz="4800" smtClean="0">
                <a:solidFill>
                  <a:srgbClr val="000000"/>
                </a:solidFill>
                <a:effectLst/>
                <a:latin typeface="Times New Roman" pitchFamily="18" charset="0"/>
                <a:cs typeface="Times New Roman" pitchFamily="18" charset="0"/>
              </a:rPr>
              <a:t>duration</a:t>
            </a:r>
            <a:r>
              <a:rPr lang="ru-RU" sz="4800" smtClean="0">
                <a:solidFill>
                  <a:srgbClr val="000000"/>
                </a:solidFill>
                <a:effectLst/>
                <a:latin typeface="Times New Roman" pitchFamily="18" charset="0"/>
                <a:cs typeface="Times New Roman" pitchFamily="18" charset="0"/>
              </a:rPr>
              <a:t> in the </a:t>
            </a:r>
            <a:r>
              <a:rPr lang="en-US" sz="4800" smtClean="0">
                <a:solidFill>
                  <a:srgbClr val="000000"/>
                </a:solidFill>
                <a:effectLst/>
                <a:latin typeface="Times New Roman" pitchFamily="18" charset="0"/>
                <a:cs typeface="Times New Roman" pitchFamily="18" charset="0"/>
              </a:rPr>
              <a:t>inadequate</a:t>
            </a:r>
            <a:r>
              <a:rPr lang="ru-RU" sz="4800" smtClean="0">
                <a:solidFill>
                  <a:srgbClr val="000000"/>
                </a:solidFill>
                <a:effectLst/>
                <a:latin typeface="Times New Roman" pitchFamily="18" charset="0"/>
                <a:cs typeface="Times New Roman" pitchFamily="18" charset="0"/>
              </a:rPr>
              <a:t> conditions of</a:t>
            </a:r>
            <a:r>
              <a:rPr lang="en-US" sz="4800" smtClean="0">
                <a:solidFill>
                  <a:srgbClr val="000000"/>
                </a:solidFill>
                <a:effectLst/>
                <a:latin typeface="Times New Roman" pitchFamily="18" charset="0"/>
                <a:cs typeface="Times New Roman" pitchFamily="18" charset="0"/>
              </a:rPr>
              <a:t>natural environment</a:t>
            </a:r>
            <a:r>
              <a:rPr lang="ru-RU" sz="4800" smtClean="0">
                <a:solidFill>
                  <a:srgbClr val="000000"/>
                </a:solidFill>
                <a:effectLst/>
                <a:latin typeface="Times New Roman" pitchFamily="18" charset="0"/>
                <a:cs typeface="Times New Roman" pitchFamily="18" charset="0"/>
              </a:rPr>
              <a:t>. </a:t>
            </a: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Прямоугольник 2"/>
          <p:cNvSpPr>
            <a:spLocks noChangeArrowheads="1"/>
          </p:cNvSpPr>
          <p:nvPr/>
        </p:nvSpPr>
        <p:spPr bwMode="auto">
          <a:xfrm>
            <a:off x="0" y="142875"/>
            <a:ext cx="9144000" cy="6740525"/>
          </a:xfrm>
          <a:prstGeom prst="rect">
            <a:avLst/>
          </a:prstGeom>
          <a:noFill/>
          <a:ln w="9525">
            <a:noFill/>
            <a:miter lim="800000"/>
            <a:headEnd/>
            <a:tailEnd/>
          </a:ln>
        </p:spPr>
        <p:txBody>
          <a:bodyPr>
            <a:spAutoFit/>
          </a:bodyPr>
          <a:lstStyle/>
          <a:p>
            <a:pPr algn="ctr"/>
            <a:r>
              <a:rPr lang="ru-RU" sz="5400">
                <a:solidFill>
                  <a:srgbClr val="FF0000"/>
                </a:solidFill>
                <a:latin typeface="Times New Roman" pitchFamily="18" charset="0"/>
                <a:cs typeface="Times New Roman" pitchFamily="18" charset="0"/>
              </a:rPr>
              <a:t>Vital activity of </a:t>
            </a:r>
            <a:r>
              <a:rPr lang="en-US" sz="5400">
                <a:solidFill>
                  <a:srgbClr val="FF0000"/>
                </a:solidFill>
                <a:latin typeface="Times New Roman" pitchFamily="18" charset="0"/>
                <a:cs typeface="Times New Roman" pitchFamily="18" charset="0"/>
              </a:rPr>
              <a:t>organism</a:t>
            </a:r>
            <a:r>
              <a:rPr lang="ru-RU" sz="5400">
                <a:solidFill>
                  <a:srgbClr val="FF0000"/>
                </a:solidFill>
                <a:latin typeface="Times New Roman" pitchFamily="18" charset="0"/>
                <a:cs typeface="Times New Roman" pitchFamily="18" charset="0"/>
              </a:rPr>
              <a:t> </a:t>
            </a:r>
            <a:r>
              <a:rPr lang="ru-RU" sz="5400">
                <a:solidFill>
                  <a:srgbClr val="000000"/>
                </a:solidFill>
                <a:latin typeface="Times New Roman" pitchFamily="18" charset="0"/>
                <a:cs typeface="Times New Roman" pitchFamily="18" charset="0"/>
              </a:rPr>
              <a:t>inthe </a:t>
            </a:r>
            <a:r>
              <a:rPr lang="en-US" sz="5400">
                <a:solidFill>
                  <a:srgbClr val="000000"/>
                </a:solidFill>
                <a:latin typeface="Times New Roman" pitchFamily="18" charset="0"/>
                <a:cs typeface="Times New Roman" pitchFamily="18" charset="0"/>
              </a:rPr>
              <a:t>inadequate</a:t>
            </a:r>
            <a:r>
              <a:rPr lang="ru-RU" sz="5400">
                <a:solidFill>
                  <a:srgbClr val="000000"/>
                </a:solidFill>
                <a:latin typeface="Times New Roman" pitchFamily="18" charset="0"/>
                <a:cs typeface="Times New Roman" pitchFamily="18" charset="0"/>
              </a:rPr>
              <a:t> conditions of</a:t>
            </a:r>
            <a:r>
              <a:rPr lang="en-US" sz="5400">
                <a:solidFill>
                  <a:srgbClr val="000000"/>
                </a:solidFill>
                <a:latin typeface="Times New Roman" pitchFamily="18" charset="0"/>
                <a:cs typeface="Times New Roman" pitchFamily="18" charset="0"/>
              </a:rPr>
              <a:t> natural environment</a:t>
            </a:r>
            <a:r>
              <a:rPr lang="ru-RU" sz="5400">
                <a:solidFill>
                  <a:srgbClr val="000000"/>
                </a:solidFill>
                <a:latin typeface="Times New Roman" pitchFamily="18" charset="0"/>
                <a:cs typeface="Times New Roman" pitchFamily="18" charset="0"/>
              </a:rPr>
              <a:t> by</a:t>
            </a:r>
            <a:r>
              <a:rPr lang="en-US" sz="5400">
                <a:solidFill>
                  <a:srgbClr val="000000"/>
                </a:solidFill>
                <a:latin typeface="Times New Roman" pitchFamily="18" charset="0"/>
                <a:cs typeface="Times New Roman" pitchFamily="18" charset="0"/>
              </a:rPr>
              <a:t>preservation</a:t>
            </a:r>
            <a:r>
              <a:rPr lang="ru-RU" sz="5400">
                <a:solidFill>
                  <a:srgbClr val="000000"/>
                </a:solidFill>
                <a:latin typeface="Times New Roman" pitchFamily="18" charset="0"/>
                <a:cs typeface="Times New Roman" pitchFamily="18" charset="0"/>
              </a:rPr>
              <a:t> of optimal</a:t>
            </a:r>
            <a:r>
              <a:rPr lang="en-US" sz="5400">
                <a:solidFill>
                  <a:srgbClr val="000000"/>
                </a:solidFill>
                <a:latin typeface="Times New Roman" pitchFamily="18" charset="0"/>
                <a:cs typeface="Times New Roman" pitchFamily="18" charset="0"/>
              </a:rPr>
              <a:t> characteristics</a:t>
            </a:r>
            <a:r>
              <a:rPr lang="ru-RU" sz="5400">
                <a:solidFill>
                  <a:srgbClr val="000000"/>
                </a:solidFill>
                <a:latin typeface="Times New Roman" pitchFamily="18" charset="0"/>
                <a:cs typeface="Times New Roman" pitchFamily="18" charset="0"/>
              </a:rPr>
              <a:t> of vital functions requires additional inclusion of adaptive mechanisms of physiological reactions.</a:t>
            </a:r>
            <a:endParaRPr lang="ru-RU" sz="540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Заголовок 1"/>
          <p:cNvSpPr>
            <a:spLocks noGrp="1"/>
          </p:cNvSpPr>
          <p:nvPr>
            <p:ph type="title"/>
          </p:nvPr>
        </p:nvSpPr>
        <p:spPr>
          <a:xfrm>
            <a:off x="0" y="2786063"/>
            <a:ext cx="9144000" cy="1384300"/>
          </a:xfrm>
        </p:spPr>
        <p:txBody>
          <a:bodyPr/>
          <a:lstStyle/>
          <a:p>
            <a:pPr algn="ctr"/>
            <a:r>
              <a:rPr lang="ru-RU" sz="5400" smtClean="0">
                <a:solidFill>
                  <a:srgbClr val="000000"/>
                </a:solidFill>
                <a:effectLst/>
                <a:latin typeface="Times New Roman" pitchFamily="18" charset="0"/>
                <a:cs typeface="Times New Roman" pitchFamily="18" charset="0"/>
              </a:rPr>
              <a:t>For the </a:t>
            </a:r>
            <a:r>
              <a:rPr lang="ru-RU" sz="5400" smtClean="0">
                <a:solidFill>
                  <a:srgbClr val="FF0000"/>
                </a:solidFill>
                <a:effectLst/>
                <a:latin typeface="Times New Roman" pitchFamily="18" charset="0"/>
                <a:cs typeface="Times New Roman" pitchFamily="18" charset="0"/>
              </a:rPr>
              <a:t>successful acclimatization </a:t>
            </a:r>
            <a:r>
              <a:rPr lang="ru-RU" sz="5400" smtClean="0">
                <a:solidFill>
                  <a:srgbClr val="000000"/>
                </a:solidFill>
                <a:effectLst/>
                <a:latin typeface="Times New Roman" pitchFamily="18" charset="0"/>
                <a:cs typeface="Times New Roman" pitchFamily="18" charset="0"/>
              </a:rPr>
              <a:t>of man has so much value does not effect the harsh climatic conditions, as a rational and purposeful organization of </a:t>
            </a:r>
            <a:r>
              <a:rPr lang="en-US" sz="5400" smtClean="0">
                <a:solidFill>
                  <a:srgbClr val="000000"/>
                </a:solidFill>
                <a:effectLst/>
                <a:latin typeface="Times New Roman" pitchFamily="18" charset="0"/>
                <a:cs typeface="Times New Roman" pitchFamily="18" charset="0"/>
              </a:rPr>
              <a:t>dwelling</a:t>
            </a:r>
            <a:r>
              <a:rPr lang="ru-RU" sz="5400" smtClean="0">
                <a:solidFill>
                  <a:srgbClr val="000000"/>
                </a:solidFill>
                <a:effectLst/>
                <a:latin typeface="Times New Roman" pitchFamily="18" charset="0"/>
                <a:cs typeface="Times New Roman" pitchFamily="18" charset="0"/>
              </a:rPr>
              <a:t>, clothes, working conditions and nutrition. </a:t>
            </a: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Прямоугольник 1"/>
          <p:cNvSpPr>
            <a:spLocks noChangeArrowheads="1"/>
          </p:cNvSpPr>
          <p:nvPr/>
        </p:nvSpPr>
        <p:spPr bwMode="auto">
          <a:xfrm>
            <a:off x="214313" y="850900"/>
            <a:ext cx="9144000" cy="5078313"/>
          </a:xfrm>
          <a:prstGeom prst="rect">
            <a:avLst/>
          </a:prstGeom>
          <a:noFill/>
          <a:ln w="9525">
            <a:noFill/>
            <a:miter lim="800000"/>
            <a:headEnd/>
            <a:tailEnd/>
          </a:ln>
        </p:spPr>
        <p:txBody>
          <a:bodyPr>
            <a:spAutoFit/>
          </a:bodyPr>
          <a:lstStyle/>
          <a:p>
            <a:r>
              <a:rPr lang="ru-RU" sz="5400" dirty="0" err="1">
                <a:solidFill>
                  <a:srgbClr val="000000"/>
                </a:solidFill>
                <a:latin typeface="Times New Roman" pitchFamily="18" charset="0"/>
                <a:cs typeface="Times New Roman" pitchFamily="18" charset="0"/>
              </a:rPr>
              <a:t>By</a:t>
            </a:r>
            <a:r>
              <a:rPr lang="ru-RU" sz="5400" dirty="0">
                <a:solidFill>
                  <a:srgbClr val="000000"/>
                </a:solidFill>
                <a:latin typeface="Times New Roman" pitchFamily="18" charset="0"/>
                <a:cs typeface="Times New Roman" pitchFamily="18" charset="0"/>
              </a:rPr>
              <a:t> </a:t>
            </a:r>
            <a:r>
              <a:rPr lang="ru-RU" sz="5400" dirty="0" err="1">
                <a:solidFill>
                  <a:srgbClr val="FF0000"/>
                </a:solidFill>
                <a:latin typeface="Times New Roman" pitchFamily="18" charset="0"/>
                <a:cs typeface="Times New Roman" pitchFamily="18" charset="0"/>
              </a:rPr>
              <a:t>successful</a:t>
            </a:r>
            <a:r>
              <a:rPr lang="ru-RU" sz="5400" dirty="0">
                <a:solidFill>
                  <a:srgbClr val="FF0000"/>
                </a:solidFill>
                <a:latin typeface="Times New Roman" pitchFamily="18" charset="0"/>
                <a:cs typeface="Times New Roman" pitchFamily="18" charset="0"/>
              </a:rPr>
              <a:t> </a:t>
            </a:r>
            <a:r>
              <a:rPr lang="ru-RU" sz="5400" dirty="0" err="1">
                <a:solidFill>
                  <a:srgbClr val="FF0000"/>
                </a:solidFill>
                <a:latin typeface="Times New Roman" pitchFamily="18" charset="0"/>
                <a:cs typeface="Times New Roman" pitchFamily="18" charset="0"/>
              </a:rPr>
              <a:t>resolution</a:t>
            </a:r>
            <a:r>
              <a:rPr lang="ru-RU" sz="5400" dirty="0">
                <a:solidFill>
                  <a:srgbClr val="FF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of</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this</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question</a:t>
            </a:r>
            <a:r>
              <a:rPr lang="ru-RU" sz="5400" dirty="0">
                <a:solidFill>
                  <a:srgbClr val="000000"/>
                </a:solidFill>
                <a:latin typeface="Times New Roman" pitchFamily="18" charset="0"/>
                <a:cs typeface="Times New Roman" pitchFamily="18" charset="0"/>
              </a:rPr>
              <a:t> </a:t>
            </a:r>
            <a:r>
              <a:rPr lang="ru-RU" sz="5400" dirty="0" err="1" smtClean="0">
                <a:solidFill>
                  <a:srgbClr val="000000"/>
                </a:solidFill>
                <a:latin typeface="Times New Roman" pitchFamily="18" charset="0"/>
                <a:cs typeface="Times New Roman" pitchFamily="18" charset="0"/>
              </a:rPr>
              <a:t>the</a:t>
            </a:r>
            <a:r>
              <a:rPr lang="ru-RU" sz="5400" dirty="0" smtClean="0">
                <a:solidFill>
                  <a:srgbClr val="000000"/>
                </a:solidFill>
                <a:latin typeface="Times New Roman" pitchFamily="18" charset="0"/>
                <a:cs typeface="Times New Roman" pitchFamily="18" charset="0"/>
              </a:rPr>
              <a:t> </a:t>
            </a:r>
            <a:r>
              <a:rPr lang="ru-RU" sz="5400" dirty="0" err="1" smtClean="0">
                <a:solidFill>
                  <a:srgbClr val="000000"/>
                </a:solidFill>
                <a:latin typeface="Times New Roman" pitchFamily="18" charset="0"/>
                <a:cs typeface="Times New Roman" pitchFamily="18" charset="0"/>
              </a:rPr>
              <a:t>human</a:t>
            </a:r>
            <a:r>
              <a:rPr lang="ru-RU" sz="5400" dirty="0" smtClean="0">
                <a:solidFill>
                  <a:srgbClr val="000000"/>
                </a:solidFill>
                <a:latin typeface="Times New Roman" pitchFamily="18" charset="0"/>
                <a:cs typeface="Times New Roman" pitchFamily="18" charset="0"/>
              </a:rPr>
              <a:t> </a:t>
            </a:r>
            <a:r>
              <a:rPr lang="ru-RU" sz="5400" dirty="0" err="1" smtClean="0">
                <a:solidFill>
                  <a:srgbClr val="000000"/>
                </a:solidFill>
                <a:latin typeface="Times New Roman" pitchFamily="18" charset="0"/>
                <a:cs typeface="Times New Roman" pitchFamily="18" charset="0"/>
              </a:rPr>
              <a:t>acclimatizationin</a:t>
            </a:r>
            <a:r>
              <a:rPr lang="ru-RU" sz="5400" dirty="0" smtClean="0">
                <a:solidFill>
                  <a:srgbClr val="000000"/>
                </a:solidFill>
                <a:latin typeface="Times New Roman" pitchFamily="18" charset="0"/>
                <a:cs typeface="Times New Roman" pitchFamily="18" charset="0"/>
              </a:rPr>
              <a:t> </a:t>
            </a:r>
            <a:r>
              <a:rPr lang="ru-RU" sz="5400" dirty="0" err="1" smtClean="0">
                <a:solidFill>
                  <a:srgbClr val="000000"/>
                </a:solidFill>
                <a:latin typeface="Times New Roman" pitchFamily="18" charset="0"/>
                <a:cs typeface="Times New Roman" pitchFamily="18" charset="0"/>
              </a:rPr>
              <a:t>the</a:t>
            </a:r>
            <a:r>
              <a:rPr lang="ru-RU" sz="5400" dirty="0" smtClean="0">
                <a:solidFill>
                  <a:srgbClr val="000000"/>
                </a:solidFill>
                <a:latin typeface="Times New Roman" pitchFamily="18" charset="0"/>
                <a:cs typeface="Times New Roman" pitchFamily="18" charset="0"/>
              </a:rPr>
              <a:t> </a:t>
            </a:r>
            <a:r>
              <a:rPr lang="en-US" sz="5400" dirty="0">
                <a:solidFill>
                  <a:srgbClr val="000000"/>
                </a:solidFill>
                <a:latin typeface="Times New Roman" pitchFamily="18" charset="0"/>
                <a:cs typeface="Times New Roman" pitchFamily="18" charset="0"/>
              </a:rPr>
              <a:t>inadequate </a:t>
            </a:r>
            <a:r>
              <a:rPr lang="en-US" sz="5400" dirty="0" err="1">
                <a:solidFill>
                  <a:srgbClr val="000000"/>
                </a:solidFill>
                <a:latin typeface="Times New Roman" pitchFamily="18" charset="0"/>
                <a:cs typeface="Times New Roman" pitchFamily="18" charset="0"/>
              </a:rPr>
              <a:t>climatological</a:t>
            </a:r>
            <a:r>
              <a:rPr lang="en-US" sz="5400" dirty="0">
                <a:solidFill>
                  <a:srgbClr val="000000"/>
                </a:solidFill>
                <a:latin typeface="Times New Roman" pitchFamily="18" charset="0"/>
                <a:cs typeface="Times New Roman" pitchFamily="18" charset="0"/>
              </a:rPr>
              <a:t> conditions </a:t>
            </a:r>
            <a:r>
              <a:rPr lang="ru-RU" sz="5400" dirty="0" err="1">
                <a:solidFill>
                  <a:srgbClr val="000000"/>
                </a:solidFill>
                <a:latin typeface="Times New Roman" pitchFamily="18" charset="0"/>
                <a:cs typeface="Times New Roman" pitchFamily="18" charset="0"/>
              </a:rPr>
              <a:t>is</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successful</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without</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prejudice</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to</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his</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health</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and</a:t>
            </a:r>
            <a:r>
              <a:rPr lang="ru-RU" sz="5400" dirty="0">
                <a:solidFill>
                  <a:srgbClr val="000000"/>
                </a:solidFill>
                <a:latin typeface="Times New Roman" pitchFamily="18" charset="0"/>
                <a:cs typeface="Times New Roman" pitchFamily="18" charset="0"/>
              </a:rPr>
              <a:t> </a:t>
            </a:r>
            <a:r>
              <a:rPr lang="ru-RU" sz="5400" dirty="0" err="1">
                <a:solidFill>
                  <a:srgbClr val="000000"/>
                </a:solidFill>
                <a:latin typeface="Times New Roman" pitchFamily="18" charset="0"/>
                <a:cs typeface="Times New Roman" pitchFamily="18" charset="0"/>
              </a:rPr>
              <a:t>performance</a:t>
            </a:r>
            <a:r>
              <a:rPr lang="ru-RU" sz="5400" dirty="0">
                <a:solidFill>
                  <a:srgbClr val="000000"/>
                </a:solidFill>
                <a:latin typeface="Times New Roman" pitchFamily="18" charset="0"/>
                <a:cs typeface="Times New Roman" pitchFamily="18" charset="0"/>
              </a:rPr>
              <a:t>.</a:t>
            </a:r>
            <a:endParaRPr lang="ru-RU" sz="5400" dirty="0"/>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577108"/>
            <a:ext cx="9144000" cy="1107996"/>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6600" b="1" dirty="0">
                <a:ln w="9525" cmpd="sng">
                  <a:prstDash val="solid"/>
                </a:ln>
                <a:solidFill>
                  <a:schemeClr val="bg1">
                    <a:lumMod val="60000"/>
                    <a:lumOff val="40000"/>
                  </a:schemeClr>
                </a:solidFill>
                <a:effectLst>
                  <a:outerShdw blurRad="50800" dist="39000" dir="5460000" algn="tl">
                    <a:srgbClr val="000000">
                      <a:alpha val="38000"/>
                    </a:srgbClr>
                  </a:outerShdw>
                </a:effectLst>
                <a:latin typeface="Times New Roman" pitchFamily="18" charset="0"/>
                <a:cs typeface="Times New Roman" pitchFamily="18" charset="0"/>
              </a:rPr>
              <a:t>Thank you for attention</a:t>
            </a:r>
            <a:endParaRPr lang="ru-RU" sz="6600" b="1" dirty="0">
              <a:ln w="9525" cmpd="sng">
                <a:prstDash val="solid"/>
              </a:ln>
              <a:solidFill>
                <a:schemeClr val="bg1">
                  <a:lumMod val="60000"/>
                  <a:lumOff val="40000"/>
                </a:schemeClr>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Нижний колонтитул 2"/>
          <p:cNvSpPr>
            <a:spLocks noGrp="1"/>
          </p:cNvSpPr>
          <p:nvPr>
            <p:ph type="ftr" sz="quarter" idx="11"/>
          </p:nvPr>
        </p:nvSpPr>
        <p:spPr/>
        <p:txBody>
          <a:bodyPr/>
          <a:lstStyle/>
          <a:p>
            <a:pPr>
              <a:defRPr/>
            </a:pPr>
            <a:r>
              <a:rPr lang="en-US" smtClean="0"/>
              <a:t>Sokolovskaya I.A.</a:t>
            </a:r>
            <a:endParaRPr lang="ru-RU" dirty="0"/>
          </a:p>
        </p:txBody>
      </p:sp>
    </p:spTree>
  </p:cSld>
  <p:clrMapOvr>
    <a:masterClrMapping/>
  </p:clrMapOvr>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1888</TotalTime>
  <Words>3104</Words>
  <Application>Microsoft Office PowerPoint</Application>
  <PresentationFormat>Экран (4:3)</PresentationFormat>
  <Paragraphs>339</Paragraphs>
  <Slides>98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98</vt:i4>
      </vt:variant>
    </vt:vector>
  </HeadingPairs>
  <TitlesOfParts>
    <vt:vector size="99" baseType="lpstr">
      <vt:lpstr>Океан</vt:lpstr>
      <vt:lpstr>          Ministry of the Public Health of Ukraine    Zaporozhe State Medical University        Chair of General Hygiene and Ecology                                                               Zaporozhye 2014 </vt:lpstr>
      <vt:lpstr>Презентация PowerPoint</vt:lpstr>
      <vt:lpstr>Concept about weather and climate Weather - dynamic set physical properties of ground layer of air (troposphere) for a short time interval (hours, day, weeks).  </vt:lpstr>
      <vt:lpstr>Презентация PowerPoint</vt:lpstr>
      <vt:lpstr>Презентация PowerPoint</vt:lpstr>
      <vt:lpstr>The basic weather forming factors: 1) Geliophysical - intensity of a sunlight and solar activity 2) Geophysical - intensity of a geomagnetic field of the Earth, geomagnetic storms 3) Electric condition of atmosphere - intensity and gradient of electric field, air ionization  </vt:lpstr>
      <vt:lpstr>Презентация PowerPoint</vt:lpstr>
      <vt:lpstr>Презентация PowerPoint</vt:lpstr>
      <vt:lpstr>Meteorological factors – sharp fluctuations of temperature and atmospheric pressure - than more it is differences – than more biothropic weather.  </vt:lpstr>
      <vt:lpstr>Презентация PowerPoint</vt:lpstr>
      <vt:lpstr>Synoptic factors Are caused by atmospheric circulation of warm and cold air weights. There are 3 types of air masses - warm, cold, neutral (local). At it movement are formed atmospheric fronts - warm, cold, occlusion (mix of warm and cold masses).</vt:lpstr>
      <vt:lpstr>Презентация PowerPoint</vt:lpstr>
      <vt:lpstr>1) Cyclone - atmospheric whirlwind with low pressure in the center and movement of air masses counter-clockwise. It is more often in the winter, on the average above Europe for one year - 40 cyclones.   </vt:lpstr>
      <vt:lpstr>Презентация PowerPoint</vt:lpstr>
      <vt:lpstr>Презентация PowerPoint</vt:lpstr>
      <vt:lpstr>      Geliophysical factors Till now at estimation of weather are little taken into account, though the ingenious founder heliobiology A.L.Chizhevsky in 1920th years has established influence of solar activity on alive organisms, including people. </vt:lpstr>
      <vt:lpstr>Презентация PowerPoint</vt:lpstr>
      <vt:lpstr>Complexity studying this question - cyclic changes of solar activity has different periodicity - 11-years, 22-years, 60-years and more, which can be imposed against each other and poorly studied. </vt:lpstr>
      <vt:lpstr>Презентация PowerPoint</vt:lpstr>
      <vt:lpstr>Parameters of solar activity: Index Wolf (W) - amount of spots on the Sun, Index S - the total area of spots, Intensity of radio emission of the Sun on a wave 10,7 sm,  Solar wind - corpuscular streams (protons, electrons.)  </vt:lpstr>
      <vt:lpstr>Презентация PowerPoint</vt:lpstr>
      <vt:lpstr>Geophysical parameters - electromagnetic field of Earth (EMF), its deviation from a usual level named "magnetic storms" - planetary, local, on intensity - weak, moderate and big. Definition degree variability of weather.    </vt:lpstr>
      <vt:lpstr>Презентация PowerPoint</vt:lpstr>
      <vt:lpstr>Презентация PowerPoint</vt:lpstr>
      <vt:lpstr>The reasons, mechanisms and displays MR People as a whole adapted to rhythmical changes of climate and the weather, connected with changes of day and night, season of year.  </vt:lpstr>
      <vt:lpstr>Презентация PowerPoint</vt:lpstr>
      <vt:lpstr>Презентация PowerPoint</vt:lpstr>
      <vt:lpstr>Презентация PowerPoint</vt:lpstr>
      <vt:lpstr>Презентация PowerPoint</vt:lpstr>
      <vt:lpstr>Displays MR 1) An easy degree - asteno-vegetative syndrome - mass character and synchronism with changes of weather allow us to think about presence MR. </vt:lpstr>
      <vt:lpstr>Презентация PowerPoint</vt:lpstr>
      <vt:lpstr>Diseases during which are marked MR It is revealed 2 groups diseases</vt:lpstr>
      <vt:lpstr>Презентация PowerPoint</vt:lpstr>
      <vt:lpstr>Презентация PowerPoint</vt:lpstr>
      <vt:lpstr>Презентация PowerPoint</vt:lpstr>
      <vt:lpstr>Презентация PowerPoint</vt:lpstr>
      <vt:lpstr>Medical estimation of weather In a basis of all medical classifications - the concept offered N.E.Vvedenski about force of external irritation: low, average and high.</vt:lpstr>
      <vt:lpstr>Презентация PowerPoint</vt:lpstr>
      <vt:lpstr>Презентация PowerPoint</vt:lpstr>
      <vt:lpstr>Презентация PowerPoint</vt:lpstr>
      <vt:lpstr>Презентация PowerPoint</vt:lpstr>
      <vt:lpstr>Презентация PowerPoint</vt:lpstr>
      <vt:lpstr>System prevention MR - 3 basic directions 1) Common hygienic methods – rational nutrition, rational mode of day 2) Organizational measures - medical weather forecasts, medical estimation of weather. </vt:lpstr>
      <vt:lpstr>Презентация PowerPoint</vt:lpstr>
      <vt:lpstr>Презентация PowerPoint</vt:lpstr>
      <vt:lpstr>Презентация PowerPoint</vt:lpstr>
      <vt:lpstr>Seasons for seasonal prophylaxis cardiovascular diseases in Crimea(V.Bardov, 1985).  Most unfavorable months on reliable rising frequency of exacerbations:   hypertonic crisises - 2,3,4,5 and 12  month   attacks of stenocardia -1,2,3,4,5 and 11 month   </vt:lpstr>
      <vt:lpstr>Презентация PowerPoint</vt:lpstr>
      <vt:lpstr>      Hygienic value climate    Climate it is a long-term mode of weather in the given district. The basic climate-formed factors: - The geographical breadth, influencing size of a sunlight,  </vt:lpstr>
      <vt:lpstr>Презентация PowerPoint</vt:lpstr>
      <vt:lpstr>Parameters of climate - average (monthly average, mid-annual) parameters of meteorological factors, wind rose, number of clear days etc.  </vt:lpstr>
      <vt:lpstr>Презентация PowerPoint</vt:lpstr>
      <vt:lpstr>Презентация PowerPoint</vt:lpstr>
      <vt:lpstr>Презентация PowerPoint</vt:lpstr>
      <vt:lpstr>Conditionally in this process allocate 2 stages: а) Partial acclimatization or adaptation - from the first hours - to 14 days (at ill people - about 30 and more days). b) Full acclimatization - after 14 day - some months, to conditions of Far North - up to 1,5 years.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We also know that most people are born and die in the dark of night. Clinically are confirmed changes of physiological functions dependent of the seasons of the year.</vt:lpstr>
      <vt:lpstr>Презентация PowerPoint</vt:lpstr>
      <vt:lpstr> In the summer register redistribution of blood from internal organs to the skin, in connection with thisfact blood pressure is lower in summer than in winter.</vt:lpstr>
      <vt:lpstr>In the summer there is anincreased cardiac output, less manifested vascular reaction and a large consumption of oxygen tissues than in winter. Ability of blood to bind carbon dioxide greatest in the winter.</vt:lpstr>
      <vt:lpstr>  Dry and hot strong wind, brings a lot of sand. The dust gets into the house, penetrates clothes, hair, gets in eyes, nasopharynx, generates  the feeling  of bothersome sultriness.  </vt:lpstr>
      <vt:lpstr>Презентация PowerPoint</vt:lpstr>
      <vt:lpstr>The highest manifestation of activity of  climatic factors are the so-called seasonal disease and the seasonal exacerbation of chronic diseases.  </vt:lpstr>
      <vt:lpstr>Презентация PowerPoint</vt:lpstr>
      <vt:lpstr>The greatest number of cases of pneumonia by children under 1 year was registered in January and April, which coincides with the most drastic weather changes. Cooling, the violation of trophic of pharyngonasal cavity promote  the development of the infectious process. </vt:lpstr>
      <vt:lpstr>Презентация PowerPoint</vt:lpstr>
      <vt:lpstr>In the spring atmospheric pressure may have significant daily variation, it generally tends to decrease, decreases the absolute quantity of oxygen in the air. </vt:lpstr>
      <vt:lpstr>Презентация PowerPoint</vt:lpstr>
      <vt:lpstr>The process of acclimatization is a longtime adaptation to new climatic conditions associated with the formation of a new dynamic stereotype, which occurs through the establishment of temporary and permanent reflex connections with the environment through the central nervous system.</vt:lpstr>
      <vt:lpstr>Adaptation is the process of supportingof the functional condition of homeostatic systems of the body, that provides its preservation, promotion, performance, maximum life duration in the inadequate conditions ofnatural environment. </vt:lpstr>
      <vt:lpstr>Презентация PowerPoint</vt:lpstr>
      <vt:lpstr>For the successful acclimatization of man has so much value does not effect the harsh climatic conditions, as a rational and purposeful organization of dwelling, clothes, working conditions and nutrition. </vt:lpstr>
      <vt:lpstr>Презентация PowerPoint</vt:lpstr>
      <vt:lpstr>Презентация PowerPoint</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WEATHER AND HEALTH. PREVENTION GELIOMETHEOTROPIC REACTIONS. THE CLIMATE AND PROBLEMS OF ACCLIMATIZATION.</dc:title>
  <dc:creator>Admin</dc:creator>
  <cp:lastModifiedBy>Александра С. Антонова</cp:lastModifiedBy>
  <cp:revision>136</cp:revision>
  <dcterms:created xsi:type="dcterms:W3CDTF">2008-12-23T18:29:53Z</dcterms:created>
  <dcterms:modified xsi:type="dcterms:W3CDTF">2016-02-26T15:44:19Z</dcterms:modified>
</cp:coreProperties>
</file>