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2B0E1-7632-4146-880D-985C4D77A529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ADC84-50FC-4E64-90BA-69B13F5C8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25FF-EE0F-4435-BD21-81D79286B29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5724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</a:rPr>
              <a:t>ЗАПОРОЖСКИЙ ГОСУДАРСТВЕННЫЙ МЕДИЦИНСКИЙ УНИВЕРСИТЕТ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endParaRPr lang="ru-RU" dirty="0" smtClean="0">
              <a:solidFill>
                <a:srgbClr val="FFFF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0B050"/>
                </a:solidFill>
                <a:latin typeface="Arial" charset="0"/>
              </a:rPr>
              <a:t>Курс истории медицины</a:t>
            </a:r>
          </a:p>
          <a:p>
            <a:pPr algn="ctr">
              <a:defRPr/>
            </a:pPr>
            <a:endParaRPr lang="en-US" dirty="0" smtClean="0">
              <a:solidFill>
                <a:srgbClr val="FFFF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Лекция №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defRPr/>
            </a:pP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МЕДИЦИНА в странах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ДРЕВНЕГО   МИРА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533400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FFFF00"/>
                </a:solidFill>
                <a:latin typeface="Arial" charset="0"/>
              </a:rPr>
              <a:t>старший преподаватель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FFFF00"/>
                </a:solidFill>
                <a:latin typeface="Arial" charset="0"/>
              </a:rPr>
              <a:t>Петрихин В.П.</a:t>
            </a:r>
            <a:endParaRPr lang="ru-RU" sz="20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Неразгаданные тайны Вавилона ч.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153400" cy="5544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52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Врачевание в Вавилонии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8915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информации, связанные с врачеванием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899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Клинописные тексты на глиняных табличках (собрание клинописных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текстов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Ашшурбанапала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Законы Хаммурапи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Письма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Муккалима</a:t>
            </a:r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Оттиск печати с изображением богини врачевания Гулы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Формирование двух направлений врачевания: </a:t>
            </a:r>
            <a:r>
              <a:rPr lang="ru-RU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асуту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ru-RU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ашипуту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Формирование представлений о причинах болезней: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связанных с нарушением принятых обрядовых, моральных правовых предписаний;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с явлениями природы и образом жизни людей;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с религиозными верованиями.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Отсутствие упоминаний об оперативном лечении.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Строгие гигиенические предписания.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Отсутствие сточных систем в городах.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991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развития врачевания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788400" cy="376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5181600"/>
            <a:ext cx="876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Вавилонская глиняная табличка с медицинским текстом и изображениями врачей.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Карта%20Єгип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19200"/>
            <a:ext cx="3810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3810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Врачевание в древнем Египте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информации, связанные с врачеванием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Записи и изображения на стенах пирамид, гробниц, саркофагах и заупокойных стенах;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Описания историков (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Манефон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Геродот) и писателей древности (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Диодор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Полибий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Страбон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Плутарх);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Тексты папирусных свитков (более десяти свитков, полностью или частично посвящённых врачеванию);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Археологические исследования (включая изучение египетских мумий).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развития врачевания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83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Достаточно глубокие познания в области строения тела, полученные при бальзамировании трупов.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Представления о причинах болезней, как о связанных с естественными явлениями, так и сверхъестественными.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Употребление в качестве лекарственных средств составов из растений, минеральных веществ, частей тела животных; широкое употребление косметических средств.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Врачебная специализация и развитие отдельных отраслей врачевания: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лечение женских и детских болезней;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оперативное лечение;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лечение заразных болезней;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лечение болезней зубов и дёсен.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Гигиенические традиции.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610600" cy="6769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</a:rPr>
              <a:t>МЕДИЦИНСКИЕ ПАПИРУСЫ</a:t>
            </a:r>
            <a:endParaRPr lang="en-US" sz="2800" b="1" dirty="0" smtClean="0">
              <a:solidFill>
                <a:srgbClr val="92D05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Впервые о существовании медицинских трактатов в Древнем Египте говорится в записи на стене гробницы Уаш-Птаха - главного архитектора царя V династии Неферирка-Ра (ХХV в. до н. э.). В этой же надписи приводится клиническая картина скоропостижной смерти архитектора, которая, по современным представлениям, напоминает инфаркт миокарда или инсульт мозга.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Наиболее полные сведения о медицине Древнего Египта дают два папируса, датируемые примерно 1550 г. до н. э., - </a:t>
            </a:r>
            <a:r>
              <a:rPr lang="ru-RU" sz="2400" dirty="0" smtClean="0">
                <a:solidFill>
                  <a:srgbClr val="FF0000"/>
                </a:solidFill>
              </a:rPr>
              <a:t>большой медицинский папирус </a:t>
            </a:r>
            <a:r>
              <a:rPr lang="ru-RU" sz="3200" dirty="0" smtClean="0">
                <a:solidFill>
                  <a:srgbClr val="FF0000"/>
                </a:solidFill>
              </a:rPr>
              <a:t>Г. Эберса </a:t>
            </a:r>
            <a:r>
              <a:rPr lang="ru-RU" sz="2400" dirty="0" smtClean="0">
                <a:solidFill>
                  <a:srgbClr val="FFFF00"/>
                </a:solidFill>
              </a:rPr>
              <a:t>и папирус по хирургии </a:t>
            </a:r>
            <a:r>
              <a:rPr lang="ru-RU" sz="3200" dirty="0" smtClean="0">
                <a:solidFill>
                  <a:srgbClr val="FF0000"/>
                </a:solidFill>
              </a:rPr>
              <a:t>Э. Смита</a:t>
            </a:r>
            <a:r>
              <a:rPr lang="ru-RU" sz="2400" dirty="0" smtClean="0">
                <a:solidFill>
                  <a:srgbClr val="FFFF00"/>
                </a:solidFill>
              </a:rPr>
              <a:t>. Оба папируса, по-видимому, написаны одним лицом и являются копиями более древнего трактата. Египтологи считают, что этот древний несохранившийся папирус был составлен легендарным врачом Имхотепом в начале III тысячелетия до н. э. Впоследствии Имхотеп был обожествлен.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нирование"/>
          <p:cNvPicPr>
            <a:picLocks noChangeAspect="1" noChangeArrowheads="1"/>
          </p:cNvPicPr>
          <p:nvPr/>
        </p:nvPicPr>
        <p:blipFill>
          <a:blip r:embed="rId2"/>
          <a:srcRect l="3575" t="5107" r="8580" b="3575"/>
          <a:stretch>
            <a:fillRect/>
          </a:stretch>
        </p:blipFill>
        <p:spPr bwMode="auto">
          <a:xfrm>
            <a:off x="2667000" y="685800"/>
            <a:ext cx="4038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152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Пап</a:t>
            </a:r>
            <a:r>
              <a:rPr lang="ru-RU" sz="2800" b="1" i="1" dirty="0" smtClean="0">
                <a:solidFill>
                  <a:srgbClr val="FF0000"/>
                </a:solidFill>
              </a:rPr>
              <a:t>и</a:t>
            </a:r>
            <a:r>
              <a:rPr lang="uk-UA" sz="2800" b="1" i="1" dirty="0" smtClean="0">
                <a:solidFill>
                  <a:srgbClr val="FF0000"/>
                </a:solidFill>
              </a:rPr>
              <a:t>рус    Еберса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85800"/>
            <a:ext cx="3810000" cy="59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0800000" flipV="1">
            <a:off x="3124200" y="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Имготеп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09600"/>
            <a:ext cx="449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 Кто не знает истории медицины – тот не знает медицину» 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Сергей Петрович Боткин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9" y="762000"/>
            <a:ext cx="321892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</a:rPr>
              <a:t>Врачевание и медицина в Древней Греции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2419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Периодизация и хронология истории</a:t>
            </a:r>
            <a:endParaRPr lang="ru-RU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Крито-микенский 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(III-II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тыс. до н.э.)</a:t>
            </a:r>
          </a:p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Предполисный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(XI-IX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 н.э.)</a:t>
            </a:r>
          </a:p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Полисный 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(VIII-VI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 н.э.)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Классический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(V-IV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вв. до н.э.)</a:t>
            </a:r>
          </a:p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5. Эллинистический </a:t>
            </a:r>
            <a:endParaRPr lang="en-US" sz="3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(вторая половина 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в. до н.э. –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 в. н.э.)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апа\История медицины лекции\Asclep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2253" y="1302123"/>
            <a:ext cx="3952347" cy="45652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3810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Бог-целитель Асклепий, VII век до н.э.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Безымянный 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259" y="0"/>
            <a:ext cx="45168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ru-RU" sz="19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// </a:t>
            </a:r>
          </a:p>
        </p:txBody>
      </p:sp>
      <p:pic>
        <p:nvPicPr>
          <p:cNvPr id="68610" name="Picture 2" descr="http://bookz.ru/authors/elena-gricak/popularn_920/pic_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333" y="228600"/>
            <a:ext cx="4263262" cy="601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6324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Гиппократ.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bookz.ru/authors/elena-gricak/popularn_920/pic_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4263262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8674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Гиппократ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происходит из знатной фамилии Асклепиадов.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Родился на острове Косе, годом рождения считается третий год восьмидесятой Олимпиады. Этот год соответствует 458 году до Рождества Христова.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Гераклид, ведет свое происхождение своего рода от Эскулапа (17 после Эскулапа).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Мать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Пракситея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дочь Фенорета, по прямой нисходящей родственной линии есть 21–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после Геркулеса.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него было двое сыновей Фессал и Дракон, дочь, муж которой Полибий также был врачом и возглавлял Косскую врачебную школу после Гиппократа.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рода асклепиадов известно семь Гиппократов. Более известен в истории 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Гиппократ 2 (Великий).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458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00B0F0"/>
                </a:solidFill>
              </a:rPr>
              <a:t>Косская медицинская школа </a:t>
            </a:r>
            <a:r>
              <a:rPr lang="ru-RU" sz="2400" u="sng" dirty="0" smtClean="0">
                <a:solidFill>
                  <a:srgbClr val="FFFF00"/>
                </a:solidFill>
              </a:rPr>
              <a:t>– главная медицинская школа Древней Греции. Первые сведения о ней относятся к 584 г. до н. э., когда жрецы Дельфийского Оракула попросили Неброса с о. Кос и его сына Хрисоса прекратить моровую язву, свирепствовавшую в войске, осаждавшем г. Киррос. Оба врача без промедления откликнулись на эту просьбу и, как говорит предание, исполнили ее наилучшим образом: эпидемия была прекращена. Расцвет косcкой школы неразрывно связан с именем </a:t>
            </a:r>
            <a:r>
              <a:rPr lang="ru-RU" sz="2400" u="sng" dirty="0" smtClean="0">
                <a:solidFill>
                  <a:srgbClr val="FF0000"/>
                </a:solidFill>
              </a:rPr>
              <a:t>Гиппократа II Великого</a:t>
            </a:r>
            <a:r>
              <a:rPr lang="ru-RU" sz="2400" u="sng" dirty="0" smtClean="0">
                <a:solidFill>
                  <a:srgbClr val="FFFF00"/>
                </a:solidFill>
              </a:rPr>
              <a:t>, который вошел в историю как </a:t>
            </a:r>
            <a:r>
              <a:rPr lang="ru-RU" sz="2800" u="sng" dirty="0" smtClean="0">
                <a:solidFill>
                  <a:srgbClr val="FF0000"/>
                </a:solidFill>
              </a:rPr>
              <a:t>Гиппократ.</a:t>
            </a:r>
          </a:p>
          <a:p>
            <a:r>
              <a:rPr lang="ru-RU" sz="2400" u="sng" dirty="0" smtClean="0">
                <a:solidFill>
                  <a:srgbClr val="FFFF00"/>
                </a:solidFill>
              </a:rPr>
              <a:t> </a:t>
            </a:r>
            <a:r>
              <a:rPr lang="ru-RU" sz="2400" u="sng" dirty="0" smtClean="0">
                <a:solidFill>
                  <a:srgbClr val="00B0F0"/>
                </a:solidFill>
              </a:rPr>
              <a:t>Косская медицинская школа:</a:t>
            </a:r>
          </a:p>
          <a:p>
            <a:r>
              <a:rPr lang="ru-RU" sz="2400" u="sng" dirty="0" smtClean="0">
                <a:solidFill>
                  <a:srgbClr val="FFFF00"/>
                </a:solidFill>
              </a:rPr>
              <a:t> 1. рассматривала организм в тесной связи с окружающей природой, 2. разрабатывала принцип наблюдения и лечения у постели больного, 3. развивала основы врачебной этики. </a:t>
            </a:r>
          </a:p>
          <a:p>
            <a:endParaRPr lang="ru-RU" sz="2400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Безымянный 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1"/>
            <a:ext cx="4208047" cy="6492062"/>
          </a:xfrm>
          <a:prstGeom prst="rect">
            <a:avLst/>
          </a:prstGeom>
          <a:noFill/>
        </p:spPr>
      </p:pic>
      <p:pic>
        <p:nvPicPr>
          <p:cNvPr id="3" name="Picture 2" descr="E:\Безымянный 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4208047" cy="6492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15240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Историческое развитие государства и формирование медицинских знаний в Древнем Риме прошло три стадии:</a:t>
            </a:r>
            <a:endParaRPr lang="en-US" sz="3200" dirty="0" smtClean="0">
              <a:solidFill>
                <a:srgbClr val="FFFF00"/>
              </a:solidFill>
            </a:endParaRPr>
          </a:p>
          <a:p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— царство (VIII–VI века до н. э.);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— республика (510 — 31 годы до н. э.);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— империя (до 476 года).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57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Древний Рим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610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Источники информации о медицине Древнего Рима: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rgbClr val="FFFF00"/>
                </a:solidFill>
              </a:rPr>
              <a:t> Являются законодательства, сочинения философа </a:t>
            </a:r>
            <a:r>
              <a:rPr lang="ru-RU" sz="2800" dirty="0" smtClean="0">
                <a:solidFill>
                  <a:srgbClr val="00B0F0"/>
                </a:solidFill>
              </a:rPr>
              <a:t>Тита Лукреция Кара </a:t>
            </a:r>
            <a:r>
              <a:rPr lang="ru-RU" sz="2400" dirty="0" smtClean="0">
                <a:solidFill>
                  <a:srgbClr val="FFFF00"/>
                </a:solidFill>
              </a:rPr>
              <a:t>(«О природе вещей»), медика </a:t>
            </a:r>
            <a:r>
              <a:rPr lang="ru-RU" sz="2800" dirty="0" smtClean="0">
                <a:solidFill>
                  <a:srgbClr val="00B0F0"/>
                </a:solidFill>
              </a:rPr>
              <a:t>Авла Корнелия Цельса </a:t>
            </a:r>
            <a:r>
              <a:rPr lang="ru-RU" sz="2400" dirty="0" smtClean="0">
                <a:solidFill>
                  <a:srgbClr val="FFFF00"/>
                </a:solidFill>
              </a:rPr>
              <a:t>(«О назначении частей человеческого тела»).</a:t>
            </a:r>
          </a:p>
          <a:p>
            <a:pPr marL="342900" indent="-342900">
              <a:buFontTx/>
              <a:buAutoNum type="arabicPeriod"/>
            </a:pPr>
            <a:endParaRPr lang="ru-RU" sz="2400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FF00"/>
                </a:solidFill>
              </a:rPr>
              <a:t>Большая часть письменных памятников времен царства утрачена, однако раскопки древних городов позволили сделать вывод о высокой культуре народов, населявших Апеннийский полуостров в древности.</a:t>
            </a:r>
          </a:p>
          <a:p>
            <a:pPr marL="342900" indent="-342900"/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3. Знаменитые </a:t>
            </a:r>
            <a:r>
              <a:rPr lang="ru-RU" sz="2400" dirty="0" smtClean="0">
                <a:solidFill>
                  <a:srgbClr val="FF0000"/>
                </a:solidFill>
              </a:rPr>
              <a:t>акведуки, термы и клоаки</a:t>
            </a:r>
            <a:r>
              <a:rPr lang="ru-RU" sz="2400" dirty="0" smtClean="0">
                <a:solidFill>
                  <a:srgbClr val="FFFF00"/>
                </a:solidFill>
              </a:rPr>
              <a:t>, сохранившиеся 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во владениях Римской империи на территории Европы,  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Азии и Африки, представляли собой вершину  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инженерного искусства.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304800"/>
            <a:ext cx="86868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лекции: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Характеристика эпохи.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черты развития врачевания в странах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Древнего мира: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  <a:tabLst>
                <a:tab pos="2667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Врачевание в странах Древней Месопотамии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eaLnBrk="0" hangingPunct="0">
              <a:tabLst>
                <a:tab pos="266700" algn="l"/>
              </a:tabLst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(Шумеры, Вавилон, Ассирия);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Врачевание в Древнем Египте;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Врачевание в Древней Индии;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Врачевание в Древнем Китае;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Врачевание и медицина в Древней Греции;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Медицина в Древнем Риме.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развития медицины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44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Дальнейшее развитие римского права и регламентация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деятельности врачей (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архиатров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Дальнейшее развитие материалистического направления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и энциклопедического знания;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Становление военной медицины (организация    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мед.службы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валетудинарии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Выдающиеся представители: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Асклепиад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Вифании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Корнелий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Цельс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Диоскорид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Педаний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из Киликии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Соран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из Эфеса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Гален из Пергама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Гении римской медицины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Древнеримский </a:t>
            </a:r>
            <a:r>
              <a:rPr lang="ru-RU" sz="3200" dirty="0" smtClean="0">
                <a:solidFill>
                  <a:srgbClr val="00B0F0"/>
                </a:solidFill>
              </a:rPr>
              <a:t>врач Асклепиад </a:t>
            </a:r>
            <a:r>
              <a:rPr lang="ru-RU" sz="2400" dirty="0" smtClean="0">
                <a:solidFill>
                  <a:srgbClr val="FFFF00"/>
                </a:solidFill>
              </a:rPr>
              <a:t>(128 — 56 годы до н. э.) был убежден, что человек, имеющий глубокие познания в медицине не имеет права болеть.  Согласно взглядам мудрого эскулапа, болезнь появляется после «застоя частиц в порах и каналах тела и расстройства движения соков и пневмы». Больным рекомендовались такие естественные средства, как разумная диета, чистота тела, водолечение, массаж, теплые ванны, гимнастика. Лекарственные препараты назначались крайне редко.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Асклепиад оставил литературное наследие в виде трактата «О лекарственных средствах», где дал описание снадобий, известных со времен Клавдия и Нерона.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534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      Гален (129–201 годы)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Ему принадлежит </a:t>
            </a:r>
            <a:r>
              <a:rPr lang="ru-RU" sz="2400" dirty="0" smtClean="0">
                <a:solidFill>
                  <a:srgbClr val="00B0F0"/>
                </a:solidFill>
              </a:rPr>
              <a:t>классический труд «О частях человеческого тела», </a:t>
            </a:r>
            <a:r>
              <a:rPr lang="ru-RU" sz="2400" dirty="0" smtClean="0">
                <a:solidFill>
                  <a:srgbClr val="FFFF00"/>
                </a:solidFill>
              </a:rPr>
              <a:t>где впервые представлено единое анатомическое описание человеческого организма.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 Древнеримский медик показал, что анатомия и физиология являются первоосновой прогностики, лечения и профилактики болезней. Он смело ввел в практику врачевания вивисекцию на животных; обобщил суждения предшественников в виде целостного учения, оказавшего огромное влияние на развитие естествознания вплоть до позднего Средневековья.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Научный труд Галена признан церковью и был основополагающим учением в течение 15 столетий.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едицина древнего Рима\сканирование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57200"/>
            <a:ext cx="4038600" cy="5849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едицина древнего Рима\сканирование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09600"/>
            <a:ext cx="4786312" cy="563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Рабовладельческие государства древнего мира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FFFF00"/>
                </a:solidFill>
              </a:rPr>
              <a:t>Древний Восток</a:t>
            </a:r>
          </a:p>
          <a:p>
            <a:endParaRPr lang="ru-RU" dirty="0" smtClean="0"/>
          </a:p>
          <a:p>
            <a:r>
              <a:rPr lang="ru-RU" sz="3600" b="1" dirty="0" smtClean="0">
                <a:solidFill>
                  <a:srgbClr val="FFFF00"/>
                </a:solidFill>
              </a:rPr>
              <a:t>Месопотамия  Египет  Индия  Китай</a:t>
            </a: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b="1" dirty="0" smtClean="0"/>
          </a:p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Средиземноморье</a:t>
            </a:r>
          </a:p>
          <a:p>
            <a:endParaRPr lang="ru-RU" dirty="0" smtClean="0"/>
          </a:p>
          <a:p>
            <a:r>
              <a:rPr lang="ru-RU" sz="3600" b="1" dirty="0" smtClean="0">
                <a:solidFill>
                  <a:srgbClr val="00B050"/>
                </a:solidFill>
              </a:rPr>
              <a:t>   Греция                                     Рим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Общие черты развития врачевания в странах Древнего мира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1. Изобретение письменности.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2. Формирование двух направлений лечебной деятельности: эмпирического и культового (теургического)врачевания.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З. Подготовка врачевателе (семейная традиция, школы при храмах).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4. Развитие гигиенических навыков и традиций, первые санитарно-технические сооружения.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5. Развития преемственности в области врачевания между разными цивилизациями.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6. Формирование основ врачебной этики.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ВРАЧЕВАНИЕ В МЕСОПОТАМИИ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(IV-III ТЫСЯЧЕЛЕТИЕ ДО Н.Э.)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600200"/>
            <a:ext cx="57368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Царства</a:t>
            </a:r>
          </a:p>
          <a:p>
            <a:pPr algn="ctr"/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Шумерское</a:t>
            </a:r>
          </a:p>
          <a:p>
            <a:pPr algn="ctr"/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Вавилонское</a:t>
            </a:r>
          </a:p>
          <a:p>
            <a:pPr algn="ctr"/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Ассирийское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развития врачевания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1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Накопление эмпирических знаний в области врачевания, отсутствие связи врачевания с магией и религией;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Использование в практике врачевания лекарственных средств растительного,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минерального и животного происхождения;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Строгие гигиенические правила.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развития врачевания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1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Накопление эмпирических знаний в области врачевания, отсутствие связи врачевания с магией и религией;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Использование в практике врачевания лекарственных средств растительного,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минерального и животного происхождения;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Строгие гигиенические правила.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</a:rPr>
              <a:t>Шумеров можно считать изобретателями врачебной печати.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3010" name="Picture 2" descr="http://pics.livejournal.com/uncle_doc/pic/000bfbr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465" y="1524000"/>
            <a:ext cx="8347524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1108</Words>
  <PresentationFormat>Экран (4:3)</PresentationFormat>
  <Paragraphs>148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Общие черты развития врачевания в странах Древнего мира 1. Изобретение письменности. 2. Формирование двух направлений лечебной деятельности: эмпирического и культового (теургического)врачевания. З. Подготовка врачевателе (семейная традиция, школы при храмах). 4. Развитие гигиенических навыков и традиций, первые санитарно-технические сооружения. 5. Развития преемственности в области врачевания между разными цивилизациями. 6. Формирование основ врачебной этики.</vt:lpstr>
      <vt:lpstr>Слайд 6</vt:lpstr>
      <vt:lpstr>Слайд 7</vt:lpstr>
      <vt:lpstr>Слайд 8</vt:lpstr>
      <vt:lpstr>Шумеров можно считать изобретателями врачебной печати.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Гиппократ  происходит из знатной фамилии Асклепиадов. Родился на острове Косе, годом рождения считается третий год восьмидесятой Олимпиады. Этот год соответствует 458 году до Рождества Христова. Отец – Гераклид, ведет свое происхождение своего рода от Эскулапа (17 после Эскулапа). Мать – Пракситея, дочь Фенорета, по прямой нисходящей родственной линии есть 21–й после Геркулеса.  У него было двое сыновей Фессал и Дракон, дочь, муж которой Полибий также был врачом и возглавлял Косскую врачебную школу после Гиппократа. Из рода асклепиадов известно семь Гиппократов. Более известен в истории Гиппократ 2 (Великий).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Саня</cp:lastModifiedBy>
  <cp:revision>8</cp:revision>
  <dcterms:modified xsi:type="dcterms:W3CDTF">2016-02-12T09:03:19Z</dcterms:modified>
</cp:coreProperties>
</file>