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sldIdLst>
    <p:sldId id="269" r:id="rId2"/>
    <p:sldId id="303" r:id="rId3"/>
    <p:sldId id="299" r:id="rId4"/>
    <p:sldId id="268" r:id="rId5"/>
    <p:sldId id="287" r:id="rId6"/>
    <p:sldId id="288" r:id="rId7"/>
    <p:sldId id="289" r:id="rId8"/>
    <p:sldId id="291" r:id="rId9"/>
    <p:sldId id="286" r:id="rId10"/>
    <p:sldId id="272" r:id="rId11"/>
    <p:sldId id="298" r:id="rId12"/>
    <p:sldId id="300" r:id="rId13"/>
    <p:sldId id="301" r:id="rId14"/>
    <p:sldId id="302" r:id="rId15"/>
    <p:sldId id="290" r:id="rId16"/>
    <p:sldId id="283" r:id="rId17"/>
    <p:sldId id="292" r:id="rId18"/>
    <p:sldId id="281" r:id="rId19"/>
    <p:sldId id="282" r:id="rId20"/>
    <p:sldId id="271" r:id="rId21"/>
    <p:sldId id="273" r:id="rId22"/>
    <p:sldId id="293" r:id="rId23"/>
    <p:sldId id="294" r:id="rId24"/>
    <p:sldId id="278" r:id="rId25"/>
    <p:sldId id="285" r:id="rId26"/>
    <p:sldId id="276" r:id="rId27"/>
    <p:sldId id="274" r:id="rId28"/>
    <p:sldId id="275" r:id="rId29"/>
    <p:sldId id="277" r:id="rId30"/>
    <p:sldId id="295" r:id="rId31"/>
    <p:sldId id="284" r:id="rId32"/>
    <p:sldId id="279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296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94356" autoAdjust="0"/>
  </p:normalViewPr>
  <p:slideViewPr>
    <p:cSldViewPr>
      <p:cViewPr varScale="1">
        <p:scale>
          <a:sx n="87" d="100"/>
          <a:sy n="87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744D89-7141-4623-B62B-61A43F99F6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B96764-2E8A-4E0C-9B52-E9E78D68CB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61EA69-B493-4B4F-A8BE-06E7C99360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01A413-45F3-471A-BA43-97C964EAF3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B2840E-85ED-4572-ADCE-6AEDE48E53A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FA3433-2C82-4520-B8BD-6929E6CC1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0D7E49-BBD0-48D3-98FF-9DCE6AC1570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3AA4ED-4BAB-47C7-A761-54F5D96142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8F450A-66DA-4569-8901-AF05BFF8DA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449AC5-2854-4BD6-BC4C-83A1DD61935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ACE1F71B-22B3-4255-99E8-81B727E68E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AE10833-A8AB-47AF-96B1-38D9DEAA8C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zsmu.edu.ua/upload/razdel/big_univer_conf.jpg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zsmu.edu.ua/upload/razdel/big_transplantaciya.jpg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zsmu.edu.ua/upload/razdel/big_rector_boguslaev.jpg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zsmu.edu.ua/upload/razdel/big_tiocetam.jpg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357158" y="714356"/>
            <a:ext cx="821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  <a:latin typeface="Arial" charset="0"/>
              </a:rPr>
              <a:t>ЗАПОРОЖСКИЙ 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</a:rPr>
              <a:t>ГОСУДАРСТВЕННЫЙ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</a:rPr>
              <a:t>МЕДИЦИНСКИЙ </a:t>
            </a:r>
            <a:r>
              <a:rPr lang="ru-RU" sz="2000" dirty="0">
                <a:solidFill>
                  <a:srgbClr val="FF0000"/>
                </a:solidFill>
                <a:latin typeface="Arial" charset="0"/>
              </a:rPr>
              <a:t>УНИВЕРСИТЕТ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88" y="1643063"/>
            <a:ext cx="8215312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  <a:latin typeface="Arial" charset="0"/>
              </a:rPr>
              <a:t>Лекция №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>
              <a:defRPr/>
            </a:pP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ВСТУПЛЕНИЕ В ИСТОРИЮ МЕДИЦИНЫ. ИСТОРИЯ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МЕДИЦИНЫ 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НАУКА И ПРЕДМЕТ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ПРЕПОДАВАНИЯ.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 СТАНОВЛЕНИЯ И РАЗВИТИЯ ЗГМУ.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625" y="5286375"/>
            <a:ext cx="26431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старший преподаватель</a:t>
            </a:r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Петрихин В.П.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14283" y="142852"/>
            <a:ext cx="8715436" cy="652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«Первые врачи были ровесниками первого человека» И.П.Павлов</a:t>
            </a:r>
          </a:p>
          <a:p>
            <a:pPr algn="ctr">
              <a:defRPr/>
            </a:pPr>
            <a:endParaRPr lang="en-US" sz="2400" i="1" dirty="0">
              <a:solidFill>
                <a:srgbClr val="FFFF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rgbClr val="FFFF00"/>
                </a:solidFill>
                <a:latin typeface="Arial" charset="0"/>
              </a:rPr>
              <a:t>Появление 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Homo </a:t>
            </a: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sapiens</a:t>
            </a:r>
            <a:endParaRPr lang="ru-RU" sz="3200" dirty="0" smtClean="0">
              <a:solidFill>
                <a:srgbClr val="FFFF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32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3200" dirty="0">
                <a:solidFill>
                  <a:srgbClr val="FFFF00"/>
                </a:solidFill>
                <a:latin typeface="Arial" charset="0"/>
              </a:rPr>
              <a:t>(человека современного) </a:t>
            </a:r>
            <a:endParaRPr lang="ru-RU" sz="3200" dirty="0" smtClean="0">
              <a:solidFill>
                <a:srgbClr val="FFFF00"/>
              </a:solidFill>
              <a:latin typeface="Arial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Первые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находки в Германии – неандерталец (120 -30 тыс. лет ). Франция – кроманьонец (60 тыс. лет). 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FFFF00"/>
                </a:solidFill>
                <a:latin typeface="Arial" charset="0"/>
              </a:rPr>
              <a:t>Источники информации </a:t>
            </a:r>
            <a:r>
              <a:rPr lang="ru-RU" sz="2400" dirty="0">
                <a:latin typeface="Arial" charset="0"/>
              </a:rPr>
              <a:t>о болезнях и врачевании – главным образом базируются на данных археологии и палеоантропологии, палеопатологии и этнологии (этнографии).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Палеопатология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dirty="0">
                <a:latin typeface="Arial" charset="0"/>
              </a:rPr>
              <a:t>изучает патологические изменения тканей первобытного человека, точнее, остатков его скелета.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Теории возникновения жизни:</a:t>
            </a:r>
          </a:p>
          <a:p>
            <a:pPr lvl="0"/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Креационизм – теория сотворения (создания) объясняющая происхождение мира и жизни актом божественного творения;</a:t>
            </a:r>
          </a:p>
          <a:p>
            <a:pPr marL="742950" lvl="0" indent="-742950"/>
            <a:endParaRPr lang="ru-RU" sz="36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Спонтанное зарождение;</a:t>
            </a:r>
          </a:p>
          <a:p>
            <a:pPr lvl="0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Панспермия – жизнь занесена из  </a:t>
            </a:r>
          </a:p>
          <a:p>
            <a:pPr lvl="0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Галактики;</a:t>
            </a:r>
          </a:p>
          <a:p>
            <a:pPr lvl="0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Биохимическая эволюция и так далее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Древнюю историю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ученые делят на 4 периода: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каменный век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 млн . лет назад — IV тыс . до н. э . 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меднокаменный век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(IV—III тыс. до н . э . 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бронзовый век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(II—I тыс . до н . э . 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железный век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 тыс. . до н. . э . — V в . н. э . ) 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2844" y="142852"/>
            <a:ext cx="871543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Человеческая общность: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первобытное стадо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материнская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родовая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община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(матриархат)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отцовская родовая община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(патриархат)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соседская (территориальная)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община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племя, союз племен •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42844" y="285728"/>
            <a:ext cx="878687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человека: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архантроп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(древнейший человек),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неандерталец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(«человек умелый»),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кроманьонец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(«человек разумный») 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21510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52"/>
            <a:ext cx="331946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Бедренная кость питекантропа с выраженной патологией костной ткани,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возраст около 700 тыс. лет. Обнаружена Ю.Дюбуа (о. Ява, 1892 г.)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28625" y="152400"/>
            <a:ext cx="8258175" cy="847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Врачевание в первобытном обществе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1750" y="950913"/>
            <a:ext cx="4000500" cy="553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Периодизация и хронология первобытной эры и первобытного врачевания.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В истории первобытной эры выделяют три эпохи:</a:t>
            </a:r>
          </a:p>
          <a:p>
            <a:endParaRPr lang="ru-RU" dirty="0" smtClean="0"/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становление первобытного общества: эпоха праобщины, или первобытного человеческого стада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(свыше 2 млн. лет тому назад — ок. 40 тыс. лет тому назад);</a:t>
            </a:r>
          </a:p>
          <a:p>
            <a:pPr marL="457200" indent="-457200"/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2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зрелость первобытного общества: эпоха первобытной общины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(ок. 40 тыс. лет тому назад — Х тыс. до н.э.);</a:t>
            </a:r>
          </a:p>
          <a:p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разложение первобытного общества: эпоха классо образования (с XV тыс. до н.э.). (Приведенные хронологические границы весьма условны, т.к. в различных регионах Земного шара человечество развивалось крайне неравномерно).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"/>
            <a:ext cx="8715436" cy="695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Содержание врачевания в периоды первобытного общества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FF0000"/>
                </a:solidFill>
              </a:rPr>
              <a:t>Врачевание эпохи пра общины </a:t>
            </a:r>
            <a:r>
              <a:rPr lang="ru-RU" sz="2000" dirty="0" smtClean="0">
                <a:solidFill>
                  <a:srgbClr val="FFFF00"/>
                </a:solidFill>
              </a:rPr>
              <a:t>(самый длительный период):</a:t>
            </a:r>
          </a:p>
          <a:p>
            <a:pPr marL="342900" indent="-342900"/>
            <a:r>
              <a:rPr lang="ru-RU" sz="2000" dirty="0" smtClean="0">
                <a:solidFill>
                  <a:srgbClr val="FFFF00"/>
                </a:solidFill>
              </a:rPr>
              <a:t>-       первоначальное накопление и обобщение эмпирических 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/>
            <a:r>
              <a:rPr lang="ru-RU" sz="2000" dirty="0" smtClean="0">
                <a:solidFill>
                  <a:srgbClr val="FFFF00"/>
                </a:solidFill>
              </a:rPr>
              <a:t>        знаний о приемах врачевания и природных лечебных средствах 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/>
            <a:r>
              <a:rPr lang="ru-RU" sz="2000" dirty="0" smtClean="0">
                <a:solidFill>
                  <a:srgbClr val="FFFF00"/>
                </a:solidFill>
              </a:rPr>
              <a:t>        (растительного, животного и минерального происхождения);</a:t>
            </a:r>
          </a:p>
          <a:p>
            <a:pPr marL="342900" indent="-342900"/>
            <a:r>
              <a:rPr lang="ru-RU" sz="2000" dirty="0" smtClean="0">
                <a:solidFill>
                  <a:srgbClr val="FFFF00"/>
                </a:solidFill>
              </a:rPr>
              <a:t>-       коллективное врачевание.</a:t>
            </a:r>
          </a:p>
          <a:p>
            <a:pPr marL="342900" indent="-342900"/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2) </a:t>
            </a:r>
            <a:r>
              <a:rPr lang="ru-RU" sz="2400" dirty="0" smtClean="0">
                <a:solidFill>
                  <a:srgbClr val="FF0000"/>
                </a:solidFill>
              </a:rPr>
              <a:t>Врачевание эпохи первобытной общины: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FFFF00"/>
                </a:solidFill>
              </a:rPr>
              <a:t>        религиозные приёмы врачевания;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FFFF00"/>
                </a:solidFill>
              </a:rPr>
              <a:t>        зарождение лечебной магии. Хирургические приёмы;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FFFF00"/>
                </a:solidFill>
              </a:rPr>
              <a:t>        развитие гигиенических навыков.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3) </a:t>
            </a:r>
            <a:r>
              <a:rPr lang="ru-RU" sz="2400" dirty="0" smtClean="0">
                <a:solidFill>
                  <a:srgbClr val="FF0000"/>
                </a:solidFill>
              </a:rPr>
              <a:t>Врачевание эпохи классообразования: 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-        расширение круга лекарственных средств;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-        дальнейшее развитие гигиенических навыков;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-        инструменты из металла (медь, бронза, железо).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57166"/>
            <a:ext cx="2857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785794"/>
            <a:ext cx="59293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Кто не знает истории медицины – тот не знает медицину» </a:t>
            </a: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Сергей Петрович Боткин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928688"/>
            <a:ext cx="7091362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857250" y="285750"/>
            <a:ext cx="742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Практика и эмпирический опыт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ookz.ru/authors/elena-gricak/popularn_920/pic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928688"/>
            <a:ext cx="5500687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857250" y="28575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Обряд погребения в «цветочном» племени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2928938"/>
            <a:ext cx="9144000" cy="142875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ФЕТИШИЗМ</a:t>
            </a: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(от португ. fetico – амулет, талисман) – культ неодушевленных предметов у первобытных племен, поклонение обожествляемой вещи.</a:t>
            </a:r>
            <a:endParaRPr kumimoji="0" lang="ru-RU" sz="3200" b="0" i="0" u="none" strike="noStrike" kern="1200" cap="none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4429125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</a:rPr>
              <a:t>АНИМИЗМ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750" b="1" dirty="0">
                <a:solidFill>
                  <a:srgbClr val="FFFF00"/>
                </a:solidFill>
              </a:rPr>
              <a:t>(от лат. </a:t>
            </a:r>
            <a:r>
              <a:rPr lang="en-US" sz="2750" b="1" dirty="0">
                <a:solidFill>
                  <a:srgbClr val="FFFF00"/>
                </a:solidFill>
              </a:rPr>
              <a:t>anima</a:t>
            </a:r>
            <a:r>
              <a:rPr lang="ru-RU" sz="2750" b="1" dirty="0">
                <a:solidFill>
                  <a:srgbClr val="FFFF00"/>
                </a:solidFill>
              </a:rPr>
              <a:t>, </a:t>
            </a:r>
            <a:r>
              <a:rPr lang="en-US" sz="2750" b="1" dirty="0">
                <a:solidFill>
                  <a:srgbClr val="FFFF00"/>
                </a:solidFill>
              </a:rPr>
              <a:t>animus</a:t>
            </a:r>
            <a:r>
              <a:rPr lang="ru-RU" sz="2750" b="1" dirty="0">
                <a:solidFill>
                  <a:srgbClr val="FFFF00"/>
                </a:solidFill>
              </a:rPr>
              <a:t> – воздух, дух, душа) – одухотворение всей природы, заселение ее многообразными </a:t>
            </a:r>
            <a:r>
              <a:rPr lang="ru-RU" sz="2750" b="1" dirty="0" smtClean="0">
                <a:solidFill>
                  <a:srgbClr val="FFFF00"/>
                </a:solidFill>
              </a:rPr>
              <a:t>духами, сверхъестественными </a:t>
            </a:r>
            <a:r>
              <a:rPr lang="ru-RU" sz="2750" b="1" dirty="0">
                <a:solidFill>
                  <a:srgbClr val="FFFF00"/>
                </a:solidFill>
              </a:rPr>
              <a:t>существами, будто бы действующими в ней.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" y="357188"/>
            <a:ext cx="7929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 dirty="0">
                <a:solidFill>
                  <a:srgbClr val="FF0000"/>
                </a:solidFill>
              </a:rPr>
              <a:t>Зарождение культов и фантастических верований.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857375"/>
            <a:ext cx="885825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ТАБУ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– категорический запрет на религиозной основе (грех).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714375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Тотемизм </a:t>
            </a:r>
            <a:r>
              <a:rPr lang="ru-RU" sz="2800" dirty="0">
                <a:solidFill>
                  <a:schemeClr val="tx2"/>
                </a:solidFill>
              </a:rPr>
              <a:t>– </a:t>
            </a:r>
            <a:r>
              <a:rPr lang="ru-RU" sz="2800" dirty="0">
                <a:solidFill>
                  <a:srgbClr val="FFFF00"/>
                </a:solidFill>
              </a:rPr>
              <a:t>вера человека в существование тесной родственной связи между его родом и определенным видом животного или растения (например, кенгуру или эвкалиптом).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14313" y="3214688"/>
            <a:ext cx="86439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ru-RU" sz="3200" dirty="0">
                <a:solidFill>
                  <a:srgbClr val="FF0000"/>
                </a:solidFill>
              </a:rPr>
              <a:t>Ма</a:t>
            </a:r>
            <a:r>
              <a:rPr lang="ru-RU" sz="3200" b="1" dirty="0">
                <a:solidFill>
                  <a:srgbClr val="FF0000"/>
                </a:solidFill>
              </a:rPr>
              <a:t>ги</a:t>
            </a:r>
            <a:r>
              <a:rPr lang="ru-RU" sz="3200" dirty="0">
                <a:solidFill>
                  <a:srgbClr val="FF0000"/>
                </a:solidFill>
              </a:rPr>
              <a:t>я </a:t>
            </a:r>
            <a:r>
              <a:rPr lang="ru-RU" sz="3200" dirty="0">
                <a:solidFill>
                  <a:srgbClr val="FFFF00"/>
                </a:solidFill>
              </a:rPr>
              <a:t>(греч. </a:t>
            </a:r>
            <a:r>
              <a:rPr lang="en-US" sz="3200" dirty="0">
                <a:solidFill>
                  <a:srgbClr val="FFFF00"/>
                </a:solidFill>
              </a:rPr>
              <a:t>magia</a:t>
            </a:r>
            <a:r>
              <a:rPr lang="ru-RU" sz="3200" dirty="0">
                <a:solidFill>
                  <a:srgbClr val="FFFF00"/>
                </a:solidFill>
              </a:rPr>
              <a:t> – колдовство) – </a:t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>веру в силу обрядов, культа и позднее в силу слова (заговоры, молитва).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ookz.ru/authors/elena-gricak/popularn_920/pic_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828516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613" y="571500"/>
            <a:ext cx="5438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6357958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Наскальный рисунок первобытного человека, изображающий мамонта с силуэтом сердца.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ookz.ru/authors/elena-gricak/popularn_920/pic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238" y="976313"/>
            <a:ext cx="3209925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357313" y="357188"/>
            <a:ext cx="6357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Тотем эпохи неолита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ookz.ru/authors/elena-gricak/popularn_920/pic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785813"/>
            <a:ext cx="4148138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ookz.ru/authors/elena-gricak/popularn_920/pic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896938"/>
            <a:ext cx="51435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857250" y="428625"/>
            <a:ext cx="7072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Колдун» из пещеры Трех Братьев  </a:t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ookz.ru/authors/elena-gricak/popularn_920/pic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143125"/>
            <a:ext cx="88233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857250" y="428625"/>
            <a:ext cx="7143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Черепа первобытных людей: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 а – переживших трепанацию;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 б – погибших во время операции.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3"/>
            <a:ext cx="86439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71463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лекции: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>
              <a:tabLst>
                <a:tab pos="271463" algn="l"/>
              </a:tabLst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  <a:tabLst>
                <a:tab pos="271463" algn="l"/>
              </a:tabLs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истории медицины, ее цели и задачи.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  <a:tabLst>
                <a:tab pos="271463" algn="l"/>
              </a:tabLs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Периодизация и хронология.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  <a:tabLst>
                <a:tab pos="271463" algn="l"/>
              </a:tabLs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Источники изучения истории медицины.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  <a:tabLst>
                <a:tab pos="271463" algn="l"/>
              </a:tabLs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Зарождение медицины в человеческом обществе.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  <a:tabLst>
                <a:tab pos="271463" algn="l"/>
              </a:tabLs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Зарождение религиозных культов и верований.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71463" algn="l"/>
              </a:tabLst>
            </a:pP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  <a:tabLst>
                <a:tab pos="271463" algn="l"/>
              </a:tabLs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Рациональные и иррациональные способы лечения в медицине первобытного строя.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214291"/>
            <a:ext cx="8786813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Череп, трепанированный около 5.000 лет до н.э.</a:t>
            </a:r>
          </a:p>
        </p:txBody>
      </p:sp>
      <p:pic>
        <p:nvPicPr>
          <p:cNvPr id="3" name="Picture 4" descr="trepan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6923" y="1142984"/>
            <a:ext cx="5212516" cy="5494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610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6215082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Череп первобытного человека с трепанационным отверстием.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ookz.ru/authors/elena-gricak/popularn_920/pic_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643063"/>
            <a:ext cx="745807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071563" y="428625"/>
            <a:ext cx="6786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Инструменты древнеегипетского хирурга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Запорожский государственный медицинский университет (ЗГМУ)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– </a:t>
            </a:r>
            <a:r>
              <a:rPr lang="ru-RU" dirty="0" smtClean="0">
                <a:solidFill>
                  <a:srgbClr val="FF0000"/>
                </a:solidFill>
              </a:rPr>
              <a:t>современное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многопрофильное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высшее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учебное заведение 4-го уровня акредитации с правом автономного управления.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http://www.osvita.com.ua/upload/i/00000410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72494" cy="5190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Кадровый состав.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Университет входит в тройку лучших государственных медицинских учебных заведений: по состоянию на 1 января 2015 в университете работает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696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преподавателей, среди которых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докторов и профессоров 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430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доцентов и кандидатов наук. Среди ученых университета член-корр. НАН Украины, 46 членов международных академий наук и международных научных обществ.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университете учатся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10 200 </a:t>
            </a: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студентов, магистров, интернов, клинических ординаторов, аспирантов, курсантов,</a:t>
            </a:r>
          </a:p>
          <a:p>
            <a:pPr lvl="0" algn="ctr"/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том числе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1 817 </a:t>
            </a: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иностранных граждан из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стран мира</a:t>
            </a:r>
          </a:p>
          <a:p>
            <a:pPr lvl="0"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(1027 иностранных студентов обучаются на английском языке)</a:t>
            </a:r>
            <a:endParaRPr lang="ru-RU" sz="4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5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структуре университета</a:t>
            </a:r>
          </a:p>
          <a:p>
            <a:pPr lvl="0"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факультетов: 1 и 2 медицинский,</a:t>
            </a:r>
          </a:p>
          <a:p>
            <a:pPr lvl="0"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два фармацевтических факультета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(дневной и заочной формы обучения),</a:t>
            </a:r>
          </a:p>
          <a:p>
            <a:pPr lvl="0"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международный факультет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факультет последипломного образования и подготовительный факультет для иностранных граждан;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кафедр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медицинский колледж, научно-учебный медицинский Центр "Университетская клиника".</a:t>
            </a:r>
            <a:endParaRPr lang="uk-UA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680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Отечественные и иностранные студенты в ЗГМУ имеют возможность получать высшее образование по специальностям: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«Лечебное дело», </a:t>
            </a:r>
          </a:p>
          <a:p>
            <a:pPr lvl="0" eaLnBrk="0" hangingPunct="0">
              <a:buFontTx/>
              <a:buChar char="•"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«Педиатрия», </a:t>
            </a:r>
          </a:p>
          <a:p>
            <a:pPr lvl="0" eaLnBrk="0" hangingPunct="0">
              <a:buFontTx/>
              <a:buChar char="•"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«Фармация», </a:t>
            </a:r>
          </a:p>
          <a:p>
            <a:pPr lvl="0" eaLnBrk="0" hangingPunct="0">
              <a:buFontTx/>
              <a:buChar char="•"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«Технология парфюмерно-косметических средств», </a:t>
            </a:r>
          </a:p>
          <a:p>
            <a:pPr lvl="0" eaLnBrk="0" hangingPunct="0">
              <a:buFontTx/>
              <a:buChar char="•"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«Стоматология» (квалификация - специалист и магистр), </a:t>
            </a:r>
          </a:p>
          <a:p>
            <a:pPr lvl="0" eaLnBrk="0" hangingPunct="0">
              <a:buFontTx/>
              <a:buChar char="•"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«Лабораторная диагностика» (бакалавр, магистр). 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1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создания: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Женские педагогические курсы (12 июля 1903 год).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Вначале название ВУЗа звучало как Одесский фармацевтический институт (1935г.)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1959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 переведен в г.Запорожье.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Первые ректора: 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Троценко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Алексей Григорьевич,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Токаренко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Иван Иванович.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1974 по 2002 г.г. ректором был академик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Анатолий Дмитриевич Визир.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1964 году был открыт лечебный факультет.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1968 год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 переименован в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Запорожский медицинский институт,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с декабря 1994 года получил статус Университета.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572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Анатолий Дмитриевич Визир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(1929– 19 декабря 2002)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Визир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3371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500063" y="285729"/>
            <a:ext cx="792956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медицины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– наука, которая изучает становление, развитие </a:t>
            </a:r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врачевания и медицины,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медицинских знаний и медицинской деятельности   народов мира на протяжении всей истории человечества в неразрывной связи с историей, философией, достижений естествознания и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smu.edu.ua/upload/razdel/big_kafedra_koles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6715172" cy="5286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142844" y="5444208"/>
            <a:ext cx="885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КОЛЕСНИК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Юрій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Михайлович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доктор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медичних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наук,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заслужений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ректор ЗДМУ.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7868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Сотрудники ЗГМУ занимаются разработкой трех главных научных направлений:</a:t>
            </a:r>
          </a:p>
          <a:p>
            <a:pPr lvl="0"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нейроэндокринных и иммунных механизмов регуляции морфогенеза и функции органов в норме и в патологии; </a:t>
            </a:r>
          </a:p>
          <a:p>
            <a:pPr lvl="0" eaLnBrk="0" hangingPunct="0">
              <a:buFontTx/>
              <a:buChar char="•"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патогенеза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заболеваний, внедрение методов их диагностики, профилактики и лечения; </a:t>
            </a:r>
          </a:p>
          <a:p>
            <a:pPr lvl="0" eaLnBrk="0" hangingPunct="0">
              <a:buFontTx/>
              <a:buChar char="•"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Поиск, синтез и анализ новых биологически активных соединений и лекарственных средств. 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Достижения университета 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Запорожский государственный медицинский университет известен в Украине и мире: </a:t>
            </a:r>
          </a:p>
        </p:txBody>
      </p:sp>
      <p:pic>
        <p:nvPicPr>
          <p:cNvPr id="3" name="Рисунок 2" descr="Увеличить">
            <a:hlinkClick r:id="rId2" tgtFrame="&quot;_blank&quot;" tooltip="&quot;Досягнення університету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071678"/>
            <a:ext cx="521497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Первой в Украине трансплантацией сердца и печени (академик НАН Украины, проф. А.С. Никоненко);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858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Первым отечественным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эндопротезом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коленного сустава «Мотор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Сич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ЭПК-1»; </a:t>
            </a:r>
          </a:p>
          <a:p>
            <a:pPr lvl="0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Рядом отечественных оригинальных лекарственных препаратов («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Тиотриазолин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Тиоцетам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Тиодарон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Левотил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Амиотрил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Индотрил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Карбатрил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(Заслуженный деятель науки и техники Украины, проф. И.А.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Мазур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lvl="0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Современными технологиями дистанционного обучения абитуриентов и дистанционно-очного повышения квалификации врачей, провизоров и преподавателей медицинских и фармацевтических учреждений Украины. 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Трансплантация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сердца и печени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Увеличить">
            <a:hlinkClick r:id="rId2" tgtFrame="&quot;_blank&quot;" tooltip="&quot;Трансплантация сердца и печени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76438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smu.edu.ua/upload/razdel/big_kafedra_nikon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48097"/>
            <a:ext cx="4000528" cy="48953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35782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НИКОНЕНКО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Семенович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доктор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медичних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наук,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член-кореспондент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НАН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заслужений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лауреат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1992 г.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базе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кафедры госпитальной хирургии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ЗГМУ в Запорожской областной клинической больнице функционируют Центр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хирургии и межобластной Центр трансплантации органов и гемодиализа.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8592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Центре трансплантации в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октябре 1992 г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профессор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А.С. Никоненко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сотрудниками выполнил первую пересадку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почки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1994 г.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впервые в Украине трансплантированы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печень,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1996 г. -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пересажено почку и поджелудочную железу.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5756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феврале 2003 г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профессором А.С. Никоненко и его сотрудниками впервые в Украине проведена успешная трансплантация сердца.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25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в центре трансплантации, под руководством академика НАН Украины, заслуженный деятель науки и техники Украины, профессора А.С. Никоненко планово делают трансплантации почек и гемодиализ, трансплантации печени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и-клеток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поджелудочной железы при сахарном диабете. 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Эндопротез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коленного сустава «Мотор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Сич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ЭПК-1»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Увеличить">
            <a:hlinkClick r:id="rId2" tgtFrame="&quot;_blank&quot;" tooltip="&quot;Эндопротез коленного сустава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ндопротез коленного сустав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21523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89"/>
            <a:ext cx="89297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2003-2009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гг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ученые-травматологи Университета совместно с ОАО «Мотор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Сич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выполнили уникальный инновационный проект «Разработка и внедрение первого отечественного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эндопротеза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коленного сустава« Мотор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Сич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ЭПК-1 », который по качеству соответствует международным стандартам и имеет более низкую стоимость, чем зарубежные аналоги. </a:t>
            </a:r>
          </a:p>
          <a:p>
            <a:pPr lvl="0" eaLnBrk="0" hangingPunct="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2002-2004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гг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разработана технология изготовления первого в Украине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эндопротеза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коленного сустава «Мотор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Сич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ЭПК-1». В 2005 году получен патент Украины на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эндопротез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коленного сустава «Мотор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Сич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ЭПК-1», а также свидетельство о его государственной регистрации; проведены его клинические и технологические исследования, доказано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эндопротез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промышленному выпуску. 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2006 г.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76 больным имплантированы отечественный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эндопротез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коленного сустава «Мотор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Сич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ЭПК-1». Совместно с ОАО «Мотор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Сич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получен сертификат соответствия Госстандарта России и разрешение Федеральной службы по его внедрения в России. 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ПЕРИОДИЗАЦИЯ И ХРОНОЛОГИЯ ВСЕМИРНОЙ ИСТОРИИ</a:t>
            </a:r>
            <a:endParaRPr kumimoji="0" lang="ru-RU" sz="3200" b="0" i="0" u="none" strike="noStrike" kern="1200" cap="none" spc="-10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51"/>
          <p:cNvGraphicFramePr>
            <a:graphicFrameLocks/>
          </p:cNvGraphicFramePr>
          <p:nvPr/>
        </p:nvGraphicFramePr>
        <p:xfrm>
          <a:off x="215900" y="1857364"/>
          <a:ext cx="8713818" cy="4517072"/>
        </p:xfrm>
        <a:graphic>
          <a:graphicData uri="http://schemas.openxmlformats.org/drawingml/2006/table">
            <a:tbl>
              <a:tblPr/>
              <a:tblGrid>
                <a:gridCol w="3770313"/>
                <a:gridCol w="494350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ПЕРИОДИЗАЦИЯ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ХРОНОЛОГИЯ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Первобытное общество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2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млн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.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лет назад – 4-е тысячелетие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Древний мир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5-е тысячелетие до н. э. – середина 1-го тысячелетия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Средние Века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476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.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– середина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XVII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Новое Время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Середина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XVII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– начало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XX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вв.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Новейшая история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1918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.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– начало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XXI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в.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1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Отечественные оригинальные лекарственные препараты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Увеличить">
            <a:hlinkClick r:id="rId2" tgtFrame="&quot;_blank&quot;" tooltip="&quot;Отечественные оригинальные лекарственные препараты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8572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 целый ряд оригинальных лекарственных препаратов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Ноотрил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Тиоцетам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Тиоцетам-форте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»,</a:t>
            </a:r>
          </a:p>
          <a:p>
            <a:pPr lvl="0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Амиотрил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»,«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Левотил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»,«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Индотрил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»,«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Тиодарон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»,</a:t>
            </a:r>
          </a:p>
          <a:p>
            <a:pPr lvl="0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Трианол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»,«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Карбатрил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»,« Лизин »,«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румосол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»,</a:t>
            </a:r>
          </a:p>
          <a:p>
            <a:pPr lvl="0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Трифузол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»,«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Авесстим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 и новых лекарственных средств (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Палюстрин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Магнелонг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Санамаст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Глютамаг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Апифитол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Фитаписан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Иммунофит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Бишолан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Гипофитол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Бетизоль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Бефана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Витагрен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которые сегодня широко используются при лечении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хирургических и инфекционных болезней, в неврологии,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гепатологии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дерматологии,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офтальмалогии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571500" y="2428875"/>
            <a:ext cx="8358188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 </a:t>
            </a:r>
            <a:r>
              <a:rPr kumimoji="0" lang="ru-RU" sz="4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kumimoji="0" lang="ru-RU" sz="48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28596" y="214312"/>
            <a:ext cx="8501122" cy="628652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МЕДИЦИНА</a:t>
            </a:r>
            <a:r>
              <a:rPr kumimoji="0" lang="ru-RU" sz="27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7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(лат. </a:t>
            </a:r>
            <a:r>
              <a:rPr kumimoji="0" lang="ru-RU" sz="27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medicina</a:t>
            </a:r>
            <a:r>
              <a:rPr kumimoji="0" lang="ru-RU" sz="27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от </a:t>
            </a:r>
            <a:r>
              <a:rPr kumimoji="0" lang="ru-RU" sz="27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medico</a:t>
            </a:r>
            <a:r>
              <a:rPr kumimoji="0" lang="ru-RU" sz="27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лечу) – система научных знаний и практическая деятельность, направленные на сохранение и укрепление здоровья людей, предупреждение и лечение болезней.</a:t>
            </a:r>
            <a:r>
              <a:rPr kumimoji="0" lang="ru-RU" sz="2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Врачевание</a:t>
            </a: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7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(от древнеславянского «</a:t>
            </a:r>
            <a:r>
              <a:rPr kumimoji="0" lang="ru-RU" sz="27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вчр</a:t>
            </a:r>
            <a:r>
              <a:rPr kumimoji="0" lang="ru-RU" sz="27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–означает шептать, заговаривать, нашептывать) – практическая  деятельность, которая накапливала рациональные и иррациональные (фантастические ) способы лечения. </a:t>
            </a:r>
            <a:br>
              <a:rPr kumimoji="0" lang="ru-RU" sz="27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заре  человеческой истории медики занимались только лечением, не имея понятия о профилактике. </a:t>
            </a:r>
            <a:endParaRPr kumimoji="0" lang="ru-RU" sz="2700" b="0" i="0" u="none" strike="noStrike" kern="1200" cap="none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0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КЛАССИФИКАЦИЯ ИСТОЧНИКОВ ИЗУЧЕНИЯ ИСТОРИИ МЕДИЦИНЫ </a:t>
            </a:r>
            <a:endParaRPr kumimoji="0" lang="ru-RU" sz="32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7158" y="1857364"/>
            <a:ext cx="8316913" cy="4500594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Письменные (летописи, хроники, архивы и др.).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Вещественные или материальные (археологические, палеоантропологические)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Этнографические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Устные (фольклорные, мифы, легенды,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сказки, былины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др.)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Лингвистические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Визуальные (к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ино-, фото-, видео – документы).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Фоно-документы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357188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31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Медицина народная, традиционная, научная</a:t>
            </a:r>
            <a:endParaRPr kumimoji="0" lang="ru-RU" sz="31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6"/>
          <p:cNvSpPr txBox="1">
            <a:spLocks/>
          </p:cNvSpPr>
          <p:nvPr/>
        </p:nvSpPr>
        <p:spPr>
          <a:xfrm>
            <a:off x="285750" y="1285875"/>
            <a:ext cx="8572500" cy="4810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Народное врачевание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(народная медицина)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включает совокупность средств и приемов народного врачевания, выработанных в результате эмпирического опыта на протяжении всей истории человечества – от возникновения человека (более 2 мил лет назад) до наших дней.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 2"/>
              <a:buChar char="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Традиционная медицина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его основе всегда лежит стройное философское, а точнее религиозно-философское учение, в которое органически вплетается эмпирический опыт народного врачевания данного этноса. Она развивается в русле традиции, которая стабильна, она мало меняется с течением веков и даже тысячелетий. Классическим примерами традиционной медицины являются китайская, индийская, тибетская традиционные системы.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 2"/>
              <a:buChar char="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Научная медицина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опирается, прежде всего, на научный эксперимент, в ходе которого проверяются эмпирические знания, научные и философские идеи, создаются стройные научно обоснованные концепции, гипотезы, теории.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142984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Древняя история</a:t>
            </a:r>
          </a:p>
          <a:p>
            <a:pPr algn="ctr"/>
            <a:endParaRPr lang="ru-RU" sz="6000" dirty="0" smtClean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МЕДИЦИНА ПЕРВОБЫТНОГО ОБЩЕСТВА </a:t>
            </a:r>
          </a:p>
          <a:p>
            <a:pPr algn="ctr"/>
            <a:endParaRPr lang="ru-RU" sz="4000" dirty="0" smtClean="0">
              <a:solidFill>
                <a:srgbClr val="FFFF00"/>
              </a:solidFill>
              <a:latin typeface="+mn-lt"/>
            </a:endParaRPr>
          </a:p>
          <a:p>
            <a:pPr algn="ctr"/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3">
      <a:dk1>
        <a:sysClr val="windowText" lastClr="000000"/>
      </a:dk1>
      <a:lt1>
        <a:sysClr val="window" lastClr="FFFFFF"/>
      </a:lt1>
      <a:dk2>
        <a:srgbClr val="0000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783</TotalTime>
  <Words>1996</Words>
  <Application>Microsoft PowerPoint</Application>
  <PresentationFormat>Экран (4:3)</PresentationFormat>
  <Paragraphs>202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МЕДИЦИНЫ КАК НАУКА И ПРЕДМЕТ ПРЕПОДАВАНИЯ. МЕДИЦИНА ПЕРВОБЫТНОГО ОБЩЕСТВА </dc:title>
  <dc:creator>Клименко</dc:creator>
  <cp:lastModifiedBy>user</cp:lastModifiedBy>
  <cp:revision>95</cp:revision>
  <dcterms:created xsi:type="dcterms:W3CDTF">2007-02-03T19:15:08Z</dcterms:created>
  <dcterms:modified xsi:type="dcterms:W3CDTF">2016-01-26T10:47:31Z</dcterms:modified>
</cp:coreProperties>
</file>