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81" r:id="rId2"/>
    <p:sldId id="285" r:id="rId3"/>
    <p:sldId id="288" r:id="rId4"/>
    <p:sldId id="289" r:id="rId5"/>
    <p:sldId id="287" r:id="rId6"/>
    <p:sldId id="286" r:id="rId7"/>
    <p:sldId id="256" r:id="rId8"/>
    <p:sldId id="291" r:id="rId9"/>
    <p:sldId id="292" r:id="rId10"/>
    <p:sldId id="310" r:id="rId11"/>
    <p:sldId id="290" r:id="rId12"/>
    <p:sldId id="257" r:id="rId13"/>
    <p:sldId id="293" r:id="rId14"/>
    <p:sldId id="295" r:id="rId15"/>
    <p:sldId id="29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6333" autoAdjust="0"/>
  </p:normalViewPr>
  <p:slideViewPr>
    <p:cSldViewPr>
      <p:cViewPr varScale="1">
        <p:scale>
          <a:sx n="47" d="100"/>
          <a:sy n="47" d="100"/>
        </p:scale>
        <p:origin x="-20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331D2C-0558-47DF-BB31-B465A0DF0412}" type="datetimeFigureOut">
              <a:rPr lang="ru-RU" smtClean="0"/>
              <a:pPr/>
              <a:t>27.06.2014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F27A07-9D18-43E8-9881-AD655F3B29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257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27A07-9D18-43E8-9881-AD655F3B2989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725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27A07-9D18-43E8-9881-AD655F3B2989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807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20938"/>
            <a:ext cx="7772400" cy="1470025"/>
          </a:xfrm>
          <a:solidFill>
            <a:srgbClr val="66FF33"/>
          </a:solidFill>
        </p:spPr>
        <p:txBody>
          <a:bodyPr/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3908425"/>
            <a:ext cx="6400800" cy="1752600"/>
          </a:xfrm>
          <a:ln w="12700"/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294E3BC7-341C-4F04-B440-9A96AE1877F4}" type="datetimeFigureOut">
              <a:rPr lang="ru-RU" smtClean="0"/>
              <a:pPr/>
              <a:t>27.06.2014</a:t>
            </a:fld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6E5C933-AAAA-46DA-B87B-C110095D578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3079" name="Picture 7" descr="diagr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450"/>
            <a:ext cx="2916238" cy="20193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4E3BC7-341C-4F04-B440-9A96AE1877F4}" type="datetimeFigureOut">
              <a:rPr lang="ru-RU" smtClean="0"/>
              <a:pPr/>
              <a:t>27.06.2014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E5C933-AAAA-46DA-B87B-C110095D57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5413"/>
            <a:ext cx="2057400" cy="60007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5413"/>
            <a:ext cx="6019800" cy="60007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4E3BC7-341C-4F04-B440-9A96AE1877F4}" type="datetimeFigureOut">
              <a:rPr lang="ru-RU" smtClean="0"/>
              <a:pPr/>
              <a:t>27.06.2014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E5C933-AAAA-46DA-B87B-C110095D57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4E3BC7-341C-4F04-B440-9A96AE1877F4}" type="datetimeFigureOut">
              <a:rPr lang="ru-RU" smtClean="0"/>
              <a:pPr/>
              <a:t>27.06.2014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E5C933-AAAA-46DA-B87B-C110095D57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4E3BC7-341C-4F04-B440-9A96AE1877F4}" type="datetimeFigureOut">
              <a:rPr lang="ru-RU" smtClean="0"/>
              <a:pPr/>
              <a:t>27.06.2014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E5C933-AAAA-46DA-B87B-C110095D57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4E3BC7-341C-4F04-B440-9A96AE1877F4}" type="datetimeFigureOut">
              <a:rPr lang="ru-RU" smtClean="0"/>
              <a:pPr/>
              <a:t>27.06.2014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E5C933-AAAA-46DA-B87B-C110095D57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4E3BC7-341C-4F04-B440-9A96AE1877F4}" type="datetimeFigureOut">
              <a:rPr lang="ru-RU" smtClean="0"/>
              <a:pPr/>
              <a:t>27.06.2014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E5C933-AAAA-46DA-B87B-C110095D57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4E3BC7-341C-4F04-B440-9A96AE1877F4}" type="datetimeFigureOut">
              <a:rPr lang="ru-RU" smtClean="0"/>
              <a:pPr/>
              <a:t>27.06.2014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E5C933-AAAA-46DA-B87B-C110095D57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4E3BC7-341C-4F04-B440-9A96AE1877F4}" type="datetimeFigureOut">
              <a:rPr lang="ru-RU" smtClean="0"/>
              <a:pPr/>
              <a:t>27.06.2014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E5C933-AAAA-46DA-B87B-C110095D57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4E3BC7-341C-4F04-B440-9A96AE1877F4}" type="datetimeFigureOut">
              <a:rPr lang="ru-RU" smtClean="0"/>
              <a:pPr/>
              <a:t>27.06.2014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E5C933-AAAA-46DA-B87B-C110095D57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4E3BC7-341C-4F04-B440-9A96AE1877F4}" type="datetimeFigureOut">
              <a:rPr lang="ru-RU" smtClean="0"/>
              <a:pPr/>
              <a:t>27.06.2014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E5C933-AAAA-46DA-B87B-C110095D57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24075" y="125413"/>
            <a:ext cx="6562725" cy="1143000"/>
          </a:xfrm>
          <a:prstGeom prst="rect">
            <a:avLst/>
          </a:prstGeom>
          <a:solidFill>
            <a:srgbClr val="66FF33">
              <a:alpha val="80000"/>
            </a:srgbClr>
          </a:solidFill>
          <a:ln w="9525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28575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6600"/>
                </a:solidFill>
              </a:defRPr>
            </a:lvl1pPr>
          </a:lstStyle>
          <a:p>
            <a:fld id="{294E3BC7-341C-4F04-B440-9A96AE1877F4}" type="datetimeFigureOut">
              <a:rPr lang="ru-RU" smtClean="0"/>
              <a:pPr/>
              <a:t>27.06.2014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6600"/>
                </a:solidFill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6600"/>
                </a:solidFill>
              </a:defRPr>
            </a:lvl1pPr>
          </a:lstStyle>
          <a:p>
            <a:fld id="{76E5C933-AAAA-46DA-B87B-C110095D578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31" name="Picture 7" descr="diagram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44450"/>
            <a:ext cx="2079625" cy="143986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4400">
          <a:solidFill>
            <a:srgbClr val="006600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4400">
          <a:solidFill>
            <a:srgbClr val="006600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4400">
          <a:solidFill>
            <a:srgbClr val="006600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4400">
          <a:solidFill>
            <a:srgbClr val="006600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4400">
          <a:solidFill>
            <a:srgbClr val="006600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400">
          <a:solidFill>
            <a:srgbClr val="006600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400">
          <a:solidFill>
            <a:srgbClr val="006600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400">
          <a:solidFill>
            <a:srgbClr val="006600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400">
          <a:solidFill>
            <a:srgbClr val="0066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43808" y="0"/>
            <a:ext cx="5976664" cy="1844824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effectLst/>
              </a:rPr>
              <a:t/>
            </a:r>
            <a:br>
              <a:rPr lang="ru-RU" sz="3200" dirty="0" smtClean="0">
                <a:solidFill>
                  <a:schemeClr val="bg2">
                    <a:lumMod val="25000"/>
                  </a:schemeClr>
                </a:solidFill>
                <a:effectLst/>
              </a:rPr>
            </a:br>
            <a:r>
              <a:rPr lang="ru-RU" sz="3200" dirty="0">
                <a:solidFill>
                  <a:schemeClr val="bg2">
                    <a:lumMod val="25000"/>
                  </a:schemeClr>
                </a:solidFill>
                <a:effectLst/>
              </a:rPr>
              <a:t/>
            </a:r>
            <a:br>
              <a:rPr lang="ru-RU" sz="3200" dirty="0">
                <a:solidFill>
                  <a:schemeClr val="bg2">
                    <a:lumMod val="25000"/>
                  </a:schemeClr>
                </a:solidFill>
                <a:effectLst/>
              </a:rPr>
            </a:b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effectLst/>
              </a:rPr>
              <a:t/>
            </a:r>
            <a:br>
              <a:rPr lang="ru-RU" sz="3200" dirty="0" smtClean="0">
                <a:solidFill>
                  <a:schemeClr val="bg2">
                    <a:lumMod val="25000"/>
                  </a:schemeClr>
                </a:solidFill>
                <a:effectLst/>
              </a:rPr>
            </a:br>
            <a:r>
              <a:rPr lang="ru-RU" sz="2700" dirty="0" smtClean="0">
                <a:solidFill>
                  <a:schemeClr val="bg2">
                    <a:lumMod val="25000"/>
                  </a:schemeClr>
                </a:solidFill>
                <a:effectLst/>
              </a:rPr>
              <a:t>ЗАПОРОЖСКИЙ ГОСУДАРСТВЕННЫЙ МЕДИЦИНСКИЙ УНИВЕРСИТЕТ</a:t>
            </a:r>
            <a:br>
              <a:rPr lang="ru-RU" sz="2700" dirty="0" smtClean="0">
                <a:solidFill>
                  <a:schemeClr val="bg2">
                    <a:lumMod val="25000"/>
                  </a:schemeClr>
                </a:solidFill>
                <a:effectLst/>
              </a:rPr>
            </a:br>
            <a:endParaRPr lang="ru-RU" sz="2700" dirty="0"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988840"/>
            <a:ext cx="7774632" cy="460851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00B050"/>
                </a:solidFill>
              </a:rPr>
              <a:t>МЕДИЦИНА ЭПОХИ </a:t>
            </a:r>
          </a:p>
          <a:p>
            <a:r>
              <a:rPr lang="ru-RU" sz="5400" dirty="0" smtClean="0">
                <a:solidFill>
                  <a:srgbClr val="00B050"/>
                </a:solidFill>
              </a:rPr>
              <a:t>ВОЗРОЖДЕНИЯ</a:t>
            </a:r>
          </a:p>
          <a:p>
            <a:pPr algn="l"/>
            <a:r>
              <a:rPr lang="ru-RU" sz="1600" dirty="0" smtClean="0"/>
              <a:t> </a:t>
            </a:r>
          </a:p>
          <a:p>
            <a:pPr algn="l"/>
            <a:endParaRPr lang="ru-RU" sz="1600" dirty="0">
              <a:latin typeface="Times New Roman" pitchFamily="18" charset="0"/>
            </a:endParaRPr>
          </a:p>
          <a:p>
            <a:pPr algn="l"/>
            <a:endParaRPr lang="ru-RU" sz="1600" dirty="0" smtClean="0">
              <a:latin typeface="Times New Roman" pitchFamily="18" charset="0"/>
            </a:endParaRPr>
          </a:p>
          <a:p>
            <a:pPr algn="l"/>
            <a:endParaRPr lang="ru-RU" sz="1600" dirty="0">
              <a:latin typeface="Times New Roman" pitchFamily="18" charset="0"/>
            </a:endParaRPr>
          </a:p>
          <a:p>
            <a:pPr algn="l"/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</a:rPr>
              <a:t>Кафедра 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</a:rPr>
              <a:t>здравоохранения, социальной медицины и</a:t>
            </a:r>
            <a:br>
              <a:rPr lang="ru-RU" sz="2000" dirty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</a:rPr>
              <a:t>врачебно-трудовой экспертизы</a:t>
            </a:r>
          </a:p>
          <a:p>
            <a:pPr algn="l"/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</a:rPr>
              <a:t>Лектор: </a:t>
            </a:r>
            <a:r>
              <a:rPr lang="ru-RU" sz="2000" dirty="0" err="1" smtClean="0">
                <a:solidFill>
                  <a:srgbClr val="FFFF00"/>
                </a:solidFill>
                <a:latin typeface="Times New Roman" pitchFamily="18" charset="0"/>
              </a:rPr>
              <a:t>к.мед.н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</a:rPr>
              <a:t>. Резник Ольга Ивановна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800199" cy="1512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6072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4075" y="125413"/>
            <a:ext cx="6562725" cy="567283"/>
          </a:xfrm>
        </p:spPr>
        <p:txBody>
          <a:bodyPr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Джованни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Альфонсо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Боррели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  <a:solidFill>
            <a:srgbClr val="CCFFCC"/>
          </a:solidFill>
        </p:spPr>
        <p:txBody>
          <a:bodyPr/>
          <a:lstStyle/>
          <a:p>
            <a:pPr algn="just"/>
            <a:r>
              <a:rPr lang="ru-RU" dirty="0" smtClean="0"/>
              <a:t>Разрабатывал вопросы анатомии и физиологии с позиций математики и механики. </a:t>
            </a:r>
          </a:p>
          <a:p>
            <a:pPr algn="just"/>
            <a:r>
              <a:rPr lang="ru-RU" dirty="0" smtClean="0"/>
              <a:t>Показал, что движение конечностей и частей тела у человека и животных при поднятии тяжестей, ходьбе, беге, плавании можно объяснить принципами механики. </a:t>
            </a:r>
          </a:p>
          <a:p>
            <a:pPr algn="just"/>
            <a:r>
              <a:rPr lang="ru-RU" dirty="0" smtClean="0"/>
              <a:t>Впервые истолковал движение сердца как мышечное сокращение; изучая механику движения грудной клетки, установил пассивность расширения лёгких.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4075" y="125413"/>
            <a:ext cx="7019925" cy="1143000"/>
          </a:xfrm>
        </p:spPr>
        <p:txBody>
          <a:bodyPr/>
          <a:lstStyle/>
          <a:p>
            <a:pPr algn="just"/>
            <a:r>
              <a:rPr lang="ru-RU" dirty="0">
                <a:solidFill>
                  <a:srgbClr val="FF0000"/>
                </a:solidFill>
              </a:rPr>
              <a:t>«О движении животных»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68760"/>
            <a:ext cx="4283968" cy="558924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endParaRPr lang="ru-RU" sz="5400" dirty="0" smtClean="0"/>
          </a:p>
          <a:p>
            <a:pPr marL="0" indent="0" algn="ctr">
              <a:buNone/>
            </a:pPr>
            <a:r>
              <a:rPr lang="ru-RU" sz="4800" dirty="0" smtClean="0">
                <a:solidFill>
                  <a:srgbClr val="FFFF00"/>
                </a:solidFill>
              </a:rPr>
              <a:t>Изложены основные </a:t>
            </a:r>
            <a:r>
              <a:rPr lang="ru-RU" sz="4800" dirty="0">
                <a:solidFill>
                  <a:srgbClr val="FFFF00"/>
                </a:solidFill>
              </a:rPr>
              <a:t>положения </a:t>
            </a:r>
            <a:r>
              <a:rPr lang="ru-RU" sz="4800" dirty="0" err="1" smtClean="0">
                <a:solidFill>
                  <a:srgbClr val="FFFF00"/>
                </a:solidFill>
              </a:rPr>
              <a:t>ятромеханики</a:t>
            </a:r>
            <a:endParaRPr lang="ru-RU" sz="4800" dirty="0">
              <a:solidFill>
                <a:srgbClr val="FFFF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268760"/>
            <a:ext cx="4824535" cy="558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4828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0"/>
            <a:ext cx="7308303" cy="126841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Парацельс (1493-1541)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4248472" cy="544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412776"/>
            <a:ext cx="348461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4149080"/>
            <a:ext cx="3528392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58585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2636911"/>
          </a:xfrm>
        </p:spPr>
        <p:txBody>
          <a:bodyPr/>
          <a:lstStyle/>
          <a:p>
            <a:pPr algn="just"/>
            <a:r>
              <a:rPr lang="ru-RU" sz="3200" dirty="0">
                <a:solidFill>
                  <a:srgbClr val="7030A0"/>
                </a:solidFill>
              </a:rPr>
              <a:t>Парацельс внес </a:t>
            </a:r>
            <a:r>
              <a:rPr lang="ru-RU" sz="3200" dirty="0" smtClean="0">
                <a:solidFill>
                  <a:srgbClr val="7030A0"/>
                </a:solidFill>
              </a:rPr>
              <a:t>большой вклад </a:t>
            </a:r>
            <a:r>
              <a:rPr lang="ru-RU" sz="3200" dirty="0">
                <a:solidFill>
                  <a:srgbClr val="7030A0"/>
                </a:solidFill>
              </a:rPr>
              <a:t>в учение о лекарствах; изучил терапевтическое действие различных химических элементов, соединений.</a:t>
            </a:r>
            <a:br>
              <a:rPr lang="ru-RU" sz="3200" dirty="0">
                <a:solidFill>
                  <a:srgbClr val="7030A0"/>
                </a:solidFill>
              </a:rPr>
            </a:br>
            <a:endParaRPr lang="ru-RU" sz="3200" dirty="0">
              <a:solidFill>
                <a:srgbClr val="7030A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8880"/>
            <a:ext cx="4572000" cy="450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348880"/>
            <a:ext cx="4572000" cy="45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616807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68144" y="0"/>
            <a:ext cx="3275856" cy="6858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ru-RU" u="sng" dirty="0" smtClean="0">
                <a:solidFill>
                  <a:srgbClr val="FF0000"/>
                </a:solidFill>
              </a:rPr>
              <a:t>ПАРАЦЕЛЬС</a:t>
            </a:r>
          </a:p>
          <a:p>
            <a:pPr marL="0" indent="0" algn="ctr">
              <a:buNone/>
            </a:pPr>
            <a:r>
              <a:rPr lang="ru-RU" sz="3600" dirty="0" smtClean="0">
                <a:solidFill>
                  <a:srgbClr val="0070C0"/>
                </a:solidFill>
              </a:rPr>
              <a:t>стал </a:t>
            </a:r>
            <a:r>
              <a:rPr lang="ru-RU" sz="3600" dirty="0">
                <a:solidFill>
                  <a:srgbClr val="0070C0"/>
                </a:solidFill>
              </a:rPr>
              <a:t>выделять и применять лекарства из растений в виде тинктур, экстрактов и эликсиров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6814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0372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5004048" cy="68580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ru-RU" sz="4800" b="1" dirty="0" smtClean="0">
                <a:solidFill>
                  <a:srgbClr val="FFFF00"/>
                </a:solidFill>
              </a:rPr>
              <a:t>«Все </a:t>
            </a:r>
            <a:r>
              <a:rPr lang="ru-RU" sz="4800" b="1" dirty="0">
                <a:solidFill>
                  <a:srgbClr val="FFFF00"/>
                </a:solidFill>
              </a:rPr>
              <a:t>есть яд, и ничто не лишает ядовитости. </a:t>
            </a:r>
            <a:endParaRPr lang="ru-RU" sz="4800" b="1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ru-RU" sz="4800" b="1" dirty="0" smtClean="0">
                <a:solidFill>
                  <a:srgbClr val="FFFF00"/>
                </a:solidFill>
              </a:rPr>
              <a:t>Одна </a:t>
            </a:r>
            <a:r>
              <a:rPr lang="ru-RU" sz="4800" b="1" dirty="0">
                <a:solidFill>
                  <a:srgbClr val="FFFF00"/>
                </a:solidFill>
              </a:rPr>
              <a:t>только доза делает яд незаметным».</a:t>
            </a:r>
            <a:endParaRPr lang="ru-RU" sz="4800" dirty="0">
              <a:solidFill>
                <a:srgbClr val="FFFF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6632"/>
            <a:ext cx="4139952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75" y="4724400"/>
            <a:ext cx="21431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65881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План: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457200" lvl="0" indent="-457200" algn="just">
              <a:buFont typeface="+mj-lt"/>
              <a:buAutoNum type="arabicPeriod"/>
            </a:pPr>
            <a:r>
              <a:rPr lang="ru-RU" sz="2400" dirty="0"/>
              <a:t>Характеристика и основные черты эпохи.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2400" dirty="0"/>
              <a:t>Основные направления развития медицины в эпоху </a:t>
            </a:r>
            <a:r>
              <a:rPr lang="ru-RU" sz="2400" dirty="0" smtClean="0"/>
              <a:t>Возрождения.</a:t>
            </a:r>
          </a:p>
          <a:p>
            <a:pPr marL="0" indent="0" algn="just">
              <a:buNone/>
            </a:pPr>
            <a:r>
              <a:rPr lang="ru-RU" sz="2400" dirty="0" smtClean="0"/>
              <a:t>2.1   </a:t>
            </a:r>
            <a:r>
              <a:rPr lang="ru-RU" sz="2400" dirty="0" err="1" smtClean="0"/>
              <a:t>Ятрохимия</a:t>
            </a:r>
            <a:r>
              <a:rPr lang="ru-RU" sz="2400" dirty="0" smtClean="0"/>
              <a:t> и медицина</a:t>
            </a:r>
          </a:p>
          <a:p>
            <a:pPr marL="0" indent="0" algn="just">
              <a:buNone/>
            </a:pPr>
            <a:r>
              <a:rPr lang="ru-RU" sz="2400" dirty="0" smtClean="0"/>
              <a:t>2.2   </a:t>
            </a:r>
            <a:r>
              <a:rPr lang="ru-RU" sz="2400" dirty="0"/>
              <a:t>Становление анатомии как науки.</a:t>
            </a:r>
          </a:p>
          <a:p>
            <a:pPr marL="0" indent="0" algn="just">
              <a:buNone/>
            </a:pPr>
            <a:r>
              <a:rPr lang="ru-RU" sz="2400" dirty="0"/>
              <a:t>2.3   Становление физиологии как науки</a:t>
            </a:r>
          </a:p>
          <a:p>
            <a:pPr marL="0" indent="0" algn="just">
              <a:buNone/>
            </a:pPr>
            <a:r>
              <a:rPr lang="ru-RU" sz="2400" dirty="0"/>
              <a:t>2.4   Эпидемии и учение о контагии</a:t>
            </a:r>
          </a:p>
          <a:p>
            <a:pPr marL="0" indent="0" algn="just">
              <a:buNone/>
            </a:pPr>
            <a:r>
              <a:rPr lang="ru-RU" sz="2400" dirty="0"/>
              <a:t>2.5   Развитие хирургии</a:t>
            </a:r>
          </a:p>
          <a:p>
            <a:pPr marL="0" lvl="0" indent="0" algn="just">
              <a:buNone/>
            </a:pPr>
            <a:r>
              <a:rPr lang="ru-RU" sz="2400" dirty="0" smtClean="0"/>
              <a:t>3. Основные </a:t>
            </a:r>
            <a:r>
              <a:rPr lang="ru-RU" sz="2400" dirty="0"/>
              <a:t>представители эпохи Возрождения на </a:t>
            </a:r>
            <a:r>
              <a:rPr lang="ru-RU" sz="2400" dirty="0" smtClean="0"/>
              <a:t>  Украине</a:t>
            </a:r>
            <a:r>
              <a:rPr lang="ru-RU" sz="2400" dirty="0"/>
              <a:t>.</a:t>
            </a:r>
          </a:p>
          <a:p>
            <a:pPr marL="0" lvl="0" indent="0" algn="just">
              <a:buNone/>
            </a:pPr>
            <a:r>
              <a:rPr lang="ru-RU" sz="2400" dirty="0" smtClean="0"/>
              <a:t>4. Военная </a:t>
            </a:r>
            <a:r>
              <a:rPr lang="ru-RU" sz="2400" dirty="0"/>
              <a:t>медицина в Запорожской Сечи.</a:t>
            </a:r>
          </a:p>
          <a:p>
            <a:pPr marL="0" indent="0" algn="just">
              <a:buNone/>
            </a:pPr>
            <a:r>
              <a:rPr lang="ru-RU" sz="2400" b="1" dirty="0"/>
              <a:t> </a:t>
            </a:r>
            <a:endParaRPr lang="ru-RU" sz="2400" dirty="0"/>
          </a:p>
          <a:p>
            <a:pPr marL="0" lvl="0" indent="0" algn="just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18044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ru-RU" sz="2800" dirty="0">
                <a:solidFill>
                  <a:srgbClr val="FF0000"/>
                </a:solidFill>
              </a:rPr>
              <a:t>Эпоха Возрождения (</a:t>
            </a:r>
            <a:r>
              <a:rPr lang="ru-RU" sz="2800" dirty="0" err="1">
                <a:solidFill>
                  <a:srgbClr val="FF0000"/>
                </a:solidFill>
              </a:rPr>
              <a:t>Ренесанс</a:t>
            </a:r>
            <a:r>
              <a:rPr lang="ru-RU" sz="2800" dirty="0">
                <a:solidFill>
                  <a:srgbClr val="FF0000"/>
                </a:solidFill>
              </a:rPr>
              <a:t>)</a:t>
            </a:r>
          </a:p>
          <a:p>
            <a:pPr marL="0" indent="0" algn="just">
              <a:buNone/>
            </a:pPr>
            <a:r>
              <a:rPr lang="ru-RU" sz="2800" dirty="0"/>
              <a:t> </a:t>
            </a:r>
            <a:r>
              <a:rPr lang="ru-RU" sz="2800" dirty="0">
                <a:solidFill>
                  <a:srgbClr val="FF0000"/>
                </a:solidFill>
              </a:rPr>
              <a:t>Возрождение,</a:t>
            </a:r>
            <a:r>
              <a:rPr lang="ru-RU" sz="2800" dirty="0"/>
              <a:t> или Ренессанс </a:t>
            </a:r>
            <a:r>
              <a:rPr lang="ru-RU" sz="2800" dirty="0" smtClean="0"/>
              <a:t>— </a:t>
            </a:r>
            <a:r>
              <a:rPr lang="ru-RU" sz="2800" dirty="0"/>
              <a:t>эпоха в истории культуры Европы, пришедшая на смену культуре Средних веков и предшествующая культуре нового времени. Примерные хронологические рамки эпохи </a:t>
            </a:r>
            <a:r>
              <a:rPr lang="ru-RU" sz="2800" dirty="0" smtClean="0"/>
              <a:t>– XIV-XVI </a:t>
            </a:r>
            <a:r>
              <a:rPr lang="ru-RU" sz="2800" dirty="0"/>
              <a:t>века. </a:t>
            </a:r>
          </a:p>
          <a:p>
            <a:pPr marL="0" indent="0" algn="just">
              <a:buNone/>
            </a:pPr>
            <a:endParaRPr lang="ru-RU" sz="2800" dirty="0"/>
          </a:p>
          <a:p>
            <a:pPr marL="0" indent="0" algn="just">
              <a:buNone/>
            </a:pPr>
            <a:r>
              <a:rPr lang="ru-RU" sz="2800" dirty="0"/>
              <a:t>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780928"/>
            <a:ext cx="8572500" cy="4077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4257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3851920" cy="6858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0" indent="0" algn="just">
              <a:buNone/>
            </a:pPr>
            <a:r>
              <a:rPr lang="ru-RU" sz="2800" dirty="0">
                <a:solidFill>
                  <a:srgbClr val="FF0000"/>
                </a:solidFill>
              </a:rPr>
              <a:t>Отличительная черта эпохи возрождения </a:t>
            </a:r>
            <a:r>
              <a:rPr lang="ru-RU" sz="2800" dirty="0"/>
              <a:t>- светский характер культуры и её </a:t>
            </a:r>
            <a:r>
              <a:rPr lang="ru-RU" sz="2800" dirty="0">
                <a:solidFill>
                  <a:srgbClr val="FF0000"/>
                </a:solidFill>
              </a:rPr>
              <a:t>антропоцентризм</a:t>
            </a:r>
            <a:r>
              <a:rPr lang="ru-RU" sz="2800" dirty="0"/>
              <a:t> (то есть интерес, в первую очередь, к человеку и его деятельности). Появляется интерес к античной культуре, происходит как бы её «возрождение» — так и появился термин.</a:t>
            </a:r>
          </a:p>
          <a:p>
            <a:pPr marL="0" indent="0" algn="just">
              <a:buNone/>
            </a:pPr>
            <a:endParaRPr lang="ru-RU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0"/>
            <a:ext cx="529208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9205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4075" y="125413"/>
            <a:ext cx="4320133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32240" y="0"/>
            <a:ext cx="2411760" cy="6858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endParaRPr lang="ru-RU" sz="2800" dirty="0" smtClean="0"/>
          </a:p>
          <a:p>
            <a:pPr marL="0" indent="0" algn="ctr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Стиль</a:t>
            </a:r>
          </a:p>
          <a:p>
            <a:pPr marL="0" indent="0" algn="ctr">
              <a:buNone/>
            </a:pPr>
            <a:endParaRPr lang="ru-RU" sz="28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>
                <a:solidFill>
                  <a:srgbClr val="FF0000"/>
                </a:solidFill>
              </a:rPr>
              <a:t>архитектуры </a:t>
            </a:r>
            <a:endParaRPr lang="ru-RU" sz="28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28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и </a:t>
            </a:r>
          </a:p>
          <a:p>
            <a:pPr marL="0" indent="0" algn="ctr">
              <a:buNone/>
            </a:pPr>
            <a:endParaRPr lang="ru-RU" sz="28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интерьера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3224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4034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009531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0322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32656"/>
            <a:ext cx="7772400" cy="1470025"/>
          </a:xfrm>
        </p:spPr>
        <p:txBody>
          <a:bodyPr/>
          <a:lstStyle/>
          <a:p>
            <a:r>
              <a:rPr lang="ru-RU" b="1" dirty="0" smtClean="0"/>
              <a:t>Джованни </a:t>
            </a:r>
            <a:r>
              <a:rPr lang="ru-RU" b="1" dirty="0"/>
              <a:t>Альфонсо </a:t>
            </a:r>
            <a:r>
              <a:rPr lang="ru-RU" b="1" dirty="0" err="1" smtClean="0"/>
              <a:t>Боррели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14488"/>
            <a:ext cx="4752528" cy="5026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0474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ru-RU" sz="4000" dirty="0" err="1">
                <a:solidFill>
                  <a:srgbClr val="FF0000"/>
                </a:solidFill>
              </a:rPr>
              <a:t>Ятромеханика</a:t>
            </a:r>
            <a:endParaRPr lang="ru-RU" sz="40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(от греч. </a:t>
            </a:r>
            <a:r>
              <a:rPr lang="en-US" sz="4000" dirty="0" smtClean="0">
                <a:solidFill>
                  <a:srgbClr val="FF0000"/>
                </a:solidFill>
              </a:rPr>
              <a:t>I</a:t>
            </a:r>
            <a:r>
              <a:rPr lang="ru-RU" sz="4000" dirty="0" err="1" smtClean="0">
                <a:solidFill>
                  <a:srgbClr val="FF0000"/>
                </a:solidFill>
              </a:rPr>
              <a:t>atrós</a:t>
            </a:r>
            <a:r>
              <a:rPr lang="ru-RU" sz="4000" dirty="0" smtClean="0">
                <a:solidFill>
                  <a:srgbClr val="FF0000"/>
                </a:solidFill>
              </a:rPr>
              <a:t> - врач + </a:t>
            </a:r>
            <a:r>
              <a:rPr lang="ru-RU" sz="4000" dirty="0">
                <a:solidFill>
                  <a:srgbClr val="FF0000"/>
                </a:solidFill>
              </a:rPr>
              <a:t>механика) </a:t>
            </a:r>
          </a:p>
          <a:p>
            <a:pPr algn="just"/>
            <a:r>
              <a:rPr lang="ru-RU" sz="4000" dirty="0"/>
              <a:t>направление в медицине </a:t>
            </a:r>
            <a:r>
              <a:rPr lang="ru-RU" sz="4000" dirty="0" smtClean="0"/>
              <a:t>XVI-XVIII </a:t>
            </a:r>
            <a:r>
              <a:rPr lang="ru-RU" sz="4000" dirty="0"/>
              <a:t>вв., представители которого </a:t>
            </a:r>
            <a:r>
              <a:rPr lang="ru-RU" sz="4000" dirty="0" smtClean="0"/>
              <a:t>пытались объяснить физиологические </a:t>
            </a:r>
            <a:r>
              <a:rPr lang="ru-RU" sz="4000" dirty="0"/>
              <a:t>и патологические явления на основе механики; </a:t>
            </a:r>
            <a:endParaRPr lang="ru-RU" sz="4000" dirty="0" smtClean="0"/>
          </a:p>
          <a:p>
            <a:pPr algn="just"/>
            <a:r>
              <a:rPr lang="ru-RU" sz="4000" dirty="0" smtClean="0"/>
              <a:t>сыграла </a:t>
            </a:r>
            <a:r>
              <a:rPr lang="ru-RU" sz="4000" dirty="0"/>
              <a:t>положительную роль в борьбе со схоластикой и мистикой.</a:t>
            </a:r>
          </a:p>
        </p:txBody>
      </p:sp>
    </p:spTree>
    <p:extLst>
      <p:ext uri="{BB962C8B-B14F-4D97-AF65-F5344CB8AC3E}">
        <p14:creationId xmlns:p14="http://schemas.microsoft.com/office/powerpoint/2010/main" val="3541079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3707904" cy="685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endParaRPr lang="ru-RU" sz="40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40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Рисунки </a:t>
            </a:r>
            <a:r>
              <a:rPr lang="ru-RU" sz="4000" dirty="0">
                <a:solidFill>
                  <a:srgbClr val="FF0000"/>
                </a:solidFill>
              </a:rPr>
              <a:t>передвижения Джованни </a:t>
            </a:r>
            <a:r>
              <a:rPr lang="ru-RU" sz="4000" dirty="0" err="1" smtClean="0">
                <a:solidFill>
                  <a:srgbClr val="FF0000"/>
                </a:solidFill>
              </a:rPr>
              <a:t>Борелли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"/>
            <a:ext cx="543609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49627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4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Тема14</Template>
  <TotalTime>508</TotalTime>
  <Words>327</Words>
  <Application>Microsoft Office PowerPoint</Application>
  <PresentationFormat>Экран (4:3)</PresentationFormat>
  <Paragraphs>56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Тема14</vt:lpstr>
      <vt:lpstr>   ЗАПОРОЖСКИЙ ГОСУДАРСТВЕННЫЙ МЕДИЦИНСКИЙ УНИВЕРСИТЕТ </vt:lpstr>
      <vt:lpstr>План:</vt:lpstr>
      <vt:lpstr>Презентация PowerPoint</vt:lpstr>
      <vt:lpstr>Презентация PowerPoint</vt:lpstr>
      <vt:lpstr>Презентация PowerPoint</vt:lpstr>
      <vt:lpstr>Презентация PowerPoint</vt:lpstr>
      <vt:lpstr>Джованни Альфонсо Боррели</vt:lpstr>
      <vt:lpstr>Презентация PowerPoint</vt:lpstr>
      <vt:lpstr>Презентация PowerPoint</vt:lpstr>
      <vt:lpstr>Джованни Альфонсо Боррели</vt:lpstr>
      <vt:lpstr>«О движении животных»</vt:lpstr>
      <vt:lpstr>Парацельс (1493-1541)</vt:lpstr>
      <vt:lpstr>Парацельс внес большой вклад в учение о лекарствах; изучил терапевтическое действие различных химических элементов, соединений. 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Ярослав</dc:creator>
  <cp:lastModifiedBy>Ольга И. Резник</cp:lastModifiedBy>
  <cp:revision>72</cp:revision>
  <dcterms:created xsi:type="dcterms:W3CDTF">2012-05-13T14:55:59Z</dcterms:created>
  <dcterms:modified xsi:type="dcterms:W3CDTF">2014-06-27T06:10:55Z</dcterms:modified>
</cp:coreProperties>
</file>